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57" r:id="rId3"/>
    <p:sldId id="259" r:id="rId4"/>
    <p:sldId id="260" r:id="rId5"/>
    <p:sldId id="262" r:id="rId6"/>
    <p:sldId id="276" r:id="rId7"/>
    <p:sldId id="264" r:id="rId8"/>
    <p:sldId id="277" r:id="rId9"/>
    <p:sldId id="265" r:id="rId10"/>
    <p:sldId id="263" r:id="rId11"/>
    <p:sldId id="268" r:id="rId12"/>
    <p:sldId id="269" r:id="rId13"/>
    <p:sldId id="272" r:id="rId14"/>
    <p:sldId id="273" r:id="rId15"/>
    <p:sldId id="274" r:id="rId16"/>
    <p:sldId id="275" r:id="rId17"/>
  </p:sldIdLst>
  <p:sldSz cx="9144000" cy="6858000" type="screen4x3"/>
  <p:notesSz cx="6997700" cy="9271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CC99"/>
    <a:srgbClr val="0000FF"/>
    <a:srgbClr val="00FF99"/>
    <a:srgbClr val="66FFCC"/>
    <a:srgbClr val="99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2684" autoAdjust="0"/>
    <p:restoredTop sz="68243" autoAdjust="0"/>
  </p:normalViewPr>
  <p:slideViewPr>
    <p:cSldViewPr snapToGrid="0" showGuides="1">
      <p:cViewPr varScale="1">
        <p:scale>
          <a:sx n="85" d="100"/>
          <a:sy n="85" d="100"/>
        </p:scale>
        <p:origin x="-123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p:scale>
          <a:sx n="75" d="100"/>
          <a:sy n="75" d="100"/>
        </p:scale>
        <p:origin x="-2994" y="-330"/>
      </p:cViewPr>
      <p:guideLst>
        <p:guide orient="horz" pos="2920"/>
        <p:guide pos="22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89583919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2125" cy="465138"/>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lvl1pPr defTabSz="879475">
              <a:defRPr sz="1100"/>
            </a:lvl1pPr>
          </a:lstStyle>
          <a:p>
            <a:pPr>
              <a:defRPr/>
            </a:pPr>
            <a:r>
              <a:rPr lang="en-US" dirty="0" smtClean="0"/>
              <a:t>Chapter 1: Introduction</a:t>
            </a:r>
            <a:endParaRPr lang="en-US" dirty="0"/>
          </a:p>
        </p:txBody>
      </p:sp>
      <p:sp>
        <p:nvSpPr>
          <p:cNvPr id="4" name="Slide Image Placeholder 3"/>
          <p:cNvSpPr>
            <a:spLocks noGrp="1" noRot="1" noChangeAspect="1"/>
          </p:cNvSpPr>
          <p:nvPr>
            <p:ph type="sldImg" idx="2"/>
          </p:nvPr>
        </p:nvSpPr>
        <p:spPr>
          <a:xfrm>
            <a:off x="1181100" y="625475"/>
            <a:ext cx="4635500" cy="3476625"/>
          </a:xfrm>
          <a:prstGeom prst="rect">
            <a:avLst/>
          </a:prstGeom>
          <a:noFill/>
          <a:ln w="12700">
            <a:solidFill>
              <a:prstClr val="black"/>
            </a:solidFill>
          </a:ln>
        </p:spPr>
        <p:txBody>
          <a:bodyPr vert="horz" lIns="96653" tIns="48327" rIns="96653" bIns="48327" rtlCol="0" anchor="ctr"/>
          <a:lstStyle/>
          <a:p>
            <a:pPr lvl="0"/>
            <a:endParaRPr lang="en-US" noProof="0"/>
          </a:p>
        </p:txBody>
      </p:sp>
      <p:sp>
        <p:nvSpPr>
          <p:cNvPr id="5" name="Notes Placeholder 4"/>
          <p:cNvSpPr>
            <a:spLocks noGrp="1"/>
          </p:cNvSpPr>
          <p:nvPr>
            <p:ph type="body" sz="quarter" idx="3"/>
          </p:nvPr>
        </p:nvSpPr>
        <p:spPr bwMode="auto">
          <a:xfrm>
            <a:off x="700088" y="4254500"/>
            <a:ext cx="5597525" cy="4470400"/>
          </a:xfrm>
          <a:prstGeom prst="rect">
            <a:avLst/>
          </a:prstGeom>
          <a:noFill/>
          <a:ln w="9525">
            <a:noFill/>
            <a:miter lim="800000"/>
            <a:headEnd/>
            <a:tailEnd/>
          </a:ln>
        </p:spPr>
        <p:txBody>
          <a:bodyPr vert="horz" wrap="square" lIns="92951" tIns="46476" rIns="92951" bIns="46476"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bwMode="auto">
          <a:xfrm>
            <a:off x="0" y="8804275"/>
            <a:ext cx="5327650" cy="465138"/>
          </a:xfrm>
          <a:prstGeom prst="rect">
            <a:avLst/>
          </a:prstGeom>
          <a:noFill/>
          <a:ln w="9525">
            <a:noFill/>
            <a:miter lim="800000"/>
            <a:headEnd/>
            <a:tailEnd/>
          </a:ln>
        </p:spPr>
        <p:txBody>
          <a:bodyPr vert="horz" wrap="square" lIns="92951" tIns="46476" rIns="92951" bIns="46476" numCol="1" anchor="b" anchorCtr="0" compatLnSpc="1">
            <a:prstTxWarp prst="textNoShape">
              <a:avLst/>
            </a:prstTxWarp>
          </a:bodyPr>
          <a:lstStyle>
            <a:lvl1pPr defTabSz="879475">
              <a:defRPr sz="1100"/>
            </a:lvl1pPr>
          </a:lstStyle>
          <a:p>
            <a:pPr>
              <a:defRPr/>
            </a:pPr>
            <a:r>
              <a:rPr lang="en-US" dirty="0" smtClean="0"/>
              <a:t>Lead Dust Sampling Technician Training Course</a:t>
            </a:r>
            <a:endParaRPr lang="en-US" dirty="0"/>
          </a:p>
        </p:txBody>
      </p:sp>
      <p:sp>
        <p:nvSpPr>
          <p:cNvPr id="8" name="Slide Number Placeholder 7"/>
          <p:cNvSpPr>
            <a:spLocks noGrp="1"/>
          </p:cNvSpPr>
          <p:nvPr>
            <p:ph type="sldNum" sz="quarter" idx="5"/>
          </p:nvPr>
        </p:nvSpPr>
        <p:spPr>
          <a:xfrm>
            <a:off x="3963988" y="8805863"/>
            <a:ext cx="3032125" cy="463550"/>
          </a:xfrm>
          <a:prstGeom prst="rect">
            <a:avLst/>
          </a:prstGeom>
        </p:spPr>
        <p:txBody>
          <a:bodyPr vert="horz" lIns="91440" tIns="45720" rIns="91440" bIns="45720" rtlCol="0" anchor="b"/>
          <a:lstStyle>
            <a:lvl1pPr algn="r">
              <a:defRPr sz="1100"/>
            </a:lvl1pPr>
          </a:lstStyle>
          <a:p>
            <a:r>
              <a:rPr lang="en-US" dirty="0" smtClean="0"/>
              <a:t>1-</a:t>
            </a:r>
            <a:fld id="{7E030749-9EB8-4EAA-9A33-6CEA9BF8F5D4}" type="slidenum">
              <a:rPr lang="en-US" smtClean="0"/>
              <a:pPr/>
              <a:t>‹#›</a:t>
            </a:fld>
            <a:endParaRPr lang="en-US" dirty="0"/>
          </a:p>
        </p:txBody>
      </p:sp>
    </p:spTree>
    <p:extLst>
      <p:ext uri="{BB962C8B-B14F-4D97-AF65-F5344CB8AC3E}">
        <p14:creationId xmlns:p14="http://schemas.microsoft.com/office/powerpoint/2010/main" xmlns="" val="1335805414"/>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sz="1100" dirty="0" smtClean="0">
                <a:latin typeface="Arial" pitchFamily="34" charset="0"/>
                <a:cs typeface="Arial" pitchFamily="34" charset="0"/>
              </a:rPr>
              <a:t>Welcome to the Lead Dust Sampling Technician Training Course. </a:t>
            </a:r>
          </a:p>
          <a:p>
            <a:pPr eaLnBrk="1" hangingPunct="1">
              <a:spcBef>
                <a:spcPct val="0"/>
              </a:spcBef>
            </a:pPr>
            <a:endParaRPr lang="en-US" dirty="0" smtClean="0"/>
          </a:p>
        </p:txBody>
      </p:sp>
      <p:sp>
        <p:nvSpPr>
          <p:cNvPr id="7" name="Footer Placeholder 6"/>
          <p:cNvSpPr>
            <a:spLocks noGrp="1"/>
          </p:cNvSpPr>
          <p:nvPr>
            <p:ph type="ftr" sz="quarter" idx="10"/>
          </p:nvPr>
        </p:nvSpPr>
        <p:spPr/>
        <p:txBody>
          <a:bodyPr/>
          <a:lstStyle/>
          <a:p>
            <a:pPr>
              <a:defRPr/>
            </a:pPr>
            <a:r>
              <a:rPr lang="en-US" smtClean="0"/>
              <a:t>Lead Dust Sampling Technician Training Course</a:t>
            </a:r>
            <a:endParaRPr lang="en-US" dirty="0"/>
          </a:p>
        </p:txBody>
      </p:sp>
      <p:sp>
        <p:nvSpPr>
          <p:cNvPr id="8" name="Slide Number Placeholder 7"/>
          <p:cNvSpPr>
            <a:spLocks noGrp="1"/>
          </p:cNvSpPr>
          <p:nvPr>
            <p:ph type="sldNum" sz="quarter" idx="11"/>
          </p:nvPr>
        </p:nvSpPr>
        <p:spPr/>
        <p:txBody>
          <a:bodyPr/>
          <a:lstStyle/>
          <a:p>
            <a:r>
              <a:rPr lang="en-US" smtClean="0"/>
              <a:t>1-</a:t>
            </a:r>
            <a:fld id="{7E030749-9EB8-4EAA-9A33-6CEA9BF8F5D4}" type="slidenum">
              <a:rPr lang="en-US" smtClean="0"/>
              <a:pPr/>
              <a:t>1</a:t>
            </a:fld>
            <a:endParaRPr lang="en-US" dirty="0"/>
          </a:p>
        </p:txBody>
      </p:sp>
      <p:sp>
        <p:nvSpPr>
          <p:cNvPr id="9" name="Header Placeholder 8"/>
          <p:cNvSpPr>
            <a:spLocks noGrp="1"/>
          </p:cNvSpPr>
          <p:nvPr>
            <p:ph type="hdr" sz="quarter" idx="12"/>
          </p:nvPr>
        </p:nvSpPr>
        <p:spPr/>
        <p:txBody>
          <a:bodyPr/>
          <a:lstStyle/>
          <a:p>
            <a:pPr>
              <a:defRPr/>
            </a:pPr>
            <a:r>
              <a:rPr lang="en-US" smtClean="0"/>
              <a:t>Chapter 1: Introduction</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9699" name="Notes Placeholder 2"/>
          <p:cNvSpPr>
            <a:spLocks noGrp="1"/>
          </p:cNvSpPr>
          <p:nvPr>
            <p:ph type="body" idx="1"/>
          </p:nvPr>
        </p:nvSpPr>
        <p:spPr>
          <a:xfrm>
            <a:off x="700088" y="4318000"/>
            <a:ext cx="5597525" cy="44704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ts val="475"/>
              </a:spcBef>
              <a:tabLst>
                <a:tab pos="0" algn="l"/>
                <a:tab pos="963613" algn="l"/>
                <a:tab pos="1930400" algn="l"/>
                <a:tab pos="2897188" algn="l"/>
                <a:tab pos="3863975" algn="l"/>
                <a:tab pos="4830763" algn="l"/>
                <a:tab pos="5797550" algn="l"/>
                <a:tab pos="6764338" algn="l"/>
                <a:tab pos="7731125" algn="l"/>
                <a:tab pos="8697913" algn="l"/>
                <a:tab pos="9663113" algn="l"/>
                <a:tab pos="10629900" algn="l"/>
              </a:tabLst>
            </a:pPr>
            <a:r>
              <a:rPr lang="en-US" dirty="0" smtClean="0"/>
              <a:t>Beginning April 22, 2010, contractors performing RRP projects that disturb lead-based paint in homes, child care facilities, and schools built before 1978 must be certified and must follow specific work practices to prevent lead contamination.</a:t>
            </a:r>
          </a:p>
          <a:p>
            <a:pPr eaLnBrk="1" hangingPunct="1">
              <a:spcBef>
                <a:spcPts val="475"/>
              </a:spcBef>
              <a:tabLst>
                <a:tab pos="0" algn="l"/>
                <a:tab pos="963613" algn="l"/>
                <a:tab pos="1930400" algn="l"/>
                <a:tab pos="2897188" algn="l"/>
                <a:tab pos="3863975" algn="l"/>
                <a:tab pos="4830763" algn="l"/>
                <a:tab pos="5797550" algn="l"/>
                <a:tab pos="6764338" algn="l"/>
                <a:tab pos="7731125" algn="l"/>
                <a:tab pos="8697913" algn="l"/>
                <a:tab pos="9663113" algn="l"/>
                <a:tab pos="10629900" algn="l"/>
              </a:tabLst>
            </a:pPr>
            <a:endParaRPr lang="en-US" dirty="0" smtClean="0">
              <a:latin typeface="Times New Roman" pitchFamily="18" charset="0"/>
              <a:cs typeface="Times New Roman" pitchFamily="18" charset="0"/>
            </a:endParaRPr>
          </a:p>
          <a:p>
            <a:pPr eaLnBrk="1" hangingPunct="1">
              <a:spcBef>
                <a:spcPct val="0"/>
              </a:spcBef>
              <a:tabLst>
                <a:tab pos="0" algn="l"/>
                <a:tab pos="963613" algn="l"/>
                <a:tab pos="1930400" algn="l"/>
                <a:tab pos="2897188" algn="l"/>
                <a:tab pos="3863975" algn="l"/>
                <a:tab pos="4830763" algn="l"/>
                <a:tab pos="5797550" algn="l"/>
                <a:tab pos="6764338" algn="l"/>
                <a:tab pos="7731125" algn="l"/>
                <a:tab pos="8697913" algn="l"/>
                <a:tab pos="9663113" algn="l"/>
                <a:tab pos="10629900" algn="l"/>
              </a:tabLst>
            </a:pPr>
            <a:endParaRPr lang="en-US" dirty="0" smtClean="0">
              <a:latin typeface="Times New Roman" pitchFamily="18" charset="0"/>
            </a:endParaRPr>
          </a:p>
        </p:txBody>
      </p:sp>
      <p:sp>
        <p:nvSpPr>
          <p:cNvPr id="7" name="Footer Placeholder 6"/>
          <p:cNvSpPr>
            <a:spLocks noGrp="1"/>
          </p:cNvSpPr>
          <p:nvPr>
            <p:ph type="ftr" sz="quarter" idx="10"/>
          </p:nvPr>
        </p:nvSpPr>
        <p:spPr/>
        <p:txBody>
          <a:bodyPr/>
          <a:lstStyle/>
          <a:p>
            <a:pPr>
              <a:defRPr/>
            </a:pPr>
            <a:r>
              <a:rPr lang="en-US" smtClean="0"/>
              <a:t>Lead Dust Sampling Technician Training Course</a:t>
            </a:r>
            <a:endParaRPr lang="en-US" dirty="0"/>
          </a:p>
        </p:txBody>
      </p:sp>
      <p:sp>
        <p:nvSpPr>
          <p:cNvPr id="8" name="Slide Number Placeholder 7"/>
          <p:cNvSpPr>
            <a:spLocks noGrp="1"/>
          </p:cNvSpPr>
          <p:nvPr>
            <p:ph type="sldNum" sz="quarter" idx="11"/>
          </p:nvPr>
        </p:nvSpPr>
        <p:spPr/>
        <p:txBody>
          <a:bodyPr/>
          <a:lstStyle/>
          <a:p>
            <a:r>
              <a:rPr lang="en-US" smtClean="0"/>
              <a:t>1-</a:t>
            </a:r>
            <a:fld id="{7E030749-9EB8-4EAA-9A33-6CEA9BF8F5D4}" type="slidenum">
              <a:rPr lang="en-US" smtClean="0"/>
              <a:pPr/>
              <a:t>10</a:t>
            </a:fld>
            <a:endParaRPr lang="en-US" dirty="0"/>
          </a:p>
        </p:txBody>
      </p:sp>
      <p:sp>
        <p:nvSpPr>
          <p:cNvPr id="9" name="Header Placeholder 8"/>
          <p:cNvSpPr>
            <a:spLocks noGrp="1"/>
          </p:cNvSpPr>
          <p:nvPr>
            <p:ph type="hdr" sz="quarter" idx="12"/>
          </p:nvPr>
        </p:nvSpPr>
        <p:spPr/>
        <p:txBody>
          <a:bodyPr/>
          <a:lstStyle/>
          <a:p>
            <a:pPr>
              <a:defRPr/>
            </a:pPr>
            <a:r>
              <a:rPr lang="en-US" smtClean="0"/>
              <a:t>Chapter 1: Introduction</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Notes Placeholder 2"/>
          <p:cNvSpPr>
            <a:spLocks noGrp="1"/>
          </p:cNvSpPr>
          <p:nvPr>
            <p:ph type="body" idx="1"/>
          </p:nvPr>
        </p:nvSpPr>
        <p:spPr>
          <a:xfrm>
            <a:off x="831850" y="4406900"/>
            <a:ext cx="5597525" cy="37465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90000"/>
              </a:lnSpc>
              <a:spcBef>
                <a:spcPts val="475"/>
              </a:spcBef>
              <a:tabLst>
                <a:tab pos="0" algn="l"/>
                <a:tab pos="963613" algn="l"/>
                <a:tab pos="1930400" algn="l"/>
                <a:tab pos="2897188" algn="l"/>
                <a:tab pos="3863975" algn="l"/>
                <a:tab pos="4830763" algn="l"/>
                <a:tab pos="5797550" algn="l"/>
                <a:tab pos="6764338" algn="l"/>
                <a:tab pos="7731125" algn="l"/>
                <a:tab pos="8697913" algn="l"/>
                <a:tab pos="9663113" algn="l"/>
                <a:tab pos="10629900" algn="l"/>
              </a:tabLst>
            </a:pPr>
            <a:r>
              <a:rPr lang="en-US" dirty="0" smtClean="0"/>
              <a:t>The cleaning verification process involves a visual inspection of the work area, followed by wiping of the windowsills, floors, and countertops with wet disposable cleaning cloths and comparing the wipes to a cleaning verification card. </a:t>
            </a:r>
          </a:p>
          <a:p>
            <a:pPr eaLnBrk="1" hangingPunct="1">
              <a:lnSpc>
                <a:spcPct val="90000"/>
              </a:lnSpc>
              <a:spcBef>
                <a:spcPts val="475"/>
              </a:spcBef>
              <a:tabLst>
                <a:tab pos="0" algn="l"/>
                <a:tab pos="963613" algn="l"/>
                <a:tab pos="1930400" algn="l"/>
                <a:tab pos="2897188" algn="l"/>
                <a:tab pos="3863975" algn="l"/>
                <a:tab pos="4830763" algn="l"/>
                <a:tab pos="5797550" algn="l"/>
                <a:tab pos="6764338" algn="l"/>
                <a:tab pos="7731125" algn="l"/>
                <a:tab pos="8697913" algn="l"/>
                <a:tab pos="9663113" algn="l"/>
                <a:tab pos="10629900" algn="l"/>
              </a:tabLst>
            </a:pPr>
            <a:endParaRPr lang="en-US" dirty="0" smtClean="0"/>
          </a:p>
          <a:p>
            <a:pPr eaLnBrk="1" hangingPunct="1">
              <a:lnSpc>
                <a:spcPct val="90000"/>
              </a:lnSpc>
              <a:spcBef>
                <a:spcPts val="475"/>
              </a:spcBef>
              <a:tabLst>
                <a:tab pos="0" algn="l"/>
                <a:tab pos="963613" algn="l"/>
                <a:tab pos="1930400" algn="l"/>
                <a:tab pos="2897188" algn="l"/>
                <a:tab pos="3863975" algn="l"/>
                <a:tab pos="4830763" algn="l"/>
                <a:tab pos="5797550" algn="l"/>
                <a:tab pos="6764338" algn="l"/>
                <a:tab pos="7731125" algn="l"/>
                <a:tab pos="8697913" algn="l"/>
                <a:tab pos="9663113" algn="l"/>
                <a:tab pos="10629900" algn="l"/>
              </a:tabLst>
            </a:pPr>
            <a:r>
              <a:rPr lang="en-US" dirty="0" smtClean="0"/>
              <a:t>Cleaning verification must be performed by a certified renovator; it </a:t>
            </a:r>
            <a:r>
              <a:rPr lang="en-US" u="sng" dirty="0" smtClean="0"/>
              <a:t>cannot</a:t>
            </a:r>
            <a:r>
              <a:rPr lang="en-US" dirty="0" smtClean="0"/>
              <a:t> be done by the lead dust sampling technician and sampling technicians are not allowed to perform clearance on abatement projects or on abatement parts of renovation projects. </a:t>
            </a:r>
          </a:p>
          <a:p>
            <a:pPr eaLnBrk="1" hangingPunct="1">
              <a:lnSpc>
                <a:spcPct val="90000"/>
              </a:lnSpc>
              <a:spcBef>
                <a:spcPts val="475"/>
              </a:spcBef>
              <a:tabLst>
                <a:tab pos="0" algn="l"/>
                <a:tab pos="963613" algn="l"/>
                <a:tab pos="1930400" algn="l"/>
                <a:tab pos="2897188" algn="l"/>
                <a:tab pos="3863975" algn="l"/>
                <a:tab pos="4830763" algn="l"/>
                <a:tab pos="5797550" algn="l"/>
                <a:tab pos="6764338" algn="l"/>
                <a:tab pos="7731125" algn="l"/>
                <a:tab pos="8697913" algn="l"/>
                <a:tab pos="9663113" algn="l"/>
                <a:tab pos="10629900" algn="l"/>
              </a:tabLst>
            </a:pPr>
            <a:endParaRPr lang="en-US" dirty="0" smtClean="0"/>
          </a:p>
          <a:p>
            <a:pPr eaLnBrk="1" hangingPunct="1">
              <a:lnSpc>
                <a:spcPct val="90000"/>
              </a:lnSpc>
              <a:spcBef>
                <a:spcPts val="475"/>
              </a:spcBef>
              <a:tabLst>
                <a:tab pos="0" algn="l"/>
                <a:tab pos="963613" algn="l"/>
                <a:tab pos="1930400" algn="l"/>
                <a:tab pos="2897188" algn="l"/>
                <a:tab pos="3863975" algn="l"/>
                <a:tab pos="4830763" algn="l"/>
                <a:tab pos="5797550" algn="l"/>
                <a:tab pos="6764338" algn="l"/>
                <a:tab pos="7731125" algn="l"/>
                <a:tab pos="8697913" algn="l"/>
                <a:tab pos="9663113" algn="l"/>
                <a:tab pos="10629900" algn="l"/>
              </a:tabLst>
            </a:pPr>
            <a:r>
              <a:rPr lang="en-US" dirty="0" smtClean="0"/>
              <a:t>See </a:t>
            </a:r>
            <a:r>
              <a:rPr lang="en-US" b="1" dirty="0" smtClean="0"/>
              <a:t>Appendix A</a:t>
            </a:r>
            <a:r>
              <a:rPr lang="en-US" dirty="0" smtClean="0"/>
              <a:t> for a portion of the EPA RRP final rule.</a:t>
            </a:r>
          </a:p>
          <a:p>
            <a:pPr eaLnBrk="1" hangingPunct="1">
              <a:lnSpc>
                <a:spcPct val="90000"/>
              </a:lnSpc>
              <a:spcBef>
                <a:spcPts val="475"/>
              </a:spcBef>
              <a:tabLst>
                <a:tab pos="0" algn="l"/>
                <a:tab pos="963613" algn="l"/>
                <a:tab pos="1930400" algn="l"/>
                <a:tab pos="2897188" algn="l"/>
                <a:tab pos="3863975" algn="l"/>
                <a:tab pos="4830763" algn="l"/>
                <a:tab pos="5797550" algn="l"/>
                <a:tab pos="6764338" algn="l"/>
                <a:tab pos="7731125" algn="l"/>
                <a:tab pos="8697913" algn="l"/>
                <a:tab pos="9663113" algn="l"/>
                <a:tab pos="10629900" algn="l"/>
              </a:tabLst>
            </a:pPr>
            <a:endParaRPr lang="en-US" b="1" dirty="0" smtClean="0">
              <a:latin typeface="Times New Roman" pitchFamily="18" charset="0"/>
              <a:cs typeface="Times New Roman" pitchFamily="18" charset="0"/>
            </a:endParaRPr>
          </a:p>
        </p:txBody>
      </p:sp>
      <p:pic>
        <p:nvPicPr>
          <p:cNvPr id="30727" name="Picture 8"/>
          <p:cNvPicPr>
            <a:picLocks noChangeAspect="1" noChangeArrowheads="1"/>
          </p:cNvPicPr>
          <p:nvPr/>
        </p:nvPicPr>
        <p:blipFill>
          <a:blip r:embed="rId3">
            <a:extLst>
              <a:ext uri="{28A0092B-C50C-407E-A947-70E740481C1C}">
                <a14:useLocalDpi xmlns:a14="http://schemas.microsoft.com/office/drawing/2010/main" xmlns="" val="0"/>
              </a:ext>
            </a:extLst>
          </a:blip>
          <a:srcRect l="1666" t="49374" r="76868" b="34534"/>
          <a:stretch>
            <a:fillRect/>
          </a:stretch>
        </p:blipFill>
        <p:spPr bwMode="auto">
          <a:xfrm>
            <a:off x="831850" y="6616700"/>
            <a:ext cx="5448300" cy="1276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6"/>
          <p:cNvSpPr>
            <a:spLocks noGrp="1"/>
          </p:cNvSpPr>
          <p:nvPr>
            <p:ph type="ftr" sz="quarter" idx="10"/>
          </p:nvPr>
        </p:nvSpPr>
        <p:spPr/>
        <p:txBody>
          <a:bodyPr/>
          <a:lstStyle/>
          <a:p>
            <a:pPr>
              <a:defRPr/>
            </a:pPr>
            <a:r>
              <a:rPr lang="en-US" smtClean="0"/>
              <a:t>Lead Dust Sampling Technician Training Course</a:t>
            </a:r>
            <a:endParaRPr lang="en-US" dirty="0"/>
          </a:p>
        </p:txBody>
      </p:sp>
      <p:sp>
        <p:nvSpPr>
          <p:cNvPr id="8" name="Slide Number Placeholder 7"/>
          <p:cNvSpPr>
            <a:spLocks noGrp="1"/>
          </p:cNvSpPr>
          <p:nvPr>
            <p:ph type="sldNum" sz="quarter" idx="11"/>
          </p:nvPr>
        </p:nvSpPr>
        <p:spPr/>
        <p:txBody>
          <a:bodyPr/>
          <a:lstStyle/>
          <a:p>
            <a:r>
              <a:rPr lang="en-US" smtClean="0"/>
              <a:t>1-</a:t>
            </a:r>
            <a:fld id="{7E030749-9EB8-4EAA-9A33-6CEA9BF8F5D4}" type="slidenum">
              <a:rPr lang="en-US" smtClean="0"/>
              <a:pPr/>
              <a:t>11</a:t>
            </a:fld>
            <a:endParaRPr lang="en-US" dirty="0"/>
          </a:p>
        </p:txBody>
      </p:sp>
      <p:sp>
        <p:nvSpPr>
          <p:cNvPr id="9" name="Header Placeholder 8"/>
          <p:cNvSpPr>
            <a:spLocks noGrp="1"/>
          </p:cNvSpPr>
          <p:nvPr>
            <p:ph type="hdr" sz="quarter" idx="12"/>
          </p:nvPr>
        </p:nvSpPr>
        <p:spPr/>
        <p:txBody>
          <a:bodyPr/>
          <a:lstStyle/>
          <a:p>
            <a:pPr>
              <a:defRPr/>
            </a:pPr>
            <a:r>
              <a:rPr lang="en-US" smtClean="0"/>
              <a:t>Chapter 1: Introduction</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17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dirty="0" smtClean="0"/>
              <a:t>To conduct a post-renovation clearance examination, the individual must be a certified lead dust sampling technician, lead-based paint inspector, or risk assessor.</a:t>
            </a:r>
          </a:p>
          <a:p>
            <a:pPr eaLnBrk="1" hangingPunct="1">
              <a:spcBef>
                <a:spcPct val="0"/>
              </a:spcBef>
            </a:pPr>
            <a:endParaRPr lang="en-US" dirty="0" smtClean="0"/>
          </a:p>
          <a:p>
            <a:pPr eaLnBrk="1" hangingPunct="1">
              <a:spcBef>
                <a:spcPct val="0"/>
              </a:spcBef>
            </a:pPr>
            <a:r>
              <a:rPr lang="en-US" dirty="0" smtClean="0"/>
              <a:t>EPA LDST certification allows the certified individual to perform post-renovation lead dust clearance testing in residential housing and child-occupied facilities.  Certified lead dust sampling technicians cannot conduct post-abatement clearance testing. </a:t>
            </a:r>
          </a:p>
          <a:p>
            <a:pPr eaLnBrk="1" hangingPunct="1">
              <a:spcBef>
                <a:spcPct val="0"/>
              </a:spcBef>
            </a:pPr>
            <a:endParaRPr lang="en-US" dirty="0" smtClean="0"/>
          </a:p>
          <a:p>
            <a:pPr eaLnBrk="1" hangingPunct="1">
              <a:spcBef>
                <a:spcPct val="0"/>
              </a:spcBef>
            </a:pPr>
            <a:r>
              <a:rPr lang="en-US" dirty="0" smtClean="0"/>
              <a:t>When going to a worksite, lead dust sampling technicians must have a copy of their initial course completion certificate and most recent refresher training course completion certificate. </a:t>
            </a:r>
          </a:p>
        </p:txBody>
      </p:sp>
      <p:sp>
        <p:nvSpPr>
          <p:cNvPr id="7" name="Footer Placeholder 6"/>
          <p:cNvSpPr>
            <a:spLocks noGrp="1"/>
          </p:cNvSpPr>
          <p:nvPr>
            <p:ph type="ftr" sz="quarter" idx="10"/>
          </p:nvPr>
        </p:nvSpPr>
        <p:spPr/>
        <p:txBody>
          <a:bodyPr/>
          <a:lstStyle/>
          <a:p>
            <a:pPr>
              <a:defRPr/>
            </a:pPr>
            <a:r>
              <a:rPr lang="en-US" smtClean="0"/>
              <a:t>Lead Dust Sampling Technician Training Course</a:t>
            </a:r>
            <a:endParaRPr lang="en-US" dirty="0"/>
          </a:p>
        </p:txBody>
      </p:sp>
      <p:sp>
        <p:nvSpPr>
          <p:cNvPr id="8" name="Slide Number Placeholder 7"/>
          <p:cNvSpPr>
            <a:spLocks noGrp="1"/>
          </p:cNvSpPr>
          <p:nvPr>
            <p:ph type="sldNum" sz="quarter" idx="11"/>
          </p:nvPr>
        </p:nvSpPr>
        <p:spPr/>
        <p:txBody>
          <a:bodyPr/>
          <a:lstStyle/>
          <a:p>
            <a:r>
              <a:rPr lang="en-US" smtClean="0"/>
              <a:t>1-</a:t>
            </a:r>
            <a:fld id="{7E030749-9EB8-4EAA-9A33-6CEA9BF8F5D4}" type="slidenum">
              <a:rPr lang="en-US" smtClean="0"/>
              <a:pPr/>
              <a:t>12</a:t>
            </a:fld>
            <a:endParaRPr lang="en-US" dirty="0"/>
          </a:p>
        </p:txBody>
      </p:sp>
      <p:sp>
        <p:nvSpPr>
          <p:cNvPr id="9" name="Header Placeholder 8"/>
          <p:cNvSpPr>
            <a:spLocks noGrp="1"/>
          </p:cNvSpPr>
          <p:nvPr>
            <p:ph type="hdr" sz="quarter" idx="12"/>
          </p:nvPr>
        </p:nvSpPr>
        <p:spPr/>
        <p:txBody>
          <a:bodyPr/>
          <a:lstStyle/>
          <a:p>
            <a:pPr>
              <a:defRPr/>
            </a:pPr>
            <a:r>
              <a:rPr lang="en-US" smtClean="0"/>
              <a:t>Chapter 1: Introduction</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2771" name="Notes Placeholder 2"/>
          <p:cNvSpPr>
            <a:spLocks noGrp="1"/>
          </p:cNvSpPr>
          <p:nvPr>
            <p:ph type="body" idx="1"/>
          </p:nvPr>
        </p:nvSpPr>
        <p:spPr>
          <a:xfrm>
            <a:off x="700088" y="4254500"/>
            <a:ext cx="5597525" cy="3987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ts val="475"/>
              </a:spcBef>
              <a:tabLst>
                <a:tab pos="0" algn="l"/>
                <a:tab pos="963613" algn="l"/>
                <a:tab pos="1930400" algn="l"/>
                <a:tab pos="2897188" algn="l"/>
                <a:tab pos="3863975" algn="l"/>
                <a:tab pos="4830763" algn="l"/>
                <a:tab pos="5797550" algn="l"/>
                <a:tab pos="6764338" algn="l"/>
                <a:tab pos="7731125" algn="l"/>
                <a:tab pos="8697913" algn="l"/>
                <a:tab pos="9663113" algn="l"/>
                <a:tab pos="10629900" algn="l"/>
              </a:tabLst>
            </a:pPr>
            <a:r>
              <a:rPr lang="en-US" dirty="0" smtClean="0"/>
              <a:t>More details on all these topics are discussed later in the course. </a:t>
            </a:r>
          </a:p>
        </p:txBody>
      </p:sp>
      <p:sp>
        <p:nvSpPr>
          <p:cNvPr id="7" name="Footer Placeholder 6"/>
          <p:cNvSpPr>
            <a:spLocks noGrp="1"/>
          </p:cNvSpPr>
          <p:nvPr>
            <p:ph type="ftr" sz="quarter" idx="10"/>
          </p:nvPr>
        </p:nvSpPr>
        <p:spPr/>
        <p:txBody>
          <a:bodyPr/>
          <a:lstStyle/>
          <a:p>
            <a:pPr>
              <a:defRPr/>
            </a:pPr>
            <a:r>
              <a:rPr lang="en-US" smtClean="0"/>
              <a:t>Lead Dust Sampling Technician Training Course</a:t>
            </a:r>
            <a:endParaRPr lang="en-US" dirty="0"/>
          </a:p>
        </p:txBody>
      </p:sp>
      <p:sp>
        <p:nvSpPr>
          <p:cNvPr id="8" name="Slide Number Placeholder 7"/>
          <p:cNvSpPr>
            <a:spLocks noGrp="1"/>
          </p:cNvSpPr>
          <p:nvPr>
            <p:ph type="sldNum" sz="quarter" idx="11"/>
          </p:nvPr>
        </p:nvSpPr>
        <p:spPr/>
        <p:txBody>
          <a:bodyPr/>
          <a:lstStyle/>
          <a:p>
            <a:r>
              <a:rPr lang="en-US" smtClean="0"/>
              <a:t>1-</a:t>
            </a:r>
            <a:fld id="{7E030749-9EB8-4EAA-9A33-6CEA9BF8F5D4}" type="slidenum">
              <a:rPr lang="en-US" smtClean="0"/>
              <a:pPr/>
              <a:t>13</a:t>
            </a:fld>
            <a:endParaRPr lang="en-US" dirty="0"/>
          </a:p>
        </p:txBody>
      </p:sp>
      <p:sp>
        <p:nvSpPr>
          <p:cNvPr id="9" name="Header Placeholder 8"/>
          <p:cNvSpPr>
            <a:spLocks noGrp="1"/>
          </p:cNvSpPr>
          <p:nvPr>
            <p:ph type="hdr" sz="quarter" idx="12"/>
          </p:nvPr>
        </p:nvSpPr>
        <p:spPr/>
        <p:txBody>
          <a:bodyPr/>
          <a:lstStyle/>
          <a:p>
            <a:pPr>
              <a:defRPr/>
            </a:pPr>
            <a:r>
              <a:rPr lang="en-US" smtClean="0"/>
              <a:t>Chapter 1: Introduction</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37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63613" eaLnBrk="1" hangingPunct="1">
              <a:spcBef>
                <a:spcPct val="0"/>
              </a:spcBef>
            </a:pPr>
            <a:r>
              <a:rPr lang="en-US" dirty="0" smtClean="0"/>
              <a:t>HUD’s LSHR requires that lead hazards be corrected in target housing receiving Federal housing assistance or being sold.  It also requires clearance dust sampling as a routine part of every such activity, unless very small amounts of paint are disturbed. </a:t>
            </a:r>
          </a:p>
          <a:p>
            <a:pPr defTabSz="963613" eaLnBrk="1" hangingPunct="1">
              <a:spcBef>
                <a:spcPct val="0"/>
              </a:spcBef>
            </a:pPr>
            <a:endParaRPr lang="en-US" dirty="0" smtClean="0"/>
          </a:p>
        </p:txBody>
      </p:sp>
      <p:sp>
        <p:nvSpPr>
          <p:cNvPr id="7" name="Footer Placeholder 6"/>
          <p:cNvSpPr>
            <a:spLocks noGrp="1"/>
          </p:cNvSpPr>
          <p:nvPr>
            <p:ph type="ftr" sz="quarter" idx="10"/>
          </p:nvPr>
        </p:nvSpPr>
        <p:spPr/>
        <p:txBody>
          <a:bodyPr/>
          <a:lstStyle/>
          <a:p>
            <a:pPr>
              <a:defRPr/>
            </a:pPr>
            <a:r>
              <a:rPr lang="en-US" smtClean="0"/>
              <a:t>Lead Dust Sampling Technician Training Course</a:t>
            </a:r>
            <a:endParaRPr lang="en-US" dirty="0"/>
          </a:p>
        </p:txBody>
      </p:sp>
      <p:sp>
        <p:nvSpPr>
          <p:cNvPr id="8" name="Slide Number Placeholder 7"/>
          <p:cNvSpPr>
            <a:spLocks noGrp="1"/>
          </p:cNvSpPr>
          <p:nvPr>
            <p:ph type="sldNum" sz="quarter" idx="11"/>
          </p:nvPr>
        </p:nvSpPr>
        <p:spPr/>
        <p:txBody>
          <a:bodyPr/>
          <a:lstStyle/>
          <a:p>
            <a:r>
              <a:rPr lang="en-US" smtClean="0"/>
              <a:t>1-</a:t>
            </a:r>
            <a:fld id="{7E030749-9EB8-4EAA-9A33-6CEA9BF8F5D4}" type="slidenum">
              <a:rPr lang="en-US" smtClean="0"/>
              <a:pPr/>
              <a:t>14</a:t>
            </a:fld>
            <a:endParaRPr lang="en-US" dirty="0"/>
          </a:p>
        </p:txBody>
      </p:sp>
      <p:sp>
        <p:nvSpPr>
          <p:cNvPr id="9" name="Header Placeholder 8"/>
          <p:cNvSpPr>
            <a:spLocks noGrp="1"/>
          </p:cNvSpPr>
          <p:nvPr>
            <p:ph type="hdr" sz="quarter" idx="12"/>
          </p:nvPr>
        </p:nvSpPr>
        <p:spPr/>
        <p:txBody>
          <a:bodyPr/>
          <a:lstStyle/>
          <a:p>
            <a:pPr>
              <a:defRPr/>
            </a:pPr>
            <a:r>
              <a:rPr lang="en-US" smtClean="0"/>
              <a:t>Chapter 1: Introduction</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dirty="0" smtClean="0"/>
              <a:t>Clearance must be on the entire unit unless the worksite has been properly contained or the LSHR specifically permits worksite-only clearance. The LSHR permits worksite-only clearance for units receiving rehabilitation assistance up to and including $5,000 and for ongoing lead-based paint maintenance activities. </a:t>
            </a:r>
          </a:p>
          <a:p>
            <a:pPr eaLnBrk="1" hangingPunct="1">
              <a:spcBef>
                <a:spcPct val="0"/>
              </a:spcBef>
            </a:pPr>
            <a:endParaRPr lang="en-US" dirty="0" smtClean="0"/>
          </a:p>
          <a:p>
            <a:pPr eaLnBrk="1" hangingPunct="1">
              <a:spcBef>
                <a:spcPct val="0"/>
              </a:spcBef>
            </a:pPr>
            <a:r>
              <a:rPr lang="en-US" dirty="0" smtClean="0"/>
              <a:t>Sampling requirements will be discussed in later chapters.  </a:t>
            </a:r>
          </a:p>
          <a:p>
            <a:pPr eaLnBrk="1" hangingPunct="1">
              <a:spcBef>
                <a:spcPct val="0"/>
              </a:spcBef>
            </a:pPr>
            <a:endParaRPr lang="en-US" dirty="0" smtClean="0"/>
          </a:p>
        </p:txBody>
      </p:sp>
      <p:sp>
        <p:nvSpPr>
          <p:cNvPr id="7" name="Footer Placeholder 6"/>
          <p:cNvSpPr>
            <a:spLocks noGrp="1"/>
          </p:cNvSpPr>
          <p:nvPr>
            <p:ph type="ftr" sz="quarter" idx="10"/>
          </p:nvPr>
        </p:nvSpPr>
        <p:spPr/>
        <p:txBody>
          <a:bodyPr/>
          <a:lstStyle/>
          <a:p>
            <a:pPr>
              <a:defRPr/>
            </a:pPr>
            <a:r>
              <a:rPr lang="en-US" smtClean="0"/>
              <a:t>Lead Dust Sampling Technician Training Course</a:t>
            </a:r>
            <a:endParaRPr lang="en-US" dirty="0"/>
          </a:p>
        </p:txBody>
      </p:sp>
      <p:sp>
        <p:nvSpPr>
          <p:cNvPr id="8" name="Slide Number Placeholder 7"/>
          <p:cNvSpPr>
            <a:spLocks noGrp="1"/>
          </p:cNvSpPr>
          <p:nvPr>
            <p:ph type="sldNum" sz="quarter" idx="11"/>
          </p:nvPr>
        </p:nvSpPr>
        <p:spPr/>
        <p:txBody>
          <a:bodyPr/>
          <a:lstStyle/>
          <a:p>
            <a:r>
              <a:rPr lang="en-US" smtClean="0"/>
              <a:t>1-</a:t>
            </a:r>
            <a:fld id="{7E030749-9EB8-4EAA-9A33-6CEA9BF8F5D4}" type="slidenum">
              <a:rPr lang="en-US" smtClean="0"/>
              <a:pPr/>
              <a:t>15</a:t>
            </a:fld>
            <a:endParaRPr lang="en-US" dirty="0"/>
          </a:p>
        </p:txBody>
      </p:sp>
      <p:sp>
        <p:nvSpPr>
          <p:cNvPr id="9" name="Header Placeholder 8"/>
          <p:cNvSpPr>
            <a:spLocks noGrp="1"/>
          </p:cNvSpPr>
          <p:nvPr>
            <p:ph type="hdr" sz="quarter" idx="12"/>
          </p:nvPr>
        </p:nvSpPr>
        <p:spPr/>
        <p:txBody>
          <a:bodyPr/>
          <a:lstStyle/>
          <a:p>
            <a:pPr>
              <a:defRPr/>
            </a:pPr>
            <a:r>
              <a:rPr lang="en-US" smtClean="0"/>
              <a:t>Chapter 1: Introduction</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58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63613" eaLnBrk="1" hangingPunct="1">
              <a:spcBef>
                <a:spcPct val="0"/>
              </a:spcBef>
            </a:pPr>
            <a:r>
              <a:rPr lang="en-US" dirty="0" smtClean="0"/>
              <a:t>Details on these topics are provided later in the course.</a:t>
            </a:r>
          </a:p>
          <a:p>
            <a:pPr defTabSz="963613" eaLnBrk="1" hangingPunct="1">
              <a:spcBef>
                <a:spcPct val="0"/>
              </a:spcBef>
            </a:pPr>
            <a:endParaRPr lang="en-US" dirty="0" smtClean="0"/>
          </a:p>
        </p:txBody>
      </p:sp>
      <p:sp>
        <p:nvSpPr>
          <p:cNvPr id="7" name="Footer Placeholder 6"/>
          <p:cNvSpPr>
            <a:spLocks noGrp="1"/>
          </p:cNvSpPr>
          <p:nvPr>
            <p:ph type="ftr" sz="quarter" idx="10"/>
          </p:nvPr>
        </p:nvSpPr>
        <p:spPr/>
        <p:txBody>
          <a:bodyPr/>
          <a:lstStyle/>
          <a:p>
            <a:pPr>
              <a:defRPr/>
            </a:pPr>
            <a:r>
              <a:rPr lang="en-US" smtClean="0"/>
              <a:t>Lead Dust Sampling Technician Training Course</a:t>
            </a:r>
            <a:endParaRPr lang="en-US" dirty="0"/>
          </a:p>
        </p:txBody>
      </p:sp>
      <p:sp>
        <p:nvSpPr>
          <p:cNvPr id="8" name="Slide Number Placeholder 7"/>
          <p:cNvSpPr>
            <a:spLocks noGrp="1"/>
          </p:cNvSpPr>
          <p:nvPr>
            <p:ph type="sldNum" sz="quarter" idx="11"/>
          </p:nvPr>
        </p:nvSpPr>
        <p:spPr/>
        <p:txBody>
          <a:bodyPr/>
          <a:lstStyle/>
          <a:p>
            <a:r>
              <a:rPr lang="en-US" smtClean="0"/>
              <a:t>1-</a:t>
            </a:r>
            <a:fld id="{7E030749-9EB8-4EAA-9A33-6CEA9BF8F5D4}" type="slidenum">
              <a:rPr lang="en-US" smtClean="0"/>
              <a:pPr/>
              <a:t>16</a:t>
            </a:fld>
            <a:endParaRPr lang="en-US" dirty="0"/>
          </a:p>
        </p:txBody>
      </p:sp>
      <p:sp>
        <p:nvSpPr>
          <p:cNvPr id="9" name="Header Placeholder 8"/>
          <p:cNvSpPr>
            <a:spLocks noGrp="1"/>
          </p:cNvSpPr>
          <p:nvPr>
            <p:ph type="hdr" sz="quarter" idx="12"/>
          </p:nvPr>
        </p:nvSpPr>
        <p:spPr/>
        <p:txBody>
          <a:bodyPr/>
          <a:lstStyle/>
          <a:p>
            <a:pPr>
              <a:defRPr/>
            </a:pPr>
            <a:r>
              <a:rPr lang="en-US" smtClean="0"/>
              <a:t>Chapter 1: Introduction</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ts val="475"/>
              </a:spcBef>
              <a:tabLst>
                <a:tab pos="0" algn="l"/>
                <a:tab pos="963613" algn="l"/>
                <a:tab pos="1930400" algn="l"/>
                <a:tab pos="2897188" algn="l"/>
                <a:tab pos="3863975" algn="l"/>
                <a:tab pos="4830763" algn="l"/>
                <a:tab pos="5797550" algn="l"/>
                <a:tab pos="6764338" algn="l"/>
                <a:tab pos="7731125" algn="l"/>
                <a:tab pos="8697913" algn="l"/>
                <a:tab pos="9663113" algn="l"/>
                <a:tab pos="10629900" algn="l"/>
              </a:tabLst>
            </a:pPr>
            <a:r>
              <a:rPr lang="en-US" dirty="0" smtClean="0"/>
              <a:t>The EPA has provided this model curriculum to teach individuals how to conduct lead dust clearance testing after renovation activities.</a:t>
            </a:r>
          </a:p>
          <a:p>
            <a:pPr eaLnBrk="1" hangingPunct="1">
              <a:spcBef>
                <a:spcPts val="475"/>
              </a:spcBef>
              <a:tabLst>
                <a:tab pos="0" algn="l"/>
                <a:tab pos="963613" algn="l"/>
                <a:tab pos="1930400" algn="l"/>
                <a:tab pos="2897188" algn="l"/>
                <a:tab pos="3863975" algn="l"/>
                <a:tab pos="4830763" algn="l"/>
                <a:tab pos="5797550" algn="l"/>
                <a:tab pos="6764338" algn="l"/>
                <a:tab pos="7731125" algn="l"/>
                <a:tab pos="8697913" algn="l"/>
                <a:tab pos="9663113" algn="l"/>
                <a:tab pos="10629900" algn="l"/>
              </a:tabLst>
            </a:pPr>
            <a:r>
              <a:rPr lang="en-US" dirty="0" smtClean="0"/>
              <a:t>Lead dust clearance testing is often performed to find out whether lead dust remains after renovation, repair, or painting.  It is required by HUD’s LSHR regulations for most renovations.  By the end of the course, students will be able to perform the actions listed above.</a:t>
            </a:r>
          </a:p>
          <a:p>
            <a:pPr eaLnBrk="1" hangingPunct="1">
              <a:spcBef>
                <a:spcPct val="0"/>
              </a:spcBef>
              <a:tabLst>
                <a:tab pos="0" algn="l"/>
                <a:tab pos="963613" algn="l"/>
                <a:tab pos="1930400" algn="l"/>
                <a:tab pos="2897188" algn="l"/>
                <a:tab pos="3863975" algn="l"/>
                <a:tab pos="4830763" algn="l"/>
                <a:tab pos="5797550" algn="l"/>
                <a:tab pos="6764338" algn="l"/>
                <a:tab pos="7731125" algn="l"/>
                <a:tab pos="8697913" algn="l"/>
                <a:tab pos="9663113" algn="l"/>
                <a:tab pos="10629900" algn="l"/>
              </a:tabLst>
            </a:pPr>
            <a:endParaRPr lang="en-US" dirty="0" smtClean="0"/>
          </a:p>
        </p:txBody>
      </p:sp>
      <p:sp>
        <p:nvSpPr>
          <p:cNvPr id="7" name="Footer Placeholder 6"/>
          <p:cNvSpPr>
            <a:spLocks noGrp="1"/>
          </p:cNvSpPr>
          <p:nvPr>
            <p:ph type="ftr" sz="quarter" idx="10"/>
          </p:nvPr>
        </p:nvSpPr>
        <p:spPr/>
        <p:txBody>
          <a:bodyPr/>
          <a:lstStyle/>
          <a:p>
            <a:pPr>
              <a:defRPr/>
            </a:pPr>
            <a:r>
              <a:rPr lang="en-US" smtClean="0"/>
              <a:t>Lead Dust Sampling Technician Training Course</a:t>
            </a:r>
            <a:endParaRPr lang="en-US" dirty="0"/>
          </a:p>
        </p:txBody>
      </p:sp>
      <p:sp>
        <p:nvSpPr>
          <p:cNvPr id="8" name="Slide Number Placeholder 7"/>
          <p:cNvSpPr>
            <a:spLocks noGrp="1"/>
          </p:cNvSpPr>
          <p:nvPr>
            <p:ph type="sldNum" sz="quarter" idx="11"/>
          </p:nvPr>
        </p:nvSpPr>
        <p:spPr/>
        <p:txBody>
          <a:bodyPr/>
          <a:lstStyle/>
          <a:p>
            <a:r>
              <a:rPr lang="en-US" smtClean="0"/>
              <a:t>1-</a:t>
            </a:r>
            <a:fld id="{7E030749-9EB8-4EAA-9A33-6CEA9BF8F5D4}" type="slidenum">
              <a:rPr lang="en-US" smtClean="0"/>
              <a:pPr/>
              <a:t>2</a:t>
            </a:fld>
            <a:endParaRPr lang="en-US" dirty="0"/>
          </a:p>
        </p:txBody>
      </p:sp>
      <p:sp>
        <p:nvSpPr>
          <p:cNvPr id="9" name="Header Placeholder 8"/>
          <p:cNvSpPr>
            <a:spLocks noGrp="1"/>
          </p:cNvSpPr>
          <p:nvPr>
            <p:ph type="hdr" sz="quarter" idx="12"/>
          </p:nvPr>
        </p:nvSpPr>
        <p:spPr/>
        <p:txBody>
          <a:bodyPr/>
          <a:lstStyle/>
          <a:p>
            <a:pPr>
              <a:defRPr/>
            </a:pPr>
            <a:r>
              <a:rPr lang="en-US" smtClean="0"/>
              <a:t>Chapter 1: Introduction</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ts val="475"/>
              </a:spcBef>
              <a:tabLst>
                <a:tab pos="0" algn="l"/>
                <a:tab pos="963613" algn="l"/>
                <a:tab pos="1930400" algn="l"/>
                <a:tab pos="2897188" algn="l"/>
                <a:tab pos="3863975" algn="l"/>
                <a:tab pos="4830763" algn="l"/>
                <a:tab pos="5797550" algn="l"/>
                <a:tab pos="6764338" algn="l"/>
                <a:tab pos="7731125" algn="l"/>
                <a:tab pos="8697913" algn="l"/>
                <a:tab pos="9663113" algn="l"/>
                <a:tab pos="10629900" algn="l"/>
              </a:tabLst>
            </a:pPr>
            <a:r>
              <a:rPr lang="en-US" dirty="0" smtClean="0"/>
              <a:t>The student materials include a student manual, attachments, appendices, and a copy of the </a:t>
            </a:r>
            <a:r>
              <a:rPr lang="en-US" i="1" dirty="0" smtClean="0"/>
              <a:t>Lead Dust Sampling Technician Field Guide</a:t>
            </a:r>
            <a:r>
              <a:rPr lang="en-US" dirty="0" smtClean="0"/>
              <a:t>.</a:t>
            </a:r>
          </a:p>
          <a:p>
            <a:pPr marL="481013" lvl="1" indent="-361950" eaLnBrk="1" hangingPunct="1">
              <a:spcBef>
                <a:spcPts val="475"/>
              </a:spcBef>
              <a:buFont typeface="Times New Roman" pitchFamily="18" charset="0"/>
              <a:buChar char="•"/>
              <a:tabLst>
                <a:tab pos="0" algn="l"/>
                <a:tab pos="963613" algn="l"/>
                <a:tab pos="1930400" algn="l"/>
                <a:tab pos="2897188" algn="l"/>
                <a:tab pos="3863975" algn="l"/>
                <a:tab pos="4830763" algn="l"/>
                <a:tab pos="5797550" algn="l"/>
                <a:tab pos="6764338" algn="l"/>
                <a:tab pos="7731125" algn="l"/>
                <a:tab pos="8697913" algn="l"/>
                <a:tab pos="9663113" algn="l"/>
                <a:tab pos="10629900" algn="l"/>
              </a:tabLst>
            </a:pPr>
            <a:r>
              <a:rPr lang="en-US" dirty="0" smtClean="0"/>
              <a:t>The student manual contains copies of the slides that are used by the instructor during the course. </a:t>
            </a:r>
          </a:p>
          <a:p>
            <a:pPr marL="481013" lvl="1" indent="-361950" eaLnBrk="1" hangingPunct="1">
              <a:spcBef>
                <a:spcPts val="475"/>
              </a:spcBef>
              <a:buFont typeface="Times New Roman" pitchFamily="18" charset="0"/>
              <a:buChar char="•"/>
              <a:tabLst>
                <a:tab pos="0" algn="l"/>
                <a:tab pos="963613" algn="l"/>
                <a:tab pos="1930400" algn="l"/>
                <a:tab pos="2897188" algn="l"/>
                <a:tab pos="3863975" algn="l"/>
                <a:tab pos="4830763" algn="l"/>
                <a:tab pos="5797550" algn="l"/>
                <a:tab pos="6764338" algn="l"/>
                <a:tab pos="7731125" algn="l"/>
                <a:tab pos="8697913" algn="l"/>
                <a:tab pos="9663113" algn="l"/>
                <a:tab pos="10629900" algn="l"/>
              </a:tabLst>
            </a:pPr>
            <a:r>
              <a:rPr lang="en-US" dirty="0" smtClean="0"/>
              <a:t>The attachments and appendices provide important summaries, checklists, tables, and tools you can use.</a:t>
            </a:r>
          </a:p>
          <a:p>
            <a:pPr marL="481013" lvl="1" indent="-361950" eaLnBrk="1" hangingPunct="1">
              <a:spcBef>
                <a:spcPts val="475"/>
              </a:spcBef>
              <a:buFont typeface="Times New Roman" pitchFamily="18" charset="0"/>
              <a:buChar char="•"/>
              <a:tabLst>
                <a:tab pos="0" algn="l"/>
                <a:tab pos="963613" algn="l"/>
                <a:tab pos="1930400" algn="l"/>
                <a:tab pos="2897188" algn="l"/>
                <a:tab pos="3863975" algn="l"/>
                <a:tab pos="4830763" algn="l"/>
                <a:tab pos="5797550" algn="l"/>
                <a:tab pos="6764338" algn="l"/>
                <a:tab pos="7731125" algn="l"/>
                <a:tab pos="8697913" algn="l"/>
                <a:tab pos="9663113" algn="l"/>
                <a:tab pos="10629900" algn="l"/>
              </a:tabLst>
            </a:pPr>
            <a:r>
              <a:rPr lang="en-US" dirty="0" smtClean="0"/>
              <a:t>The </a:t>
            </a:r>
            <a:r>
              <a:rPr lang="en-US" i="1" dirty="0" smtClean="0"/>
              <a:t>Lead Dust Sampling Technician Field Guide</a:t>
            </a:r>
            <a:r>
              <a:rPr lang="en-US" dirty="0" smtClean="0"/>
              <a:t> outlines key points and procedures in one easy-to-read reference tool that can be taken along on the job.</a:t>
            </a:r>
          </a:p>
          <a:p>
            <a:pPr eaLnBrk="1" hangingPunct="1">
              <a:spcBef>
                <a:spcPct val="0"/>
              </a:spcBef>
              <a:tabLst>
                <a:tab pos="0" algn="l"/>
                <a:tab pos="963613" algn="l"/>
                <a:tab pos="1930400" algn="l"/>
                <a:tab pos="2897188" algn="l"/>
                <a:tab pos="3863975" algn="l"/>
                <a:tab pos="4830763" algn="l"/>
                <a:tab pos="5797550" algn="l"/>
                <a:tab pos="6764338" algn="l"/>
                <a:tab pos="7731125" algn="l"/>
                <a:tab pos="8697913" algn="l"/>
                <a:tab pos="9663113" algn="l"/>
                <a:tab pos="10629900" algn="l"/>
              </a:tabLst>
            </a:pPr>
            <a:endParaRPr lang="en-US" dirty="0" smtClean="0"/>
          </a:p>
        </p:txBody>
      </p:sp>
      <p:sp>
        <p:nvSpPr>
          <p:cNvPr id="7" name="Footer Placeholder 6"/>
          <p:cNvSpPr>
            <a:spLocks noGrp="1"/>
          </p:cNvSpPr>
          <p:nvPr>
            <p:ph type="ftr" sz="quarter" idx="10"/>
          </p:nvPr>
        </p:nvSpPr>
        <p:spPr/>
        <p:txBody>
          <a:bodyPr/>
          <a:lstStyle/>
          <a:p>
            <a:pPr>
              <a:defRPr/>
            </a:pPr>
            <a:r>
              <a:rPr lang="en-US" smtClean="0"/>
              <a:t>Lead Dust Sampling Technician Training Course</a:t>
            </a:r>
            <a:endParaRPr lang="en-US" dirty="0"/>
          </a:p>
        </p:txBody>
      </p:sp>
      <p:sp>
        <p:nvSpPr>
          <p:cNvPr id="8" name="Slide Number Placeholder 7"/>
          <p:cNvSpPr>
            <a:spLocks noGrp="1"/>
          </p:cNvSpPr>
          <p:nvPr>
            <p:ph type="sldNum" sz="quarter" idx="11"/>
          </p:nvPr>
        </p:nvSpPr>
        <p:spPr/>
        <p:txBody>
          <a:bodyPr/>
          <a:lstStyle/>
          <a:p>
            <a:r>
              <a:rPr lang="en-US" smtClean="0"/>
              <a:t>1-</a:t>
            </a:r>
            <a:fld id="{7E030749-9EB8-4EAA-9A33-6CEA9BF8F5D4}" type="slidenum">
              <a:rPr lang="en-US" smtClean="0"/>
              <a:pPr/>
              <a:t>3</a:t>
            </a:fld>
            <a:endParaRPr lang="en-US" dirty="0"/>
          </a:p>
        </p:txBody>
      </p:sp>
      <p:sp>
        <p:nvSpPr>
          <p:cNvPr id="9" name="Header Placeholder 8"/>
          <p:cNvSpPr>
            <a:spLocks noGrp="1"/>
          </p:cNvSpPr>
          <p:nvPr>
            <p:ph type="hdr" sz="quarter" idx="12"/>
          </p:nvPr>
        </p:nvSpPr>
        <p:spPr/>
        <p:txBody>
          <a:bodyPr/>
          <a:lstStyle/>
          <a:p>
            <a:pPr>
              <a:defRPr/>
            </a:pPr>
            <a:r>
              <a:rPr lang="en-US" smtClean="0"/>
              <a:t>Chapter 1: Introduction</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a:xfrm>
            <a:off x="700088" y="4267200"/>
            <a:ext cx="5597525" cy="4487863"/>
          </a:xfrm>
        </p:spPr>
        <p:txBody>
          <a:bodyPr/>
          <a:lstStyle/>
          <a:p>
            <a:pPr eaLnBrk="1" hangingPunct="1">
              <a:spcBef>
                <a:spcPts val="400"/>
              </a:spcBef>
              <a:tabLst>
                <a:tab pos="0" algn="l"/>
                <a:tab pos="965200" algn="l"/>
                <a:tab pos="1931988" algn="l"/>
                <a:tab pos="2898775" algn="l"/>
                <a:tab pos="3865563" algn="l"/>
                <a:tab pos="4832350" algn="l"/>
                <a:tab pos="5799138" algn="l"/>
                <a:tab pos="6764338" algn="l"/>
                <a:tab pos="7731125" algn="l"/>
                <a:tab pos="8697913" algn="l"/>
                <a:tab pos="9664700" algn="l"/>
                <a:tab pos="10631488" algn="l"/>
              </a:tabLst>
              <a:defRPr/>
            </a:pPr>
            <a:r>
              <a:rPr lang="en-US" b="1" dirty="0" smtClean="0"/>
              <a:t>Children under 6 are most at risk from small amounts of lead.</a:t>
            </a:r>
          </a:p>
          <a:p>
            <a:pPr eaLnBrk="1" hangingPunct="1">
              <a:spcBef>
                <a:spcPts val="400"/>
              </a:spcBef>
              <a:tabLst>
                <a:tab pos="0" algn="l"/>
                <a:tab pos="965200" algn="l"/>
                <a:tab pos="1931988" algn="l"/>
                <a:tab pos="2898775" algn="l"/>
                <a:tab pos="3865563" algn="l"/>
                <a:tab pos="4832350" algn="l"/>
                <a:tab pos="5799138" algn="l"/>
                <a:tab pos="6764338" algn="l"/>
                <a:tab pos="7731125" algn="l"/>
                <a:tab pos="8697913" algn="l"/>
                <a:tab pos="9664700" algn="l"/>
                <a:tab pos="10631488" algn="l"/>
              </a:tabLst>
              <a:defRPr/>
            </a:pPr>
            <a:r>
              <a:rPr lang="en-US" dirty="0" smtClean="0"/>
              <a:t>Children are at a greater risk than adults.  During normal and frequent playing or hand-to-mouth activity, children may swallow or inhale lead dust from their hands, toys, food, or other objects.</a:t>
            </a:r>
          </a:p>
          <a:p>
            <a:pPr eaLnBrk="1" hangingPunct="1">
              <a:spcBef>
                <a:spcPts val="0"/>
              </a:spcBef>
              <a:tabLst>
                <a:tab pos="0" algn="l"/>
                <a:tab pos="965200" algn="l"/>
                <a:tab pos="1931988" algn="l"/>
                <a:tab pos="2898775" algn="l"/>
                <a:tab pos="3865563" algn="l"/>
                <a:tab pos="4832350" algn="l"/>
                <a:tab pos="5799138" algn="l"/>
                <a:tab pos="6764338" algn="l"/>
                <a:tab pos="7731125" algn="l"/>
                <a:tab pos="8697913" algn="l"/>
                <a:tab pos="9664700" algn="l"/>
                <a:tab pos="10631488" algn="l"/>
              </a:tabLst>
              <a:defRPr/>
            </a:pPr>
            <a:r>
              <a:rPr lang="en-US" dirty="0" smtClean="0"/>
              <a:t>In children, lead may cause:</a:t>
            </a:r>
          </a:p>
          <a:p>
            <a:pPr marL="482600" lvl="1" eaLnBrk="1" hangingPunct="1">
              <a:spcBef>
                <a:spcPts val="0"/>
              </a:spcBef>
              <a:buFont typeface="Times New Roman" pitchFamily="18" charset="0"/>
              <a:buChar char="•"/>
              <a:tabLst>
                <a:tab pos="0" algn="l"/>
                <a:tab pos="965200" algn="l"/>
                <a:tab pos="1931988" algn="l"/>
                <a:tab pos="2898775" algn="l"/>
                <a:tab pos="3865563" algn="l"/>
                <a:tab pos="4832350" algn="l"/>
                <a:tab pos="5799138" algn="l"/>
                <a:tab pos="6764338" algn="l"/>
                <a:tab pos="7731125" algn="l"/>
                <a:tab pos="8697913" algn="l"/>
                <a:tab pos="9664700" algn="l"/>
                <a:tab pos="10631488" algn="l"/>
              </a:tabLst>
              <a:defRPr/>
            </a:pPr>
            <a:r>
              <a:rPr lang="en-US" dirty="0" smtClean="0"/>
              <a:t>  Nervous system and kidney damage</a:t>
            </a:r>
          </a:p>
          <a:p>
            <a:pPr marL="482600" lvl="1" eaLnBrk="1" hangingPunct="1">
              <a:spcBef>
                <a:spcPts val="0"/>
              </a:spcBef>
              <a:buFont typeface="Times New Roman" pitchFamily="18" charset="0"/>
              <a:buChar char="•"/>
              <a:tabLst>
                <a:tab pos="0" algn="l"/>
                <a:tab pos="965200" algn="l"/>
                <a:tab pos="1931988" algn="l"/>
                <a:tab pos="2898775" algn="l"/>
                <a:tab pos="3865563" algn="l"/>
                <a:tab pos="4832350" algn="l"/>
                <a:tab pos="5799138" algn="l"/>
                <a:tab pos="6764338" algn="l"/>
                <a:tab pos="7731125" algn="l"/>
                <a:tab pos="8697913" algn="l"/>
                <a:tab pos="9664700" algn="l"/>
                <a:tab pos="10631488" algn="l"/>
              </a:tabLst>
              <a:defRPr/>
            </a:pPr>
            <a:r>
              <a:rPr lang="en-US" dirty="0" smtClean="0"/>
              <a:t>  Decreased intelligence, attention deficit disorder, and learning disabilities</a:t>
            </a:r>
          </a:p>
          <a:p>
            <a:pPr marL="482600" lvl="1" eaLnBrk="1" hangingPunct="1">
              <a:spcBef>
                <a:spcPts val="0"/>
              </a:spcBef>
              <a:buFont typeface="Times New Roman" pitchFamily="18" charset="0"/>
              <a:buChar char="•"/>
              <a:tabLst>
                <a:tab pos="0" algn="l"/>
                <a:tab pos="965200" algn="l"/>
                <a:tab pos="1931988" algn="l"/>
                <a:tab pos="2898775" algn="l"/>
                <a:tab pos="3865563" algn="l"/>
                <a:tab pos="4832350" algn="l"/>
                <a:tab pos="5799138" algn="l"/>
                <a:tab pos="6764338" algn="l"/>
                <a:tab pos="7731125" algn="l"/>
                <a:tab pos="8697913" algn="l"/>
                <a:tab pos="9664700" algn="l"/>
                <a:tab pos="10631488" algn="l"/>
              </a:tabLst>
              <a:defRPr/>
            </a:pPr>
            <a:r>
              <a:rPr lang="en-US" dirty="0" smtClean="0"/>
              <a:t>  Speech, language, and behavioral problems</a:t>
            </a:r>
          </a:p>
          <a:p>
            <a:pPr eaLnBrk="1" hangingPunct="1">
              <a:spcBef>
                <a:spcPts val="0"/>
              </a:spcBef>
              <a:tabLst>
                <a:tab pos="0" algn="l"/>
                <a:tab pos="965200" algn="l"/>
                <a:tab pos="1931988" algn="l"/>
                <a:tab pos="2898775" algn="l"/>
                <a:tab pos="3865563" algn="l"/>
                <a:tab pos="4832350" algn="l"/>
                <a:tab pos="5799138" algn="l"/>
                <a:tab pos="6764338" algn="l"/>
                <a:tab pos="7731125" algn="l"/>
                <a:tab pos="8697913" algn="l"/>
                <a:tab pos="9664700" algn="l"/>
                <a:tab pos="10631488" algn="l"/>
              </a:tabLst>
              <a:defRPr/>
            </a:pPr>
            <a:r>
              <a:rPr lang="en-US" dirty="0" smtClean="0"/>
              <a:t>Among adults, pregnant women are especially at risk from exposure to lead.</a:t>
            </a:r>
          </a:p>
          <a:p>
            <a:pPr eaLnBrk="1" hangingPunct="1">
              <a:spcBef>
                <a:spcPts val="0"/>
              </a:spcBef>
              <a:tabLst>
                <a:tab pos="0" algn="l"/>
                <a:tab pos="965200" algn="l"/>
                <a:tab pos="1931988" algn="l"/>
                <a:tab pos="2898775" algn="l"/>
                <a:tab pos="3865563" algn="l"/>
                <a:tab pos="4832350" algn="l"/>
                <a:tab pos="5799138" algn="l"/>
                <a:tab pos="6764338" algn="l"/>
                <a:tab pos="7731125" algn="l"/>
                <a:tab pos="8697913" algn="l"/>
                <a:tab pos="9664700" algn="l"/>
                <a:tab pos="10631488" algn="l"/>
              </a:tabLst>
              <a:defRPr/>
            </a:pPr>
            <a:r>
              <a:rPr lang="en-US" dirty="0" smtClean="0"/>
              <a:t>Lead is passed from the mother to the fetus and can cause:</a:t>
            </a:r>
          </a:p>
          <a:p>
            <a:pPr marL="482600" lvl="1" eaLnBrk="1" hangingPunct="1">
              <a:spcBef>
                <a:spcPts val="0"/>
              </a:spcBef>
              <a:buFont typeface="Times New Roman" pitchFamily="18" charset="0"/>
              <a:buChar char="•"/>
              <a:tabLst>
                <a:tab pos="0" algn="l"/>
                <a:tab pos="965200" algn="l"/>
                <a:tab pos="1931988" algn="l"/>
                <a:tab pos="2898775" algn="l"/>
                <a:tab pos="3865563" algn="l"/>
                <a:tab pos="4832350" algn="l"/>
                <a:tab pos="5799138" algn="l"/>
                <a:tab pos="6764338" algn="l"/>
                <a:tab pos="7731125" algn="l"/>
                <a:tab pos="8697913" algn="l"/>
                <a:tab pos="9664700" algn="l"/>
                <a:tab pos="10631488" algn="l"/>
              </a:tabLst>
              <a:defRPr/>
            </a:pPr>
            <a:r>
              <a:rPr lang="en-US" dirty="0" smtClean="0"/>
              <a:t>  Miscarriage </a:t>
            </a:r>
          </a:p>
          <a:p>
            <a:pPr marL="482600" lvl="1" eaLnBrk="1" hangingPunct="1">
              <a:spcBef>
                <a:spcPts val="0"/>
              </a:spcBef>
              <a:buFont typeface="Times New Roman" pitchFamily="18" charset="0"/>
              <a:buChar char="•"/>
              <a:tabLst>
                <a:tab pos="0" algn="l"/>
                <a:tab pos="965200" algn="l"/>
                <a:tab pos="1931988" algn="l"/>
                <a:tab pos="2898775" algn="l"/>
                <a:tab pos="3865563" algn="l"/>
                <a:tab pos="4832350" algn="l"/>
                <a:tab pos="5799138" algn="l"/>
                <a:tab pos="6764338" algn="l"/>
                <a:tab pos="7731125" algn="l"/>
                <a:tab pos="8697913" algn="l"/>
                <a:tab pos="9664700" algn="l"/>
                <a:tab pos="10631488" algn="l"/>
              </a:tabLst>
              <a:defRPr/>
            </a:pPr>
            <a:r>
              <a:rPr lang="en-US" dirty="0" smtClean="0"/>
              <a:t>  Premature birth</a:t>
            </a:r>
          </a:p>
          <a:p>
            <a:pPr marL="482600" lvl="1" eaLnBrk="1" hangingPunct="1">
              <a:spcBef>
                <a:spcPts val="0"/>
              </a:spcBef>
              <a:buFont typeface="Times New Roman" pitchFamily="18" charset="0"/>
              <a:buChar char="•"/>
              <a:tabLst>
                <a:tab pos="0" algn="l"/>
                <a:tab pos="965200" algn="l"/>
                <a:tab pos="1931988" algn="l"/>
                <a:tab pos="2898775" algn="l"/>
                <a:tab pos="3865563" algn="l"/>
                <a:tab pos="4832350" algn="l"/>
                <a:tab pos="5799138" algn="l"/>
                <a:tab pos="6764338" algn="l"/>
                <a:tab pos="7731125" algn="l"/>
                <a:tab pos="8697913" algn="l"/>
                <a:tab pos="9664700" algn="l"/>
                <a:tab pos="10631488" algn="l"/>
              </a:tabLst>
              <a:defRPr/>
            </a:pPr>
            <a:r>
              <a:rPr lang="en-US" dirty="0" smtClean="0"/>
              <a:t>  Brain damage</a:t>
            </a:r>
          </a:p>
          <a:p>
            <a:pPr marL="482600" lvl="1" eaLnBrk="1" hangingPunct="1">
              <a:spcBef>
                <a:spcPts val="0"/>
              </a:spcBef>
              <a:buFont typeface="Times New Roman" pitchFamily="18" charset="0"/>
              <a:buChar char="•"/>
              <a:tabLst>
                <a:tab pos="0" algn="l"/>
                <a:tab pos="965200" algn="l"/>
                <a:tab pos="1931988" algn="l"/>
                <a:tab pos="2898775" algn="l"/>
                <a:tab pos="3865563" algn="l"/>
                <a:tab pos="4832350" algn="l"/>
                <a:tab pos="5799138" algn="l"/>
                <a:tab pos="6764338" algn="l"/>
                <a:tab pos="7731125" algn="l"/>
                <a:tab pos="8697913" algn="l"/>
                <a:tab pos="9664700" algn="l"/>
                <a:tab pos="10631488" algn="l"/>
              </a:tabLst>
              <a:defRPr/>
            </a:pPr>
            <a:r>
              <a:rPr lang="en-US" dirty="0" smtClean="0"/>
              <a:t>  Low birth weight</a:t>
            </a:r>
          </a:p>
          <a:p>
            <a:pPr eaLnBrk="1" hangingPunct="1">
              <a:spcBef>
                <a:spcPts val="0"/>
              </a:spcBef>
              <a:tabLst>
                <a:tab pos="0" algn="l"/>
                <a:tab pos="963613" algn="l"/>
                <a:tab pos="1930400" algn="l"/>
                <a:tab pos="2897188" algn="l"/>
                <a:tab pos="3863975" algn="l"/>
                <a:tab pos="4830763" algn="l"/>
                <a:tab pos="5797550" algn="l"/>
                <a:tab pos="6764338" algn="l"/>
                <a:tab pos="7731125" algn="l"/>
                <a:tab pos="8697913" algn="l"/>
                <a:tab pos="9663113" algn="l"/>
                <a:tab pos="10629900" algn="l"/>
              </a:tabLst>
              <a:defRPr/>
            </a:pPr>
            <a:r>
              <a:rPr lang="en-US" dirty="0" smtClean="0"/>
              <a:t>Health effects of lead in adults include:</a:t>
            </a:r>
          </a:p>
          <a:p>
            <a:pPr lvl="1" eaLnBrk="1" hangingPunct="1">
              <a:spcBef>
                <a:spcPts val="0"/>
              </a:spcBef>
              <a:buFontTx/>
              <a:buChar char="•"/>
              <a:tabLst>
                <a:tab pos="0" algn="l"/>
                <a:tab pos="963613" algn="l"/>
                <a:tab pos="1930400" algn="l"/>
                <a:tab pos="2897188" algn="l"/>
                <a:tab pos="3863975" algn="l"/>
                <a:tab pos="4830763" algn="l"/>
                <a:tab pos="5797550" algn="l"/>
                <a:tab pos="6764338" algn="l"/>
                <a:tab pos="7731125" algn="l"/>
                <a:tab pos="8697913" algn="l"/>
                <a:tab pos="9663113" algn="l"/>
                <a:tab pos="10629900" algn="l"/>
              </a:tabLst>
              <a:defRPr/>
            </a:pPr>
            <a:r>
              <a:rPr lang="en-US" dirty="0" smtClean="0"/>
              <a:t>  Elevated blood pressure</a:t>
            </a:r>
          </a:p>
          <a:p>
            <a:pPr lvl="1" eaLnBrk="1" hangingPunct="1">
              <a:spcBef>
                <a:spcPts val="0"/>
              </a:spcBef>
              <a:buFontTx/>
              <a:buChar char="•"/>
              <a:tabLst>
                <a:tab pos="0" algn="l"/>
                <a:tab pos="963613" algn="l"/>
                <a:tab pos="1930400" algn="l"/>
                <a:tab pos="2897188" algn="l"/>
                <a:tab pos="3863975" algn="l"/>
                <a:tab pos="4830763" algn="l"/>
                <a:tab pos="5797550" algn="l"/>
                <a:tab pos="6764338" algn="l"/>
                <a:tab pos="7731125" algn="l"/>
                <a:tab pos="8697913" algn="l"/>
                <a:tab pos="9663113" algn="l"/>
                <a:tab pos="10629900" algn="l"/>
              </a:tabLst>
              <a:defRPr/>
            </a:pPr>
            <a:r>
              <a:rPr lang="en-US" dirty="0" smtClean="0"/>
              <a:t>  Reproductive problems in men and women</a:t>
            </a:r>
          </a:p>
          <a:p>
            <a:pPr lvl="1" eaLnBrk="1" hangingPunct="1">
              <a:spcBef>
                <a:spcPts val="0"/>
              </a:spcBef>
              <a:buFontTx/>
              <a:buChar char="•"/>
              <a:tabLst>
                <a:tab pos="0" algn="l"/>
                <a:tab pos="963613" algn="l"/>
                <a:tab pos="1930400" algn="l"/>
                <a:tab pos="2897188" algn="l"/>
                <a:tab pos="3863975" algn="l"/>
                <a:tab pos="4830763" algn="l"/>
                <a:tab pos="5797550" algn="l"/>
                <a:tab pos="6764338" algn="l"/>
                <a:tab pos="7731125" algn="l"/>
                <a:tab pos="8697913" algn="l"/>
                <a:tab pos="9663113" algn="l"/>
                <a:tab pos="10629900" algn="l"/>
              </a:tabLst>
              <a:defRPr/>
            </a:pPr>
            <a:r>
              <a:rPr lang="en-US" dirty="0" smtClean="0"/>
              <a:t>  Digestive problems</a:t>
            </a:r>
          </a:p>
          <a:p>
            <a:pPr lvl="1" eaLnBrk="1" hangingPunct="1">
              <a:spcBef>
                <a:spcPts val="0"/>
              </a:spcBef>
              <a:buFontTx/>
              <a:buChar char="•"/>
              <a:tabLst>
                <a:tab pos="0" algn="l"/>
                <a:tab pos="963613" algn="l"/>
                <a:tab pos="1930400" algn="l"/>
                <a:tab pos="2897188" algn="l"/>
                <a:tab pos="3863975" algn="l"/>
                <a:tab pos="4830763" algn="l"/>
                <a:tab pos="5797550" algn="l"/>
                <a:tab pos="6764338" algn="l"/>
                <a:tab pos="7731125" algn="l"/>
                <a:tab pos="8697913" algn="l"/>
                <a:tab pos="9663113" algn="l"/>
                <a:tab pos="10629900" algn="l"/>
              </a:tabLst>
              <a:defRPr/>
            </a:pPr>
            <a:r>
              <a:rPr lang="en-US" dirty="0" smtClean="0"/>
              <a:t>  Nerve disorders</a:t>
            </a:r>
          </a:p>
          <a:p>
            <a:pPr lvl="1" eaLnBrk="1" hangingPunct="1">
              <a:spcBef>
                <a:spcPts val="0"/>
              </a:spcBef>
              <a:buFontTx/>
              <a:buChar char="•"/>
              <a:tabLst>
                <a:tab pos="0" algn="l"/>
                <a:tab pos="963613" algn="l"/>
                <a:tab pos="1930400" algn="l"/>
                <a:tab pos="2897188" algn="l"/>
                <a:tab pos="3863975" algn="l"/>
                <a:tab pos="4830763" algn="l"/>
                <a:tab pos="5797550" algn="l"/>
                <a:tab pos="6764338" algn="l"/>
                <a:tab pos="7731125" algn="l"/>
                <a:tab pos="8697913" algn="l"/>
                <a:tab pos="9663113" algn="l"/>
                <a:tab pos="10629900" algn="l"/>
              </a:tabLst>
              <a:defRPr/>
            </a:pPr>
            <a:r>
              <a:rPr lang="en-US" dirty="0" smtClean="0"/>
              <a:t>  Memory and concentration problems</a:t>
            </a:r>
          </a:p>
          <a:p>
            <a:pPr lvl="1" eaLnBrk="1" hangingPunct="1">
              <a:spcBef>
                <a:spcPts val="0"/>
              </a:spcBef>
              <a:buFontTx/>
              <a:buChar char="•"/>
              <a:tabLst>
                <a:tab pos="0" algn="l"/>
                <a:tab pos="963613" algn="l"/>
                <a:tab pos="1930400" algn="l"/>
                <a:tab pos="2897188" algn="l"/>
                <a:tab pos="3863975" algn="l"/>
                <a:tab pos="4830763" algn="l"/>
                <a:tab pos="5797550" algn="l"/>
                <a:tab pos="6764338" algn="l"/>
                <a:tab pos="7731125" algn="l"/>
                <a:tab pos="8697913" algn="l"/>
                <a:tab pos="9663113" algn="l"/>
                <a:tab pos="10629900" algn="l"/>
              </a:tabLst>
              <a:defRPr/>
            </a:pPr>
            <a:r>
              <a:rPr lang="en-US" dirty="0" smtClean="0"/>
              <a:t>  Sexual disorders</a:t>
            </a:r>
          </a:p>
          <a:p>
            <a:pPr lvl="1" eaLnBrk="1" hangingPunct="1">
              <a:spcBef>
                <a:spcPts val="0"/>
              </a:spcBef>
              <a:buFontTx/>
              <a:buChar char="•"/>
              <a:tabLst>
                <a:tab pos="0" algn="l"/>
                <a:tab pos="963613" algn="l"/>
                <a:tab pos="1930400" algn="l"/>
                <a:tab pos="2897188" algn="l"/>
                <a:tab pos="3863975" algn="l"/>
                <a:tab pos="4830763" algn="l"/>
                <a:tab pos="5797550" algn="l"/>
                <a:tab pos="6764338" algn="l"/>
                <a:tab pos="7731125" algn="l"/>
                <a:tab pos="8697913" algn="l"/>
                <a:tab pos="9663113" algn="l"/>
                <a:tab pos="10629900" algn="l"/>
              </a:tabLst>
              <a:defRPr/>
            </a:pPr>
            <a:r>
              <a:rPr lang="en-US" dirty="0" smtClean="0"/>
              <a:t>  Muscle or joint pain</a:t>
            </a:r>
          </a:p>
          <a:p>
            <a:pPr marL="25400" eaLnBrk="1" hangingPunct="1">
              <a:spcBef>
                <a:spcPts val="400"/>
              </a:spcBef>
              <a:buFont typeface="Times New Roman" pitchFamily="18" charset="0"/>
              <a:buChar char="•"/>
              <a:tabLst>
                <a:tab pos="0" algn="l"/>
                <a:tab pos="965200" algn="l"/>
                <a:tab pos="1931988" algn="l"/>
                <a:tab pos="2898775" algn="l"/>
                <a:tab pos="3865563" algn="l"/>
                <a:tab pos="4832350" algn="l"/>
                <a:tab pos="5799138" algn="l"/>
                <a:tab pos="6764338" algn="l"/>
                <a:tab pos="7731125" algn="l"/>
                <a:tab pos="8697913" algn="l"/>
                <a:tab pos="9664700" algn="l"/>
                <a:tab pos="10631488" algn="l"/>
              </a:tabLst>
              <a:defRPr/>
            </a:pPr>
            <a:endParaRPr lang="en-US" dirty="0" smtClean="0">
              <a:latin typeface="Times New Roman" pitchFamily="18" charset="0"/>
              <a:cs typeface="Times New Roman" pitchFamily="18" charset="0"/>
            </a:endParaRPr>
          </a:p>
        </p:txBody>
      </p:sp>
      <p:sp>
        <p:nvSpPr>
          <p:cNvPr id="7" name="Footer Placeholder 6"/>
          <p:cNvSpPr>
            <a:spLocks noGrp="1"/>
          </p:cNvSpPr>
          <p:nvPr>
            <p:ph type="ftr" sz="quarter" idx="10"/>
          </p:nvPr>
        </p:nvSpPr>
        <p:spPr/>
        <p:txBody>
          <a:bodyPr/>
          <a:lstStyle/>
          <a:p>
            <a:pPr>
              <a:defRPr/>
            </a:pPr>
            <a:r>
              <a:rPr lang="en-US" smtClean="0"/>
              <a:t>Lead Dust Sampling Technician Training Course</a:t>
            </a:r>
            <a:endParaRPr lang="en-US" dirty="0"/>
          </a:p>
        </p:txBody>
      </p:sp>
      <p:sp>
        <p:nvSpPr>
          <p:cNvPr id="8" name="Slide Number Placeholder 7"/>
          <p:cNvSpPr>
            <a:spLocks noGrp="1"/>
          </p:cNvSpPr>
          <p:nvPr>
            <p:ph type="sldNum" sz="quarter" idx="11"/>
          </p:nvPr>
        </p:nvSpPr>
        <p:spPr/>
        <p:txBody>
          <a:bodyPr/>
          <a:lstStyle/>
          <a:p>
            <a:r>
              <a:rPr lang="en-US" smtClean="0"/>
              <a:t>1-</a:t>
            </a:r>
            <a:fld id="{7E030749-9EB8-4EAA-9A33-6CEA9BF8F5D4}" type="slidenum">
              <a:rPr lang="en-US" smtClean="0"/>
              <a:pPr/>
              <a:t>4</a:t>
            </a:fld>
            <a:endParaRPr lang="en-US" dirty="0"/>
          </a:p>
        </p:txBody>
      </p:sp>
      <p:sp>
        <p:nvSpPr>
          <p:cNvPr id="9" name="Header Placeholder 8"/>
          <p:cNvSpPr>
            <a:spLocks noGrp="1"/>
          </p:cNvSpPr>
          <p:nvPr>
            <p:ph type="hdr" sz="quarter" idx="12"/>
          </p:nvPr>
        </p:nvSpPr>
        <p:spPr/>
        <p:txBody>
          <a:bodyPr/>
          <a:lstStyle/>
          <a:p>
            <a:pPr>
              <a:defRPr/>
            </a:pPr>
            <a:r>
              <a:rPr lang="en-US" smtClean="0"/>
              <a:t>Chapter 1: Introduction</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90000"/>
              </a:lnSpc>
              <a:spcBef>
                <a:spcPts val="438"/>
              </a:spcBef>
              <a:tabLst>
                <a:tab pos="0" algn="l"/>
                <a:tab pos="965200" algn="l"/>
                <a:tab pos="1931988" algn="l"/>
                <a:tab pos="2898775" algn="l"/>
                <a:tab pos="3865563" algn="l"/>
                <a:tab pos="4832350" algn="l"/>
                <a:tab pos="5799138" algn="l"/>
                <a:tab pos="6764338" algn="l"/>
                <a:tab pos="7731125" algn="l"/>
                <a:tab pos="8697913" algn="l"/>
                <a:tab pos="9664700" algn="l"/>
                <a:tab pos="10631488" algn="l"/>
              </a:tabLst>
            </a:pPr>
            <a:r>
              <a:rPr lang="en-US" b="1" dirty="0" smtClean="0"/>
              <a:t>Dust and debris from renovation, repair, and painting jobs in pre-1978 housing and child-occupied facilities may contain lead.</a:t>
            </a:r>
          </a:p>
          <a:p>
            <a:pPr eaLnBrk="1" hangingPunct="1">
              <a:lnSpc>
                <a:spcPct val="90000"/>
              </a:lnSpc>
              <a:spcBef>
                <a:spcPts val="438"/>
              </a:spcBef>
              <a:tabLst>
                <a:tab pos="0" algn="l"/>
                <a:tab pos="965200" algn="l"/>
                <a:tab pos="1931988" algn="l"/>
                <a:tab pos="2898775" algn="l"/>
                <a:tab pos="3865563" algn="l"/>
                <a:tab pos="4832350" algn="l"/>
                <a:tab pos="5799138" algn="l"/>
                <a:tab pos="6764338" algn="l"/>
                <a:tab pos="7731125" algn="l"/>
                <a:tab pos="8697913" algn="l"/>
                <a:tab pos="9664700" algn="l"/>
                <a:tab pos="10631488" algn="l"/>
              </a:tabLst>
            </a:pPr>
            <a:r>
              <a:rPr lang="en-US" dirty="0" smtClean="0"/>
              <a:t>Pre-1978 paint may contain lead.</a:t>
            </a:r>
          </a:p>
          <a:p>
            <a:pPr eaLnBrk="1" hangingPunct="1">
              <a:lnSpc>
                <a:spcPct val="90000"/>
              </a:lnSpc>
              <a:spcBef>
                <a:spcPts val="438"/>
              </a:spcBef>
              <a:tabLst>
                <a:tab pos="0" algn="l"/>
                <a:tab pos="965200" algn="l"/>
                <a:tab pos="1931988" algn="l"/>
                <a:tab pos="2898775" algn="l"/>
                <a:tab pos="3865563" algn="l"/>
                <a:tab pos="4832350" algn="l"/>
                <a:tab pos="5799138" algn="l"/>
                <a:tab pos="6764338" algn="l"/>
                <a:tab pos="7731125" algn="l"/>
                <a:tab pos="8697913" algn="l"/>
                <a:tab pos="9664700" algn="l"/>
                <a:tab pos="10631488" algn="l"/>
              </a:tabLst>
            </a:pPr>
            <a:r>
              <a:rPr lang="en-US" dirty="0" smtClean="0"/>
              <a:t>Common renovation activities like sanding, scraping, cutting, and demolition can create hazardous lead dust and chips by disturbing lead-based paint.  </a:t>
            </a:r>
          </a:p>
          <a:p>
            <a:pPr eaLnBrk="1" hangingPunct="1">
              <a:lnSpc>
                <a:spcPct val="90000"/>
              </a:lnSpc>
              <a:spcBef>
                <a:spcPts val="438"/>
              </a:spcBef>
              <a:tabLst>
                <a:tab pos="0" algn="l"/>
                <a:tab pos="965200" algn="l"/>
                <a:tab pos="1931988" algn="l"/>
                <a:tab pos="2898775" algn="l"/>
                <a:tab pos="3865563" algn="l"/>
                <a:tab pos="4832350" algn="l"/>
                <a:tab pos="5799138" algn="l"/>
                <a:tab pos="6764338" algn="l"/>
                <a:tab pos="7731125" algn="l"/>
                <a:tab pos="8697913" algn="l"/>
                <a:tab pos="9664700" algn="l"/>
                <a:tab pos="10631488" algn="l"/>
              </a:tabLst>
            </a:pPr>
            <a:r>
              <a:rPr lang="en-US" dirty="0" smtClean="0"/>
              <a:t>Some tasks, such as power sanding, open flame burning, and the use of heat guns above 1100 degrees Fahrenheit, create large amounts of extremely fine lead dust that is very difficult to clean up. </a:t>
            </a:r>
          </a:p>
          <a:p>
            <a:pPr eaLnBrk="1" hangingPunct="1">
              <a:lnSpc>
                <a:spcPct val="90000"/>
              </a:lnSpc>
              <a:spcBef>
                <a:spcPts val="438"/>
              </a:spcBef>
              <a:tabLst>
                <a:tab pos="0" algn="l"/>
                <a:tab pos="965200" algn="l"/>
                <a:tab pos="1931988" algn="l"/>
                <a:tab pos="2898775" algn="l"/>
                <a:tab pos="3865563" algn="l"/>
                <a:tab pos="4832350" algn="l"/>
                <a:tab pos="5799138" algn="l"/>
                <a:tab pos="6764338" algn="l"/>
                <a:tab pos="7731125" algn="l"/>
                <a:tab pos="8697913" algn="l"/>
                <a:tab pos="9664700" algn="l"/>
                <a:tab pos="10631488" algn="l"/>
              </a:tabLst>
            </a:pPr>
            <a:r>
              <a:rPr lang="en-US" b="1" dirty="0" smtClean="0"/>
              <a:t>Small amounts of lead dust can poison children and adults.</a:t>
            </a:r>
          </a:p>
          <a:p>
            <a:pPr eaLnBrk="1" hangingPunct="1">
              <a:lnSpc>
                <a:spcPct val="90000"/>
              </a:lnSpc>
              <a:spcBef>
                <a:spcPts val="438"/>
              </a:spcBef>
              <a:tabLst>
                <a:tab pos="0" algn="l"/>
                <a:tab pos="965200" algn="l"/>
                <a:tab pos="1931988" algn="l"/>
                <a:tab pos="2898775" algn="l"/>
                <a:tab pos="3865563" algn="l"/>
                <a:tab pos="4832350" algn="l"/>
                <a:tab pos="5799138" algn="l"/>
                <a:tab pos="6764338" algn="l"/>
                <a:tab pos="7731125" algn="l"/>
                <a:tab pos="8697913" algn="l"/>
                <a:tab pos="9664700" algn="l"/>
                <a:tab pos="10631488" algn="l"/>
              </a:tabLst>
            </a:pPr>
            <a:r>
              <a:rPr lang="en-US" dirty="0" smtClean="0"/>
              <a:t>A tiny amount of lead can be extremely harmful.</a:t>
            </a:r>
          </a:p>
          <a:p>
            <a:pPr eaLnBrk="1" hangingPunct="1">
              <a:lnSpc>
                <a:spcPct val="90000"/>
              </a:lnSpc>
              <a:spcBef>
                <a:spcPts val="438"/>
              </a:spcBef>
              <a:tabLst>
                <a:tab pos="0" algn="l"/>
                <a:tab pos="965200" algn="l"/>
                <a:tab pos="1931988" algn="l"/>
                <a:tab pos="2898775" algn="l"/>
                <a:tab pos="3865563" algn="l"/>
                <a:tab pos="4832350" algn="l"/>
                <a:tab pos="5799138" algn="l"/>
                <a:tab pos="6764338" algn="l"/>
                <a:tab pos="7731125" algn="l"/>
                <a:tab pos="8697913" algn="l"/>
                <a:tab pos="9664700" algn="l"/>
                <a:tab pos="10631488" algn="l"/>
              </a:tabLst>
            </a:pPr>
            <a:r>
              <a:rPr lang="en-US" dirty="0" smtClean="0"/>
              <a:t>Lead dust particles are often so small that you cannot see them, yet you can breathe or swallow them.  These smaller, inhaled or swallowed lead dust particles are more easily absorbed by the body than larger particles, and can therefore more easily cause poisoning.</a:t>
            </a:r>
          </a:p>
          <a:p>
            <a:pPr eaLnBrk="1" hangingPunct="1">
              <a:lnSpc>
                <a:spcPct val="90000"/>
              </a:lnSpc>
              <a:spcBef>
                <a:spcPts val="438"/>
              </a:spcBef>
              <a:tabLst>
                <a:tab pos="0" algn="l"/>
                <a:tab pos="965200" algn="l"/>
                <a:tab pos="1931988" algn="l"/>
                <a:tab pos="2898775" algn="l"/>
                <a:tab pos="3865563" algn="l"/>
                <a:tab pos="4832350" algn="l"/>
                <a:tab pos="5799138" algn="l"/>
                <a:tab pos="6764338" algn="l"/>
                <a:tab pos="7731125" algn="l"/>
                <a:tab pos="8697913" algn="l"/>
                <a:tab pos="9664700" algn="l"/>
                <a:tab pos="10631488" algn="l"/>
              </a:tabLst>
            </a:pPr>
            <a:r>
              <a:rPr lang="en-US" dirty="0" smtClean="0"/>
              <a:t>Lead dust may be breathed or swallowed by children, residents, and workers.</a:t>
            </a:r>
          </a:p>
          <a:p>
            <a:pPr eaLnBrk="1" hangingPunct="1">
              <a:lnSpc>
                <a:spcPct val="90000"/>
              </a:lnSpc>
              <a:spcBef>
                <a:spcPts val="438"/>
              </a:spcBef>
              <a:tabLst>
                <a:tab pos="0" algn="l"/>
                <a:tab pos="965200" algn="l"/>
                <a:tab pos="1931988" algn="l"/>
                <a:tab pos="2898775" algn="l"/>
                <a:tab pos="3865563" algn="l"/>
                <a:tab pos="4832350" algn="l"/>
                <a:tab pos="5799138" algn="l"/>
                <a:tab pos="6764338" algn="l"/>
                <a:tab pos="7731125" algn="l"/>
                <a:tab pos="8697913" algn="l"/>
                <a:tab pos="9664700" algn="l"/>
                <a:tab pos="10631488" algn="l"/>
              </a:tabLst>
            </a:pPr>
            <a:r>
              <a:rPr lang="en-US" dirty="0" smtClean="0"/>
              <a:t>Through normal hand-to-mouth activities, children may swallow or inhale lead dust on their hands, toys, food, or other objects.  Children may also ingest paint chips.</a:t>
            </a:r>
          </a:p>
          <a:p>
            <a:pPr eaLnBrk="1" hangingPunct="1">
              <a:lnSpc>
                <a:spcPct val="90000"/>
              </a:lnSpc>
              <a:spcBef>
                <a:spcPts val="438"/>
              </a:spcBef>
              <a:tabLst>
                <a:tab pos="0" algn="l"/>
                <a:tab pos="965200" algn="l"/>
                <a:tab pos="1931988" algn="l"/>
                <a:tab pos="2898775" algn="l"/>
                <a:tab pos="3865563" algn="l"/>
                <a:tab pos="4832350" algn="l"/>
                <a:tab pos="5799138" algn="l"/>
                <a:tab pos="6764338" algn="l"/>
                <a:tab pos="7731125" algn="l"/>
                <a:tab pos="8697913" algn="l"/>
                <a:tab pos="9664700" algn="l"/>
                <a:tab pos="10631488" algn="l"/>
              </a:tabLst>
            </a:pPr>
            <a:r>
              <a:rPr lang="en-US" dirty="0" smtClean="0"/>
              <a:t>Adults can swallow or breathe lead dust during work activities.</a:t>
            </a:r>
          </a:p>
          <a:p>
            <a:pPr lvl="1" eaLnBrk="1" hangingPunct="1">
              <a:lnSpc>
                <a:spcPct val="90000"/>
              </a:lnSpc>
              <a:spcBef>
                <a:spcPts val="400"/>
              </a:spcBef>
              <a:buFontTx/>
              <a:buChar char="•"/>
              <a:tabLst>
                <a:tab pos="0" algn="l"/>
                <a:tab pos="965200" algn="l"/>
                <a:tab pos="1931988" algn="l"/>
                <a:tab pos="2898775" algn="l"/>
                <a:tab pos="3865563" algn="l"/>
                <a:tab pos="4832350" algn="l"/>
                <a:tab pos="5799138" algn="l"/>
                <a:tab pos="6764338" algn="l"/>
                <a:tab pos="7731125" algn="l"/>
                <a:tab pos="8697913" algn="l"/>
                <a:tab pos="9664700" algn="l"/>
                <a:tab pos="10631488" algn="l"/>
              </a:tabLst>
            </a:pPr>
            <a:r>
              <a:rPr lang="en-US" dirty="0" smtClean="0"/>
              <a:t> When workers perform activities such as scraping and sanding by hand, or use a power sander or grinding tool, dust is created.  The dust goes into the air that they breathe.</a:t>
            </a:r>
          </a:p>
          <a:p>
            <a:pPr lvl="1" eaLnBrk="1" hangingPunct="1">
              <a:lnSpc>
                <a:spcPct val="90000"/>
              </a:lnSpc>
              <a:spcBef>
                <a:spcPts val="400"/>
              </a:spcBef>
              <a:buFontTx/>
              <a:buChar char="•"/>
              <a:tabLst>
                <a:tab pos="0" algn="l"/>
                <a:tab pos="965200" algn="l"/>
                <a:tab pos="1931988" algn="l"/>
                <a:tab pos="2898775" algn="l"/>
                <a:tab pos="3865563" algn="l"/>
                <a:tab pos="4832350" algn="l"/>
                <a:tab pos="5799138" algn="l"/>
                <a:tab pos="6764338" algn="l"/>
                <a:tab pos="7731125" algn="l"/>
                <a:tab pos="8697913" algn="l"/>
                <a:tab pos="9664700" algn="l"/>
                <a:tab pos="10631488" algn="l"/>
              </a:tabLst>
            </a:pPr>
            <a:r>
              <a:rPr lang="en-US" dirty="0" smtClean="0"/>
              <a:t> If workers eat, drink, smoke, or put anything into their mouths without washing up first, they may swallow the lead dust present.</a:t>
            </a:r>
          </a:p>
          <a:p>
            <a:pPr eaLnBrk="1" hangingPunct="1">
              <a:spcBef>
                <a:spcPct val="0"/>
              </a:spcBef>
              <a:tabLst>
                <a:tab pos="0" algn="l"/>
                <a:tab pos="965200" algn="l"/>
                <a:tab pos="1931988" algn="l"/>
                <a:tab pos="2898775" algn="l"/>
                <a:tab pos="3865563" algn="l"/>
                <a:tab pos="4832350" algn="l"/>
                <a:tab pos="5799138" algn="l"/>
                <a:tab pos="6764338" algn="l"/>
                <a:tab pos="7731125" algn="l"/>
                <a:tab pos="8697913" algn="l"/>
                <a:tab pos="9664700" algn="l"/>
                <a:tab pos="10631488" algn="l"/>
              </a:tabLst>
            </a:pPr>
            <a:endParaRPr lang="en-US" dirty="0" smtClean="0">
              <a:latin typeface="Times New Roman" pitchFamily="18" charset="0"/>
              <a:cs typeface="Times New Roman" pitchFamily="18" charset="0"/>
            </a:endParaRPr>
          </a:p>
        </p:txBody>
      </p:sp>
      <p:sp>
        <p:nvSpPr>
          <p:cNvPr id="7" name="Footer Placeholder 6"/>
          <p:cNvSpPr>
            <a:spLocks noGrp="1"/>
          </p:cNvSpPr>
          <p:nvPr>
            <p:ph type="ftr" sz="quarter" idx="10"/>
          </p:nvPr>
        </p:nvSpPr>
        <p:spPr/>
        <p:txBody>
          <a:bodyPr/>
          <a:lstStyle/>
          <a:p>
            <a:pPr>
              <a:defRPr/>
            </a:pPr>
            <a:r>
              <a:rPr lang="en-US" smtClean="0"/>
              <a:t>Lead Dust Sampling Technician Training Course</a:t>
            </a:r>
            <a:endParaRPr lang="en-US" dirty="0"/>
          </a:p>
        </p:txBody>
      </p:sp>
      <p:sp>
        <p:nvSpPr>
          <p:cNvPr id="8" name="Slide Number Placeholder 7"/>
          <p:cNvSpPr>
            <a:spLocks noGrp="1"/>
          </p:cNvSpPr>
          <p:nvPr>
            <p:ph type="sldNum" sz="quarter" idx="11"/>
          </p:nvPr>
        </p:nvSpPr>
        <p:spPr/>
        <p:txBody>
          <a:bodyPr/>
          <a:lstStyle/>
          <a:p>
            <a:r>
              <a:rPr lang="en-US" smtClean="0"/>
              <a:t>1-</a:t>
            </a:r>
            <a:fld id="{7E030749-9EB8-4EAA-9A33-6CEA9BF8F5D4}" type="slidenum">
              <a:rPr lang="en-US" smtClean="0"/>
              <a:pPr/>
              <a:t>5</a:t>
            </a:fld>
            <a:endParaRPr lang="en-US" dirty="0"/>
          </a:p>
        </p:txBody>
      </p:sp>
      <p:sp>
        <p:nvSpPr>
          <p:cNvPr id="9" name="Header Placeholder 8"/>
          <p:cNvSpPr>
            <a:spLocks noGrp="1"/>
          </p:cNvSpPr>
          <p:nvPr>
            <p:ph type="hdr" sz="quarter" idx="12"/>
          </p:nvPr>
        </p:nvSpPr>
        <p:spPr/>
        <p:txBody>
          <a:bodyPr/>
          <a:lstStyle/>
          <a:p>
            <a:pPr>
              <a:defRPr/>
            </a:pPr>
            <a:r>
              <a:rPr lang="en-US" smtClean="0"/>
              <a:t>Chapter 1: Introduction</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latin typeface="Times New Roman" pitchFamily="18" charset="0"/>
            </a:endParaRPr>
          </a:p>
        </p:txBody>
      </p:sp>
      <p:sp>
        <p:nvSpPr>
          <p:cNvPr id="7" name="Footer Placeholder 6"/>
          <p:cNvSpPr>
            <a:spLocks noGrp="1"/>
          </p:cNvSpPr>
          <p:nvPr>
            <p:ph type="ftr" sz="quarter" idx="10"/>
          </p:nvPr>
        </p:nvSpPr>
        <p:spPr/>
        <p:txBody>
          <a:bodyPr/>
          <a:lstStyle/>
          <a:p>
            <a:pPr>
              <a:defRPr/>
            </a:pPr>
            <a:r>
              <a:rPr lang="en-US" smtClean="0"/>
              <a:t>Lead Dust Sampling Technician Training Course</a:t>
            </a:r>
            <a:endParaRPr lang="en-US" dirty="0"/>
          </a:p>
        </p:txBody>
      </p:sp>
      <p:sp>
        <p:nvSpPr>
          <p:cNvPr id="8" name="Slide Number Placeholder 7"/>
          <p:cNvSpPr>
            <a:spLocks noGrp="1"/>
          </p:cNvSpPr>
          <p:nvPr>
            <p:ph type="sldNum" sz="quarter" idx="11"/>
          </p:nvPr>
        </p:nvSpPr>
        <p:spPr/>
        <p:txBody>
          <a:bodyPr/>
          <a:lstStyle/>
          <a:p>
            <a:r>
              <a:rPr lang="en-US" smtClean="0"/>
              <a:t>1-</a:t>
            </a:r>
            <a:fld id="{7E030749-9EB8-4EAA-9A33-6CEA9BF8F5D4}" type="slidenum">
              <a:rPr lang="en-US" smtClean="0"/>
              <a:pPr/>
              <a:t>6</a:t>
            </a:fld>
            <a:endParaRPr lang="en-US" dirty="0"/>
          </a:p>
        </p:txBody>
      </p:sp>
      <p:sp>
        <p:nvSpPr>
          <p:cNvPr id="9" name="Header Placeholder 8"/>
          <p:cNvSpPr>
            <a:spLocks noGrp="1"/>
          </p:cNvSpPr>
          <p:nvPr>
            <p:ph type="hdr" sz="quarter" idx="12"/>
          </p:nvPr>
        </p:nvSpPr>
        <p:spPr/>
        <p:txBody>
          <a:bodyPr/>
          <a:lstStyle/>
          <a:p>
            <a:pPr>
              <a:defRPr/>
            </a:pPr>
            <a:r>
              <a:rPr lang="en-US" smtClean="0"/>
              <a:t>Chapter 1: Introduction</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7" name="Notes Placeholder 2"/>
          <p:cNvSpPr>
            <a:spLocks noGrp="1"/>
          </p:cNvSpPr>
          <p:nvPr>
            <p:ph type="body" idx="1"/>
          </p:nvPr>
        </p:nvSpPr>
        <p:spPr>
          <a:xfrm>
            <a:off x="700088" y="4391025"/>
            <a:ext cx="5597525" cy="418147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ts val="475"/>
              </a:spcBef>
              <a:tabLst>
                <a:tab pos="0" algn="l"/>
                <a:tab pos="965200" algn="l"/>
                <a:tab pos="1931988" algn="l"/>
                <a:tab pos="2898775" algn="l"/>
                <a:tab pos="3865563" algn="l"/>
                <a:tab pos="4832350" algn="l"/>
                <a:tab pos="5799138" algn="l"/>
                <a:tab pos="6764338" algn="l"/>
                <a:tab pos="7731125" algn="l"/>
                <a:tab pos="8697913" algn="l"/>
                <a:tab pos="9664700" algn="l"/>
                <a:tab pos="10631488" algn="l"/>
              </a:tabLst>
            </a:pPr>
            <a:r>
              <a:rPr lang="en-US" dirty="0" smtClean="0"/>
              <a:t>There are three courses for professionals who wish to be certified to conduct evaluations for lead dust, lead hazards and/or lead-based paint:</a:t>
            </a:r>
          </a:p>
          <a:p>
            <a:pPr marL="360363" lvl="1" indent="-241300" eaLnBrk="1" hangingPunct="1">
              <a:spcBef>
                <a:spcPts val="475"/>
              </a:spcBef>
              <a:buFont typeface="Times New Roman" pitchFamily="18" charset="0"/>
              <a:buChar char="•"/>
              <a:tabLst>
                <a:tab pos="0" algn="l"/>
                <a:tab pos="965200" algn="l"/>
                <a:tab pos="1931988" algn="l"/>
                <a:tab pos="2898775" algn="l"/>
                <a:tab pos="3865563" algn="l"/>
                <a:tab pos="4832350" algn="l"/>
                <a:tab pos="5799138" algn="l"/>
                <a:tab pos="6764338" algn="l"/>
                <a:tab pos="7731125" algn="l"/>
                <a:tab pos="8697913" algn="l"/>
                <a:tab pos="9664700" algn="l"/>
                <a:tab pos="10631488" algn="l"/>
              </a:tabLst>
            </a:pPr>
            <a:r>
              <a:rPr lang="en-US" b="1" dirty="0" smtClean="0"/>
              <a:t>Lead Dust Sampling Technician: </a:t>
            </a:r>
            <a:r>
              <a:rPr lang="en-US" dirty="0" smtClean="0"/>
              <a:t>This 8-hour training course teaches you how to become a lead dust sampling technician. You will learn how to conduct a visual inspection, collect dust wipe samples, interpret results, and write a lead dust clearance test report.</a:t>
            </a:r>
          </a:p>
          <a:p>
            <a:pPr marL="360363" lvl="1" indent="-241300" eaLnBrk="1" hangingPunct="1">
              <a:spcBef>
                <a:spcPts val="475"/>
              </a:spcBef>
              <a:buFont typeface="Times New Roman" pitchFamily="18" charset="0"/>
              <a:buChar char="•"/>
              <a:tabLst>
                <a:tab pos="0" algn="l"/>
                <a:tab pos="965200" algn="l"/>
                <a:tab pos="1931988" algn="l"/>
                <a:tab pos="2898775" algn="l"/>
                <a:tab pos="3865563" algn="l"/>
                <a:tab pos="4832350" algn="l"/>
                <a:tab pos="5799138" algn="l"/>
                <a:tab pos="6764338" algn="l"/>
                <a:tab pos="7731125" algn="l"/>
                <a:tab pos="8697913" algn="l"/>
                <a:tab pos="9664700" algn="l"/>
                <a:tab pos="10631488" algn="l"/>
              </a:tabLst>
            </a:pPr>
            <a:r>
              <a:rPr lang="en-US" b="1" dirty="0" smtClean="0"/>
              <a:t>Lead-Based Paint Inspector:</a:t>
            </a:r>
            <a:r>
              <a:rPr lang="en-US" dirty="0" smtClean="0"/>
              <a:t> To become a certified lead-based paint inspector, you must take a 24-hour training course. In the lead-based paint inspector course, you will learn the skills and protocols for conducting a paint inspection. A lead-based paint inspection is a surface-by-surface investigation to locate all lead-based paint on a property.  We will talk more about what a paint inspection is in the next chapter.</a:t>
            </a:r>
          </a:p>
          <a:p>
            <a:pPr marL="360363" lvl="1" indent="-241300" eaLnBrk="1" hangingPunct="1">
              <a:spcBef>
                <a:spcPts val="475"/>
              </a:spcBef>
              <a:buFont typeface="Times New Roman" pitchFamily="18" charset="0"/>
              <a:buChar char="•"/>
              <a:tabLst>
                <a:tab pos="0" algn="l"/>
                <a:tab pos="965200" algn="l"/>
                <a:tab pos="1931988" algn="l"/>
                <a:tab pos="2898775" algn="l"/>
                <a:tab pos="3865563" algn="l"/>
                <a:tab pos="4832350" algn="l"/>
                <a:tab pos="5799138" algn="l"/>
                <a:tab pos="6764338" algn="l"/>
                <a:tab pos="7731125" algn="l"/>
                <a:tab pos="8697913" algn="l"/>
                <a:tab pos="9664700" algn="l"/>
                <a:tab pos="10631488" algn="l"/>
              </a:tabLst>
            </a:pPr>
            <a:r>
              <a:rPr lang="en-US" b="1" dirty="0" smtClean="0"/>
              <a:t>Risk Assessor:</a:t>
            </a:r>
            <a:r>
              <a:rPr lang="en-US" dirty="0" smtClean="0"/>
              <a:t> To become a certified risk assessor, you must successfully complete a lead-based paint inspector course plus an additional 16-hour risk assessor course. In the risk assessor course, you will learn the skills and protocols necessary for conducting risk assessments. A risk assessment is an on-site investigation to identify all lead-based paint hazards on a property.  </a:t>
            </a:r>
          </a:p>
          <a:p>
            <a:pPr marL="360363" lvl="1" indent="-241300" eaLnBrk="1" hangingPunct="1">
              <a:spcBef>
                <a:spcPts val="0"/>
              </a:spcBef>
              <a:buFont typeface="Times New Roman" pitchFamily="18" charset="0"/>
              <a:buChar char="•"/>
              <a:tabLst>
                <a:tab pos="0" algn="l"/>
                <a:tab pos="965200" algn="l"/>
                <a:tab pos="1931988" algn="l"/>
                <a:tab pos="2898775" algn="l"/>
                <a:tab pos="3865563" algn="l"/>
                <a:tab pos="4832350" algn="l"/>
                <a:tab pos="5799138" algn="l"/>
                <a:tab pos="6764338" algn="l"/>
                <a:tab pos="7731125" algn="l"/>
                <a:tab pos="8697913" algn="l"/>
                <a:tab pos="9664700" algn="l"/>
                <a:tab pos="10631488" algn="l"/>
              </a:tabLst>
            </a:pPr>
            <a:endParaRPr lang="en-US" dirty="0" smtClean="0"/>
          </a:p>
          <a:p>
            <a:pPr eaLnBrk="1" hangingPunct="1">
              <a:spcBef>
                <a:spcPts val="475"/>
              </a:spcBef>
              <a:tabLst>
                <a:tab pos="0" algn="l"/>
                <a:tab pos="965200" algn="l"/>
                <a:tab pos="1931988" algn="l"/>
                <a:tab pos="2898775" algn="l"/>
                <a:tab pos="3865563" algn="l"/>
                <a:tab pos="4832350" algn="l"/>
                <a:tab pos="5799138" algn="l"/>
                <a:tab pos="6764338" algn="l"/>
                <a:tab pos="7731125" algn="l"/>
                <a:tab pos="8697913" algn="l"/>
                <a:tab pos="9664700" algn="l"/>
                <a:tab pos="10631488" algn="l"/>
              </a:tabLst>
            </a:pPr>
            <a:r>
              <a:rPr lang="en-US" dirty="0" smtClean="0"/>
              <a:t>Today you are taking the LDST Training Course. </a:t>
            </a:r>
          </a:p>
          <a:p>
            <a:pPr eaLnBrk="1" hangingPunct="1">
              <a:spcBef>
                <a:spcPts val="0"/>
              </a:spcBef>
              <a:tabLst>
                <a:tab pos="0" algn="l"/>
                <a:tab pos="965200" algn="l"/>
                <a:tab pos="1931988" algn="l"/>
                <a:tab pos="2898775" algn="l"/>
                <a:tab pos="3865563" algn="l"/>
                <a:tab pos="4832350" algn="l"/>
                <a:tab pos="5799138" algn="l"/>
                <a:tab pos="6764338" algn="l"/>
                <a:tab pos="7731125" algn="l"/>
                <a:tab pos="8697913" algn="l"/>
                <a:tab pos="9664700" algn="l"/>
                <a:tab pos="10631488" algn="l"/>
              </a:tabLst>
            </a:pPr>
            <a:endParaRPr lang="en-US" dirty="0" smtClean="0"/>
          </a:p>
          <a:p>
            <a:pPr eaLnBrk="1" hangingPunct="1">
              <a:spcBef>
                <a:spcPts val="475"/>
              </a:spcBef>
              <a:tabLst>
                <a:tab pos="0" algn="l"/>
                <a:tab pos="965200" algn="l"/>
                <a:tab pos="1931988" algn="l"/>
                <a:tab pos="2898775" algn="l"/>
                <a:tab pos="3865563" algn="l"/>
                <a:tab pos="4832350" algn="l"/>
                <a:tab pos="5799138" algn="l"/>
                <a:tab pos="6764338" algn="l"/>
                <a:tab pos="7731125" algn="l"/>
                <a:tab pos="8697913" algn="l"/>
                <a:tab pos="9664700" algn="l"/>
                <a:tab pos="10631488" algn="l"/>
              </a:tabLst>
            </a:pPr>
            <a:r>
              <a:rPr lang="en-US" dirty="0" smtClean="0"/>
              <a:t>Refer to </a:t>
            </a:r>
            <a:r>
              <a:rPr lang="en-US" b="1" dirty="0" smtClean="0"/>
              <a:t>Attachment 1-A: Comparing Lead Evaluation Professionals </a:t>
            </a:r>
            <a:r>
              <a:rPr lang="en-US" dirty="0" smtClean="0"/>
              <a:t>for additional information.</a:t>
            </a:r>
            <a:endParaRPr lang="en-US" dirty="0" smtClean="0">
              <a:latin typeface="Times New Roman" pitchFamily="18" charset="0"/>
              <a:cs typeface="Times New Roman" pitchFamily="18" charset="0"/>
            </a:endParaRPr>
          </a:p>
        </p:txBody>
      </p:sp>
      <p:sp>
        <p:nvSpPr>
          <p:cNvPr id="7" name="Footer Placeholder 6"/>
          <p:cNvSpPr>
            <a:spLocks noGrp="1"/>
          </p:cNvSpPr>
          <p:nvPr>
            <p:ph type="ftr" sz="quarter" idx="10"/>
          </p:nvPr>
        </p:nvSpPr>
        <p:spPr/>
        <p:txBody>
          <a:bodyPr/>
          <a:lstStyle/>
          <a:p>
            <a:pPr>
              <a:defRPr/>
            </a:pPr>
            <a:r>
              <a:rPr lang="en-US" smtClean="0"/>
              <a:t>Lead Dust Sampling Technician Training Course</a:t>
            </a:r>
            <a:endParaRPr lang="en-US" dirty="0"/>
          </a:p>
        </p:txBody>
      </p:sp>
      <p:sp>
        <p:nvSpPr>
          <p:cNvPr id="8" name="Slide Number Placeholder 7"/>
          <p:cNvSpPr>
            <a:spLocks noGrp="1"/>
          </p:cNvSpPr>
          <p:nvPr>
            <p:ph type="sldNum" sz="quarter" idx="11"/>
          </p:nvPr>
        </p:nvSpPr>
        <p:spPr/>
        <p:txBody>
          <a:bodyPr/>
          <a:lstStyle/>
          <a:p>
            <a:r>
              <a:rPr lang="en-US" smtClean="0"/>
              <a:t>1-</a:t>
            </a:r>
            <a:fld id="{7E030749-9EB8-4EAA-9A33-6CEA9BF8F5D4}" type="slidenum">
              <a:rPr lang="en-US" smtClean="0"/>
              <a:pPr/>
              <a:t>7</a:t>
            </a:fld>
            <a:endParaRPr lang="en-US" dirty="0"/>
          </a:p>
        </p:txBody>
      </p:sp>
      <p:sp>
        <p:nvSpPr>
          <p:cNvPr id="9" name="Header Placeholder 8"/>
          <p:cNvSpPr>
            <a:spLocks noGrp="1"/>
          </p:cNvSpPr>
          <p:nvPr>
            <p:ph type="hdr" sz="quarter" idx="12"/>
          </p:nvPr>
        </p:nvSpPr>
        <p:spPr/>
        <p:txBody>
          <a:bodyPr/>
          <a:lstStyle/>
          <a:p>
            <a:pPr>
              <a:defRPr/>
            </a:pPr>
            <a:r>
              <a:rPr lang="en-US" smtClean="0"/>
              <a:t>Chapter 1: Introduction</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765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latin typeface="Times New Roman" pitchFamily="18" charset="0"/>
            </a:endParaRPr>
          </a:p>
        </p:txBody>
      </p:sp>
      <p:sp>
        <p:nvSpPr>
          <p:cNvPr id="7" name="Footer Placeholder 6"/>
          <p:cNvSpPr>
            <a:spLocks noGrp="1"/>
          </p:cNvSpPr>
          <p:nvPr>
            <p:ph type="ftr" sz="quarter" idx="10"/>
          </p:nvPr>
        </p:nvSpPr>
        <p:spPr/>
        <p:txBody>
          <a:bodyPr/>
          <a:lstStyle/>
          <a:p>
            <a:pPr>
              <a:defRPr/>
            </a:pPr>
            <a:r>
              <a:rPr lang="en-US" smtClean="0"/>
              <a:t>Lead Dust Sampling Technician Training Course</a:t>
            </a:r>
            <a:endParaRPr lang="en-US" dirty="0"/>
          </a:p>
        </p:txBody>
      </p:sp>
      <p:sp>
        <p:nvSpPr>
          <p:cNvPr id="8" name="Slide Number Placeholder 7"/>
          <p:cNvSpPr>
            <a:spLocks noGrp="1"/>
          </p:cNvSpPr>
          <p:nvPr>
            <p:ph type="sldNum" sz="quarter" idx="11"/>
          </p:nvPr>
        </p:nvSpPr>
        <p:spPr/>
        <p:txBody>
          <a:bodyPr/>
          <a:lstStyle/>
          <a:p>
            <a:r>
              <a:rPr lang="en-US" smtClean="0"/>
              <a:t>1-</a:t>
            </a:r>
            <a:fld id="{7E030749-9EB8-4EAA-9A33-6CEA9BF8F5D4}" type="slidenum">
              <a:rPr lang="en-US" smtClean="0"/>
              <a:pPr/>
              <a:t>8</a:t>
            </a:fld>
            <a:endParaRPr lang="en-US" dirty="0"/>
          </a:p>
        </p:txBody>
      </p:sp>
      <p:sp>
        <p:nvSpPr>
          <p:cNvPr id="9" name="Header Placeholder 8"/>
          <p:cNvSpPr>
            <a:spLocks noGrp="1"/>
          </p:cNvSpPr>
          <p:nvPr>
            <p:ph type="hdr" sz="quarter" idx="12"/>
          </p:nvPr>
        </p:nvSpPr>
        <p:spPr/>
        <p:txBody>
          <a:bodyPr/>
          <a:lstStyle/>
          <a:p>
            <a:pPr>
              <a:defRPr/>
            </a:pPr>
            <a:r>
              <a:rPr lang="en-US" smtClean="0"/>
              <a:t>Chapter 1: Introduction</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8675" name="Notes Placeholder 2"/>
          <p:cNvSpPr>
            <a:spLocks noGrp="1"/>
          </p:cNvSpPr>
          <p:nvPr>
            <p:ph type="body" idx="1"/>
          </p:nvPr>
        </p:nvSpPr>
        <p:spPr>
          <a:xfrm>
            <a:off x="704850" y="4229100"/>
            <a:ext cx="5683250" cy="4810125"/>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ts val="475"/>
              </a:spcBef>
              <a:tabLst>
                <a:tab pos="0" algn="l"/>
                <a:tab pos="963613" algn="l"/>
                <a:tab pos="1930400" algn="l"/>
                <a:tab pos="2897188" algn="l"/>
                <a:tab pos="3863975" algn="l"/>
                <a:tab pos="4830763" algn="l"/>
                <a:tab pos="5797550" algn="l"/>
                <a:tab pos="6764338" algn="l"/>
                <a:tab pos="7731125" algn="l"/>
                <a:tab pos="8697913" algn="l"/>
                <a:tab pos="9663113" algn="l"/>
                <a:tab pos="10629900" algn="l"/>
              </a:tabLst>
            </a:pPr>
            <a:r>
              <a:rPr lang="en-US" sz="1000" dirty="0" smtClean="0"/>
              <a:t>A lead dust sampling technician can perform lead dust clearance testing, but not if associated with an abatement. </a:t>
            </a:r>
          </a:p>
          <a:p>
            <a:pPr eaLnBrk="1" hangingPunct="1">
              <a:spcBef>
                <a:spcPts val="475"/>
              </a:spcBef>
              <a:tabLst>
                <a:tab pos="0" algn="l"/>
                <a:tab pos="963613" algn="l"/>
                <a:tab pos="1930400" algn="l"/>
                <a:tab pos="2897188" algn="l"/>
                <a:tab pos="3863975" algn="l"/>
                <a:tab pos="4830763" algn="l"/>
                <a:tab pos="5797550" algn="l"/>
                <a:tab pos="6764338" algn="l"/>
                <a:tab pos="7731125" algn="l"/>
                <a:tab pos="8697913" algn="l"/>
                <a:tab pos="9663113" algn="l"/>
                <a:tab pos="10629900" algn="l"/>
              </a:tabLst>
            </a:pPr>
            <a:r>
              <a:rPr lang="en-US" sz="1000" dirty="0" smtClean="0"/>
              <a:t>The purpose of lead dust clearance testing after renovation, repair, or painting activities that disturb lead-based paint is to determine if a work area is safe for re-occupancy. These activities can create lead dust, so proper cleanup is critical. </a:t>
            </a:r>
          </a:p>
          <a:p>
            <a:pPr eaLnBrk="1" hangingPunct="1">
              <a:spcBef>
                <a:spcPct val="0"/>
              </a:spcBef>
              <a:tabLst>
                <a:tab pos="0" algn="l"/>
                <a:tab pos="963613" algn="l"/>
                <a:tab pos="1930400" algn="l"/>
                <a:tab pos="2897188" algn="l"/>
                <a:tab pos="3863975" algn="l"/>
                <a:tab pos="4830763" algn="l"/>
                <a:tab pos="5797550" algn="l"/>
                <a:tab pos="6764338" algn="l"/>
                <a:tab pos="7731125" algn="l"/>
                <a:tab pos="8697913" algn="l"/>
                <a:tab pos="9663113" algn="l"/>
                <a:tab pos="10629900" algn="l"/>
              </a:tabLst>
            </a:pPr>
            <a:r>
              <a:rPr lang="en-US" sz="1000" dirty="0" smtClean="0"/>
              <a:t>While lead dust sampling technicians can conduct post-renovation lead dust clearance testing, they are not allowed to conduct post-abatement clearance. Clearance after abatement must be done by a certified risk assessor or a lead-based paint inspector.</a:t>
            </a:r>
          </a:p>
          <a:p>
            <a:pPr eaLnBrk="1" hangingPunct="1">
              <a:spcBef>
                <a:spcPct val="0"/>
              </a:spcBef>
              <a:tabLst>
                <a:tab pos="0" algn="l"/>
                <a:tab pos="963613" algn="l"/>
                <a:tab pos="1930400" algn="l"/>
                <a:tab pos="2897188" algn="l"/>
                <a:tab pos="3863975" algn="l"/>
                <a:tab pos="4830763" algn="l"/>
                <a:tab pos="5797550" algn="l"/>
                <a:tab pos="6764338" algn="l"/>
                <a:tab pos="7731125" algn="l"/>
                <a:tab pos="8697913" algn="l"/>
                <a:tab pos="9663113" algn="l"/>
                <a:tab pos="10629900" algn="l"/>
              </a:tabLst>
            </a:pPr>
            <a:r>
              <a:rPr lang="en-US" sz="1000" dirty="0" smtClean="0"/>
              <a:t>Abatements are projects designed to permanently remove or eliminate lead-based paint and lead-based paint hazards. </a:t>
            </a:r>
          </a:p>
          <a:p>
            <a:pPr eaLnBrk="1" hangingPunct="1">
              <a:spcBef>
                <a:spcPts val="475"/>
              </a:spcBef>
              <a:tabLst>
                <a:tab pos="0" algn="l"/>
                <a:tab pos="963613" algn="l"/>
                <a:tab pos="1930400" algn="l"/>
                <a:tab pos="2897188" algn="l"/>
                <a:tab pos="3863975" algn="l"/>
                <a:tab pos="4830763" algn="l"/>
                <a:tab pos="5797550" algn="l"/>
                <a:tab pos="6764338" algn="l"/>
                <a:tab pos="7731125" algn="l"/>
                <a:tab pos="8697913" algn="l"/>
                <a:tab pos="9663113" algn="l"/>
                <a:tab pos="10629900" algn="l"/>
              </a:tabLst>
            </a:pPr>
            <a:r>
              <a:rPr lang="en-US" sz="1000" dirty="0" smtClean="0"/>
              <a:t>Abatement does not include renovation, remodeling, landscaping, or other activities, when such activities are not designed to permanently eliminate lead-based paint hazards, but, instead, are designed to repair, restore, or remodel a given structure or dwelling, even though these activities may incidentally result in a reduction or elimination of lead-based paint hazards. </a:t>
            </a:r>
          </a:p>
          <a:p>
            <a:pPr eaLnBrk="1" hangingPunct="1">
              <a:spcBef>
                <a:spcPts val="475"/>
              </a:spcBef>
              <a:tabLst>
                <a:tab pos="0" algn="l"/>
                <a:tab pos="963613" algn="l"/>
                <a:tab pos="1930400" algn="l"/>
                <a:tab pos="2897188" algn="l"/>
                <a:tab pos="3863975" algn="l"/>
                <a:tab pos="4830763" algn="l"/>
                <a:tab pos="5797550" algn="l"/>
                <a:tab pos="6764338" algn="l"/>
                <a:tab pos="7731125" algn="l"/>
                <a:tab pos="8697913" algn="l"/>
                <a:tab pos="9663113" algn="l"/>
                <a:tab pos="10629900" algn="l"/>
              </a:tabLst>
            </a:pPr>
            <a:r>
              <a:rPr lang="en-US" sz="1000" dirty="0" smtClean="0"/>
              <a:t>So, if a renovation job involves abatement, the lead dust sampling technician cannot perform lead dust clearance testing on the abatement part of the job. Make sure you understand what type of work was done before conducting lead dust clearance testing.</a:t>
            </a:r>
          </a:p>
          <a:p>
            <a:pPr eaLnBrk="1" hangingPunct="1">
              <a:spcBef>
                <a:spcPts val="475"/>
              </a:spcBef>
              <a:tabLst>
                <a:tab pos="0" algn="l"/>
                <a:tab pos="963613" algn="l"/>
                <a:tab pos="1930400" algn="l"/>
                <a:tab pos="2897188" algn="l"/>
                <a:tab pos="3863975" algn="l"/>
                <a:tab pos="4830763" algn="l"/>
                <a:tab pos="5797550" algn="l"/>
                <a:tab pos="6764338" algn="l"/>
                <a:tab pos="7731125" algn="l"/>
                <a:tab pos="8697913" algn="l"/>
                <a:tab pos="9663113" algn="l"/>
                <a:tab pos="10629900" algn="l"/>
              </a:tabLst>
            </a:pPr>
            <a:r>
              <a:rPr lang="en-US" sz="1000" dirty="0" smtClean="0"/>
              <a:t>In addition, a lead dust sampling technician is not trained to test paint for lead content. Paint sampling must be done by a lead-based paint inspector or risk assessor.</a:t>
            </a:r>
          </a:p>
          <a:p>
            <a:pPr eaLnBrk="1" hangingPunct="1">
              <a:spcBef>
                <a:spcPts val="475"/>
              </a:spcBef>
              <a:tabLst>
                <a:tab pos="0" algn="l"/>
                <a:tab pos="963613" algn="l"/>
                <a:tab pos="1930400" algn="l"/>
                <a:tab pos="2897188" algn="l"/>
                <a:tab pos="3863975" algn="l"/>
                <a:tab pos="4830763" algn="l"/>
                <a:tab pos="5797550" algn="l"/>
                <a:tab pos="6764338" algn="l"/>
                <a:tab pos="7731125" algn="l"/>
                <a:tab pos="8697913" algn="l"/>
                <a:tab pos="9663113" algn="l"/>
                <a:tab pos="10629900" algn="l"/>
              </a:tabLst>
            </a:pPr>
            <a:r>
              <a:rPr lang="en-US" sz="1000" dirty="0" smtClean="0"/>
              <a:t>Finally, a lead dust sampling technician is not trained to sample soil. Soil sampling must be done by a certified lead-based paint inspector or risk assessor.</a:t>
            </a:r>
          </a:p>
          <a:p>
            <a:pPr eaLnBrk="1" hangingPunct="1">
              <a:lnSpc>
                <a:spcPct val="90000"/>
              </a:lnSpc>
              <a:spcBef>
                <a:spcPts val="475"/>
              </a:spcBef>
              <a:tabLst>
                <a:tab pos="0" algn="l"/>
                <a:tab pos="963613" algn="l"/>
                <a:tab pos="1930400" algn="l"/>
                <a:tab pos="2897188" algn="l"/>
                <a:tab pos="3863975" algn="l"/>
                <a:tab pos="4830763" algn="l"/>
                <a:tab pos="5797550" algn="l"/>
                <a:tab pos="6764338" algn="l"/>
                <a:tab pos="7731125" algn="l"/>
                <a:tab pos="8697913" algn="l"/>
                <a:tab pos="9663113" algn="l"/>
                <a:tab pos="10629900" algn="l"/>
              </a:tabLst>
            </a:pPr>
            <a:endParaRPr lang="en-US" b="1" dirty="0" smtClean="0">
              <a:latin typeface="Times New Roman" pitchFamily="18" charset="0"/>
              <a:cs typeface="Times New Roman" pitchFamily="18" charset="0"/>
            </a:endParaRPr>
          </a:p>
          <a:p>
            <a:pPr eaLnBrk="1" hangingPunct="1">
              <a:lnSpc>
                <a:spcPct val="90000"/>
              </a:lnSpc>
              <a:spcBef>
                <a:spcPts val="475"/>
              </a:spcBef>
              <a:tabLst>
                <a:tab pos="0" algn="l"/>
                <a:tab pos="963613" algn="l"/>
                <a:tab pos="1930400" algn="l"/>
                <a:tab pos="2897188" algn="l"/>
                <a:tab pos="3863975" algn="l"/>
                <a:tab pos="4830763" algn="l"/>
                <a:tab pos="5797550" algn="l"/>
                <a:tab pos="6764338" algn="l"/>
                <a:tab pos="7731125" algn="l"/>
                <a:tab pos="8697913" algn="l"/>
                <a:tab pos="9663113" algn="l"/>
                <a:tab pos="10629900" algn="l"/>
              </a:tabLst>
            </a:pPr>
            <a:r>
              <a:rPr lang="en-US" sz="1000" b="1" dirty="0" smtClean="0">
                <a:latin typeface="Times New Roman" pitchFamily="18" charset="0"/>
                <a:cs typeface="Times New Roman" pitchFamily="18" charset="0"/>
              </a:rPr>
              <a:t>	</a:t>
            </a:r>
            <a:endParaRPr lang="en-US" sz="1000" dirty="0" smtClean="0">
              <a:latin typeface="Times New Roman" pitchFamily="18" charset="0"/>
              <a:cs typeface="Times New Roman" pitchFamily="18" charset="0"/>
            </a:endParaRPr>
          </a:p>
          <a:p>
            <a:pPr eaLnBrk="1" hangingPunct="1">
              <a:spcBef>
                <a:spcPts val="475"/>
              </a:spcBef>
              <a:tabLst>
                <a:tab pos="0" algn="l"/>
                <a:tab pos="963613" algn="l"/>
                <a:tab pos="1930400" algn="l"/>
                <a:tab pos="2897188" algn="l"/>
                <a:tab pos="3863975" algn="l"/>
                <a:tab pos="4830763" algn="l"/>
                <a:tab pos="5797550" algn="l"/>
                <a:tab pos="6764338" algn="l"/>
                <a:tab pos="7731125" algn="l"/>
                <a:tab pos="8697913" algn="l"/>
                <a:tab pos="9663113" algn="l"/>
                <a:tab pos="10629900" algn="l"/>
              </a:tabLst>
            </a:pPr>
            <a:endParaRPr lang="en-US" dirty="0" smtClean="0">
              <a:latin typeface="Times New Roman" pitchFamily="18" charset="0"/>
              <a:cs typeface="Times New Roman" pitchFamily="18" charset="0"/>
            </a:endParaRPr>
          </a:p>
        </p:txBody>
      </p:sp>
      <p:pic>
        <p:nvPicPr>
          <p:cNvPr id="28679" name="Picture 7"/>
          <p:cNvPicPr>
            <a:picLocks noChangeAspect="1" noChangeArrowheads="1"/>
          </p:cNvPicPr>
          <p:nvPr/>
        </p:nvPicPr>
        <p:blipFill>
          <a:blip r:embed="rId3">
            <a:extLst>
              <a:ext uri="{28A0092B-C50C-407E-A947-70E740481C1C}">
                <a14:useLocalDpi xmlns:a14="http://schemas.microsoft.com/office/drawing/2010/main" xmlns="" val="0"/>
              </a:ext>
            </a:extLst>
          </a:blip>
          <a:srcRect l="1605" t="29364" r="76788" b="56186"/>
          <a:stretch>
            <a:fillRect/>
          </a:stretch>
        </p:blipFill>
        <p:spPr bwMode="auto">
          <a:xfrm>
            <a:off x="755650" y="7886700"/>
            <a:ext cx="5516563" cy="1152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Footer Placeholder 6"/>
          <p:cNvSpPr>
            <a:spLocks noGrp="1"/>
          </p:cNvSpPr>
          <p:nvPr>
            <p:ph type="ftr" sz="quarter" idx="10"/>
          </p:nvPr>
        </p:nvSpPr>
        <p:spPr/>
        <p:txBody>
          <a:bodyPr/>
          <a:lstStyle/>
          <a:p>
            <a:pPr>
              <a:defRPr/>
            </a:pPr>
            <a:r>
              <a:rPr lang="en-US" smtClean="0"/>
              <a:t>Lead Dust Sampling Technician Training Course</a:t>
            </a:r>
            <a:endParaRPr lang="en-US" dirty="0"/>
          </a:p>
        </p:txBody>
      </p:sp>
      <p:sp>
        <p:nvSpPr>
          <p:cNvPr id="8" name="Slide Number Placeholder 7"/>
          <p:cNvSpPr>
            <a:spLocks noGrp="1"/>
          </p:cNvSpPr>
          <p:nvPr>
            <p:ph type="sldNum" sz="quarter" idx="11"/>
          </p:nvPr>
        </p:nvSpPr>
        <p:spPr/>
        <p:txBody>
          <a:bodyPr/>
          <a:lstStyle/>
          <a:p>
            <a:r>
              <a:rPr lang="en-US" smtClean="0"/>
              <a:t>1-</a:t>
            </a:r>
            <a:fld id="{7E030749-9EB8-4EAA-9A33-6CEA9BF8F5D4}" type="slidenum">
              <a:rPr lang="en-US" smtClean="0"/>
              <a:pPr/>
              <a:t>9</a:t>
            </a:fld>
            <a:endParaRPr lang="en-US" dirty="0"/>
          </a:p>
        </p:txBody>
      </p:sp>
      <p:sp>
        <p:nvSpPr>
          <p:cNvPr id="9" name="Header Placeholder 8"/>
          <p:cNvSpPr>
            <a:spLocks noGrp="1"/>
          </p:cNvSpPr>
          <p:nvPr>
            <p:ph type="hdr" sz="quarter" idx="12"/>
          </p:nvPr>
        </p:nvSpPr>
        <p:spPr/>
        <p:txBody>
          <a:bodyPr/>
          <a:lstStyle/>
          <a:p>
            <a:pPr>
              <a:defRPr/>
            </a:pPr>
            <a:r>
              <a:rPr lang="en-US" smtClean="0"/>
              <a:t>Chapter 1: Introduction</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16BC542-DB45-4861-B2AD-09CF3352A7F3}" type="datetime1">
              <a:rPr lang="en-US"/>
              <a:pPr>
                <a:defRPr/>
              </a:pPr>
              <a:t>8/6/2013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Lead Dust </a:t>
            </a:r>
            <a:r>
              <a:rPr lang="en-US" err="1"/>
              <a:t>Samplin</a:t>
            </a:r>
            <a:r>
              <a:rPr lang="en-US"/>
              <a:t> </a:t>
            </a:r>
            <a:r>
              <a:rPr lang="en-US" err="1"/>
              <a:t>Technicion</a:t>
            </a:r>
            <a:r>
              <a:rPr lang="en-US"/>
              <a:t> Training Course</a:t>
            </a:r>
          </a:p>
        </p:txBody>
      </p:sp>
    </p:spTree>
    <p:extLst>
      <p:ext uri="{BB962C8B-B14F-4D97-AF65-F5344CB8AC3E}">
        <p14:creationId xmlns:p14="http://schemas.microsoft.com/office/powerpoint/2010/main" xmlns="" val="138069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C5CBF3-BED9-4E7E-A2A4-74E2A01FE4FA}" type="datetime1">
              <a:rPr lang="en-US"/>
              <a:pPr>
                <a:defRPr/>
              </a:pPr>
              <a:t>8/6/2013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Lead Dust Samplin Technicion Training Course</a:t>
            </a:r>
          </a:p>
        </p:txBody>
      </p:sp>
    </p:spTree>
    <p:extLst>
      <p:ext uri="{BB962C8B-B14F-4D97-AF65-F5344CB8AC3E}">
        <p14:creationId xmlns:p14="http://schemas.microsoft.com/office/powerpoint/2010/main" xmlns="" val="413835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E89783C-2E8B-4B60-8A18-AE34C6867725}" type="datetime1">
              <a:rPr lang="en-US"/>
              <a:pPr>
                <a:defRPr/>
              </a:pPr>
              <a:t>8/6/2013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Lead Dust Samplin Technicion Training Course</a:t>
            </a:r>
          </a:p>
        </p:txBody>
      </p:sp>
    </p:spTree>
    <p:extLst>
      <p:ext uri="{BB962C8B-B14F-4D97-AF65-F5344CB8AC3E}">
        <p14:creationId xmlns:p14="http://schemas.microsoft.com/office/powerpoint/2010/main" xmlns="" val="2416428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99BF72-A83A-4740-95D4-D7E37150F78E}" type="datetime1">
              <a:rPr lang="en-US"/>
              <a:pPr>
                <a:defRPr/>
              </a:pPr>
              <a:t>8/6/2013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Lead Dust Samplin Technicion Training Course</a:t>
            </a:r>
          </a:p>
        </p:txBody>
      </p:sp>
    </p:spTree>
    <p:extLst>
      <p:ext uri="{BB962C8B-B14F-4D97-AF65-F5344CB8AC3E}">
        <p14:creationId xmlns:p14="http://schemas.microsoft.com/office/powerpoint/2010/main" xmlns="" val="2586543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CC0B3EE-71C3-4DE0-AAAB-0413EC0ADDD9}" type="datetime1">
              <a:rPr lang="en-US"/>
              <a:pPr>
                <a:defRPr/>
              </a:pPr>
              <a:t>8/6/2013</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Lead Dust Samplin Technicion Training Course</a:t>
            </a:r>
          </a:p>
        </p:txBody>
      </p:sp>
    </p:spTree>
    <p:extLst>
      <p:ext uri="{BB962C8B-B14F-4D97-AF65-F5344CB8AC3E}">
        <p14:creationId xmlns:p14="http://schemas.microsoft.com/office/powerpoint/2010/main" xmlns="" val="2124243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308EC29-7968-4FD2-9A6E-A042261236B9}" type="datetime1">
              <a:rPr lang="en-US"/>
              <a:pPr>
                <a:defRPr/>
              </a:pPr>
              <a:t>8/6/2013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Lead Dust Samplin Technicion Training Course</a:t>
            </a:r>
          </a:p>
        </p:txBody>
      </p:sp>
    </p:spTree>
    <p:extLst>
      <p:ext uri="{BB962C8B-B14F-4D97-AF65-F5344CB8AC3E}">
        <p14:creationId xmlns:p14="http://schemas.microsoft.com/office/powerpoint/2010/main" xmlns="" val="2910774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85DCB7E-4251-4FAC-A092-1855BBCA3E65}" type="datetime1">
              <a:rPr lang="en-US"/>
              <a:pPr>
                <a:defRPr/>
              </a:pPr>
              <a:t>8/6/2013</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a:t>Lead Dust Samplin Technicion Training Course</a:t>
            </a:r>
          </a:p>
        </p:txBody>
      </p:sp>
    </p:spTree>
    <p:extLst>
      <p:ext uri="{BB962C8B-B14F-4D97-AF65-F5344CB8AC3E}">
        <p14:creationId xmlns:p14="http://schemas.microsoft.com/office/powerpoint/2010/main" xmlns="" val="2597650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7D78EEF-F5E3-4FA8-A71F-3B90E0F56C1F}" type="datetime1">
              <a:rPr lang="en-US"/>
              <a:pPr>
                <a:defRPr/>
              </a:pPr>
              <a:t>8/6/2013</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a:t>Lead Dust Samplin Technicion Training Course</a:t>
            </a:r>
          </a:p>
        </p:txBody>
      </p:sp>
    </p:spTree>
    <p:extLst>
      <p:ext uri="{BB962C8B-B14F-4D97-AF65-F5344CB8AC3E}">
        <p14:creationId xmlns:p14="http://schemas.microsoft.com/office/powerpoint/2010/main" xmlns="" val="2319196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AC58A33-EEE5-4F68-9458-142D2742762A}" type="datetime1">
              <a:rPr lang="en-US"/>
              <a:pPr>
                <a:defRPr/>
              </a:pPr>
              <a:t>8/6/2013</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a:t>Lead Dust Samplin Technicion Training Course</a:t>
            </a:r>
          </a:p>
        </p:txBody>
      </p:sp>
    </p:spTree>
    <p:extLst>
      <p:ext uri="{BB962C8B-B14F-4D97-AF65-F5344CB8AC3E}">
        <p14:creationId xmlns:p14="http://schemas.microsoft.com/office/powerpoint/2010/main" xmlns="" val="4272687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035C993-3B9C-4B38-BFF9-7A6BD44F0211}" type="datetime1">
              <a:rPr lang="en-US"/>
              <a:pPr>
                <a:defRPr/>
              </a:pPr>
              <a:t>8/6/2013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Lead Dust Samplin Technicion Training Course</a:t>
            </a:r>
          </a:p>
        </p:txBody>
      </p:sp>
    </p:spTree>
    <p:extLst>
      <p:ext uri="{BB962C8B-B14F-4D97-AF65-F5344CB8AC3E}">
        <p14:creationId xmlns:p14="http://schemas.microsoft.com/office/powerpoint/2010/main" xmlns="" val="1275216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770A343-8541-492A-AB81-454A69889C90}" type="datetime1">
              <a:rPr lang="en-US"/>
              <a:pPr>
                <a:defRPr/>
              </a:pPr>
              <a:t>8/6/2013</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a:t>Lead Dust Samplin Technicion Training Course</a:t>
            </a:r>
          </a:p>
        </p:txBody>
      </p:sp>
    </p:spTree>
    <p:extLst>
      <p:ext uri="{BB962C8B-B14F-4D97-AF65-F5344CB8AC3E}">
        <p14:creationId xmlns:p14="http://schemas.microsoft.com/office/powerpoint/2010/main" xmlns="" val="3016889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914400" y="15240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5EE41A4-C1E0-4431-9F68-934E6DE2A221}" type="datetime1">
              <a:rPr lang="en-US"/>
              <a:pPr>
                <a:defRPr/>
              </a:pPr>
              <a:t>8/6/2013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US"/>
              <a:t>Lead Dust Samplin Technicion Training Course</a:t>
            </a:r>
          </a:p>
        </p:txBody>
      </p:sp>
      <p:sp>
        <p:nvSpPr>
          <p:cNvPr id="16" name="Text Box 8"/>
          <p:cNvSpPr txBox="1">
            <a:spLocks noChangeArrowheads="1"/>
          </p:cNvSpPr>
          <p:nvPr userDrawn="1"/>
        </p:nvSpPr>
        <p:spPr bwMode="auto">
          <a:xfrm>
            <a:off x="1905000" y="6019800"/>
            <a:ext cx="2720975" cy="457200"/>
          </a:xfrm>
          <a:prstGeom prst="rect">
            <a:avLst/>
          </a:prstGeom>
          <a:noFill/>
          <a:ln w="9525">
            <a:noFill/>
            <a:miter lim="800000"/>
            <a:headEnd/>
            <a:tailEnd/>
          </a:ln>
          <a:effectLst/>
        </p:spPr>
        <p:txBody>
          <a:bodyPr>
            <a:spAutoFit/>
          </a:bodyPr>
          <a:lstStyle/>
          <a:p>
            <a:pPr>
              <a:spcBef>
                <a:spcPct val="50000"/>
              </a:spcBef>
              <a:defRPr/>
            </a:pPr>
            <a:endParaRPr lang="en-US">
              <a:latin typeface="Arial" pitchFamily="34" charset="0"/>
            </a:endParaRPr>
          </a:p>
        </p:txBody>
      </p:sp>
      <p:sp>
        <p:nvSpPr>
          <p:cNvPr id="17" name="Text Box 10"/>
          <p:cNvSpPr txBox="1">
            <a:spLocks noChangeArrowheads="1"/>
          </p:cNvSpPr>
          <p:nvPr userDrawn="1"/>
        </p:nvSpPr>
        <p:spPr bwMode="auto">
          <a:xfrm>
            <a:off x="1447800" y="5791200"/>
            <a:ext cx="6172200" cy="830263"/>
          </a:xfrm>
          <a:prstGeom prst="rect">
            <a:avLst/>
          </a:prstGeom>
          <a:noFill/>
          <a:ln w="9525" algn="ctr">
            <a:noFill/>
            <a:miter lim="800000"/>
            <a:headEnd/>
            <a:tailEnd/>
          </a:ln>
          <a:effectLst/>
        </p:spPr>
        <p:txBody>
          <a:bodyPr>
            <a:spAutoFit/>
          </a:bodyPr>
          <a:lstStyle/>
          <a:p>
            <a:pPr algn="ctr">
              <a:defRPr/>
            </a:pPr>
            <a:r>
              <a:rPr lang="en-US" sz="2400" dirty="0">
                <a:solidFill>
                  <a:srgbClr val="00CC99"/>
                </a:solidFill>
                <a:latin typeface="Times New Roman" pitchFamily="18" charset="0"/>
                <a:cs typeface="Times New Roman" pitchFamily="18" charset="0"/>
              </a:rPr>
              <a:t>Lead Dust Sampling Technician</a:t>
            </a:r>
          </a:p>
          <a:p>
            <a:pPr algn="ctr">
              <a:defRPr/>
            </a:pPr>
            <a:r>
              <a:rPr lang="en-US" sz="2400" dirty="0">
                <a:solidFill>
                  <a:srgbClr val="00CC99"/>
                </a:solidFill>
                <a:latin typeface="Times New Roman" pitchFamily="18" charset="0"/>
                <a:cs typeface="Times New Roman" pitchFamily="18" charset="0"/>
              </a:rPr>
              <a:t>June 2013</a:t>
            </a:r>
          </a:p>
        </p:txBody>
      </p:sp>
      <p:pic>
        <p:nvPicPr>
          <p:cNvPr id="2056" name="Picture 11" descr="HUD 2.JPG"/>
          <p:cNvPicPr>
            <a:picLocks noChangeAspect="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7620000" y="5715000"/>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7" name="Picture 12" descr="EPA.JPG"/>
          <p:cNvPicPr>
            <a:picLocks noChangeAspect="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685800" y="5943600"/>
            <a:ext cx="1270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6"/>
          <p:cNvSpPr txBox="1">
            <a:spLocks noChangeArrowheads="1"/>
          </p:cNvSpPr>
          <p:nvPr userDrawn="1"/>
        </p:nvSpPr>
        <p:spPr bwMode="auto">
          <a:xfrm>
            <a:off x="6934200" y="304800"/>
            <a:ext cx="1905000" cy="457200"/>
          </a:xfrm>
          <a:prstGeom prst="rect">
            <a:avLst/>
          </a:prstGeom>
          <a:noFill/>
          <a:ln w="9525">
            <a:noFill/>
            <a:miter lim="800000"/>
            <a:headEnd/>
            <a:tailEnd/>
          </a:ln>
          <a:effectLst/>
        </p:spPr>
        <p:txBody>
          <a:bodyPr/>
          <a:lstStyle/>
          <a:p>
            <a:pPr algn="r">
              <a:defRPr/>
            </a:pPr>
            <a:r>
              <a:rPr lang="en-US" sz="1400">
                <a:latin typeface="Times New Roman" pitchFamily="18" charset="0"/>
                <a:cs typeface="Times New Roman" pitchFamily="18" charset="0"/>
              </a:rPr>
              <a:t>1-</a:t>
            </a:r>
            <a:fld id="{66C10489-1609-46EB-9542-D2D9FBA64FFD}" type="slidenum">
              <a:rPr lang="en-US" sz="1400">
                <a:latin typeface="Times New Roman" pitchFamily="18" charset="0"/>
                <a:cs typeface="Times New Roman" pitchFamily="18" charset="0"/>
              </a:rPr>
              <a:pPr algn="r">
                <a:defRPr/>
              </a:pPr>
              <a:t>‹#›</a:t>
            </a:fld>
            <a:endParaRPr lang="en-US" sz="1400">
              <a:latin typeface="Times New Roman" pitchFamily="18"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905000" y="2076450"/>
            <a:ext cx="5334000" cy="1677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dirty="0">
                <a:solidFill>
                  <a:srgbClr val="3333CC"/>
                </a:solidFill>
              </a:rPr>
              <a:t>Chapter 1</a:t>
            </a: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b="1" dirty="0">
              <a:solidFill>
                <a:srgbClr val="3333CC"/>
              </a:solidFill>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b="1" dirty="0">
              <a:solidFill>
                <a:srgbClr val="3333CC"/>
              </a:solidFill>
            </a:endParaRPr>
          </a:p>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dirty="0">
                <a:solidFill>
                  <a:srgbClr val="3333CC"/>
                </a:solidFill>
              </a:rPr>
              <a:t>Introduction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916516" y="1650995"/>
            <a:ext cx="7296150" cy="3725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1pPr>
            <a:lvl2pPr marL="742950" indent="-28575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2pPr>
            <a:lvl3pPr marL="11430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3pPr>
            <a:lvl4pPr marL="16002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4pPr>
            <a:lvl5pPr marL="20574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9pPr>
          </a:lstStyle>
          <a:p>
            <a:pPr eaLnBrk="1" hangingPunct="1">
              <a:spcBef>
                <a:spcPts val="600"/>
              </a:spcBef>
              <a:buFont typeface="Garamond" pitchFamily="18" charset="0"/>
              <a:buChar char="•"/>
            </a:pPr>
            <a:r>
              <a:rPr lang="en-US" sz="2400" dirty="0">
                <a:solidFill>
                  <a:srgbClr val="000000"/>
                </a:solidFill>
              </a:rPr>
              <a:t>Common renovation activities like sanding, cutting, and demolition can create hazardous lead dust and chips by disturbing lead-based paint.</a:t>
            </a:r>
          </a:p>
          <a:p>
            <a:pPr eaLnBrk="1" hangingPunct="1">
              <a:spcBef>
                <a:spcPts val="1200"/>
              </a:spcBef>
              <a:buFont typeface="Garamond" pitchFamily="18" charset="0"/>
              <a:buChar char="•"/>
            </a:pPr>
            <a:r>
              <a:rPr lang="en-US" sz="2400" dirty="0">
                <a:solidFill>
                  <a:srgbClr val="000000"/>
                </a:solidFill>
              </a:rPr>
              <a:t>On April 22, 2008 EPA issued a rule requiring the use of lead-safe practices and other actions aimed at preventing lead poisoning.</a:t>
            </a:r>
          </a:p>
          <a:p>
            <a:pPr eaLnBrk="1" hangingPunct="1">
              <a:spcBef>
                <a:spcPts val="1200"/>
              </a:spcBef>
              <a:buFont typeface="Garamond" pitchFamily="18" charset="0"/>
              <a:buChar char="•"/>
            </a:pPr>
            <a:r>
              <a:rPr lang="en-US" sz="2400" dirty="0">
                <a:solidFill>
                  <a:srgbClr val="000000"/>
                </a:solidFill>
              </a:rPr>
              <a:t>Beginning on April 22, 2010, all contractors performing renovation and all dust sampling technicians must be trained and certified. </a:t>
            </a:r>
          </a:p>
        </p:txBody>
      </p:sp>
      <p:sp>
        <p:nvSpPr>
          <p:cNvPr id="12291" name="Rectangle 5"/>
          <p:cNvSpPr>
            <a:spLocks noGrp="1"/>
          </p:cNvSpPr>
          <p:nvPr>
            <p:ph type="title" idx="4294967295"/>
          </p:nvPr>
        </p:nvSpPr>
        <p:spPr>
          <a:xfrm>
            <a:off x="791633" y="275155"/>
            <a:ext cx="6076950" cy="1123950"/>
          </a:xfrm>
        </p:spPr>
        <p:txBody>
          <a:bodyPr/>
          <a:lstStyle/>
          <a:p>
            <a:pPr algn="l"/>
            <a:r>
              <a:rPr lang="en-US" sz="3600" b="1" dirty="0" smtClean="0">
                <a:solidFill>
                  <a:srgbClr val="3333CC"/>
                </a:solidFill>
                <a:latin typeface="Arial" charset="0"/>
              </a:rPr>
              <a:t>EPA’s RRP Rule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914418" y="1464724"/>
            <a:ext cx="7416782" cy="42418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1pPr>
            <a:lvl2pPr marL="7985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2pPr>
            <a:lvl3pPr marL="11430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3pPr>
            <a:lvl4pPr marL="16002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4pPr>
            <a:lvl5pPr marL="20574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9pPr>
          </a:lstStyle>
          <a:p>
            <a:pPr eaLnBrk="1" hangingPunct="1">
              <a:spcBef>
                <a:spcPts val="550"/>
              </a:spcBef>
              <a:buFont typeface="Garamond" pitchFamily="18" charset="0"/>
              <a:buChar char="•"/>
            </a:pPr>
            <a:r>
              <a:rPr lang="en-US" sz="2200" dirty="0">
                <a:solidFill>
                  <a:srgbClr val="000000"/>
                </a:solidFill>
              </a:rPr>
              <a:t>Upon completion of renovation activity, the RRP Rule requires either:</a:t>
            </a:r>
          </a:p>
          <a:p>
            <a:pPr lvl="1" eaLnBrk="1" hangingPunct="1">
              <a:spcBef>
                <a:spcPts val="550"/>
              </a:spcBef>
              <a:buFont typeface="Garamond" pitchFamily="18" charset="0"/>
              <a:buChar char="–"/>
            </a:pPr>
            <a:r>
              <a:rPr lang="en-US" sz="2200" u="sng" dirty="0">
                <a:solidFill>
                  <a:srgbClr val="000000"/>
                </a:solidFill>
              </a:rPr>
              <a:t>cleaning verification</a:t>
            </a:r>
            <a:r>
              <a:rPr lang="en-US" sz="2200" dirty="0">
                <a:solidFill>
                  <a:srgbClr val="000000"/>
                </a:solidFill>
              </a:rPr>
              <a:t> by a certified renovator, or </a:t>
            </a:r>
          </a:p>
          <a:p>
            <a:pPr lvl="1" eaLnBrk="1" hangingPunct="1">
              <a:spcBef>
                <a:spcPts val="550"/>
              </a:spcBef>
              <a:buFont typeface="Garamond" pitchFamily="18" charset="0"/>
              <a:buChar char="–"/>
            </a:pPr>
            <a:r>
              <a:rPr lang="en-US" sz="2200" dirty="0">
                <a:solidFill>
                  <a:srgbClr val="000000"/>
                </a:solidFill>
              </a:rPr>
              <a:t>lead dust </a:t>
            </a:r>
            <a:r>
              <a:rPr lang="en-US" sz="2200" u="sng" dirty="0">
                <a:solidFill>
                  <a:srgbClr val="000000"/>
                </a:solidFill>
              </a:rPr>
              <a:t>clearance testing</a:t>
            </a:r>
            <a:r>
              <a:rPr lang="en-US" sz="2200" dirty="0">
                <a:solidFill>
                  <a:srgbClr val="000000"/>
                </a:solidFill>
              </a:rPr>
              <a:t> by a certified LDST, lead-based paint inspector, or risk assessor</a:t>
            </a:r>
          </a:p>
          <a:p>
            <a:pPr eaLnBrk="1" hangingPunct="1">
              <a:spcBef>
                <a:spcPts val="1200"/>
              </a:spcBef>
              <a:buFont typeface="Garamond" pitchFamily="18" charset="0"/>
              <a:buChar char="•"/>
            </a:pPr>
            <a:r>
              <a:rPr lang="en-US" sz="2200" dirty="0" smtClean="0">
                <a:solidFill>
                  <a:srgbClr val="000000"/>
                </a:solidFill>
              </a:rPr>
              <a:t>“</a:t>
            </a:r>
            <a:r>
              <a:rPr lang="en-US" sz="2200" dirty="0">
                <a:solidFill>
                  <a:srgbClr val="000000"/>
                </a:solidFill>
              </a:rPr>
              <a:t>Cleaning verification” need not be done if both lead dust clearance testing and achieving clearance is required by:</a:t>
            </a:r>
          </a:p>
          <a:p>
            <a:pPr lvl="1" eaLnBrk="1" hangingPunct="1">
              <a:spcBef>
                <a:spcPts val="550"/>
              </a:spcBef>
              <a:buFont typeface="Garamond" pitchFamily="18" charset="0"/>
              <a:buChar char="–"/>
            </a:pPr>
            <a:r>
              <a:rPr lang="en-US" sz="2200" dirty="0">
                <a:solidFill>
                  <a:srgbClr val="000000"/>
                </a:solidFill>
              </a:rPr>
              <a:t>the contract between the renovator and the property owner, or</a:t>
            </a:r>
          </a:p>
          <a:p>
            <a:pPr lvl="1" eaLnBrk="1" hangingPunct="1">
              <a:spcBef>
                <a:spcPts val="550"/>
              </a:spcBef>
              <a:buFont typeface="Garamond" pitchFamily="18" charset="0"/>
              <a:buChar char="–"/>
            </a:pPr>
            <a:r>
              <a:rPr lang="en-US" sz="2200" dirty="0">
                <a:solidFill>
                  <a:srgbClr val="000000"/>
                </a:solidFill>
              </a:rPr>
              <a:t>another  Federal, State, or local law</a:t>
            </a:r>
          </a:p>
        </p:txBody>
      </p:sp>
      <p:sp>
        <p:nvSpPr>
          <p:cNvPr id="13315" name="Rectangle 6"/>
          <p:cNvSpPr>
            <a:spLocks noGrp="1"/>
          </p:cNvSpPr>
          <p:nvPr>
            <p:ph type="title" idx="4294967295"/>
          </p:nvPr>
        </p:nvSpPr>
        <p:spPr>
          <a:xfrm>
            <a:off x="789517" y="260337"/>
            <a:ext cx="8229600" cy="1143000"/>
          </a:xfrm>
        </p:spPr>
        <p:txBody>
          <a:bodyPr/>
          <a:lstStyle/>
          <a:p>
            <a:pPr algn="l"/>
            <a:r>
              <a:rPr lang="en-US" sz="3200" b="1" dirty="0" smtClean="0">
                <a:solidFill>
                  <a:srgbClr val="3333CC"/>
                </a:solidFill>
                <a:latin typeface="Arial" charset="0"/>
              </a:rPr>
              <a:t>EPA’s RRP Rule – (cont.)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nvSpPr>
        <p:spPr bwMode="auto">
          <a:xfrm>
            <a:off x="916516" y="1524000"/>
            <a:ext cx="7334250" cy="424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p>
            <a:pPr marL="341313" indent="-341313" defTabSz="457200" eaLnBrk="0" hangingPunct="0">
              <a:spcBef>
                <a:spcPts val="1200"/>
              </a:spcBef>
              <a:buClr>
                <a:srgbClr val="000000"/>
              </a:buClr>
              <a:buSzPct val="100000"/>
              <a:buFontTx/>
              <a:buChar char="•"/>
              <a:tabLst>
                <a:tab pos="1311275" algn="l"/>
                <a:tab pos="2225675" algn="l"/>
                <a:tab pos="3140075" algn="l"/>
                <a:tab pos="4054475" algn="l"/>
                <a:tab pos="4968875" algn="l"/>
                <a:tab pos="5883275" algn="l"/>
                <a:tab pos="6797675" algn="l"/>
                <a:tab pos="7712075" algn="l"/>
                <a:tab pos="8626475" algn="l"/>
                <a:tab pos="9540875" algn="l"/>
                <a:tab pos="10455275" algn="l"/>
              </a:tabLst>
            </a:pPr>
            <a:r>
              <a:rPr lang="en-US" sz="2400" dirty="0">
                <a:solidFill>
                  <a:srgbClr val="000000"/>
                </a:solidFill>
              </a:rPr>
              <a:t>You must be a certified LDST to perform post-renovation clearance testing under EPA’s RRP Rule. </a:t>
            </a:r>
          </a:p>
          <a:p>
            <a:pPr marL="341313" indent="-341313" defTabSz="457200" eaLnBrk="0" hangingPunct="0">
              <a:spcBef>
                <a:spcPts val="800"/>
              </a:spcBef>
              <a:buClr>
                <a:srgbClr val="000000"/>
              </a:buClr>
              <a:buSzPct val="100000"/>
              <a:buFontTx/>
              <a:buChar char="•"/>
              <a:tabLst>
                <a:tab pos="1311275" algn="l"/>
                <a:tab pos="2225675" algn="l"/>
                <a:tab pos="3140075" algn="l"/>
                <a:tab pos="4054475" algn="l"/>
                <a:tab pos="4968875" algn="l"/>
                <a:tab pos="5883275" algn="l"/>
                <a:tab pos="6797675" algn="l"/>
                <a:tab pos="7712075" algn="l"/>
                <a:tab pos="8626475" algn="l"/>
                <a:tab pos="9540875" algn="l"/>
                <a:tab pos="10455275" algn="l"/>
              </a:tabLst>
            </a:pPr>
            <a:r>
              <a:rPr lang="en-US" sz="2400" dirty="0"/>
              <a:t>Certified LDSTs must complete a refresher course within 5 years of their previous certification.</a:t>
            </a:r>
            <a:endParaRPr lang="en-US" sz="2400" dirty="0">
              <a:solidFill>
                <a:srgbClr val="000000"/>
              </a:solidFill>
            </a:endParaRPr>
          </a:p>
          <a:p>
            <a:pPr marL="341313" indent="-341313" defTabSz="457200" eaLnBrk="0" hangingPunct="0">
              <a:spcBef>
                <a:spcPts val="800"/>
              </a:spcBef>
              <a:buClr>
                <a:srgbClr val="000000"/>
              </a:buClr>
              <a:buSzPct val="100000"/>
              <a:buFontTx/>
              <a:buChar char="•"/>
              <a:tabLst>
                <a:tab pos="1311275" algn="l"/>
                <a:tab pos="2225675" algn="l"/>
                <a:tab pos="3140075" algn="l"/>
                <a:tab pos="4054475" algn="l"/>
                <a:tab pos="4968875" algn="l"/>
                <a:tab pos="5883275" algn="l"/>
                <a:tab pos="6797675" algn="l"/>
                <a:tab pos="7712075" algn="l"/>
                <a:tab pos="8626475" algn="l"/>
                <a:tab pos="9540875" algn="l"/>
                <a:tab pos="10455275" algn="l"/>
              </a:tabLst>
            </a:pPr>
            <a:r>
              <a:rPr lang="en-US" sz="2400" dirty="0">
                <a:solidFill>
                  <a:srgbClr val="000000"/>
                </a:solidFill>
              </a:rPr>
              <a:t>Successful completion of this course completes the re-certification process.</a:t>
            </a:r>
          </a:p>
          <a:p>
            <a:pPr marL="341313" indent="-341313" defTabSz="457200" eaLnBrk="0" hangingPunct="0">
              <a:spcBef>
                <a:spcPts val="800"/>
              </a:spcBef>
              <a:buClr>
                <a:srgbClr val="000000"/>
              </a:buClr>
              <a:buSzPct val="100000"/>
              <a:buFontTx/>
              <a:buChar char="•"/>
              <a:tabLst>
                <a:tab pos="1311275" algn="l"/>
                <a:tab pos="2225675" algn="l"/>
                <a:tab pos="3140075" algn="l"/>
                <a:tab pos="4054475" algn="l"/>
                <a:tab pos="4968875" algn="l"/>
                <a:tab pos="5883275" algn="l"/>
                <a:tab pos="6797675" algn="l"/>
                <a:tab pos="7712075" algn="l"/>
                <a:tab pos="8626475" algn="l"/>
                <a:tab pos="9540875" algn="l"/>
                <a:tab pos="10455275" algn="l"/>
              </a:tabLst>
            </a:pPr>
            <a:r>
              <a:rPr lang="en-US" sz="2400" dirty="0">
                <a:solidFill>
                  <a:srgbClr val="000000"/>
                </a:solidFill>
              </a:rPr>
              <a:t>You will be certified by either EPA, or if they are an authorized program, the State, Tribe, or Territory in which you work. </a:t>
            </a:r>
          </a:p>
        </p:txBody>
      </p:sp>
      <p:sp>
        <p:nvSpPr>
          <p:cNvPr id="14339" name="Rectangle 6"/>
          <p:cNvSpPr>
            <a:spLocks noGrp="1"/>
          </p:cNvSpPr>
          <p:nvPr>
            <p:ph type="title" idx="4294967295"/>
          </p:nvPr>
        </p:nvSpPr>
        <p:spPr>
          <a:xfrm>
            <a:off x="791633" y="476238"/>
            <a:ext cx="8229600" cy="704850"/>
          </a:xfrm>
        </p:spPr>
        <p:txBody>
          <a:bodyPr/>
          <a:lstStyle/>
          <a:p>
            <a:pPr algn="l"/>
            <a:r>
              <a:rPr lang="en-US" sz="3200" b="1" dirty="0" smtClean="0">
                <a:solidFill>
                  <a:srgbClr val="3333CC"/>
                </a:solidFill>
                <a:latin typeface="Arial" charset="0"/>
              </a:rPr>
              <a:t>EPA’s RRP Rule – (cont.)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912284" y="1667930"/>
            <a:ext cx="742950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684213" indent="-682625" eaLnBrk="0" hangingPunct="0">
              <a:tabLst>
                <a:tab pos="1254125" algn="l"/>
                <a:tab pos="2168525" algn="l"/>
                <a:tab pos="3082925" algn="l"/>
                <a:tab pos="3997325" algn="l"/>
                <a:tab pos="4911725" algn="l"/>
                <a:tab pos="5826125" algn="l"/>
                <a:tab pos="6740525" algn="l"/>
                <a:tab pos="7654925" algn="l"/>
                <a:tab pos="8569325" algn="l"/>
                <a:tab pos="9483725" algn="l"/>
                <a:tab pos="10398125" algn="l"/>
              </a:tabLst>
              <a:defRPr>
                <a:solidFill>
                  <a:schemeClr val="tx1"/>
                </a:solidFill>
                <a:latin typeface="Arial" charset="0"/>
              </a:defRPr>
            </a:lvl1pPr>
            <a:lvl2pPr marL="742950" indent="-285750" eaLnBrk="0" hangingPunct="0">
              <a:tabLst>
                <a:tab pos="1254125" algn="l"/>
                <a:tab pos="2168525" algn="l"/>
                <a:tab pos="3082925" algn="l"/>
                <a:tab pos="3997325" algn="l"/>
                <a:tab pos="4911725" algn="l"/>
                <a:tab pos="5826125" algn="l"/>
                <a:tab pos="6740525" algn="l"/>
                <a:tab pos="7654925" algn="l"/>
                <a:tab pos="8569325" algn="l"/>
                <a:tab pos="9483725" algn="l"/>
                <a:tab pos="10398125" algn="l"/>
              </a:tabLst>
              <a:defRPr>
                <a:solidFill>
                  <a:schemeClr val="tx1"/>
                </a:solidFill>
                <a:latin typeface="Arial" charset="0"/>
              </a:defRPr>
            </a:lvl2pPr>
            <a:lvl3pPr marL="1143000" indent="-228600" eaLnBrk="0" hangingPunct="0">
              <a:tabLst>
                <a:tab pos="1254125" algn="l"/>
                <a:tab pos="2168525" algn="l"/>
                <a:tab pos="3082925" algn="l"/>
                <a:tab pos="3997325" algn="l"/>
                <a:tab pos="4911725" algn="l"/>
                <a:tab pos="5826125" algn="l"/>
                <a:tab pos="6740525" algn="l"/>
                <a:tab pos="7654925" algn="l"/>
                <a:tab pos="8569325" algn="l"/>
                <a:tab pos="9483725" algn="l"/>
                <a:tab pos="10398125" algn="l"/>
              </a:tabLst>
              <a:defRPr>
                <a:solidFill>
                  <a:schemeClr val="tx1"/>
                </a:solidFill>
                <a:latin typeface="Arial" charset="0"/>
              </a:defRPr>
            </a:lvl3pPr>
            <a:lvl4pPr marL="1600200" indent="-228600" eaLnBrk="0" hangingPunct="0">
              <a:tabLst>
                <a:tab pos="1254125" algn="l"/>
                <a:tab pos="2168525" algn="l"/>
                <a:tab pos="3082925" algn="l"/>
                <a:tab pos="3997325" algn="l"/>
                <a:tab pos="4911725" algn="l"/>
                <a:tab pos="5826125" algn="l"/>
                <a:tab pos="6740525" algn="l"/>
                <a:tab pos="7654925" algn="l"/>
                <a:tab pos="8569325" algn="l"/>
                <a:tab pos="9483725" algn="l"/>
                <a:tab pos="10398125" algn="l"/>
              </a:tabLst>
              <a:defRPr>
                <a:solidFill>
                  <a:schemeClr val="tx1"/>
                </a:solidFill>
                <a:latin typeface="Arial" charset="0"/>
              </a:defRPr>
            </a:lvl4pPr>
            <a:lvl5pPr marL="2057400" indent="-228600" eaLnBrk="0" hangingPunct="0">
              <a:tabLst>
                <a:tab pos="1254125" algn="l"/>
                <a:tab pos="2168525" algn="l"/>
                <a:tab pos="3082925" algn="l"/>
                <a:tab pos="3997325" algn="l"/>
                <a:tab pos="4911725" algn="l"/>
                <a:tab pos="5826125" algn="l"/>
                <a:tab pos="6740525" algn="l"/>
                <a:tab pos="7654925" algn="l"/>
                <a:tab pos="8569325" algn="l"/>
                <a:tab pos="9483725" algn="l"/>
                <a:tab pos="10398125" algn="l"/>
              </a:tabLst>
              <a:defRPr>
                <a:solidFill>
                  <a:schemeClr val="tx1"/>
                </a:solidFill>
                <a:latin typeface="Arial" charset="0"/>
              </a:defRPr>
            </a:lvl5pPr>
            <a:lvl6pPr marL="2514600" indent="-228600" eaLnBrk="0" fontAlgn="base" hangingPunct="0">
              <a:spcBef>
                <a:spcPct val="0"/>
              </a:spcBef>
              <a:spcAft>
                <a:spcPct val="0"/>
              </a:spcAft>
              <a:tabLst>
                <a:tab pos="1254125" algn="l"/>
                <a:tab pos="2168525" algn="l"/>
                <a:tab pos="3082925" algn="l"/>
                <a:tab pos="3997325" algn="l"/>
                <a:tab pos="4911725" algn="l"/>
                <a:tab pos="5826125" algn="l"/>
                <a:tab pos="6740525" algn="l"/>
                <a:tab pos="7654925" algn="l"/>
                <a:tab pos="8569325" algn="l"/>
                <a:tab pos="9483725" algn="l"/>
                <a:tab pos="10398125" algn="l"/>
              </a:tabLst>
              <a:defRPr>
                <a:solidFill>
                  <a:schemeClr val="tx1"/>
                </a:solidFill>
                <a:latin typeface="Arial" charset="0"/>
              </a:defRPr>
            </a:lvl6pPr>
            <a:lvl7pPr marL="2971800" indent="-228600" eaLnBrk="0" fontAlgn="base" hangingPunct="0">
              <a:spcBef>
                <a:spcPct val="0"/>
              </a:spcBef>
              <a:spcAft>
                <a:spcPct val="0"/>
              </a:spcAft>
              <a:tabLst>
                <a:tab pos="1254125" algn="l"/>
                <a:tab pos="2168525" algn="l"/>
                <a:tab pos="3082925" algn="l"/>
                <a:tab pos="3997325" algn="l"/>
                <a:tab pos="4911725" algn="l"/>
                <a:tab pos="5826125" algn="l"/>
                <a:tab pos="6740525" algn="l"/>
                <a:tab pos="7654925" algn="l"/>
                <a:tab pos="8569325" algn="l"/>
                <a:tab pos="9483725" algn="l"/>
                <a:tab pos="10398125" algn="l"/>
              </a:tabLst>
              <a:defRPr>
                <a:solidFill>
                  <a:schemeClr val="tx1"/>
                </a:solidFill>
                <a:latin typeface="Arial" charset="0"/>
              </a:defRPr>
            </a:lvl7pPr>
            <a:lvl8pPr marL="3429000" indent="-228600" eaLnBrk="0" fontAlgn="base" hangingPunct="0">
              <a:spcBef>
                <a:spcPct val="0"/>
              </a:spcBef>
              <a:spcAft>
                <a:spcPct val="0"/>
              </a:spcAft>
              <a:tabLst>
                <a:tab pos="1254125" algn="l"/>
                <a:tab pos="2168525" algn="l"/>
                <a:tab pos="3082925" algn="l"/>
                <a:tab pos="3997325" algn="l"/>
                <a:tab pos="4911725" algn="l"/>
                <a:tab pos="5826125" algn="l"/>
                <a:tab pos="6740525" algn="l"/>
                <a:tab pos="7654925" algn="l"/>
                <a:tab pos="8569325" algn="l"/>
                <a:tab pos="9483725" algn="l"/>
                <a:tab pos="10398125" algn="l"/>
              </a:tabLst>
              <a:defRPr>
                <a:solidFill>
                  <a:schemeClr val="tx1"/>
                </a:solidFill>
                <a:latin typeface="Arial" charset="0"/>
              </a:defRPr>
            </a:lvl8pPr>
            <a:lvl9pPr marL="3886200" indent="-228600" eaLnBrk="0" fontAlgn="base" hangingPunct="0">
              <a:spcBef>
                <a:spcPct val="0"/>
              </a:spcBef>
              <a:spcAft>
                <a:spcPct val="0"/>
              </a:spcAft>
              <a:tabLst>
                <a:tab pos="1254125" algn="l"/>
                <a:tab pos="2168525" algn="l"/>
                <a:tab pos="3082925" algn="l"/>
                <a:tab pos="3997325" algn="l"/>
                <a:tab pos="4911725" algn="l"/>
                <a:tab pos="5826125" algn="l"/>
                <a:tab pos="6740525" algn="l"/>
                <a:tab pos="7654925" algn="l"/>
                <a:tab pos="8569325" algn="l"/>
                <a:tab pos="9483725" algn="l"/>
                <a:tab pos="10398125" algn="l"/>
              </a:tabLst>
              <a:defRPr>
                <a:solidFill>
                  <a:schemeClr val="tx1"/>
                </a:solidFill>
                <a:latin typeface="Arial" charset="0"/>
              </a:defRPr>
            </a:lvl9pPr>
          </a:lstStyle>
          <a:p>
            <a:pPr marL="342900" indent="-341313" eaLnBrk="1" hangingPunct="1">
              <a:lnSpc>
                <a:spcPct val="90000"/>
              </a:lnSpc>
              <a:spcBef>
                <a:spcPts val="575"/>
              </a:spcBef>
              <a:buFont typeface="Arial" charset="0"/>
              <a:buChar char="•"/>
            </a:pPr>
            <a:r>
              <a:rPr lang="en-US" sz="2400" dirty="0"/>
              <a:t>Before conducting dust clearance sampling after a renovation, a visual inspection of the work area for dust and debris is required. </a:t>
            </a:r>
          </a:p>
          <a:p>
            <a:pPr marL="342900" indent="-341313" eaLnBrk="1" hangingPunct="1">
              <a:spcBef>
                <a:spcPts val="1200"/>
              </a:spcBef>
              <a:buFont typeface="Arial" charset="0"/>
              <a:buChar char="•"/>
            </a:pPr>
            <a:r>
              <a:rPr lang="en-US" sz="2400" dirty="0" smtClean="0"/>
              <a:t>Results </a:t>
            </a:r>
            <a:r>
              <a:rPr lang="en-US" sz="2400" dirty="0"/>
              <a:t>of dust clearance testing must be interpreted according to the EPA/HUD clearance standards and provided to the client.</a:t>
            </a:r>
          </a:p>
          <a:p>
            <a:pPr marL="342900" indent="-341313" eaLnBrk="1" hangingPunct="1">
              <a:spcBef>
                <a:spcPts val="1200"/>
              </a:spcBef>
              <a:buFont typeface="Arial" charset="0"/>
              <a:buChar char="•"/>
            </a:pPr>
            <a:r>
              <a:rPr lang="en-US" sz="2400" dirty="0" smtClean="0"/>
              <a:t>All </a:t>
            </a:r>
            <a:r>
              <a:rPr lang="en-US" sz="2400" dirty="0"/>
              <a:t>surfaces represented by a failed clearance test must be re-cleaned and re-tested until the clearance level is met. </a:t>
            </a:r>
          </a:p>
        </p:txBody>
      </p:sp>
      <p:sp>
        <p:nvSpPr>
          <p:cNvPr id="15363" name="Rectangle 5"/>
          <p:cNvSpPr>
            <a:spLocks noGrp="1"/>
          </p:cNvSpPr>
          <p:nvPr>
            <p:ph type="title" idx="4294967295"/>
          </p:nvPr>
        </p:nvSpPr>
        <p:spPr>
          <a:xfrm>
            <a:off x="781050" y="275155"/>
            <a:ext cx="8229600" cy="1143000"/>
          </a:xfrm>
        </p:spPr>
        <p:txBody>
          <a:bodyPr/>
          <a:lstStyle/>
          <a:p>
            <a:pPr algn="l"/>
            <a:r>
              <a:rPr lang="en-US" sz="3200" b="1" dirty="0" smtClean="0">
                <a:solidFill>
                  <a:srgbClr val="3333CC"/>
                </a:solidFill>
                <a:latin typeface="Arial" charset="0"/>
              </a:rPr>
              <a:t>EPA’s RRP Rule – (cont.)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txBox="1">
            <a:spLocks noChangeArrowheads="1"/>
          </p:cNvSpPr>
          <p:nvPr/>
        </p:nvSpPr>
        <p:spPr bwMode="auto">
          <a:xfrm>
            <a:off x="876300" y="1752600"/>
            <a:ext cx="7448550"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41313" indent="-341313" eaLnBrk="0" hangingPunct="0">
              <a:tabLst>
                <a:tab pos="1311275" algn="l"/>
                <a:tab pos="2225675" algn="l"/>
                <a:tab pos="3140075" algn="l"/>
                <a:tab pos="4054475" algn="l"/>
                <a:tab pos="4968875" algn="l"/>
                <a:tab pos="5883275" algn="l"/>
                <a:tab pos="6797675" algn="l"/>
                <a:tab pos="7712075" algn="l"/>
                <a:tab pos="8626475" algn="l"/>
                <a:tab pos="9540875" algn="l"/>
                <a:tab pos="10455275" algn="l"/>
              </a:tabLst>
              <a:defRPr>
                <a:solidFill>
                  <a:schemeClr val="tx1"/>
                </a:solidFill>
                <a:latin typeface="Arial" charset="0"/>
              </a:defRPr>
            </a:lvl1pPr>
            <a:lvl2pPr marL="742950" indent="-285750" eaLnBrk="0" hangingPunct="0">
              <a:tabLst>
                <a:tab pos="1311275" algn="l"/>
                <a:tab pos="2225675" algn="l"/>
                <a:tab pos="3140075" algn="l"/>
                <a:tab pos="4054475" algn="l"/>
                <a:tab pos="4968875" algn="l"/>
                <a:tab pos="5883275" algn="l"/>
                <a:tab pos="6797675" algn="l"/>
                <a:tab pos="7712075" algn="l"/>
                <a:tab pos="8626475" algn="l"/>
                <a:tab pos="9540875" algn="l"/>
                <a:tab pos="10455275" algn="l"/>
              </a:tabLst>
              <a:defRPr>
                <a:solidFill>
                  <a:schemeClr val="tx1"/>
                </a:solidFill>
                <a:latin typeface="Arial" charset="0"/>
              </a:defRPr>
            </a:lvl2pPr>
            <a:lvl3pPr marL="1143000" indent="-228600" eaLnBrk="0" hangingPunct="0">
              <a:tabLst>
                <a:tab pos="1311275" algn="l"/>
                <a:tab pos="2225675" algn="l"/>
                <a:tab pos="3140075" algn="l"/>
                <a:tab pos="4054475" algn="l"/>
                <a:tab pos="4968875" algn="l"/>
                <a:tab pos="5883275" algn="l"/>
                <a:tab pos="6797675" algn="l"/>
                <a:tab pos="7712075" algn="l"/>
                <a:tab pos="8626475" algn="l"/>
                <a:tab pos="9540875" algn="l"/>
                <a:tab pos="10455275" algn="l"/>
              </a:tabLst>
              <a:defRPr>
                <a:solidFill>
                  <a:schemeClr val="tx1"/>
                </a:solidFill>
                <a:latin typeface="Arial" charset="0"/>
              </a:defRPr>
            </a:lvl3pPr>
            <a:lvl4pPr marL="1600200" indent="-228600" eaLnBrk="0" hangingPunct="0">
              <a:tabLst>
                <a:tab pos="1311275" algn="l"/>
                <a:tab pos="2225675" algn="l"/>
                <a:tab pos="3140075" algn="l"/>
                <a:tab pos="4054475" algn="l"/>
                <a:tab pos="4968875" algn="l"/>
                <a:tab pos="5883275" algn="l"/>
                <a:tab pos="6797675" algn="l"/>
                <a:tab pos="7712075" algn="l"/>
                <a:tab pos="8626475" algn="l"/>
                <a:tab pos="9540875" algn="l"/>
                <a:tab pos="10455275" algn="l"/>
              </a:tabLst>
              <a:defRPr>
                <a:solidFill>
                  <a:schemeClr val="tx1"/>
                </a:solidFill>
                <a:latin typeface="Arial" charset="0"/>
              </a:defRPr>
            </a:lvl4pPr>
            <a:lvl5pPr marL="2057400" indent="-228600" eaLnBrk="0" hangingPunct="0">
              <a:tabLst>
                <a:tab pos="1311275" algn="l"/>
                <a:tab pos="2225675" algn="l"/>
                <a:tab pos="3140075" algn="l"/>
                <a:tab pos="4054475" algn="l"/>
                <a:tab pos="4968875" algn="l"/>
                <a:tab pos="5883275" algn="l"/>
                <a:tab pos="6797675" algn="l"/>
                <a:tab pos="7712075" algn="l"/>
                <a:tab pos="8626475" algn="l"/>
                <a:tab pos="9540875" algn="l"/>
                <a:tab pos="10455275" algn="l"/>
              </a:tabLst>
              <a:defRPr>
                <a:solidFill>
                  <a:schemeClr val="tx1"/>
                </a:solidFill>
                <a:latin typeface="Arial" charset="0"/>
              </a:defRPr>
            </a:lvl5pPr>
            <a:lvl6pPr marL="2514600" indent="-228600" eaLnBrk="0" fontAlgn="base" hangingPunct="0">
              <a:spcBef>
                <a:spcPct val="0"/>
              </a:spcBef>
              <a:spcAft>
                <a:spcPct val="0"/>
              </a:spcAft>
              <a:tabLst>
                <a:tab pos="1311275" algn="l"/>
                <a:tab pos="2225675" algn="l"/>
                <a:tab pos="3140075" algn="l"/>
                <a:tab pos="4054475" algn="l"/>
                <a:tab pos="4968875" algn="l"/>
                <a:tab pos="5883275" algn="l"/>
                <a:tab pos="6797675" algn="l"/>
                <a:tab pos="7712075" algn="l"/>
                <a:tab pos="8626475" algn="l"/>
                <a:tab pos="9540875" algn="l"/>
                <a:tab pos="10455275" algn="l"/>
              </a:tabLst>
              <a:defRPr>
                <a:solidFill>
                  <a:schemeClr val="tx1"/>
                </a:solidFill>
                <a:latin typeface="Arial" charset="0"/>
              </a:defRPr>
            </a:lvl6pPr>
            <a:lvl7pPr marL="2971800" indent="-228600" eaLnBrk="0" fontAlgn="base" hangingPunct="0">
              <a:spcBef>
                <a:spcPct val="0"/>
              </a:spcBef>
              <a:spcAft>
                <a:spcPct val="0"/>
              </a:spcAft>
              <a:tabLst>
                <a:tab pos="1311275" algn="l"/>
                <a:tab pos="2225675" algn="l"/>
                <a:tab pos="3140075" algn="l"/>
                <a:tab pos="4054475" algn="l"/>
                <a:tab pos="4968875" algn="l"/>
                <a:tab pos="5883275" algn="l"/>
                <a:tab pos="6797675" algn="l"/>
                <a:tab pos="7712075" algn="l"/>
                <a:tab pos="8626475" algn="l"/>
                <a:tab pos="9540875" algn="l"/>
                <a:tab pos="10455275" algn="l"/>
              </a:tabLst>
              <a:defRPr>
                <a:solidFill>
                  <a:schemeClr val="tx1"/>
                </a:solidFill>
                <a:latin typeface="Arial" charset="0"/>
              </a:defRPr>
            </a:lvl7pPr>
            <a:lvl8pPr marL="3429000" indent="-228600" eaLnBrk="0" fontAlgn="base" hangingPunct="0">
              <a:spcBef>
                <a:spcPct val="0"/>
              </a:spcBef>
              <a:spcAft>
                <a:spcPct val="0"/>
              </a:spcAft>
              <a:tabLst>
                <a:tab pos="1311275" algn="l"/>
                <a:tab pos="2225675" algn="l"/>
                <a:tab pos="3140075" algn="l"/>
                <a:tab pos="4054475" algn="l"/>
                <a:tab pos="4968875" algn="l"/>
                <a:tab pos="5883275" algn="l"/>
                <a:tab pos="6797675" algn="l"/>
                <a:tab pos="7712075" algn="l"/>
                <a:tab pos="8626475" algn="l"/>
                <a:tab pos="9540875" algn="l"/>
                <a:tab pos="10455275" algn="l"/>
              </a:tabLst>
              <a:defRPr>
                <a:solidFill>
                  <a:schemeClr val="tx1"/>
                </a:solidFill>
                <a:latin typeface="Arial" charset="0"/>
              </a:defRPr>
            </a:lvl8pPr>
            <a:lvl9pPr marL="3886200" indent="-228600" eaLnBrk="0" fontAlgn="base" hangingPunct="0">
              <a:spcBef>
                <a:spcPct val="0"/>
              </a:spcBef>
              <a:spcAft>
                <a:spcPct val="0"/>
              </a:spcAft>
              <a:tabLst>
                <a:tab pos="1311275" algn="l"/>
                <a:tab pos="2225675" algn="l"/>
                <a:tab pos="3140075" algn="l"/>
                <a:tab pos="4054475" algn="l"/>
                <a:tab pos="4968875" algn="l"/>
                <a:tab pos="5883275" algn="l"/>
                <a:tab pos="6797675" algn="l"/>
                <a:tab pos="7712075" algn="l"/>
                <a:tab pos="8626475" algn="l"/>
                <a:tab pos="9540875" algn="l"/>
                <a:tab pos="10455275" algn="l"/>
              </a:tabLst>
              <a:defRPr>
                <a:solidFill>
                  <a:schemeClr val="tx1"/>
                </a:solidFill>
                <a:latin typeface="Arial" charset="0"/>
              </a:defRPr>
            </a:lvl9pPr>
          </a:lstStyle>
          <a:p>
            <a:pPr>
              <a:spcBef>
                <a:spcPts val="800"/>
              </a:spcBef>
              <a:buFontTx/>
              <a:buChar char="•"/>
            </a:pPr>
            <a:r>
              <a:rPr lang="en-US" sz="2200" dirty="0">
                <a:solidFill>
                  <a:srgbClr val="000000"/>
                </a:solidFill>
              </a:rPr>
              <a:t>HUD requires clearance testing on all but very small renovation or maintenance jobs.</a:t>
            </a:r>
          </a:p>
          <a:p>
            <a:pPr>
              <a:spcBef>
                <a:spcPts val="800"/>
              </a:spcBef>
              <a:buFontTx/>
              <a:buChar char="•"/>
            </a:pPr>
            <a:r>
              <a:rPr lang="en-US" sz="2200" dirty="0">
                <a:solidFill>
                  <a:srgbClr val="000000"/>
                </a:solidFill>
              </a:rPr>
              <a:t>Clearance must be performed by a clearance examiner who is independent of those performing work (third party).</a:t>
            </a:r>
          </a:p>
          <a:p>
            <a:pPr eaLnBrk="1" hangingPunct="1">
              <a:lnSpc>
                <a:spcPct val="90000"/>
              </a:lnSpc>
              <a:spcBef>
                <a:spcPts val="800"/>
              </a:spcBef>
              <a:buFont typeface="Garamond" pitchFamily="18" charset="0"/>
              <a:buChar char="•"/>
            </a:pPr>
            <a:r>
              <a:rPr lang="en-US" sz="2200" dirty="0">
                <a:solidFill>
                  <a:srgbClr val="000000"/>
                </a:solidFill>
              </a:rPr>
              <a:t>This clearance must be performed by either a certified lead-based paint inspector, risk assessor, or sampling technician. </a:t>
            </a:r>
          </a:p>
          <a:p>
            <a:pPr>
              <a:spcBef>
                <a:spcPts val="800"/>
              </a:spcBef>
              <a:buFont typeface="Arial" charset="0"/>
              <a:buChar char="•"/>
            </a:pPr>
            <a:r>
              <a:rPr lang="en-US" sz="2200" dirty="0"/>
              <a:t>HUD requires a visual inspection (assessment), dust sampling, laboratory analysis, and submission of a clearance report. </a:t>
            </a:r>
            <a:endParaRPr lang="en-US" sz="2200" dirty="0">
              <a:solidFill>
                <a:srgbClr val="000000"/>
              </a:solidFill>
            </a:endParaRPr>
          </a:p>
        </p:txBody>
      </p:sp>
      <p:sp>
        <p:nvSpPr>
          <p:cNvPr id="16387" name="Rectangle 7"/>
          <p:cNvSpPr>
            <a:spLocks noGrp="1"/>
          </p:cNvSpPr>
          <p:nvPr>
            <p:ph type="title" idx="4294967295"/>
          </p:nvPr>
        </p:nvSpPr>
        <p:spPr>
          <a:xfrm>
            <a:off x="791633" y="499529"/>
            <a:ext cx="8229600" cy="1143000"/>
          </a:xfrm>
        </p:spPr>
        <p:txBody>
          <a:bodyPr/>
          <a:lstStyle/>
          <a:p>
            <a:pPr algn="l"/>
            <a:r>
              <a:rPr lang="en-US" sz="3200" b="1" dirty="0" smtClean="0">
                <a:solidFill>
                  <a:srgbClr val="3333CC"/>
                </a:solidFill>
                <a:latin typeface="Arial" charset="0"/>
              </a:rPr>
              <a:t>HUD’s Lead Safe Housing Rule –  </a:t>
            </a:r>
            <a:br>
              <a:rPr lang="en-US" sz="3200" b="1" dirty="0" smtClean="0">
                <a:solidFill>
                  <a:srgbClr val="3333CC"/>
                </a:solidFill>
                <a:latin typeface="Arial" charset="0"/>
              </a:rPr>
            </a:br>
            <a:r>
              <a:rPr lang="en-US" sz="3200" b="1" dirty="0" smtClean="0">
                <a:solidFill>
                  <a:srgbClr val="3333CC"/>
                </a:solidFill>
                <a:latin typeface="Arial" charset="0"/>
              </a:rPr>
              <a:t>(LSHR)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txBox="1">
            <a:spLocks noChangeArrowheads="1"/>
          </p:cNvSpPr>
          <p:nvPr/>
        </p:nvSpPr>
        <p:spPr bwMode="auto">
          <a:xfrm>
            <a:off x="912284" y="1600200"/>
            <a:ext cx="7848600" cy="3889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41313" indent="-341313" eaLnBrk="0" hangingPunct="0">
              <a:tabLst>
                <a:tab pos="1311275" algn="l"/>
                <a:tab pos="2225675" algn="l"/>
                <a:tab pos="3140075" algn="l"/>
                <a:tab pos="4054475" algn="l"/>
                <a:tab pos="4968875" algn="l"/>
                <a:tab pos="5883275" algn="l"/>
                <a:tab pos="6797675" algn="l"/>
                <a:tab pos="7712075" algn="l"/>
                <a:tab pos="8626475" algn="l"/>
                <a:tab pos="9540875" algn="l"/>
                <a:tab pos="10455275" algn="l"/>
              </a:tabLst>
              <a:defRPr>
                <a:solidFill>
                  <a:schemeClr val="tx1"/>
                </a:solidFill>
                <a:latin typeface="Arial" charset="0"/>
              </a:defRPr>
            </a:lvl1pPr>
            <a:lvl2pPr marL="1084263" indent="-341313" eaLnBrk="0" hangingPunct="0">
              <a:tabLst>
                <a:tab pos="1311275" algn="l"/>
                <a:tab pos="2225675" algn="l"/>
                <a:tab pos="3140075" algn="l"/>
                <a:tab pos="4054475" algn="l"/>
                <a:tab pos="4968875" algn="l"/>
                <a:tab pos="5883275" algn="l"/>
                <a:tab pos="6797675" algn="l"/>
                <a:tab pos="7712075" algn="l"/>
                <a:tab pos="8626475" algn="l"/>
                <a:tab pos="9540875" algn="l"/>
                <a:tab pos="10455275" algn="l"/>
              </a:tabLst>
              <a:defRPr>
                <a:solidFill>
                  <a:schemeClr val="tx1"/>
                </a:solidFill>
                <a:latin typeface="Arial" charset="0"/>
              </a:defRPr>
            </a:lvl2pPr>
            <a:lvl3pPr marL="1143000" indent="-228600" eaLnBrk="0" hangingPunct="0">
              <a:tabLst>
                <a:tab pos="1311275" algn="l"/>
                <a:tab pos="2225675" algn="l"/>
                <a:tab pos="3140075" algn="l"/>
                <a:tab pos="4054475" algn="l"/>
                <a:tab pos="4968875" algn="l"/>
                <a:tab pos="5883275" algn="l"/>
                <a:tab pos="6797675" algn="l"/>
                <a:tab pos="7712075" algn="l"/>
                <a:tab pos="8626475" algn="l"/>
                <a:tab pos="9540875" algn="l"/>
                <a:tab pos="10455275" algn="l"/>
              </a:tabLst>
              <a:defRPr>
                <a:solidFill>
                  <a:schemeClr val="tx1"/>
                </a:solidFill>
                <a:latin typeface="Arial" charset="0"/>
              </a:defRPr>
            </a:lvl3pPr>
            <a:lvl4pPr marL="1600200" indent="-228600" eaLnBrk="0" hangingPunct="0">
              <a:tabLst>
                <a:tab pos="1311275" algn="l"/>
                <a:tab pos="2225675" algn="l"/>
                <a:tab pos="3140075" algn="l"/>
                <a:tab pos="4054475" algn="l"/>
                <a:tab pos="4968875" algn="l"/>
                <a:tab pos="5883275" algn="l"/>
                <a:tab pos="6797675" algn="l"/>
                <a:tab pos="7712075" algn="l"/>
                <a:tab pos="8626475" algn="l"/>
                <a:tab pos="9540875" algn="l"/>
                <a:tab pos="10455275" algn="l"/>
              </a:tabLst>
              <a:defRPr>
                <a:solidFill>
                  <a:schemeClr val="tx1"/>
                </a:solidFill>
                <a:latin typeface="Arial" charset="0"/>
              </a:defRPr>
            </a:lvl4pPr>
            <a:lvl5pPr marL="2057400" indent="-228600" eaLnBrk="0" hangingPunct="0">
              <a:tabLst>
                <a:tab pos="1311275" algn="l"/>
                <a:tab pos="2225675" algn="l"/>
                <a:tab pos="3140075" algn="l"/>
                <a:tab pos="4054475" algn="l"/>
                <a:tab pos="4968875" algn="l"/>
                <a:tab pos="5883275" algn="l"/>
                <a:tab pos="6797675" algn="l"/>
                <a:tab pos="7712075" algn="l"/>
                <a:tab pos="8626475" algn="l"/>
                <a:tab pos="9540875" algn="l"/>
                <a:tab pos="10455275" algn="l"/>
              </a:tabLst>
              <a:defRPr>
                <a:solidFill>
                  <a:schemeClr val="tx1"/>
                </a:solidFill>
                <a:latin typeface="Arial" charset="0"/>
              </a:defRPr>
            </a:lvl5pPr>
            <a:lvl6pPr marL="2514600" indent="-228600" eaLnBrk="0" fontAlgn="base" hangingPunct="0">
              <a:spcBef>
                <a:spcPct val="0"/>
              </a:spcBef>
              <a:spcAft>
                <a:spcPct val="0"/>
              </a:spcAft>
              <a:tabLst>
                <a:tab pos="1311275" algn="l"/>
                <a:tab pos="2225675" algn="l"/>
                <a:tab pos="3140075" algn="l"/>
                <a:tab pos="4054475" algn="l"/>
                <a:tab pos="4968875" algn="l"/>
                <a:tab pos="5883275" algn="l"/>
                <a:tab pos="6797675" algn="l"/>
                <a:tab pos="7712075" algn="l"/>
                <a:tab pos="8626475" algn="l"/>
                <a:tab pos="9540875" algn="l"/>
                <a:tab pos="10455275" algn="l"/>
              </a:tabLst>
              <a:defRPr>
                <a:solidFill>
                  <a:schemeClr val="tx1"/>
                </a:solidFill>
                <a:latin typeface="Arial" charset="0"/>
              </a:defRPr>
            </a:lvl6pPr>
            <a:lvl7pPr marL="2971800" indent="-228600" eaLnBrk="0" fontAlgn="base" hangingPunct="0">
              <a:spcBef>
                <a:spcPct val="0"/>
              </a:spcBef>
              <a:spcAft>
                <a:spcPct val="0"/>
              </a:spcAft>
              <a:tabLst>
                <a:tab pos="1311275" algn="l"/>
                <a:tab pos="2225675" algn="l"/>
                <a:tab pos="3140075" algn="l"/>
                <a:tab pos="4054475" algn="l"/>
                <a:tab pos="4968875" algn="l"/>
                <a:tab pos="5883275" algn="l"/>
                <a:tab pos="6797675" algn="l"/>
                <a:tab pos="7712075" algn="l"/>
                <a:tab pos="8626475" algn="l"/>
                <a:tab pos="9540875" algn="l"/>
                <a:tab pos="10455275" algn="l"/>
              </a:tabLst>
              <a:defRPr>
                <a:solidFill>
                  <a:schemeClr val="tx1"/>
                </a:solidFill>
                <a:latin typeface="Arial" charset="0"/>
              </a:defRPr>
            </a:lvl7pPr>
            <a:lvl8pPr marL="3429000" indent="-228600" eaLnBrk="0" fontAlgn="base" hangingPunct="0">
              <a:spcBef>
                <a:spcPct val="0"/>
              </a:spcBef>
              <a:spcAft>
                <a:spcPct val="0"/>
              </a:spcAft>
              <a:tabLst>
                <a:tab pos="1311275" algn="l"/>
                <a:tab pos="2225675" algn="l"/>
                <a:tab pos="3140075" algn="l"/>
                <a:tab pos="4054475" algn="l"/>
                <a:tab pos="4968875" algn="l"/>
                <a:tab pos="5883275" algn="l"/>
                <a:tab pos="6797675" algn="l"/>
                <a:tab pos="7712075" algn="l"/>
                <a:tab pos="8626475" algn="l"/>
                <a:tab pos="9540875" algn="l"/>
                <a:tab pos="10455275" algn="l"/>
              </a:tabLst>
              <a:defRPr>
                <a:solidFill>
                  <a:schemeClr val="tx1"/>
                </a:solidFill>
                <a:latin typeface="Arial" charset="0"/>
              </a:defRPr>
            </a:lvl8pPr>
            <a:lvl9pPr marL="3886200" indent="-228600" eaLnBrk="0" fontAlgn="base" hangingPunct="0">
              <a:spcBef>
                <a:spcPct val="0"/>
              </a:spcBef>
              <a:spcAft>
                <a:spcPct val="0"/>
              </a:spcAft>
              <a:tabLst>
                <a:tab pos="1311275" algn="l"/>
                <a:tab pos="2225675" algn="l"/>
                <a:tab pos="3140075" algn="l"/>
                <a:tab pos="4054475" algn="l"/>
                <a:tab pos="4968875" algn="l"/>
                <a:tab pos="5883275" algn="l"/>
                <a:tab pos="6797675" algn="l"/>
                <a:tab pos="7712075" algn="l"/>
                <a:tab pos="8626475" algn="l"/>
                <a:tab pos="9540875" algn="l"/>
                <a:tab pos="10455275" algn="l"/>
              </a:tabLst>
              <a:defRPr>
                <a:solidFill>
                  <a:schemeClr val="tx1"/>
                </a:solidFill>
                <a:latin typeface="Arial" charset="0"/>
              </a:defRPr>
            </a:lvl9pPr>
          </a:lstStyle>
          <a:p>
            <a:pPr eaLnBrk="1" hangingPunct="1">
              <a:spcBef>
                <a:spcPts val="550"/>
              </a:spcBef>
              <a:buFont typeface="Arial" charset="0"/>
              <a:buChar char="•"/>
            </a:pPr>
            <a:r>
              <a:rPr lang="en-US" sz="2200" dirty="0">
                <a:solidFill>
                  <a:srgbClr val="000000"/>
                </a:solidFill>
              </a:rPr>
              <a:t>HUD clearance generally covers an entire dwelling unit, common areas, and exteriors.</a:t>
            </a:r>
          </a:p>
          <a:p>
            <a:pPr eaLnBrk="1" hangingPunct="1">
              <a:spcBef>
                <a:spcPts val="800"/>
              </a:spcBef>
              <a:buFont typeface="Arial" charset="0"/>
              <a:buChar char="•"/>
            </a:pPr>
            <a:r>
              <a:rPr lang="en-US" sz="2200" dirty="0">
                <a:solidFill>
                  <a:srgbClr val="000000"/>
                </a:solidFill>
              </a:rPr>
              <a:t>Worksite-only clearance is permitted on certain renovation or maintenance jobs.</a:t>
            </a:r>
          </a:p>
          <a:p>
            <a:pPr marL="798513" lvl="1" eaLnBrk="1" hangingPunct="1">
              <a:spcBef>
                <a:spcPts val="550"/>
              </a:spcBef>
              <a:buFont typeface="Garamond"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a:solidFill>
                  <a:srgbClr val="000000"/>
                </a:solidFill>
              </a:rPr>
              <a:t>For ongoing lead-based paint maintenance</a:t>
            </a:r>
          </a:p>
          <a:p>
            <a:pPr marL="798513" lvl="1" eaLnBrk="1" hangingPunct="1">
              <a:spcBef>
                <a:spcPts val="550"/>
              </a:spcBef>
              <a:buFont typeface="Garamond" pitchFamily="18"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2200" dirty="0">
                <a:solidFill>
                  <a:srgbClr val="000000"/>
                </a:solidFill>
              </a:rPr>
              <a:t>Rehabilitation assistance up to and including $5,000 per unit</a:t>
            </a:r>
          </a:p>
          <a:p>
            <a:pPr eaLnBrk="1" hangingPunct="1">
              <a:spcBef>
                <a:spcPts val="800"/>
              </a:spcBef>
              <a:buFont typeface="Garamond" pitchFamily="18" charset="0"/>
              <a:buChar char="•"/>
            </a:pPr>
            <a:r>
              <a:rPr lang="en-US" sz="2200" dirty="0">
                <a:solidFill>
                  <a:srgbClr val="000000"/>
                </a:solidFill>
              </a:rPr>
              <a:t>Clearance report must include specifics of property, results of visual inspection, laboratory information, dates, written description of work performed, and dust testing results.</a:t>
            </a:r>
          </a:p>
          <a:p>
            <a:pPr eaLnBrk="1" hangingPunct="1">
              <a:lnSpc>
                <a:spcPct val="90000"/>
              </a:lnSpc>
              <a:spcBef>
                <a:spcPts val="550"/>
              </a:spcBef>
              <a:buFont typeface="Garamond" pitchFamily="18" charset="0"/>
              <a:buChar char="•"/>
            </a:pPr>
            <a:endParaRPr lang="en-US" sz="2400" dirty="0">
              <a:solidFill>
                <a:srgbClr val="000000"/>
              </a:solidFill>
            </a:endParaRPr>
          </a:p>
        </p:txBody>
      </p:sp>
      <p:sp>
        <p:nvSpPr>
          <p:cNvPr id="17411" name="Rectangle 5"/>
          <p:cNvSpPr>
            <a:spLocks noGrp="1"/>
          </p:cNvSpPr>
          <p:nvPr>
            <p:ph type="title" idx="4294967295"/>
          </p:nvPr>
        </p:nvSpPr>
        <p:spPr>
          <a:xfrm>
            <a:off x="785282" y="448721"/>
            <a:ext cx="4648200" cy="762000"/>
          </a:xfrm>
        </p:spPr>
        <p:txBody>
          <a:bodyPr/>
          <a:lstStyle/>
          <a:p>
            <a:pPr algn="l"/>
            <a:r>
              <a:rPr lang="en-US" sz="3200" b="1" dirty="0" smtClean="0">
                <a:solidFill>
                  <a:srgbClr val="3333CC"/>
                </a:solidFill>
                <a:latin typeface="Arial" charset="0"/>
              </a:rPr>
              <a:t>HUD’s LSHR – (cont.)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txBox="1">
            <a:spLocks noChangeArrowheads="1"/>
          </p:cNvSpPr>
          <p:nvPr/>
        </p:nvSpPr>
        <p:spPr bwMode="auto">
          <a:xfrm>
            <a:off x="912284" y="1475311"/>
            <a:ext cx="7334250"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lIns="90000" tIns="46800" rIns="90000" bIns="46800"/>
          <a:lstStyle>
            <a:lvl1pPr marL="341313" indent="-341313" eaLnBrk="0" hangingPunct="0">
              <a:tabLst>
                <a:tab pos="1311275" algn="l"/>
                <a:tab pos="2225675" algn="l"/>
                <a:tab pos="3140075" algn="l"/>
                <a:tab pos="4054475" algn="l"/>
                <a:tab pos="4968875" algn="l"/>
                <a:tab pos="5883275" algn="l"/>
                <a:tab pos="6797675" algn="l"/>
                <a:tab pos="7712075" algn="l"/>
                <a:tab pos="8626475" algn="l"/>
                <a:tab pos="9540875" algn="l"/>
                <a:tab pos="10455275" algn="l"/>
              </a:tabLst>
              <a:defRPr>
                <a:solidFill>
                  <a:schemeClr val="tx1"/>
                </a:solidFill>
                <a:latin typeface="Arial" charset="0"/>
              </a:defRPr>
            </a:lvl1pPr>
            <a:lvl2pPr marL="742950" indent="-285750" eaLnBrk="0" hangingPunct="0">
              <a:tabLst>
                <a:tab pos="1311275" algn="l"/>
                <a:tab pos="2225675" algn="l"/>
                <a:tab pos="3140075" algn="l"/>
                <a:tab pos="4054475" algn="l"/>
                <a:tab pos="4968875" algn="l"/>
                <a:tab pos="5883275" algn="l"/>
                <a:tab pos="6797675" algn="l"/>
                <a:tab pos="7712075" algn="l"/>
                <a:tab pos="8626475" algn="l"/>
                <a:tab pos="9540875" algn="l"/>
                <a:tab pos="10455275" algn="l"/>
              </a:tabLst>
              <a:defRPr>
                <a:solidFill>
                  <a:schemeClr val="tx1"/>
                </a:solidFill>
                <a:latin typeface="Arial" charset="0"/>
              </a:defRPr>
            </a:lvl2pPr>
            <a:lvl3pPr marL="1143000" indent="-228600" eaLnBrk="0" hangingPunct="0">
              <a:tabLst>
                <a:tab pos="1311275" algn="l"/>
                <a:tab pos="2225675" algn="l"/>
                <a:tab pos="3140075" algn="l"/>
                <a:tab pos="4054475" algn="l"/>
                <a:tab pos="4968875" algn="l"/>
                <a:tab pos="5883275" algn="l"/>
                <a:tab pos="6797675" algn="l"/>
                <a:tab pos="7712075" algn="l"/>
                <a:tab pos="8626475" algn="l"/>
                <a:tab pos="9540875" algn="l"/>
                <a:tab pos="10455275" algn="l"/>
              </a:tabLst>
              <a:defRPr>
                <a:solidFill>
                  <a:schemeClr val="tx1"/>
                </a:solidFill>
                <a:latin typeface="Arial" charset="0"/>
              </a:defRPr>
            </a:lvl3pPr>
            <a:lvl4pPr marL="1600200" indent="-228600" eaLnBrk="0" hangingPunct="0">
              <a:tabLst>
                <a:tab pos="1311275" algn="l"/>
                <a:tab pos="2225675" algn="l"/>
                <a:tab pos="3140075" algn="l"/>
                <a:tab pos="4054475" algn="l"/>
                <a:tab pos="4968875" algn="l"/>
                <a:tab pos="5883275" algn="l"/>
                <a:tab pos="6797675" algn="l"/>
                <a:tab pos="7712075" algn="l"/>
                <a:tab pos="8626475" algn="l"/>
                <a:tab pos="9540875" algn="l"/>
                <a:tab pos="10455275" algn="l"/>
              </a:tabLst>
              <a:defRPr>
                <a:solidFill>
                  <a:schemeClr val="tx1"/>
                </a:solidFill>
                <a:latin typeface="Arial" charset="0"/>
              </a:defRPr>
            </a:lvl4pPr>
            <a:lvl5pPr marL="2057400" indent="-228600" eaLnBrk="0" hangingPunct="0">
              <a:tabLst>
                <a:tab pos="1311275" algn="l"/>
                <a:tab pos="2225675" algn="l"/>
                <a:tab pos="3140075" algn="l"/>
                <a:tab pos="4054475" algn="l"/>
                <a:tab pos="4968875" algn="l"/>
                <a:tab pos="5883275" algn="l"/>
                <a:tab pos="6797675" algn="l"/>
                <a:tab pos="7712075" algn="l"/>
                <a:tab pos="8626475" algn="l"/>
                <a:tab pos="9540875" algn="l"/>
                <a:tab pos="10455275" algn="l"/>
              </a:tabLst>
              <a:defRPr>
                <a:solidFill>
                  <a:schemeClr val="tx1"/>
                </a:solidFill>
                <a:latin typeface="Arial" charset="0"/>
              </a:defRPr>
            </a:lvl5pPr>
            <a:lvl6pPr marL="2514600" indent="-228600" eaLnBrk="0" fontAlgn="base" hangingPunct="0">
              <a:spcBef>
                <a:spcPct val="0"/>
              </a:spcBef>
              <a:spcAft>
                <a:spcPct val="0"/>
              </a:spcAft>
              <a:tabLst>
                <a:tab pos="1311275" algn="l"/>
                <a:tab pos="2225675" algn="l"/>
                <a:tab pos="3140075" algn="l"/>
                <a:tab pos="4054475" algn="l"/>
                <a:tab pos="4968875" algn="l"/>
                <a:tab pos="5883275" algn="l"/>
                <a:tab pos="6797675" algn="l"/>
                <a:tab pos="7712075" algn="l"/>
                <a:tab pos="8626475" algn="l"/>
                <a:tab pos="9540875" algn="l"/>
                <a:tab pos="10455275" algn="l"/>
              </a:tabLst>
              <a:defRPr>
                <a:solidFill>
                  <a:schemeClr val="tx1"/>
                </a:solidFill>
                <a:latin typeface="Arial" charset="0"/>
              </a:defRPr>
            </a:lvl6pPr>
            <a:lvl7pPr marL="2971800" indent="-228600" eaLnBrk="0" fontAlgn="base" hangingPunct="0">
              <a:spcBef>
                <a:spcPct val="0"/>
              </a:spcBef>
              <a:spcAft>
                <a:spcPct val="0"/>
              </a:spcAft>
              <a:tabLst>
                <a:tab pos="1311275" algn="l"/>
                <a:tab pos="2225675" algn="l"/>
                <a:tab pos="3140075" algn="l"/>
                <a:tab pos="4054475" algn="l"/>
                <a:tab pos="4968875" algn="l"/>
                <a:tab pos="5883275" algn="l"/>
                <a:tab pos="6797675" algn="l"/>
                <a:tab pos="7712075" algn="l"/>
                <a:tab pos="8626475" algn="l"/>
                <a:tab pos="9540875" algn="l"/>
                <a:tab pos="10455275" algn="l"/>
              </a:tabLst>
              <a:defRPr>
                <a:solidFill>
                  <a:schemeClr val="tx1"/>
                </a:solidFill>
                <a:latin typeface="Arial" charset="0"/>
              </a:defRPr>
            </a:lvl7pPr>
            <a:lvl8pPr marL="3429000" indent="-228600" eaLnBrk="0" fontAlgn="base" hangingPunct="0">
              <a:spcBef>
                <a:spcPct val="0"/>
              </a:spcBef>
              <a:spcAft>
                <a:spcPct val="0"/>
              </a:spcAft>
              <a:tabLst>
                <a:tab pos="1311275" algn="l"/>
                <a:tab pos="2225675" algn="l"/>
                <a:tab pos="3140075" algn="l"/>
                <a:tab pos="4054475" algn="l"/>
                <a:tab pos="4968875" algn="l"/>
                <a:tab pos="5883275" algn="l"/>
                <a:tab pos="6797675" algn="l"/>
                <a:tab pos="7712075" algn="l"/>
                <a:tab pos="8626475" algn="l"/>
                <a:tab pos="9540875" algn="l"/>
                <a:tab pos="10455275" algn="l"/>
              </a:tabLst>
              <a:defRPr>
                <a:solidFill>
                  <a:schemeClr val="tx1"/>
                </a:solidFill>
                <a:latin typeface="Arial" charset="0"/>
              </a:defRPr>
            </a:lvl8pPr>
            <a:lvl9pPr marL="3886200" indent="-228600" eaLnBrk="0" fontAlgn="base" hangingPunct="0">
              <a:spcBef>
                <a:spcPct val="0"/>
              </a:spcBef>
              <a:spcAft>
                <a:spcPct val="0"/>
              </a:spcAft>
              <a:tabLst>
                <a:tab pos="1311275" algn="l"/>
                <a:tab pos="2225675" algn="l"/>
                <a:tab pos="3140075" algn="l"/>
                <a:tab pos="4054475" algn="l"/>
                <a:tab pos="4968875" algn="l"/>
                <a:tab pos="5883275" algn="l"/>
                <a:tab pos="6797675" algn="l"/>
                <a:tab pos="7712075" algn="l"/>
                <a:tab pos="8626475" algn="l"/>
                <a:tab pos="9540875" algn="l"/>
                <a:tab pos="10455275" algn="l"/>
              </a:tabLst>
              <a:defRPr>
                <a:solidFill>
                  <a:schemeClr val="tx1"/>
                </a:solidFill>
                <a:latin typeface="Arial" charset="0"/>
              </a:defRPr>
            </a:lvl9pPr>
          </a:lstStyle>
          <a:p>
            <a:pPr>
              <a:spcBef>
                <a:spcPts val="600"/>
              </a:spcBef>
              <a:buFont typeface="Garamond" pitchFamily="18" charset="0"/>
              <a:buChar char="•"/>
            </a:pPr>
            <a:r>
              <a:rPr lang="en-US" sz="2400" dirty="0">
                <a:solidFill>
                  <a:srgbClr val="000000"/>
                </a:solidFill>
              </a:rPr>
              <a:t>Use EPA/HUD clearance standards to interpret dust sampling results.</a:t>
            </a:r>
          </a:p>
          <a:p>
            <a:pPr eaLnBrk="1" hangingPunct="1">
              <a:spcBef>
                <a:spcPts val="800"/>
              </a:spcBef>
              <a:buFont typeface="Garamond" pitchFamily="18" charset="0"/>
              <a:buChar char="•"/>
            </a:pPr>
            <a:r>
              <a:rPr lang="en-US" sz="2400" dirty="0">
                <a:solidFill>
                  <a:srgbClr val="000000"/>
                </a:solidFill>
              </a:rPr>
              <a:t>HUD requires that all surfaces represented by a failed clearance test be re-cleaned and re-tested until the clearance level is met.</a:t>
            </a:r>
          </a:p>
          <a:p>
            <a:pPr eaLnBrk="1" hangingPunct="1">
              <a:spcBef>
                <a:spcPts val="800"/>
              </a:spcBef>
              <a:buFont typeface="Garamond" pitchFamily="18" charset="0"/>
              <a:buChar char="•"/>
            </a:pPr>
            <a:r>
              <a:rPr lang="en-US" sz="2400" dirty="0">
                <a:solidFill>
                  <a:srgbClr val="000000"/>
                </a:solidFill>
              </a:rPr>
              <a:t>If the work area fails the visual inspection, the sampling technician must stop and require the renovator to re-clean.</a:t>
            </a:r>
          </a:p>
          <a:p>
            <a:pPr eaLnBrk="1" hangingPunct="1">
              <a:spcBef>
                <a:spcPts val="800"/>
              </a:spcBef>
              <a:buFont typeface="Garamond" pitchFamily="18" charset="0"/>
              <a:buChar char="•"/>
            </a:pPr>
            <a:r>
              <a:rPr lang="en-US" sz="2400" dirty="0">
                <a:solidFill>
                  <a:srgbClr val="000000"/>
                </a:solidFill>
              </a:rPr>
              <a:t>The sampling technician must then re-inspect before dust testing. </a:t>
            </a:r>
          </a:p>
        </p:txBody>
      </p:sp>
      <p:sp>
        <p:nvSpPr>
          <p:cNvPr id="18435" name="Rectangle 5"/>
          <p:cNvSpPr>
            <a:spLocks noGrp="1"/>
          </p:cNvSpPr>
          <p:nvPr>
            <p:ph type="title" idx="4294967295"/>
          </p:nvPr>
        </p:nvSpPr>
        <p:spPr>
          <a:xfrm>
            <a:off x="791633" y="478354"/>
            <a:ext cx="4686300" cy="685800"/>
          </a:xfrm>
        </p:spPr>
        <p:txBody>
          <a:bodyPr/>
          <a:lstStyle/>
          <a:p>
            <a:pPr algn="l"/>
            <a:r>
              <a:rPr lang="en-US" sz="3200" b="1" dirty="0" smtClean="0">
                <a:solidFill>
                  <a:srgbClr val="3333CC"/>
                </a:solidFill>
                <a:latin typeface="Arial" charset="0"/>
              </a:rPr>
              <a:t>HUD’s LSHR – (cont.)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0" y="609600"/>
            <a:ext cx="8382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r>
              <a:rPr lang="en-US" sz="3600" b="1">
                <a:solidFill>
                  <a:srgbClr val="3333CC"/>
                </a:solidFill>
              </a:rPr>
              <a:t>		</a:t>
            </a:r>
          </a:p>
        </p:txBody>
      </p:sp>
      <p:sp>
        <p:nvSpPr>
          <p:cNvPr id="5123" name="Text Box 3"/>
          <p:cNvSpPr txBox="1">
            <a:spLocks noChangeArrowheads="1"/>
          </p:cNvSpPr>
          <p:nvPr/>
        </p:nvSpPr>
        <p:spPr bwMode="auto">
          <a:xfrm>
            <a:off x="895350" y="1684865"/>
            <a:ext cx="7239000" cy="3547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1pPr>
            <a:lvl2pPr marL="742950" indent="-28575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2pPr>
            <a:lvl3pPr marL="11430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3pPr>
            <a:lvl4pPr marL="16002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4pPr>
            <a:lvl5pPr marL="20574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9pPr>
          </a:lstStyle>
          <a:p>
            <a:pPr eaLnBrk="1" hangingPunct="1">
              <a:spcBef>
                <a:spcPts val="1200"/>
              </a:spcBef>
              <a:buFont typeface="Garamond" pitchFamily="18" charset="0"/>
              <a:buChar char="•"/>
            </a:pPr>
            <a:r>
              <a:rPr lang="en-US" sz="2400" dirty="0">
                <a:solidFill>
                  <a:srgbClr val="000000"/>
                </a:solidFill>
              </a:rPr>
              <a:t>Understand what a lead-dust clearance test is.</a:t>
            </a:r>
          </a:p>
          <a:p>
            <a:pPr eaLnBrk="1" hangingPunct="1">
              <a:spcBef>
                <a:spcPts val="1200"/>
              </a:spcBef>
              <a:buFont typeface="Garamond" pitchFamily="18" charset="0"/>
              <a:buChar char="•"/>
            </a:pPr>
            <a:r>
              <a:rPr lang="en-US" sz="2400" dirty="0">
                <a:solidFill>
                  <a:srgbClr val="000000"/>
                </a:solidFill>
              </a:rPr>
              <a:t>Identify steps in lead-dust clearance testing.</a:t>
            </a:r>
          </a:p>
          <a:p>
            <a:pPr eaLnBrk="1" hangingPunct="1">
              <a:spcBef>
                <a:spcPts val="1200"/>
              </a:spcBef>
              <a:buFont typeface="Garamond" pitchFamily="18" charset="0"/>
              <a:buChar char="•"/>
            </a:pPr>
            <a:r>
              <a:rPr lang="en-US" sz="2400" dirty="0">
                <a:solidFill>
                  <a:srgbClr val="000000"/>
                </a:solidFill>
              </a:rPr>
              <a:t>Learn how to: </a:t>
            </a:r>
          </a:p>
          <a:p>
            <a:pPr marL="741363" lvl="1" indent="-284163" eaLnBrk="1" hangingPunct="1">
              <a:spcBef>
                <a:spcPts val="400"/>
              </a:spcBef>
              <a:buFont typeface="Garamond" pitchFamily="18" charset="0"/>
              <a:buChar char="–"/>
            </a:pPr>
            <a:r>
              <a:rPr lang="en-US" sz="2400" dirty="0">
                <a:cs typeface="Times New Roman" pitchFamily="18" charset="0"/>
              </a:rPr>
              <a:t>Conduct a visual inspection</a:t>
            </a:r>
          </a:p>
          <a:p>
            <a:pPr marL="741363" lvl="1" indent="-284163" eaLnBrk="1" hangingPunct="1">
              <a:spcBef>
                <a:spcPts val="400"/>
              </a:spcBef>
              <a:buFont typeface="Garamond" pitchFamily="18" charset="0"/>
              <a:buChar char="–"/>
            </a:pPr>
            <a:r>
              <a:rPr lang="en-US" sz="2400" dirty="0">
                <a:cs typeface="Times New Roman" pitchFamily="18" charset="0"/>
              </a:rPr>
              <a:t>Collect lead dust samples</a:t>
            </a:r>
          </a:p>
          <a:p>
            <a:pPr marL="741363" lvl="1" indent="-284163" eaLnBrk="1" hangingPunct="1">
              <a:spcBef>
                <a:spcPts val="400"/>
              </a:spcBef>
              <a:buFont typeface="Garamond" pitchFamily="18" charset="0"/>
              <a:buChar char="–"/>
            </a:pPr>
            <a:r>
              <a:rPr lang="en-US" sz="2400" dirty="0">
                <a:cs typeface="Times New Roman" pitchFamily="18" charset="0"/>
              </a:rPr>
              <a:t>Interpret results</a:t>
            </a:r>
          </a:p>
          <a:p>
            <a:pPr marL="741363" lvl="1" indent="-284163" eaLnBrk="1" hangingPunct="1">
              <a:spcBef>
                <a:spcPts val="400"/>
              </a:spcBef>
              <a:buFont typeface="Garamond" pitchFamily="18" charset="0"/>
              <a:buChar char="–"/>
            </a:pPr>
            <a:r>
              <a:rPr lang="en-US" sz="2400" dirty="0">
                <a:cs typeface="Times New Roman" pitchFamily="18" charset="0"/>
              </a:rPr>
              <a:t>Write a report</a:t>
            </a:r>
          </a:p>
          <a:p>
            <a:pPr marL="741363" lvl="1" indent="-284163" eaLnBrk="1" hangingPunct="1">
              <a:spcBef>
                <a:spcPts val="400"/>
              </a:spcBef>
              <a:buFont typeface="Garamond" pitchFamily="18" charset="0"/>
              <a:buChar char="–"/>
            </a:pPr>
            <a:r>
              <a:rPr lang="en-US" sz="2400" dirty="0">
                <a:cs typeface="Times New Roman" pitchFamily="18" charset="0"/>
              </a:rPr>
              <a:t>Explain the results to the client</a:t>
            </a:r>
          </a:p>
        </p:txBody>
      </p:sp>
      <p:sp>
        <p:nvSpPr>
          <p:cNvPr id="5124" name="Rectangle 5"/>
          <p:cNvSpPr>
            <a:spLocks noGrp="1"/>
          </p:cNvSpPr>
          <p:nvPr>
            <p:ph type="title" idx="4294967295"/>
          </p:nvPr>
        </p:nvSpPr>
        <p:spPr>
          <a:xfrm>
            <a:off x="800100" y="289973"/>
            <a:ext cx="5638800" cy="1143000"/>
          </a:xfrm>
        </p:spPr>
        <p:txBody>
          <a:bodyPr/>
          <a:lstStyle/>
          <a:p>
            <a:pPr algn="l" eaLnBrk="1" hangingPunct="1"/>
            <a:r>
              <a:rPr lang="en-US" sz="3600" b="1" dirty="0" smtClean="0">
                <a:solidFill>
                  <a:srgbClr val="3333CC"/>
                </a:solidFill>
                <a:latin typeface="Arial" charset="0"/>
              </a:rPr>
              <a:t>Course Objectives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3"/>
          <p:cNvSpPr txBox="1">
            <a:spLocks noChangeArrowheads="1"/>
          </p:cNvSpPr>
          <p:nvPr/>
        </p:nvSpPr>
        <p:spPr bwMode="auto">
          <a:xfrm>
            <a:off x="916516" y="1813985"/>
            <a:ext cx="7639050" cy="320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1pPr>
            <a:lvl2pPr marL="742950" indent="-28575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2pPr>
            <a:lvl3pPr marL="11430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3pPr>
            <a:lvl4pPr marL="16002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4pPr>
            <a:lvl5pPr marL="20574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9pPr>
          </a:lstStyle>
          <a:p>
            <a:pPr eaLnBrk="1" hangingPunct="1">
              <a:lnSpc>
                <a:spcPct val="150000"/>
              </a:lnSpc>
              <a:spcBef>
                <a:spcPts val="1200"/>
              </a:spcBef>
              <a:buFont typeface="Garamond" pitchFamily="18" charset="0"/>
              <a:buChar char="•"/>
            </a:pPr>
            <a:r>
              <a:rPr lang="en-US" sz="2800" dirty="0">
                <a:solidFill>
                  <a:srgbClr val="000000"/>
                </a:solidFill>
              </a:rPr>
              <a:t>Student Manual</a:t>
            </a:r>
          </a:p>
          <a:p>
            <a:pPr eaLnBrk="1" hangingPunct="1">
              <a:lnSpc>
                <a:spcPct val="150000"/>
              </a:lnSpc>
              <a:spcBef>
                <a:spcPts val="1200"/>
              </a:spcBef>
              <a:buFont typeface="Garamond" pitchFamily="18" charset="0"/>
              <a:buChar char="•"/>
            </a:pPr>
            <a:r>
              <a:rPr lang="en-US" sz="2800" dirty="0">
                <a:solidFill>
                  <a:srgbClr val="000000"/>
                </a:solidFill>
              </a:rPr>
              <a:t>Attachments</a:t>
            </a:r>
          </a:p>
          <a:p>
            <a:pPr eaLnBrk="1" hangingPunct="1">
              <a:lnSpc>
                <a:spcPct val="150000"/>
              </a:lnSpc>
              <a:spcBef>
                <a:spcPts val="1200"/>
              </a:spcBef>
              <a:buFont typeface="Garamond" pitchFamily="18" charset="0"/>
              <a:buChar char="•"/>
            </a:pPr>
            <a:r>
              <a:rPr lang="en-US" sz="2800" dirty="0">
                <a:solidFill>
                  <a:srgbClr val="000000"/>
                </a:solidFill>
              </a:rPr>
              <a:t>Appendices</a:t>
            </a:r>
          </a:p>
          <a:p>
            <a:pPr eaLnBrk="1" hangingPunct="1">
              <a:spcBef>
                <a:spcPts val="1200"/>
              </a:spcBef>
              <a:buFont typeface="Garamond" pitchFamily="18" charset="0"/>
              <a:buChar char="•"/>
            </a:pPr>
            <a:r>
              <a:rPr lang="en-US" sz="2800" i="1" dirty="0">
                <a:solidFill>
                  <a:srgbClr val="000000"/>
                </a:solidFill>
              </a:rPr>
              <a:t>Lead Dust Sampling Technician </a:t>
            </a:r>
            <a:r>
              <a:rPr lang="en-US" sz="2800" i="1" dirty="0" smtClean="0">
                <a:solidFill>
                  <a:srgbClr val="000000"/>
                </a:solidFill>
              </a:rPr>
              <a:t/>
            </a:r>
            <a:br>
              <a:rPr lang="en-US" sz="2800" i="1" dirty="0" smtClean="0">
                <a:solidFill>
                  <a:srgbClr val="000000"/>
                </a:solidFill>
              </a:rPr>
            </a:br>
            <a:r>
              <a:rPr lang="en-US" sz="2800" i="1" dirty="0" smtClean="0">
                <a:solidFill>
                  <a:srgbClr val="000000"/>
                </a:solidFill>
              </a:rPr>
              <a:t>Field </a:t>
            </a:r>
            <a:r>
              <a:rPr lang="en-US" sz="2800" i="1" dirty="0">
                <a:solidFill>
                  <a:srgbClr val="000000"/>
                </a:solidFill>
              </a:rPr>
              <a:t>Guide</a:t>
            </a:r>
          </a:p>
          <a:p>
            <a:pPr eaLnBrk="1" hangingPunct="1">
              <a:spcBef>
                <a:spcPts val="800"/>
              </a:spcBef>
            </a:pPr>
            <a:r>
              <a:rPr lang="en-US" sz="3200" i="1" dirty="0">
                <a:solidFill>
                  <a:srgbClr val="000000"/>
                </a:solidFill>
              </a:rPr>
              <a:t>				</a:t>
            </a:r>
          </a:p>
          <a:p>
            <a:pPr eaLnBrk="1" hangingPunct="1">
              <a:spcBef>
                <a:spcPts val="800"/>
              </a:spcBef>
            </a:pPr>
            <a:endParaRPr lang="en-US" sz="3200" i="1" dirty="0">
              <a:solidFill>
                <a:srgbClr val="000000"/>
              </a:solidFill>
            </a:endParaRPr>
          </a:p>
        </p:txBody>
      </p:sp>
      <p:graphicFrame>
        <p:nvGraphicFramePr>
          <p:cNvPr id="1026" name="Object 4"/>
          <p:cNvGraphicFramePr>
            <a:graphicFrameLocks noChangeAspect="1"/>
          </p:cNvGraphicFramePr>
          <p:nvPr/>
        </p:nvGraphicFramePr>
        <p:xfrm>
          <a:off x="7010400" y="4419600"/>
          <a:ext cx="838200" cy="1160463"/>
        </p:xfrm>
        <a:graphic>
          <a:graphicData uri="http://schemas.openxmlformats.org/presentationml/2006/ole">
            <p:oleObj spid="_x0000_s1060" name="Clip" r:id="rId4" imgW="1557196" imgH="1807675" progId="">
              <p:embed/>
            </p:oleObj>
          </a:graphicData>
        </a:graphic>
      </p:graphicFrame>
      <p:sp>
        <p:nvSpPr>
          <p:cNvPr id="1029" name="Rectangle 6"/>
          <p:cNvSpPr>
            <a:spLocks noGrp="1"/>
          </p:cNvSpPr>
          <p:nvPr>
            <p:ph type="title" idx="4294967295"/>
          </p:nvPr>
        </p:nvSpPr>
        <p:spPr>
          <a:xfrm>
            <a:off x="527049" y="281506"/>
            <a:ext cx="7277100" cy="1143000"/>
          </a:xfrm>
        </p:spPr>
        <p:txBody>
          <a:bodyPr/>
          <a:lstStyle/>
          <a:p>
            <a:r>
              <a:rPr lang="en-US" sz="3600" b="1" dirty="0" smtClean="0">
                <a:solidFill>
                  <a:srgbClr val="3333CC"/>
                </a:solidFill>
                <a:latin typeface="Arial" charset="0"/>
              </a:rPr>
              <a:t>Overview of Student Materials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txBox="1">
            <a:spLocks noChangeArrowheads="1"/>
          </p:cNvSpPr>
          <p:nvPr/>
        </p:nvSpPr>
        <p:spPr bwMode="auto">
          <a:xfrm>
            <a:off x="762000" y="685800"/>
            <a:ext cx="5638800" cy="1235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endParaRPr lang="en-US" sz="3600" b="1">
              <a:solidFill>
                <a:srgbClr val="3333CC"/>
              </a:solidFill>
            </a:endParaRPr>
          </a:p>
        </p:txBody>
      </p:sp>
      <p:sp>
        <p:nvSpPr>
          <p:cNvPr id="6147" name="Rectangle 2"/>
          <p:cNvSpPr txBox="1">
            <a:spLocks noChangeArrowheads="1"/>
          </p:cNvSpPr>
          <p:nvPr/>
        </p:nvSpPr>
        <p:spPr bwMode="auto">
          <a:xfrm>
            <a:off x="914400" y="1295388"/>
            <a:ext cx="779145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1pPr>
            <a:lvl2pPr marL="741363" indent="-28416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2pPr>
            <a:lvl3pPr marL="7985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3pPr>
            <a:lvl4pPr marL="16002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4pPr>
            <a:lvl5pPr marL="20574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9pPr>
          </a:lstStyle>
          <a:p>
            <a:pPr eaLnBrk="1" hangingPunct="1">
              <a:spcBef>
                <a:spcPts val="450"/>
              </a:spcBef>
              <a:buFont typeface="Garamond" pitchFamily="18" charset="0"/>
              <a:buChar char="•"/>
            </a:pPr>
            <a:r>
              <a:rPr lang="en-US" sz="2400" dirty="0">
                <a:cs typeface="Times New Roman" pitchFamily="18" charset="0"/>
              </a:rPr>
              <a:t>In children:</a:t>
            </a:r>
          </a:p>
          <a:p>
            <a:pPr lvl="1" eaLnBrk="1" hangingPunct="1">
              <a:spcBef>
                <a:spcPts val="400"/>
              </a:spcBef>
              <a:buFont typeface="Garamond" pitchFamily="18" charset="0"/>
              <a:buChar char="–"/>
            </a:pPr>
            <a:r>
              <a:rPr lang="en-US" sz="2400" dirty="0">
                <a:cs typeface="Times New Roman" pitchFamily="18" charset="0"/>
              </a:rPr>
              <a:t>Damage to the brain and central nervous system; can cause developmental and behavioral problems.</a:t>
            </a:r>
          </a:p>
          <a:p>
            <a:pPr eaLnBrk="1" hangingPunct="1">
              <a:spcBef>
                <a:spcPts val="1000"/>
              </a:spcBef>
              <a:buFont typeface="Garamond" pitchFamily="18" charset="0"/>
              <a:buChar char="•"/>
            </a:pPr>
            <a:r>
              <a:rPr lang="en-US" sz="2400" dirty="0">
                <a:cs typeface="Times New Roman" pitchFamily="18" charset="0"/>
              </a:rPr>
              <a:t>In pregnant women:</a:t>
            </a:r>
          </a:p>
          <a:p>
            <a:pPr lvl="2" eaLnBrk="1" hangingPunct="1">
              <a:spcBef>
                <a:spcPts val="400"/>
              </a:spcBef>
              <a:buFontTx/>
              <a:buChar char="-"/>
            </a:pPr>
            <a:r>
              <a:rPr lang="en-US" sz="2400" dirty="0">
                <a:cs typeface="Times New Roman" pitchFamily="18" charset="0"/>
              </a:rPr>
              <a:t>Damage to the fetus</a:t>
            </a:r>
            <a:endParaRPr lang="en-US" sz="2200" dirty="0">
              <a:cs typeface="Times New Roman" pitchFamily="18" charset="0"/>
            </a:endParaRPr>
          </a:p>
          <a:p>
            <a:pPr eaLnBrk="1" hangingPunct="1">
              <a:spcBef>
                <a:spcPts val="1000"/>
              </a:spcBef>
              <a:buFont typeface="Garamond" pitchFamily="18" charset="0"/>
              <a:buChar char="•"/>
            </a:pPr>
            <a:r>
              <a:rPr lang="en-US" sz="2400" dirty="0"/>
              <a:t>In workers:</a:t>
            </a:r>
          </a:p>
          <a:p>
            <a:pPr lvl="1" eaLnBrk="1" hangingPunct="1">
              <a:spcBef>
                <a:spcPts val="400"/>
              </a:spcBef>
              <a:buFont typeface="Garamond" pitchFamily="18" charset="0"/>
              <a:buChar char="–"/>
            </a:pPr>
            <a:r>
              <a:rPr lang="en-US" sz="2400" dirty="0"/>
              <a:t>Elevated blood pressure</a:t>
            </a:r>
          </a:p>
          <a:p>
            <a:pPr lvl="1" eaLnBrk="1" hangingPunct="1">
              <a:spcBef>
                <a:spcPts val="400"/>
              </a:spcBef>
              <a:buFont typeface="Garamond" pitchFamily="18" charset="0"/>
              <a:buChar char="–"/>
            </a:pPr>
            <a:r>
              <a:rPr lang="en-US" sz="2400" dirty="0"/>
              <a:t>Loss of sex drive and/or capability</a:t>
            </a:r>
          </a:p>
          <a:p>
            <a:pPr lvl="1" eaLnBrk="1" hangingPunct="1">
              <a:spcBef>
                <a:spcPts val="400"/>
              </a:spcBef>
              <a:buFont typeface="Garamond" pitchFamily="18" charset="0"/>
              <a:buChar char="–"/>
            </a:pPr>
            <a:r>
              <a:rPr lang="en-US" sz="2400" dirty="0"/>
              <a:t>Physical fatigue</a:t>
            </a:r>
          </a:p>
        </p:txBody>
      </p:sp>
      <p:sp>
        <p:nvSpPr>
          <p:cNvPr id="6148" name="Rectangle 5"/>
          <p:cNvSpPr>
            <a:spLocks noGrp="1"/>
          </p:cNvSpPr>
          <p:nvPr>
            <p:ph type="title" idx="4294967295"/>
          </p:nvPr>
        </p:nvSpPr>
        <p:spPr>
          <a:xfrm>
            <a:off x="194723" y="556670"/>
            <a:ext cx="5867400" cy="1143000"/>
          </a:xfrm>
        </p:spPr>
        <p:txBody>
          <a:bodyPr/>
          <a:lstStyle/>
          <a:p>
            <a:r>
              <a:rPr lang="en-US" sz="3600" b="1" dirty="0" smtClean="0">
                <a:solidFill>
                  <a:srgbClr val="3333CC"/>
                </a:solidFill>
                <a:latin typeface="Arial" charset="0"/>
              </a:rPr>
              <a:t>Health Risks of Lead</a:t>
            </a:r>
            <a:br>
              <a:rPr lang="en-US" sz="3600" b="1" dirty="0" smtClean="0">
                <a:solidFill>
                  <a:srgbClr val="3333CC"/>
                </a:solidFill>
                <a:latin typeface="Arial" charset="0"/>
              </a:rPr>
            </a:br>
            <a:endParaRPr lang="en-US" sz="3600" b="1" dirty="0" smtClean="0">
              <a:solidFill>
                <a:srgbClr val="3333CC"/>
              </a:solidFill>
              <a:latin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762000" y="533400"/>
            <a:ext cx="8382000" cy="1189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buClr>
                <a:srgbClr val="000000"/>
              </a:buClr>
              <a:buSzPct val="100000"/>
              <a:buFont typeface="Times New Roman" pitchFamily="18" charset="0"/>
              <a:buNone/>
            </a:pPr>
            <a:r>
              <a:rPr lang="en-US" sz="3600" b="1">
                <a:solidFill>
                  <a:srgbClr val="3333CC"/>
                </a:solidFill>
                <a:ea typeface="Lucida Sans Unicode" pitchFamily="34" charset="0"/>
                <a:cs typeface="Lucida Sans Unicode" pitchFamily="34" charset="0"/>
              </a:rPr>
              <a:t>    </a:t>
            </a:r>
          </a:p>
        </p:txBody>
      </p:sp>
      <p:sp>
        <p:nvSpPr>
          <p:cNvPr id="7171" name="Text Box 2"/>
          <p:cNvSpPr txBox="1">
            <a:spLocks noChangeArrowheads="1"/>
          </p:cNvSpPr>
          <p:nvPr/>
        </p:nvSpPr>
        <p:spPr bwMode="auto">
          <a:xfrm>
            <a:off x="916516" y="1703911"/>
            <a:ext cx="7219950" cy="34776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1pPr>
            <a:lvl2pPr marL="742950" indent="-28575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2pPr>
            <a:lvl3pPr marL="11430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3pPr>
            <a:lvl4pPr marL="16002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4pPr>
            <a:lvl5pPr marL="20574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9pPr>
          </a:lstStyle>
          <a:p>
            <a:pPr eaLnBrk="1" hangingPunct="1">
              <a:spcBef>
                <a:spcPts val="575"/>
              </a:spcBef>
              <a:buFont typeface="Garamond" pitchFamily="18" charset="0"/>
              <a:buChar char="•"/>
            </a:pPr>
            <a:r>
              <a:rPr lang="en-US" sz="2400" dirty="0">
                <a:solidFill>
                  <a:srgbClr val="000000"/>
                </a:solidFill>
              </a:rPr>
              <a:t>Renovations that disturb lead-based paint create dust and debris. </a:t>
            </a:r>
          </a:p>
          <a:p>
            <a:pPr eaLnBrk="1" hangingPunct="1">
              <a:spcBef>
                <a:spcPts val="1200"/>
              </a:spcBef>
              <a:buFont typeface="Garamond" pitchFamily="18" charset="0"/>
              <a:buChar char="•"/>
            </a:pPr>
            <a:r>
              <a:rPr lang="en-US" sz="2400" dirty="0">
                <a:solidFill>
                  <a:srgbClr val="000000"/>
                </a:solidFill>
              </a:rPr>
              <a:t>Very small amounts of lead dust can poison children.</a:t>
            </a:r>
          </a:p>
          <a:p>
            <a:pPr eaLnBrk="1" hangingPunct="1">
              <a:spcBef>
                <a:spcPts val="1200"/>
              </a:spcBef>
              <a:buFont typeface="Garamond" pitchFamily="18" charset="0"/>
              <a:buChar char="•"/>
            </a:pPr>
            <a:r>
              <a:rPr lang="en-US" sz="2400" dirty="0">
                <a:solidFill>
                  <a:srgbClr val="000000"/>
                </a:solidFill>
              </a:rPr>
              <a:t>Adults can swallow or breathe lead dust during work activities.</a:t>
            </a:r>
          </a:p>
          <a:p>
            <a:pPr eaLnBrk="1" hangingPunct="1">
              <a:spcBef>
                <a:spcPts val="1200"/>
              </a:spcBef>
              <a:buFont typeface="Garamond" pitchFamily="18" charset="0"/>
              <a:buChar char="•"/>
            </a:pPr>
            <a:r>
              <a:rPr lang="en-US" sz="2400" dirty="0">
                <a:solidFill>
                  <a:srgbClr val="000000"/>
                </a:solidFill>
              </a:rPr>
              <a:t>Workers can bring lead dust home and poison their families.</a:t>
            </a:r>
          </a:p>
        </p:txBody>
      </p:sp>
      <p:sp>
        <p:nvSpPr>
          <p:cNvPr id="7172" name="Rectangle 5"/>
          <p:cNvSpPr>
            <a:spLocks noGrp="1"/>
          </p:cNvSpPr>
          <p:nvPr>
            <p:ph type="title" idx="4294967295"/>
          </p:nvPr>
        </p:nvSpPr>
        <p:spPr>
          <a:xfrm>
            <a:off x="823385" y="258221"/>
            <a:ext cx="8001000" cy="1143000"/>
          </a:xfrm>
        </p:spPr>
        <p:txBody>
          <a:bodyPr/>
          <a:lstStyle/>
          <a:p>
            <a:pPr algn="l"/>
            <a:r>
              <a:rPr lang="en-US" sz="3200" b="1" dirty="0" smtClean="0">
                <a:solidFill>
                  <a:srgbClr val="0000CC"/>
                </a:solidFill>
                <a:latin typeface="Arial" charset="0"/>
              </a:rPr>
              <a:t>Why Are Dust and Debris a Problem</a:t>
            </a:r>
            <a:r>
              <a:rPr lang="en-US" sz="3200" b="1" dirty="0" smtClean="0">
                <a:solidFill>
                  <a:srgbClr val="3333CC"/>
                </a:solidFill>
                <a:latin typeface="Arial" charset="0"/>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912284" y="1816094"/>
            <a:ext cx="7410450" cy="3636443"/>
          </a:xfrm>
        </p:spPr>
        <p:txBody>
          <a:bodyPr/>
          <a:lstStyle/>
          <a:p>
            <a:pPr>
              <a:spcBef>
                <a:spcPts val="600"/>
              </a:spcBef>
            </a:pPr>
            <a:r>
              <a:rPr lang="en-US" sz="2200" dirty="0" smtClean="0">
                <a:latin typeface="Arial" charset="0"/>
              </a:rPr>
              <a:t>To address the issue of lead hazards in housing, EPA and HUD have issued several regulations.</a:t>
            </a:r>
          </a:p>
          <a:p>
            <a:pPr>
              <a:spcBef>
                <a:spcPts val="1200"/>
              </a:spcBef>
            </a:pPr>
            <a:r>
              <a:rPr lang="en-US" sz="2200" dirty="0" smtClean="0">
                <a:latin typeface="Arial" charset="0"/>
              </a:rPr>
              <a:t>EPA currently oversees the training and certification of abatement contractors, inspectors, and risk assessors.</a:t>
            </a:r>
          </a:p>
          <a:p>
            <a:pPr>
              <a:spcBef>
                <a:spcPts val="1200"/>
              </a:spcBef>
            </a:pPr>
            <a:r>
              <a:rPr lang="en-US" sz="2200" dirty="0" smtClean="0">
                <a:latin typeface="Arial" charset="0"/>
              </a:rPr>
              <a:t>HUD’s Lead Safe Housing Rule (LSHR) addresses lead hazards in Federally owned and assisted housing.</a:t>
            </a:r>
          </a:p>
          <a:p>
            <a:pPr>
              <a:spcBef>
                <a:spcPts val="1200"/>
              </a:spcBef>
            </a:pPr>
            <a:r>
              <a:rPr lang="en-US" sz="2200" dirty="0" smtClean="0">
                <a:latin typeface="Arial" charset="0"/>
              </a:rPr>
              <a:t>In April 2008, EPA issued the Renovation Repair and Painting (RRP) Rule to address lead hazards created during renovation</a:t>
            </a:r>
            <a:r>
              <a:rPr lang="en-US" sz="2400" dirty="0" smtClean="0">
                <a:latin typeface="Arial" charset="0"/>
              </a:rPr>
              <a:t>. </a:t>
            </a:r>
          </a:p>
        </p:txBody>
      </p:sp>
      <p:sp>
        <p:nvSpPr>
          <p:cNvPr id="8195" name="Text Box 2"/>
          <p:cNvSpPr>
            <a:spLocks noGrp="1" noChangeArrowheads="1"/>
          </p:cNvSpPr>
          <p:nvPr>
            <p:ph type="title"/>
          </p:nvPr>
        </p:nvSpPr>
        <p:spPr>
          <a:xfrm>
            <a:off x="781050" y="501645"/>
            <a:ext cx="7467600" cy="1143000"/>
          </a:xfrm>
          <a:noFill/>
        </p:spPr>
        <p:txBody>
          <a:bodyPr/>
          <a:lstStyle/>
          <a:p>
            <a:pPr algn="l" defTabSz="457200">
              <a:buClr>
                <a:srgbClr val="000000"/>
              </a:buClr>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200" b="1" dirty="0" smtClean="0">
                <a:solidFill>
                  <a:srgbClr val="3333CC"/>
                </a:solidFill>
                <a:latin typeface="Arial" charset="0"/>
                <a:ea typeface="Lucida Sans Unicode" pitchFamily="34" charset="0"/>
                <a:cs typeface="Lucida Sans Unicode" pitchFamily="34" charset="0"/>
              </a:rPr>
              <a:t>Regulations Addressing Lead </a:t>
            </a:r>
            <a:br>
              <a:rPr lang="en-US" sz="3200" b="1" dirty="0" smtClean="0">
                <a:solidFill>
                  <a:srgbClr val="3333CC"/>
                </a:solidFill>
                <a:latin typeface="Arial" charset="0"/>
                <a:ea typeface="Lucida Sans Unicode" pitchFamily="34" charset="0"/>
                <a:cs typeface="Lucida Sans Unicode" pitchFamily="34" charset="0"/>
              </a:rPr>
            </a:br>
            <a:r>
              <a:rPr lang="en-US" sz="3200" b="1" dirty="0" smtClean="0">
                <a:solidFill>
                  <a:srgbClr val="3333CC"/>
                </a:solidFill>
                <a:latin typeface="Arial" charset="0"/>
                <a:ea typeface="Lucida Sans Unicode" pitchFamily="34" charset="0"/>
                <a:cs typeface="Lucida Sans Unicode" pitchFamily="34" charset="0"/>
              </a:rPr>
              <a:t>Hazards in Housing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066800" y="533400"/>
            <a:ext cx="7239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defTabSz="4572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buClr>
                <a:srgbClr val="000000"/>
              </a:buClr>
              <a:buSzPct val="100000"/>
              <a:buFont typeface="Times New Roman" pitchFamily="18" charset="0"/>
              <a:buNone/>
            </a:pPr>
            <a:endParaRPr lang="en-US" sz="3200" b="1">
              <a:solidFill>
                <a:srgbClr val="3333CC"/>
              </a:solidFill>
              <a:ea typeface="Lucida Sans Unicode" pitchFamily="34" charset="0"/>
              <a:cs typeface="Lucida Sans Unicode" pitchFamily="34" charset="0"/>
            </a:endParaRPr>
          </a:p>
        </p:txBody>
      </p:sp>
      <p:sp>
        <p:nvSpPr>
          <p:cNvPr id="9219" name="Text Box 3"/>
          <p:cNvSpPr txBox="1">
            <a:spLocks noChangeArrowheads="1"/>
          </p:cNvSpPr>
          <p:nvPr/>
        </p:nvSpPr>
        <p:spPr bwMode="auto">
          <a:xfrm>
            <a:off x="914400" y="2220386"/>
            <a:ext cx="7258050" cy="2686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1pPr>
            <a:lvl2pPr marL="7985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2pPr>
            <a:lvl3pPr marL="11430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3pPr>
            <a:lvl4pPr marL="16002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4pPr>
            <a:lvl5pPr marL="20574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9pPr>
          </a:lstStyle>
          <a:p>
            <a:pPr eaLnBrk="1" hangingPunct="1">
              <a:spcBef>
                <a:spcPts val="800"/>
              </a:spcBef>
              <a:buFont typeface="Garamond" pitchFamily="18" charset="0"/>
              <a:buChar char="•"/>
            </a:pPr>
            <a:r>
              <a:rPr lang="en-US" sz="2800" b="1" dirty="0">
                <a:solidFill>
                  <a:srgbClr val="000000"/>
                </a:solidFill>
              </a:rPr>
              <a:t>Lead Dust Sampling Technician</a:t>
            </a:r>
          </a:p>
          <a:p>
            <a:pPr eaLnBrk="1" hangingPunct="1">
              <a:spcBef>
                <a:spcPts val="1200"/>
              </a:spcBef>
              <a:buFont typeface="Garamond" pitchFamily="18" charset="0"/>
              <a:buChar char="•"/>
            </a:pPr>
            <a:r>
              <a:rPr lang="en-US" sz="2800" dirty="0">
                <a:solidFill>
                  <a:srgbClr val="000000"/>
                </a:solidFill>
              </a:rPr>
              <a:t>Lead-Based Paint Inspector</a:t>
            </a:r>
          </a:p>
          <a:p>
            <a:pPr eaLnBrk="1" hangingPunct="1">
              <a:spcBef>
                <a:spcPts val="1200"/>
              </a:spcBef>
              <a:buFont typeface="Garamond" pitchFamily="18" charset="0"/>
              <a:buChar char="•"/>
            </a:pPr>
            <a:r>
              <a:rPr lang="en-US" sz="2800" dirty="0">
                <a:solidFill>
                  <a:srgbClr val="000000"/>
                </a:solidFill>
              </a:rPr>
              <a:t>Risk Assessor</a:t>
            </a:r>
          </a:p>
          <a:p>
            <a:pPr lvl="1" eaLnBrk="1" hangingPunct="1">
              <a:spcBef>
                <a:spcPts val="800"/>
              </a:spcBef>
              <a:buFont typeface="Garamond" pitchFamily="18" charset="0"/>
              <a:buChar char="–"/>
            </a:pPr>
            <a:r>
              <a:rPr lang="en-US" sz="2800" dirty="0">
                <a:solidFill>
                  <a:srgbClr val="000000"/>
                </a:solidFill>
              </a:rPr>
              <a:t>All three disciplines can conduct dust clearance testing after an RRP project </a:t>
            </a:r>
          </a:p>
        </p:txBody>
      </p:sp>
      <p:sp>
        <p:nvSpPr>
          <p:cNvPr id="9220" name="Rectangle 5"/>
          <p:cNvSpPr>
            <a:spLocks noGrp="1"/>
          </p:cNvSpPr>
          <p:nvPr>
            <p:ph type="title" idx="4294967295"/>
          </p:nvPr>
        </p:nvSpPr>
        <p:spPr>
          <a:xfrm>
            <a:off x="806451" y="512231"/>
            <a:ext cx="6858000" cy="1143000"/>
          </a:xfrm>
        </p:spPr>
        <p:txBody>
          <a:bodyPr/>
          <a:lstStyle/>
          <a:p>
            <a:pPr algn="l"/>
            <a:r>
              <a:rPr lang="en-US" sz="3200" b="1" dirty="0" smtClean="0">
                <a:solidFill>
                  <a:srgbClr val="3333CC"/>
                </a:solidFill>
                <a:latin typeface="Arial" charset="0"/>
              </a:rPr>
              <a:t>Overview of the Lead Hazard Evaluation Courses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912287" y="1818214"/>
            <a:ext cx="7325780" cy="3388786"/>
          </a:xfrm>
        </p:spPr>
        <p:txBody>
          <a:bodyPr/>
          <a:lstStyle/>
          <a:p>
            <a:r>
              <a:rPr lang="en-US" sz="2400" dirty="0" smtClean="0">
                <a:latin typeface="Arial" charset="0"/>
              </a:rPr>
              <a:t>EPA’s RRP rule also established the lead dust sampling technician discipline.</a:t>
            </a:r>
          </a:p>
          <a:p>
            <a:pPr>
              <a:spcBef>
                <a:spcPts val="1200"/>
              </a:spcBef>
            </a:pPr>
            <a:r>
              <a:rPr lang="en-US" sz="2400" dirty="0" smtClean="0">
                <a:latin typeface="Arial" charset="0"/>
              </a:rPr>
              <a:t>To work as a dust sampling technician, an individual must successfully complete this training course.  The course completion certificate will serve as your certification.  </a:t>
            </a:r>
          </a:p>
          <a:p>
            <a:pPr>
              <a:spcBef>
                <a:spcPts val="1200"/>
              </a:spcBef>
            </a:pPr>
            <a:r>
              <a:rPr lang="en-US" sz="2400" dirty="0" smtClean="0">
                <a:latin typeface="Arial" charset="0"/>
              </a:rPr>
              <a:t>Dust sampling technicians are used in both EPA’s and HUD’s regulations. </a:t>
            </a:r>
          </a:p>
        </p:txBody>
      </p:sp>
      <p:sp>
        <p:nvSpPr>
          <p:cNvPr id="10243" name="Text Box 2"/>
          <p:cNvSpPr>
            <a:spLocks noGrp="1" noChangeArrowheads="1"/>
          </p:cNvSpPr>
          <p:nvPr>
            <p:ph type="title"/>
          </p:nvPr>
        </p:nvSpPr>
        <p:spPr>
          <a:xfrm>
            <a:off x="781050" y="270394"/>
            <a:ext cx="8248650" cy="1143000"/>
          </a:xfrm>
          <a:noFill/>
        </p:spPr>
        <p:txBody>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dirty="0" smtClean="0">
                <a:solidFill>
                  <a:srgbClr val="3333CC"/>
                </a:solidFill>
                <a:latin typeface="Arial" charset="0"/>
              </a:rPr>
              <a:t>Lead Dust Sampling Technician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371600" y="609600"/>
            <a:ext cx="7010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charset="0"/>
              </a:defRPr>
            </a:lvl9pPr>
          </a:lstStyle>
          <a:p>
            <a:pPr eaLnBrk="1" hangingPunct="1"/>
            <a:endParaRPr lang="en-US" sz="3200" b="1">
              <a:solidFill>
                <a:srgbClr val="3333CC"/>
              </a:solidFill>
            </a:endParaRPr>
          </a:p>
        </p:txBody>
      </p:sp>
      <p:sp>
        <p:nvSpPr>
          <p:cNvPr id="11267" name="Text Box 3"/>
          <p:cNvSpPr txBox="1">
            <a:spLocks noChangeArrowheads="1"/>
          </p:cNvSpPr>
          <p:nvPr/>
        </p:nvSpPr>
        <p:spPr bwMode="auto">
          <a:xfrm>
            <a:off x="914400" y="1752600"/>
            <a:ext cx="74676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lvl1pPr marL="341313" indent="-341313"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1pPr>
            <a:lvl2pPr marL="742950" indent="-28575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2pPr>
            <a:lvl3pPr marL="11430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3pPr>
            <a:lvl4pPr marL="16002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4pPr>
            <a:lvl5pPr marL="2057400" indent="-228600" eaLnBrk="0" hangingPunct="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charset="0"/>
              </a:defRPr>
            </a:lvl9pPr>
          </a:lstStyle>
          <a:p>
            <a:pPr eaLnBrk="1" hangingPunct="1">
              <a:spcBef>
                <a:spcPts val="600"/>
              </a:spcBef>
              <a:buFont typeface="Garamond" pitchFamily="18" charset="0"/>
              <a:buChar char="•"/>
            </a:pPr>
            <a:r>
              <a:rPr lang="en-US" sz="2400" dirty="0">
                <a:solidFill>
                  <a:srgbClr val="000000"/>
                </a:solidFill>
              </a:rPr>
              <a:t>Perform post-renovation lead dust clearance testing under EPA’s RRP Rule</a:t>
            </a:r>
          </a:p>
          <a:p>
            <a:pPr eaLnBrk="1" hangingPunct="1">
              <a:spcBef>
                <a:spcPts val="800"/>
              </a:spcBef>
              <a:buFont typeface="Garamond" pitchFamily="18" charset="0"/>
              <a:buChar char="•"/>
            </a:pPr>
            <a:r>
              <a:rPr lang="en-US" sz="2400" dirty="0">
                <a:solidFill>
                  <a:srgbClr val="000000"/>
                </a:solidFill>
              </a:rPr>
              <a:t>Perform a clearance examination after hazard reduction or maintenance activities in most properties covered by HUD’s LSHR </a:t>
            </a:r>
          </a:p>
          <a:p>
            <a:pPr eaLnBrk="1" hangingPunct="1">
              <a:spcBef>
                <a:spcPts val="1200"/>
              </a:spcBef>
            </a:pPr>
            <a:r>
              <a:rPr lang="en-US" sz="2600" b="1" dirty="0">
                <a:solidFill>
                  <a:srgbClr val="3333CC"/>
                </a:solidFill>
              </a:rPr>
              <a:t>Is </a:t>
            </a:r>
            <a:r>
              <a:rPr lang="en-US" sz="2600" b="1" i="1" dirty="0">
                <a:solidFill>
                  <a:srgbClr val="3333CC"/>
                </a:solidFill>
              </a:rPr>
              <a:t>Not Allowed To</a:t>
            </a:r>
            <a:r>
              <a:rPr lang="en-US" sz="2600" b="1" dirty="0">
                <a:solidFill>
                  <a:srgbClr val="3333CC"/>
                </a:solidFill>
              </a:rPr>
              <a:t>...</a:t>
            </a:r>
          </a:p>
          <a:p>
            <a:pPr eaLnBrk="1" hangingPunct="1">
              <a:spcBef>
                <a:spcPts val="600"/>
              </a:spcBef>
              <a:buFont typeface="Arial" charset="0"/>
              <a:buChar char="•"/>
            </a:pPr>
            <a:r>
              <a:rPr lang="en-US" sz="2400" dirty="0">
                <a:solidFill>
                  <a:srgbClr val="000000"/>
                </a:solidFill>
              </a:rPr>
              <a:t>Perform clearance after an abatement</a:t>
            </a:r>
          </a:p>
          <a:p>
            <a:pPr eaLnBrk="1" hangingPunct="1">
              <a:spcBef>
                <a:spcPts val="800"/>
              </a:spcBef>
              <a:buFont typeface="Garamond" pitchFamily="18" charset="0"/>
              <a:buChar char="•"/>
            </a:pPr>
            <a:r>
              <a:rPr lang="en-US" sz="2400" dirty="0">
                <a:solidFill>
                  <a:srgbClr val="000000"/>
                </a:solidFill>
              </a:rPr>
              <a:t>Sample paint for lead content</a:t>
            </a:r>
          </a:p>
          <a:p>
            <a:pPr eaLnBrk="1" hangingPunct="1">
              <a:spcBef>
                <a:spcPts val="800"/>
              </a:spcBef>
              <a:buFont typeface="Garamond" pitchFamily="18" charset="0"/>
              <a:buChar char="•"/>
            </a:pPr>
            <a:r>
              <a:rPr lang="en-US" sz="2400" dirty="0">
                <a:solidFill>
                  <a:srgbClr val="000000"/>
                </a:solidFill>
              </a:rPr>
              <a:t>Sample soil for lead</a:t>
            </a:r>
          </a:p>
          <a:p>
            <a:pPr eaLnBrk="1" hangingPunct="1">
              <a:spcBef>
                <a:spcPts val="650"/>
              </a:spcBef>
              <a:buFont typeface="Arial" charset="0"/>
              <a:buChar char="•"/>
            </a:pPr>
            <a:endParaRPr lang="en-US" sz="2600" dirty="0">
              <a:solidFill>
                <a:srgbClr val="000000"/>
              </a:solidFill>
            </a:endParaRPr>
          </a:p>
          <a:p>
            <a:pPr eaLnBrk="1" hangingPunct="1">
              <a:spcBef>
                <a:spcPts val="650"/>
              </a:spcBef>
            </a:pPr>
            <a:endParaRPr lang="en-US" sz="2600" dirty="0">
              <a:solidFill>
                <a:srgbClr val="000000"/>
              </a:solidFill>
            </a:endParaRPr>
          </a:p>
        </p:txBody>
      </p:sp>
      <p:sp>
        <p:nvSpPr>
          <p:cNvPr id="11268" name="Rectangle 5"/>
          <p:cNvSpPr>
            <a:spLocks noGrp="1"/>
          </p:cNvSpPr>
          <p:nvPr>
            <p:ph type="title" idx="4294967295"/>
          </p:nvPr>
        </p:nvSpPr>
        <p:spPr>
          <a:xfrm>
            <a:off x="808567" y="503761"/>
            <a:ext cx="8458200" cy="1143000"/>
          </a:xfrm>
        </p:spPr>
        <p:txBody>
          <a:bodyPr/>
          <a:lstStyle/>
          <a:p>
            <a:pPr algn="l"/>
            <a:r>
              <a:rPr lang="en-US" sz="3200" b="1" dirty="0" smtClean="0">
                <a:solidFill>
                  <a:srgbClr val="3333CC"/>
                </a:solidFill>
                <a:latin typeface="Arial" charset="0"/>
              </a:rPr>
              <a:t>A Lead Dust Sampling Technician </a:t>
            </a:r>
            <a:br>
              <a:rPr lang="en-US" sz="3200" b="1" dirty="0" smtClean="0">
                <a:solidFill>
                  <a:srgbClr val="3333CC"/>
                </a:solidFill>
                <a:latin typeface="Arial" charset="0"/>
              </a:rPr>
            </a:br>
            <a:r>
              <a:rPr lang="en-US" sz="3200" b="1" i="1" dirty="0" smtClean="0">
                <a:solidFill>
                  <a:srgbClr val="3333CC"/>
                </a:solidFill>
                <a:latin typeface="Arial" charset="0"/>
              </a:rPr>
              <a:t>Can</a:t>
            </a:r>
            <a:r>
              <a:rPr lang="en-US" sz="3200" b="1" dirty="0" smtClean="0">
                <a:solidFill>
                  <a:srgbClr val="3333CC"/>
                </a:solidFill>
                <a:latin typeface="Arial" charset="0"/>
              </a:rPr>
              <a:t>...</a:t>
            </a:r>
          </a:p>
        </p:txBody>
      </p:sp>
    </p:spTree>
  </p:cSld>
  <p:clrMapOvr>
    <a:masterClrMapping/>
  </p:clrMapOvr>
</p:sld>
</file>

<file path=ppt/theme/theme1.xml><?xml version="1.0" encoding="utf-8"?>
<a:theme xmlns:a="http://schemas.openxmlformats.org/drawingml/2006/main" name="EPA Lead Dus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EPA Lead Dust Template</Template>
  <TotalTime>2974</TotalTime>
  <Words>2530</Words>
  <Application>Microsoft Office PowerPoint</Application>
  <PresentationFormat>On-screen Show (4:3)</PresentationFormat>
  <Paragraphs>214</Paragraphs>
  <Slides>16</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EPA Lead Dust Template</vt:lpstr>
      <vt:lpstr>Clip</vt:lpstr>
      <vt:lpstr>Slide 1</vt:lpstr>
      <vt:lpstr>Course Objectives</vt:lpstr>
      <vt:lpstr>Overview of Student Materials</vt:lpstr>
      <vt:lpstr>Health Risks of Lead </vt:lpstr>
      <vt:lpstr>Why Are Dust and Debris a Problem?</vt:lpstr>
      <vt:lpstr>Regulations Addressing Lead  Hazards in Housing </vt:lpstr>
      <vt:lpstr>Overview of the Lead Hazard Evaluation Courses</vt:lpstr>
      <vt:lpstr>Lead Dust Sampling Technician</vt:lpstr>
      <vt:lpstr>A Lead Dust Sampling Technician  Can...</vt:lpstr>
      <vt:lpstr>EPA’s RRP Rule</vt:lpstr>
      <vt:lpstr>EPA’s RRP Rule – (cont.)</vt:lpstr>
      <vt:lpstr>EPA’s RRP Rule – (cont.)</vt:lpstr>
      <vt:lpstr>EPA’s RRP Rule – (cont.)</vt:lpstr>
      <vt:lpstr>HUD’s Lead Safe Housing Rule –   (LSHR)</vt:lpstr>
      <vt:lpstr>HUD’s LSHR – (cont.)</vt:lpstr>
      <vt:lpstr>HUD’s LSHR – (cont.)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LDST Refresher Course</dc:title>
  <dc:subject>LDST Refresher Course Ch. 1 Slides</dc:subject>
  <dc:creator>US EPA</dc:creator>
  <cp:keywords>Lead dust sampling technician, LDST, lead poisoning</cp:keywords>
  <cp:lastModifiedBy>Pivetz, Timothy</cp:lastModifiedBy>
  <cp:revision>173</cp:revision>
  <dcterms:created xsi:type="dcterms:W3CDTF">2009-03-13T16:34:32Z</dcterms:created>
  <dcterms:modified xsi:type="dcterms:W3CDTF">2013-08-06T19:42:10Z</dcterms:modified>
</cp:coreProperties>
</file>