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7" r:id="rId1"/>
  </p:sldMasterIdLst>
  <p:notesMasterIdLst>
    <p:notesMasterId r:id="rId29"/>
  </p:notesMasterIdLst>
  <p:handoutMasterIdLst>
    <p:handoutMasterId r:id="rId30"/>
  </p:handoutMasterIdLst>
  <p:sldIdLst>
    <p:sldId id="281" r:id="rId2"/>
    <p:sldId id="312" r:id="rId3"/>
    <p:sldId id="300" r:id="rId4"/>
    <p:sldId id="311" r:id="rId5"/>
    <p:sldId id="296" r:id="rId6"/>
    <p:sldId id="257" r:id="rId7"/>
    <p:sldId id="274" r:id="rId8"/>
    <p:sldId id="315" r:id="rId9"/>
    <p:sldId id="314" r:id="rId10"/>
    <p:sldId id="259" r:id="rId11"/>
    <p:sldId id="268" r:id="rId12"/>
    <p:sldId id="316" r:id="rId13"/>
    <p:sldId id="317" r:id="rId14"/>
    <p:sldId id="292" r:id="rId15"/>
    <p:sldId id="267" r:id="rId16"/>
    <p:sldId id="294" r:id="rId17"/>
    <p:sldId id="278" r:id="rId18"/>
    <p:sldId id="318" r:id="rId19"/>
    <p:sldId id="320" r:id="rId20"/>
    <p:sldId id="295" r:id="rId21"/>
    <p:sldId id="319" r:id="rId22"/>
    <p:sldId id="313" r:id="rId23"/>
    <p:sldId id="298" r:id="rId24"/>
    <p:sldId id="307" r:id="rId25"/>
    <p:sldId id="309" r:id="rId26"/>
    <p:sldId id="299" r:id="rId27"/>
    <p:sldId id="310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82" autoAdjust="0"/>
  </p:normalViewPr>
  <p:slideViewPr>
    <p:cSldViewPr>
      <p:cViewPr>
        <p:scale>
          <a:sx n="100" d="100"/>
          <a:sy n="100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D891E03C-1FEB-4749-9B57-5493954C6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7C8CB-5F44-4DD6-A2A7-F043BC2E9614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8D037-3EB2-4405-A29B-C1EAED7F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8D037-3EB2-4405-A29B-C1EAED7FC6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0B6C-A39F-41E8-875B-A03431C56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2B1DA-9C0A-4312-8731-0A0998C763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37417-D06E-4563-9578-8A58EAEBA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DCA30-DF6F-40FA-89AE-0C99512883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601D2-8184-46E4-854F-F4A33DC9C2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D0A0C-E563-4F86-8CAB-C8971A6D69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E8099-0310-4447-A78D-B1C3BBBC1C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80E7E-72BA-45C2-9B16-869CF30683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08B35-4CD1-4402-B8F4-9FC1DBB084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686AA69-06FD-4C20-9A36-63E4C59A6D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53971B3-DD36-48C2-A990-C3A6A084FA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ponline.org/" TargetMode="External"/><Relationship Id="rId2" Type="http://schemas.openxmlformats.org/officeDocument/2006/relationships/hyperlink" Target="http://pubs.acs.org/search/advanc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xsci.oxfordjournals.org/search.dt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?_ob=ArticleURL&amp;_udi=B6V9G-4Y5H5XP-1&amp;_user=10&amp;_rdoc=1&amp;_fmt=&amp;_orig=search&amp;_sort=d&amp;_docanchor=&amp;view=c&amp;_acct=C000050221&amp;_version=1&amp;_urlVersion=0&amp;_userid=10&amp;md5=6cbd6a426cb849743c8d27f7da883874" TargetMode="External"/><Relationship Id="rId2" Type="http://schemas.openxmlformats.org/officeDocument/2006/relationships/hyperlink" Target="http://www.ecy.wa.gov/programs/swfa/rules/ruleChildSafePilot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Alex.stone@ecy.w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0772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Selection and Prioritization of Chemicals for WA’s Children’s Safe Product Act (CSPA)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854696" cy="23141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Alex Stone, Sc. D.</a:t>
            </a:r>
          </a:p>
          <a:p>
            <a:r>
              <a:rPr lang="en-US" dirty="0" smtClean="0"/>
              <a:t>Safer Chemical Alternative Chemist</a:t>
            </a:r>
          </a:p>
          <a:p>
            <a:r>
              <a:rPr lang="en-US" dirty="0" smtClean="0"/>
              <a:t>WA Dept. of Ecology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Exposure Science Community of Practice Teleconference</a:t>
            </a:r>
          </a:p>
          <a:p>
            <a:r>
              <a:rPr lang="en-US" dirty="0" smtClean="0"/>
              <a:t>May 11,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0B6C-A39F-41E8-875B-A03431C56A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9457" name="Picture 1" descr="C:\DATA\My Documents\Alex\Interstate Chemical Clearinghouse\GHS\Ecology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2165350" cy="2483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534400" cy="57912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/>
              <a:t>Identify chemicals of high concern to children (CHCCs): </a:t>
            </a:r>
            <a:r>
              <a:rPr lang="en-US" sz="1800" dirty="0" smtClean="0"/>
              <a:t>(From legislation)</a:t>
            </a:r>
            <a:endParaRPr lang="en-US" sz="1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000" b="1" u="sng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u="sng" dirty="0" smtClean="0"/>
              <a:t>Section 4: </a:t>
            </a:r>
            <a:endParaRPr lang="en-US" sz="2000" dirty="0" smtClean="0"/>
          </a:p>
          <a:p>
            <a:pPr marL="338138" indent="-338138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Identifying high priority CHCCs after considering a child’s or developing fetus’s potential for exposure to each chemical.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One or more of the following criteria: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   Chemicals found in biomonitoring studies: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b="1" dirty="0" smtClean="0"/>
              <a:t>Humans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Umbilical cord blood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Breast milk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Urine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Other bodily tissues or fluids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b="1" dirty="0" smtClean="0"/>
              <a:t>Chemicals found in: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Household dust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Indoor air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Drinking water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 dirty="0" smtClean="0"/>
              <a:t>Elsewhere in the home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 b="1" dirty="0" smtClean="0"/>
              <a:t>Added or present in consumer product used or present in the home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943600" y="2895600"/>
            <a:ext cx="2895600" cy="26670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Exposure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791200"/>
          </a:xfrm>
        </p:spPr>
        <p:txBody>
          <a:bodyPr>
            <a:normAutofit lnSpcReduction="10000"/>
          </a:bodyPr>
          <a:lstStyle/>
          <a:p>
            <a:pPr lvl="1">
              <a:buFontTx/>
              <a:buNone/>
              <a:defRPr/>
            </a:pPr>
            <a:r>
              <a:rPr lang="en-US" sz="3200" b="1" dirty="0" smtClean="0"/>
              <a:t>Exposure Selection Criteria</a:t>
            </a:r>
          </a:p>
          <a:p>
            <a:pPr lvl="1">
              <a:buFontTx/>
              <a:buNone/>
              <a:defRPr/>
            </a:pPr>
            <a:endParaRPr lang="en-US" sz="1200" b="1" dirty="0" smtClean="0"/>
          </a:p>
          <a:p>
            <a:pPr marL="463550" lvl="1" indent="-296863">
              <a:buFont typeface="+mj-lt"/>
              <a:buAutoNum type="arabicPeriod"/>
              <a:defRPr/>
            </a:pPr>
            <a:r>
              <a:rPr lang="en-US" sz="3000" b="1" dirty="0" smtClean="0"/>
              <a:t>Generated data in Four Biomonitoring &amp; potential exposure areas</a:t>
            </a:r>
          </a:p>
          <a:p>
            <a:pPr lvl="2" indent="-238125">
              <a:buFont typeface="Arial" pitchFamily="34" charset="0"/>
              <a:buChar char="–"/>
              <a:defRPr/>
            </a:pPr>
            <a:r>
              <a:rPr lang="en-US" sz="2000" b="1" dirty="0" smtClean="0"/>
              <a:t>Biomonitoring</a:t>
            </a:r>
          </a:p>
          <a:p>
            <a:pPr marL="1139825" lvl="3" indent="-225425">
              <a:buFont typeface="Wingdings" pitchFamily="2" charset="2"/>
              <a:buChar char="§"/>
              <a:defRPr/>
            </a:pPr>
            <a:r>
              <a:rPr lang="en-US" sz="1800" dirty="0" smtClean="0"/>
              <a:t>NHANES &amp; Danish Birth Cohort</a:t>
            </a:r>
          </a:p>
          <a:p>
            <a:pPr marL="1139825" lvl="3" indent="-225425">
              <a:buFont typeface="Wingdings" pitchFamily="2" charset="2"/>
              <a:buChar char="§"/>
              <a:defRPr/>
            </a:pPr>
            <a:r>
              <a:rPr lang="en-US" sz="1800" dirty="0" smtClean="0"/>
              <a:t>Journal Articles</a:t>
            </a:r>
          </a:p>
          <a:p>
            <a:pPr lvl="2" indent="-238125">
              <a:buFont typeface="Arial" pitchFamily="34" charset="0"/>
              <a:buChar char="–"/>
              <a:defRPr/>
            </a:pPr>
            <a:r>
              <a:rPr lang="en-US" sz="2000" b="1" dirty="0" smtClean="0"/>
              <a:t>Indoor Air &amp; Dust</a:t>
            </a:r>
          </a:p>
          <a:p>
            <a:pPr marL="1139825" lvl="3" indent="-238125">
              <a:buFont typeface="Wingdings" pitchFamily="2" charset="2"/>
              <a:buChar char="§"/>
              <a:defRPr/>
            </a:pPr>
            <a:r>
              <a:rPr lang="en-US" sz="1800" dirty="0" smtClean="0"/>
              <a:t>CA Air Resources Board</a:t>
            </a:r>
          </a:p>
          <a:p>
            <a:pPr marL="1139825" lvl="3" indent="-238125">
              <a:buFont typeface="Wingdings" pitchFamily="2" charset="2"/>
              <a:buChar char="§"/>
              <a:defRPr/>
            </a:pPr>
            <a:r>
              <a:rPr lang="en-US" sz="1800" dirty="0" smtClean="0"/>
              <a:t>Journal Articles</a:t>
            </a:r>
          </a:p>
          <a:p>
            <a:pPr lvl="2" indent="-238125">
              <a:buFont typeface="Arial" pitchFamily="34" charset="0"/>
              <a:buChar char="–"/>
              <a:defRPr/>
            </a:pPr>
            <a:r>
              <a:rPr lang="en-US" sz="2000" b="1" dirty="0" smtClean="0"/>
              <a:t>Drinking Water</a:t>
            </a:r>
          </a:p>
          <a:p>
            <a:pPr marL="1139825" lvl="3" indent="-225425">
              <a:buFont typeface="Wingdings" pitchFamily="2" charset="2"/>
              <a:buChar char="§"/>
              <a:defRPr/>
            </a:pPr>
            <a:r>
              <a:rPr lang="en-US" sz="1800" dirty="0" smtClean="0"/>
              <a:t>EPA drinking water standards</a:t>
            </a:r>
          </a:p>
          <a:p>
            <a:pPr marL="1139825" lvl="3" indent="-225425">
              <a:buFont typeface="Wingdings" pitchFamily="2" charset="2"/>
              <a:buChar char="§"/>
              <a:defRPr/>
            </a:pPr>
            <a:r>
              <a:rPr lang="en-US" sz="1800" dirty="0" smtClean="0"/>
              <a:t>Journal Articles</a:t>
            </a:r>
          </a:p>
          <a:p>
            <a:pPr lvl="2" indent="-238125">
              <a:buFont typeface="Arial" pitchFamily="34" charset="0"/>
              <a:buChar char="–"/>
              <a:defRPr/>
            </a:pPr>
            <a:r>
              <a:rPr lang="en-US" sz="2000" b="1" dirty="0" smtClean="0"/>
              <a:t>Consumer Products</a:t>
            </a:r>
          </a:p>
          <a:p>
            <a:pPr marL="1139825" lvl="3" indent="-225425">
              <a:buFont typeface="Wingdings" pitchFamily="2" charset="2"/>
              <a:buChar char="§"/>
              <a:defRPr/>
            </a:pPr>
            <a:r>
              <a:rPr lang="en-US" sz="1800" dirty="0" smtClean="0"/>
              <a:t>Primarily Danish and Dutch consumer product studies</a:t>
            </a:r>
          </a:p>
          <a:p>
            <a:pPr marL="1139825" lvl="3" indent="-225425">
              <a:buFont typeface="Wingdings" pitchFamily="2" charset="2"/>
              <a:buChar char="§"/>
              <a:defRPr/>
            </a:pPr>
            <a:r>
              <a:rPr lang="en-US" sz="1800" dirty="0" smtClean="0"/>
              <a:t>Separated chemicals found in children’s products from those found in general consumer products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3200" b="1" dirty="0" smtClean="0"/>
          </a:p>
          <a:p>
            <a:pPr marL="1371600" lvl="2" indent="-225425">
              <a:buFontTx/>
              <a:buNone/>
              <a:defRPr/>
            </a:pP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3428999"/>
          </a:xfrm>
        </p:spPr>
        <p:txBody>
          <a:bodyPr>
            <a:normAutofit fontScale="92500" lnSpcReduction="20000"/>
          </a:bodyPr>
          <a:lstStyle/>
          <a:p>
            <a:pPr lvl="1">
              <a:buFontTx/>
              <a:buNone/>
              <a:defRPr/>
            </a:pPr>
            <a:r>
              <a:rPr lang="en-US" sz="3500" b="1" dirty="0" smtClean="0"/>
              <a:t>Exposure Selection Criteria </a:t>
            </a:r>
            <a:r>
              <a:rPr lang="en-US" sz="1700" dirty="0" smtClean="0"/>
              <a:t>(cont.)</a:t>
            </a:r>
            <a:endParaRPr lang="en-US" sz="1700" b="1" dirty="0" smtClean="0"/>
          </a:p>
          <a:p>
            <a:pPr marL="1371600" lvl="2" indent="-225425">
              <a:buFontTx/>
              <a:buNone/>
              <a:defRPr/>
            </a:pPr>
            <a:endParaRPr lang="en-US" sz="800" dirty="0" smtClean="0"/>
          </a:p>
          <a:p>
            <a:pPr marL="800100" lvl="1" indent="-342900">
              <a:buFont typeface="+mj-lt"/>
              <a:buAutoNum type="arabicPeriod" startAt="2"/>
              <a:defRPr/>
            </a:pPr>
            <a:r>
              <a:rPr lang="en-US" b="1" dirty="0" smtClean="0"/>
              <a:t>Supplemented with scientific, peer-reviewed journals</a:t>
            </a:r>
          </a:p>
          <a:p>
            <a:pPr marL="976313" lvl="2" indent="-225425">
              <a:defRPr/>
            </a:pPr>
            <a:r>
              <a:rPr lang="en-US" sz="2000" dirty="0" smtClean="0"/>
              <a:t>Environmental Health Perspectives</a:t>
            </a:r>
          </a:p>
          <a:p>
            <a:pPr marL="976313" lvl="2" indent="-225425">
              <a:defRPr/>
            </a:pPr>
            <a:r>
              <a:rPr lang="en-US" sz="2000" dirty="0" smtClean="0"/>
              <a:t>Environmental Science &amp; Technology</a:t>
            </a:r>
          </a:p>
          <a:p>
            <a:pPr marL="976313" lvl="2" indent="-225425">
              <a:defRPr/>
            </a:pPr>
            <a:r>
              <a:rPr lang="en-US" sz="2000" dirty="0" smtClean="0"/>
              <a:t>Society of Toxicology</a:t>
            </a:r>
          </a:p>
          <a:p>
            <a:pPr marL="976313" lvl="2" indent="-225425">
              <a:defRPr/>
            </a:pPr>
            <a:r>
              <a:rPr lang="en-US" sz="2000" dirty="0" smtClean="0"/>
              <a:t>Others as appropriate</a:t>
            </a:r>
          </a:p>
          <a:p>
            <a:pPr marL="1371600" lvl="2" indent="-225425">
              <a:buNone/>
              <a:defRPr/>
            </a:pPr>
            <a:endParaRPr lang="en-US" sz="800" dirty="0" smtClean="0"/>
          </a:p>
          <a:p>
            <a:pPr marL="795338" lvl="2" indent="-225425">
              <a:buNone/>
              <a:defRPr/>
            </a:pPr>
            <a:r>
              <a:rPr lang="en-US" sz="2000" dirty="0" smtClean="0"/>
              <a:t>Journals:</a:t>
            </a:r>
          </a:p>
          <a:p>
            <a:pPr marL="1031875">
              <a:buNone/>
            </a:pPr>
            <a:r>
              <a:rPr lang="en-US" sz="1600" dirty="0" smtClean="0"/>
              <a:t>Environmental Science and Technology: 	</a:t>
            </a:r>
            <a:r>
              <a:rPr lang="en-US" sz="1600" u="sng" dirty="0" smtClean="0">
                <a:hlinkClick r:id="rId2"/>
              </a:rPr>
              <a:t>http://pubs.acs.org/search/advanced</a:t>
            </a:r>
            <a:endParaRPr lang="en-US" sz="1600" dirty="0" smtClean="0"/>
          </a:p>
          <a:p>
            <a:pPr marL="1031875">
              <a:buNone/>
            </a:pPr>
            <a:r>
              <a:rPr lang="en-US" sz="1600" dirty="0" smtClean="0"/>
              <a:t>Environmental Health Perspectives: 	</a:t>
            </a:r>
            <a:r>
              <a:rPr lang="en-US" sz="1600" u="sng" dirty="0" smtClean="0">
                <a:hlinkClick r:id="rId3"/>
              </a:rPr>
              <a:t>http://www.ehponline.org/</a:t>
            </a:r>
            <a:endParaRPr lang="en-US" sz="1600" dirty="0" smtClean="0"/>
          </a:p>
          <a:p>
            <a:pPr marL="1031875">
              <a:buNone/>
            </a:pPr>
            <a:r>
              <a:rPr lang="en-US" sz="1600" dirty="0" smtClean="0"/>
              <a:t>Toxicological Sciences: 			</a:t>
            </a:r>
            <a:r>
              <a:rPr lang="en-US" sz="1600" u="sng" dirty="0" smtClean="0">
                <a:hlinkClick r:id="rId4"/>
              </a:rPr>
              <a:t>http://toxsci.oxfordjournals.org/search.dtl</a:t>
            </a:r>
            <a:endParaRPr lang="en-US" sz="1600" dirty="0" smtClean="0"/>
          </a:p>
          <a:p>
            <a:pPr marL="1031875">
              <a:buNone/>
            </a:pPr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1148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u="sng" dirty="0" smtClean="0"/>
              <a:t>Biomonitoring:</a:t>
            </a:r>
          </a:p>
          <a:p>
            <a:pPr>
              <a:buNone/>
            </a:pPr>
            <a:r>
              <a:rPr lang="en-US" sz="1400" dirty="0" smtClean="0"/>
              <a:t>  Adipose		Biomonitoring</a:t>
            </a:r>
          </a:p>
          <a:p>
            <a:pPr>
              <a:buNone/>
            </a:pPr>
            <a:r>
              <a:rPr lang="en-US" sz="1400" dirty="0" smtClean="0"/>
              <a:t>  Blood		</a:t>
            </a:r>
            <a:r>
              <a:rPr lang="en-US" sz="1400" dirty="0" err="1" smtClean="0"/>
              <a:t>Blood</a:t>
            </a:r>
            <a:r>
              <a:rPr lang="en-US" sz="1400" dirty="0" smtClean="0"/>
              <a:t> level</a:t>
            </a:r>
          </a:p>
          <a:p>
            <a:pPr>
              <a:buNone/>
            </a:pPr>
            <a:r>
              <a:rPr lang="en-US" sz="1400" dirty="0" smtClean="0"/>
              <a:t>  Breast milk	Cord blood</a:t>
            </a:r>
          </a:p>
          <a:p>
            <a:pPr>
              <a:buNone/>
            </a:pPr>
            <a:r>
              <a:rPr lang="en-US" sz="1400" dirty="0" smtClean="0"/>
              <a:t>  Cord serum	Placenta</a:t>
            </a:r>
          </a:p>
          <a:p>
            <a:pPr>
              <a:buNone/>
            </a:pPr>
            <a:r>
              <a:rPr lang="en-US" sz="1400" dirty="0" smtClean="0"/>
              <a:t>  Human		</a:t>
            </a:r>
            <a:r>
              <a:rPr lang="en-US" sz="1400" dirty="0" err="1" smtClean="0"/>
              <a:t>Human</a:t>
            </a:r>
            <a:r>
              <a:rPr lang="en-US" sz="1400" dirty="0" smtClean="0"/>
              <a:t> Exposure</a:t>
            </a:r>
          </a:p>
          <a:p>
            <a:pPr>
              <a:buNone/>
            </a:pPr>
            <a:r>
              <a:rPr lang="en-US" sz="1400" dirty="0" smtClean="0"/>
              <a:t>  Infant 		</a:t>
            </a:r>
            <a:r>
              <a:rPr lang="en-US" sz="1400" dirty="0" err="1" smtClean="0"/>
              <a:t>Infant</a:t>
            </a:r>
            <a:r>
              <a:rPr lang="en-US" sz="1400" dirty="0" smtClean="0"/>
              <a:t> Exposure</a:t>
            </a:r>
          </a:p>
          <a:p>
            <a:pPr>
              <a:buNone/>
            </a:pPr>
            <a:r>
              <a:rPr lang="en-US" sz="1400" dirty="0" smtClean="0"/>
              <a:t>  Tissue		Maternal blood</a:t>
            </a:r>
          </a:p>
          <a:p>
            <a:pPr>
              <a:buNone/>
            </a:pPr>
            <a:r>
              <a:rPr lang="en-US" sz="1400" dirty="0" smtClean="0"/>
              <a:t>  Urine		Exposure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="1" u="sng" dirty="0" smtClean="0"/>
              <a:t>General:</a:t>
            </a:r>
          </a:p>
          <a:p>
            <a:pPr>
              <a:buNone/>
            </a:pPr>
            <a:r>
              <a:rPr lang="en-US" sz="1400" dirty="0" smtClean="0"/>
              <a:t>  Children		Child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4038600"/>
            <a:ext cx="373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u="sng" dirty="0" smtClean="0"/>
              <a:t>Indoor Air &amp; Dust</a:t>
            </a:r>
          </a:p>
          <a:p>
            <a:pPr>
              <a:buNone/>
            </a:pPr>
            <a:r>
              <a:rPr lang="en-US" sz="1400" dirty="0" smtClean="0"/>
              <a:t>  Indoor Air		Dust</a:t>
            </a:r>
          </a:p>
          <a:p>
            <a:pPr>
              <a:buNone/>
            </a:pPr>
            <a:r>
              <a:rPr lang="en-US" sz="1400" dirty="0" smtClean="0"/>
              <a:t>  House		Home</a:t>
            </a:r>
          </a:p>
          <a:p>
            <a:pPr>
              <a:buNone/>
            </a:pPr>
            <a:r>
              <a:rPr lang="en-US" sz="1400" dirty="0" smtClean="0"/>
              <a:t>  Indoor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="1" u="sng" dirty="0" smtClean="0"/>
              <a:t>Drinking water: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Drinking water	Public water</a:t>
            </a:r>
          </a:p>
          <a:p>
            <a:pPr>
              <a:buNone/>
            </a:pPr>
            <a:r>
              <a:rPr lang="en-US" sz="1400" dirty="0" smtClean="0"/>
              <a:t>  Water supply	Water</a:t>
            </a:r>
          </a:p>
          <a:p>
            <a:pPr>
              <a:buNone/>
            </a:pPr>
            <a:endParaRPr lang="en-US" sz="1400" b="1" u="sng" dirty="0" smtClean="0"/>
          </a:p>
          <a:p>
            <a:pPr>
              <a:buNone/>
            </a:pPr>
            <a:r>
              <a:rPr lang="en-US" sz="1400" b="1" u="sng" dirty="0" smtClean="0"/>
              <a:t>Products:</a:t>
            </a:r>
          </a:p>
          <a:p>
            <a:pPr>
              <a:buNone/>
            </a:pPr>
            <a:r>
              <a:rPr lang="en-US" sz="1400" dirty="0" smtClean="0"/>
              <a:t>  Consumer products	Toys</a:t>
            </a:r>
          </a:p>
          <a:p>
            <a:pPr>
              <a:buNone/>
            </a:pPr>
            <a:r>
              <a:rPr lang="en-US" sz="1400" dirty="0" smtClean="0"/>
              <a:t>  Product		Products</a:t>
            </a:r>
          </a:p>
          <a:p>
            <a:pPr>
              <a:buNone/>
            </a:pPr>
            <a:endParaRPr lang="en-US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592763"/>
          </a:xfrm>
        </p:spPr>
        <p:txBody>
          <a:bodyPr>
            <a:normAutofit/>
          </a:bodyPr>
          <a:lstStyle/>
          <a:p>
            <a:pPr lvl="1">
              <a:buFontTx/>
              <a:buNone/>
              <a:defRPr/>
            </a:pPr>
            <a:r>
              <a:rPr lang="en-US" sz="3200" b="1" dirty="0" smtClean="0"/>
              <a:t>Exposure Selection Criteria </a:t>
            </a:r>
            <a:r>
              <a:rPr lang="en-US" sz="1600" b="1" dirty="0" smtClean="0"/>
              <a:t>(cont.)</a:t>
            </a:r>
          </a:p>
          <a:p>
            <a:pPr lvl="1">
              <a:buNone/>
              <a:defRPr/>
            </a:pPr>
            <a:endParaRPr lang="en-US" sz="1000" dirty="0" smtClean="0"/>
          </a:p>
          <a:p>
            <a:pPr marL="800100" lvl="1" indent="-342900">
              <a:buFont typeface="+mj-lt"/>
              <a:buAutoNum type="arabicPeriod" startAt="3"/>
              <a:defRPr/>
            </a:pPr>
            <a:r>
              <a:rPr lang="en-US" b="1" dirty="0" smtClean="0"/>
              <a:t>Papers only from recent years</a:t>
            </a:r>
          </a:p>
          <a:p>
            <a:pPr marL="965200" lvl="2" indent="-246063">
              <a:defRPr/>
            </a:pPr>
            <a:r>
              <a:rPr lang="en-US" sz="2000" dirty="0" smtClean="0"/>
              <a:t>Concerns about methodologies used in older papers</a:t>
            </a:r>
          </a:p>
          <a:p>
            <a:pPr marL="965200" lvl="2" indent="-246063">
              <a:buNone/>
              <a:defRPr/>
            </a:pPr>
            <a:endParaRPr lang="en-US" sz="800" dirty="0" smtClean="0"/>
          </a:p>
          <a:p>
            <a:pPr marL="965200" lvl="2" indent="-246063">
              <a:defRPr/>
            </a:pPr>
            <a:r>
              <a:rPr lang="en-US" sz="2000" dirty="0" smtClean="0"/>
              <a:t>Methodologies standardized over recent years</a:t>
            </a:r>
          </a:p>
          <a:p>
            <a:pPr marL="1373188" lvl="2">
              <a:defRPr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 startAt="4"/>
              <a:defRPr/>
            </a:pPr>
            <a:r>
              <a:rPr lang="en-US" b="1" dirty="0" smtClean="0"/>
              <a:t>Data omitted:</a:t>
            </a:r>
          </a:p>
          <a:p>
            <a:pPr marL="914400" lvl="2" indent="-231775">
              <a:defRPr/>
            </a:pPr>
            <a:r>
              <a:rPr lang="en-US" sz="2000" dirty="0" smtClean="0"/>
              <a:t>Non-scientific sources (NGO, business, etc.)</a:t>
            </a:r>
          </a:p>
          <a:p>
            <a:pPr marL="914400" lvl="2" indent="-231775">
              <a:buNone/>
              <a:defRPr/>
            </a:pPr>
            <a:endParaRPr lang="en-US" sz="800" dirty="0" smtClean="0"/>
          </a:p>
          <a:p>
            <a:pPr marL="914400" lvl="2" indent="-231775">
              <a:defRPr/>
            </a:pPr>
            <a:r>
              <a:rPr lang="en-US" sz="2000" dirty="0" smtClean="0"/>
              <a:t>Scientific studies done in  third world or developing</a:t>
            </a:r>
          </a:p>
          <a:p>
            <a:pPr marL="1146175" lvl="3" indent="-231775">
              <a:buFont typeface="Constantia" pitchFamily="18" charset="0"/>
              <a:buChar char="−"/>
              <a:defRPr/>
            </a:pPr>
            <a:r>
              <a:rPr lang="en-US" sz="1600" dirty="0" smtClean="0"/>
              <a:t>Exception: Inuits and other aboriginal people, ‘canaries in the coal mine’</a:t>
            </a:r>
          </a:p>
          <a:p>
            <a:pPr marL="1146175" lvl="3" indent="-231775">
              <a:buNone/>
              <a:defRPr/>
            </a:pPr>
            <a:endParaRPr lang="en-US" sz="800" dirty="0" smtClean="0"/>
          </a:p>
          <a:p>
            <a:pPr marL="914400" lvl="2" indent="-231775">
              <a:defRPr/>
            </a:pPr>
            <a:r>
              <a:rPr lang="en-US" sz="2000" dirty="0" smtClean="0"/>
              <a:t>Limited papers on specific chemicals once presence established</a:t>
            </a:r>
          </a:p>
          <a:p>
            <a:pPr marL="1146175" lvl="3" indent="-231775">
              <a:buFont typeface="Constantia" pitchFamily="18" charset="0"/>
              <a:buChar char="−"/>
              <a:defRPr/>
            </a:pPr>
            <a:r>
              <a:rPr lang="en-US" sz="1600" dirty="0" smtClean="0"/>
              <a:t>Don’t need hundreds of papers on PCBs, PBDEs, chlorinated pesticides, etc.</a:t>
            </a:r>
          </a:p>
          <a:p>
            <a:pPr marL="1146175" lvl="3" indent="-231775">
              <a:buFont typeface="Constantia" pitchFamily="18" charset="0"/>
              <a:buChar char="−"/>
              <a:defRPr/>
            </a:pPr>
            <a:r>
              <a:rPr lang="en-US" sz="1600" dirty="0" smtClean="0"/>
              <a:t>If covered in primary sources, not added to work</a:t>
            </a:r>
          </a:p>
          <a:p>
            <a:pPr marL="1146175" lvl="3" indent="-231775">
              <a:buFont typeface="Constantia" pitchFamily="18" charset="0"/>
              <a:buChar char="−"/>
              <a:defRPr/>
            </a:pPr>
            <a:r>
              <a:rPr lang="en-US" sz="1600" dirty="0" smtClean="0"/>
              <a:t>Consider adding additional papers but low priority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514600"/>
          <a:ext cx="7315200" cy="3046475"/>
        </p:xfrm>
        <a:graphic>
          <a:graphicData uri="http://schemas.openxmlformats.org/drawingml/2006/table">
            <a:tbl>
              <a:tblPr/>
              <a:tblGrid>
                <a:gridCol w="2951469"/>
                <a:gridCol w="4363731"/>
              </a:tblGrid>
              <a:tr h="467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Exposure Information Source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Number of Chemicals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Biomonitoring Studies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47447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Drinking Water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47447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Indoor Air and House Dust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47447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Consumer Products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47447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1,798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39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01727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0220" algn="l"/>
                        </a:tabLs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1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13157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45870" algn="l"/>
                          <a:tab pos="1988820" algn="l"/>
                          <a:tab pos="261747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2,607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67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45870" marR="5600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022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2,419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Unique (sum)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45870" marR="3314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7470" algn="l"/>
                          <a:tab pos="2788920" algn="l"/>
                          <a:tab pos="290322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2,219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Unique (CAS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371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Tx/>
              <a:buNone/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Exposure Chemical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" name="Picture 3" descr="fig2.t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381000"/>
            <a:ext cx="74676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581400"/>
          </a:xfrm>
        </p:spPr>
        <p:txBody>
          <a:bodyPr/>
          <a:lstStyle/>
          <a:p>
            <a:pPr marL="463550" indent="-463550"/>
            <a:r>
              <a:rPr lang="en-US" dirty="0" smtClean="0"/>
              <a:t>Governor’s veto message directed Ecology to place greater emphasis upon chemicals found in children’s products</a:t>
            </a:r>
          </a:p>
          <a:p>
            <a:pPr marL="463550" indent="-463550">
              <a:buNone/>
            </a:pPr>
            <a:endParaRPr lang="en-US" sz="800" dirty="0" smtClean="0"/>
          </a:p>
          <a:p>
            <a:pPr marL="463550" indent="-463550"/>
            <a:r>
              <a:rPr lang="en-US" dirty="0" smtClean="0"/>
              <a:t>Prioritized products based upon 3 toxicity criteria of most importance to children and presence in children’s products</a:t>
            </a:r>
          </a:p>
          <a:p>
            <a:pPr marL="463550" indent="-463550">
              <a:buNone/>
            </a:pPr>
            <a:endParaRPr lang="en-US" sz="800" dirty="0" smtClean="0"/>
          </a:p>
          <a:p>
            <a:pPr marL="463550" indent="-463550"/>
            <a:r>
              <a:rPr lang="en-US" dirty="0" smtClean="0"/>
              <a:t>Used a ‘weight-of-evidence’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534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4863" lvl="1" indent="-231775">
              <a:defRPr/>
            </a:pPr>
            <a:endParaRPr lang="en-US" sz="800" dirty="0" smtClean="0"/>
          </a:p>
          <a:p>
            <a:pPr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Phase 2 </a:t>
            </a:r>
            <a:r>
              <a:rPr lang="en-US" sz="1600" b="1" dirty="0" smtClean="0">
                <a:solidFill>
                  <a:srgbClr val="0070C0"/>
                </a:solidFill>
              </a:rPr>
              <a:t>(cont.)</a:t>
            </a:r>
          </a:p>
          <a:p>
            <a:pPr>
              <a:defRPr/>
            </a:pPr>
            <a:r>
              <a:rPr lang="en-US" sz="2800" dirty="0" smtClean="0"/>
              <a:t>Chemicals removed before further prioritization: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62000" cy="365125"/>
          </a:xfrm>
        </p:spPr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4" descr="fig3.t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1600200"/>
            <a:ext cx="6553200" cy="495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601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2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Toxicity criteria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Process created by Catherine Karr, MD, PhD, Dept. of Pediatrics and Dept. Environmental &amp; Occupational Health Sciences, University of Washington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09600" y="554182"/>
          <a:ext cx="8001000" cy="6303818"/>
        </p:xfrm>
        <a:graphic>
          <a:graphicData uri="http://schemas.openxmlformats.org/presentationml/2006/ole">
            <p:oleObj spid="_x0000_s2049" name="Visio" r:id="rId4" imgW="8613242" imgH="677712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2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295403"/>
          <a:ext cx="8610601" cy="4864048"/>
        </p:xfrm>
        <a:graphic>
          <a:graphicData uri="http://schemas.openxmlformats.org/drawingml/2006/table">
            <a:tbl>
              <a:tblPr/>
              <a:tblGrid>
                <a:gridCol w="533400"/>
                <a:gridCol w="3810000"/>
                <a:gridCol w="685800"/>
                <a:gridCol w="990600"/>
                <a:gridCol w="533400"/>
                <a:gridCol w="533400"/>
                <a:gridCol w="685800"/>
                <a:gridCol w="838201"/>
              </a:tblGrid>
              <a:tr h="304797"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Developmental or Reproductive Toxicity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Worst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Severe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Bad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Info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Value or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Comment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Prop 65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5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Identified as developmental toxicant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NTP CERHR finding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5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Clear or some evidence of adverse effects in humans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Limited evidence in humans or some evidence in animals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Limited evidence in animals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Some or clear evidence of no observable adverse effects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EU Existing Substances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4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Identified as Category 1, 2 or 3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Cat 1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Cat 2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Cat 3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GHS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595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Identified as Category 1A, 1B or 2 for reproductive toxicity or germ cell mutagenicity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Cat 1A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Cat 1B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Cat 2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REPROTEXT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5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Rated as A</a:t>
                      </a:r>
                      <a:r>
                        <a:rPr lang="en-US" sz="1200" b="1" baseline="300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, A, A</a:t>
                      </a:r>
                      <a:r>
                        <a:rPr lang="en-US" sz="1200" b="1" baseline="30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, B</a:t>
                      </a:r>
                      <a:r>
                        <a:rPr lang="en-US" sz="1200" b="1" baseline="300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, B, B</a:t>
                      </a:r>
                      <a:r>
                        <a:rPr lang="en-US" sz="1200" b="1" baseline="30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, C, D, E, F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A+, A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A-, B+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E, F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200" b="1" baseline="30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, C, D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LOAEL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 or </a:t>
                      </a:r>
                      <a:r>
                        <a:rPr lang="en-US" sz="1200" b="1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RTECS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TDLo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 or </a:t>
                      </a: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TCLo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5136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12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Oral value (mg/kg-</a:t>
                      </a: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bw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/day)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&lt; 50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≥ 50 - ≤ 250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&gt; 250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2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Dermal value (mg/kg-bw/day)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&lt; 100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≥ 100 -  ≤ 500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&gt; 500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2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Inhalation (vapor) value (mg/L/day)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&lt; 1.0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≥ 1.0 - ≤ 2.5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&gt; 2.5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2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Inhalation (dust/mist/fume) value (mg/L/day)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&lt; 0.1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≥ 0.1 - ≤ 0.5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&gt; 0.5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2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Inhalation (gas) value (ppm/day)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&lt; 50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≥ 50 - ≤ 250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&gt; 250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6" marR="300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Massive recall of toys in 2007 for high lead levels</a:t>
            </a:r>
          </a:p>
          <a:p>
            <a:pPr marL="469900" indent="-273050"/>
            <a:r>
              <a:rPr lang="en-US" dirty="0" smtClean="0"/>
              <a:t>One child died from swallowing lead charm</a:t>
            </a:r>
          </a:p>
          <a:p>
            <a:pPr marL="469900" indent="-273050"/>
            <a:r>
              <a:rPr lang="en-US" dirty="0" smtClean="0"/>
              <a:t>Concerns for many other children from similar exposures</a:t>
            </a:r>
          </a:p>
          <a:p>
            <a:pPr marL="469900" indent="-2730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Children’s Safe Product Act Passed in WA in April 2008 followed by similar legislation in ME, CT, etc.</a:t>
            </a:r>
          </a:p>
          <a:p>
            <a:pPr marL="469900" indent="-273050"/>
            <a:r>
              <a:rPr lang="en-US" dirty="0" smtClean="0"/>
              <a:t>Restricted lead, cadmium and 6 phthalates in children’s products</a:t>
            </a:r>
          </a:p>
          <a:p>
            <a:pPr marL="469900" indent="-273050"/>
            <a:r>
              <a:rPr lang="en-US" dirty="0" smtClean="0"/>
              <a:t>Required Ecology to establish a list of chemicals of high concern to children (CHCCs)</a:t>
            </a:r>
          </a:p>
          <a:p>
            <a:pPr marL="469900" indent="-273050"/>
            <a:r>
              <a:rPr lang="en-US" dirty="0" smtClean="0"/>
              <a:t>Any product manufactured or sold in WA containing any CHCC above established limit must be reported to Ecology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2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2362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Exposure</a:t>
            </a:r>
          </a:p>
          <a:p>
            <a:pPr>
              <a:buNone/>
            </a:pPr>
            <a:r>
              <a:rPr lang="en-US" sz="2400" dirty="0" smtClean="0"/>
              <a:t>Criteria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Process created by Catherine Karr, MD, PhD, Dept. of Pediatrics and Dept. Environmental &amp; Occupational Health Sciences, University of Washington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2667000" y="1219200"/>
          <a:ext cx="5791200" cy="5638800"/>
        </p:xfrm>
        <a:graphic>
          <a:graphicData uri="http://schemas.openxmlformats.org/presentationml/2006/ole">
            <p:oleObj spid="_x0000_s14337" name="Visio" r:id="rId3" imgW="7184502" imgH="965053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2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828800"/>
          <a:ext cx="8086725" cy="3768436"/>
        </p:xfrm>
        <a:graphic>
          <a:graphicData uri="http://schemas.openxmlformats.org/drawingml/2006/table">
            <a:tbl>
              <a:tblPr/>
              <a:tblGrid>
                <a:gridCol w="4114800"/>
                <a:gridCol w="683578"/>
                <a:gridCol w="792956"/>
                <a:gridCol w="856615"/>
                <a:gridCol w="370046"/>
                <a:gridCol w="422910"/>
                <a:gridCol w="845820"/>
              </a:tblGrid>
              <a:tr h="6096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en-US" sz="1400" b="1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Presence in a child product</a:t>
                      </a:r>
                      <a:endParaRPr lang="en-US" sz="1400" b="1" dirty="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Known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Possible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Unlikely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Info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Value or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Comment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14"/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Found in Danish EPA or Dutch studies and reports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3038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15"/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EU or authoritative Risk Assessment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indicating use in children’s products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16"/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Evidence in data in HSDB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indicating possible use in children’s products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Environmental Working Group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database if used in cosmetics or sunscreens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18"/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EPA’s Inventory Use and Reporting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database (IUR)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NLM Household products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database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NI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2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33400" y="1979075"/>
          <a:ext cx="7610475" cy="4878925"/>
        </p:xfrm>
        <a:graphic>
          <a:graphicData uri="http://schemas.openxmlformats.org/presentationml/2006/ole">
            <p:oleObj spid="_x0000_s13315" name="Visio" r:id="rId3" imgW="7336841" imgH="4846930" progId="Visio.Drawing.11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Segregated 178 potential CHCCs into the following ‘bins’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Reduced 178 potential CHCCs to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80E7E-72BA-45C2-9B16-869CF30683C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28594"/>
          <a:ext cx="8305800" cy="631999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79062"/>
                <a:gridCol w="3040853"/>
                <a:gridCol w="954978"/>
                <a:gridCol w="3530907"/>
              </a:tblGrid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50-00-0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Formaldehyde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108-88-3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Toluene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57-55-6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Propylene glycol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108-95-2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Phenol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60-29-7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Diethyl ether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109-86-4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2-Methoxyethanol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62-53-3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Aniline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110-80-5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Ethylene glycol monoethyl ester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62-75-9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N-</a:t>
                      </a:r>
                      <a:r>
                        <a:rPr lang="en-US" sz="1200" b="1" u="none" strike="noStrike" dirty="0" err="1"/>
                        <a:t>nitrosodimethylamine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115-96-8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TCE;</a:t>
                      </a:r>
                      <a:r>
                        <a:rPr lang="en-US" sz="1200" b="1" u="none" strike="noStrike" baseline="0" dirty="0" smtClean="0"/>
                        <a:t> </a:t>
                      </a:r>
                      <a:r>
                        <a:rPr lang="en-US" sz="1200" b="1" u="none" strike="noStrike" baseline="0" dirty="0" err="1" smtClean="0"/>
                        <a:t>T</a:t>
                      </a:r>
                      <a:r>
                        <a:rPr lang="en-US" sz="1200" b="1" u="none" strike="noStrike" dirty="0" err="1" smtClean="0"/>
                        <a:t>ris</a:t>
                      </a:r>
                      <a:r>
                        <a:rPr lang="en-US" sz="1200" b="1" u="none" strike="noStrike" dirty="0" smtClean="0"/>
                        <a:t>-</a:t>
                      </a:r>
                      <a:r>
                        <a:rPr lang="en-US" sz="1200" b="1" u="none" strike="noStrike" dirty="0"/>
                        <a:t>(2-chlorethyl)-</a:t>
                      </a:r>
                      <a:r>
                        <a:rPr lang="en-US" sz="1200" b="1" u="none" strike="noStrike" dirty="0" smtClean="0"/>
                        <a:t>phosphate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71-36-3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1-Butanol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118-74-1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Hexachlorobenzene; HCB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71-43-2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Benzene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119-93-7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3,3’- Dimethylbenzidine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75-01-4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Vinyl chloride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120-47-8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Ethyl paraben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75-07-0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Acetaldehyde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123-91-1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1,4-Dioxane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75-09-2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Methylene chloride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127-18-4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Perchloroethylene</a:t>
                      </a:r>
                      <a:r>
                        <a:rPr lang="en-US" sz="1200" b="1" u="none" strike="noStrike" dirty="0"/>
                        <a:t>; </a:t>
                      </a:r>
                      <a:r>
                        <a:rPr lang="en-US" sz="1200" b="1" u="none" strike="noStrike" dirty="0" err="1" smtClean="0"/>
                        <a:t>Tetrachlorethylene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75-15-0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Carbon disulfide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131-11-3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Dimethyl phthalate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78-93-3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 Methyl ethyl </a:t>
                      </a:r>
                      <a:r>
                        <a:rPr lang="en-US" sz="1200" b="1" u="none" strike="noStrike" dirty="0" err="1"/>
                        <a:t>ketone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131-55-5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Benzophenone-2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79-34-5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1,1,2,2-Tetrachloroethane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140-66-9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4-tert-Octylphenol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79-94-7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TBBPA; Tetrabromobisphenol 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140-67-0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Estragole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80-05-7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Bisphenol 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149-57-5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2-Ethyl </a:t>
                      </a:r>
                      <a:r>
                        <a:rPr lang="en-US" sz="1200" b="1" u="none" strike="noStrike" dirty="0" err="1"/>
                        <a:t>hexanoic</a:t>
                      </a:r>
                      <a:r>
                        <a:rPr lang="en-US" sz="1200" b="1" u="none" strike="noStrike" dirty="0"/>
                        <a:t> acid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84-66-2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DEP; Diethyl phthalate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556-67-2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Octamethylcyclotetrasiloxane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84-75-3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di</a:t>
                      </a:r>
                      <a:r>
                        <a:rPr lang="en-US" sz="1200" b="1" u="none" strike="noStrike" dirty="0"/>
                        <a:t>-n-</a:t>
                      </a:r>
                      <a:r>
                        <a:rPr lang="en-US" sz="1200" b="1" u="none" strike="noStrike" dirty="0" err="1"/>
                        <a:t>hexylphthalate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608-93-5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PeCB</a:t>
                      </a:r>
                      <a:r>
                        <a:rPr lang="en-US" sz="1200" b="1" u="none" strike="noStrike" dirty="0"/>
                        <a:t>; </a:t>
                      </a:r>
                      <a:r>
                        <a:rPr lang="en-US" sz="1200" b="1" u="none" strike="noStrike" dirty="0" err="1"/>
                        <a:t>pentachlorobenzene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85-44-9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Phthalic</a:t>
                      </a:r>
                      <a:r>
                        <a:rPr lang="en-US" sz="1200" b="1" u="none" strike="noStrike" dirty="0"/>
                        <a:t> anhydride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842-07-9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C.I. Solvent Yellow </a:t>
                      </a:r>
                      <a:r>
                        <a:rPr lang="en-US" sz="1200" b="1" u="none" strike="noStrike" dirty="0" smtClean="0"/>
                        <a:t> 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86-30-6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N-</a:t>
                      </a:r>
                      <a:r>
                        <a:rPr lang="en-US" sz="1200" b="1" u="none" strike="noStrike" dirty="0" err="1"/>
                        <a:t>nitroso</a:t>
                      </a:r>
                      <a:r>
                        <a:rPr lang="en-US" sz="1200" b="1" u="none" strike="noStrike" dirty="0"/>
                        <a:t>-diphenylamine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872-50-4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1-Methyl-2-pyrrolidinon; NMP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87-68-3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Hexachlorobutadiene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1163-19-5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BDE 209; Deca-BDE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94-13-3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n-Propyl paraben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1763-23-1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PFOS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94-26-8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Butyl paraben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1806-26-4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4-Octylphenol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95-53-4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2-Aminotoluene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4376-20-9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MEHP; Mono-2-ethylhexyl phthalate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95-80-7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2,4-Toluenediamine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5466-77-3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2-Ethylhexyl-p-methoxycinnamate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99-76-3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Methyl paraben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7439-97-6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Mercury &amp; mercury compounds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99-96-7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4-Hydroxybenzoic </a:t>
                      </a:r>
                      <a:r>
                        <a:rPr lang="en-US" sz="1200" b="1" u="none" strike="noStrike" dirty="0"/>
                        <a:t>acid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7439-98-7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Molybdenum &amp; Molybdenum compounds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100-41-4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Ethyl benzene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7440-36-0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Antimony &amp; Antimony compounds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100-42-5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Styrene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7440-38-2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Arsenic &amp; Arsenic compounds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104-40-5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smtClean="0"/>
                        <a:t>4-n-Nonylphenol;</a:t>
                      </a:r>
                      <a:r>
                        <a:rPr lang="en-US" sz="1200" b="1" u="none" strike="noStrike" baseline="0" dirty="0" smtClean="0"/>
                        <a:t> </a:t>
                      </a:r>
                      <a:r>
                        <a:rPr lang="en-US" sz="1200" b="1" u="none" strike="noStrike" dirty="0" smtClean="0"/>
                        <a:t>n-NP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7440-41-7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Beryllium &amp; Beryllium compounds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106-47-8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Chloroaniline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7440-48-4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Cobalt &amp; Cobalt compounds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107-13-1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Acrylonitrile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25013-16-5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Butylated</a:t>
                      </a:r>
                      <a:r>
                        <a:rPr lang="en-US" sz="1200" b="1" u="none" strike="noStrike" dirty="0"/>
                        <a:t> </a:t>
                      </a:r>
                      <a:r>
                        <a:rPr lang="en-US" sz="1200" b="1" u="none" strike="noStrike" dirty="0" err="1"/>
                        <a:t>Hydroxyanisole</a:t>
                      </a:r>
                      <a:r>
                        <a:rPr lang="en-US" sz="1200" b="1" u="none" strike="noStrike" dirty="0"/>
                        <a:t>; BHA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107-21-1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1,2-Ethandiol; </a:t>
                      </a:r>
                      <a:r>
                        <a:rPr lang="en-US" sz="1200" b="1" u="none" strike="noStrike" dirty="0" smtClean="0"/>
                        <a:t>Ethylene glycol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25154-52-3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 err="1"/>
                        <a:t>Nonylphenol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  <a:tr h="1847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/>
                        <a:t>25637-99-4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/>
                        <a:t>HBCD; Hexabromocyclododecane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4" marR="5864" marT="586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Final review of 65 CHCCs to determine those placed into regulation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Four components part of final determination:</a:t>
            </a:r>
          </a:p>
          <a:p>
            <a:pPr marL="920750" indent="-514350">
              <a:buFont typeface="+mj-lt"/>
              <a:buAutoNum type="arabicPeriod"/>
            </a:pPr>
            <a:r>
              <a:rPr lang="en-US" dirty="0" smtClean="0"/>
              <a:t>Final toxicity and exposure review</a:t>
            </a:r>
          </a:p>
          <a:p>
            <a:pPr marL="920750" indent="-514350">
              <a:buFont typeface="+mj-lt"/>
              <a:buAutoNum type="arabicPeriod"/>
            </a:pPr>
            <a:r>
              <a:rPr lang="en-US" dirty="0" smtClean="0"/>
              <a:t>Determination of a reasonable analytical method</a:t>
            </a:r>
          </a:p>
          <a:p>
            <a:pPr marL="920750" indent="-514350">
              <a:buFont typeface="+mj-lt"/>
              <a:buAutoNum type="arabicPeriod"/>
            </a:pPr>
            <a:r>
              <a:rPr lang="en-US" dirty="0" smtClean="0"/>
              <a:t>Determination of a reporting level</a:t>
            </a:r>
          </a:p>
          <a:p>
            <a:pPr marL="920750" indent="-514350">
              <a:buFont typeface="+mj-lt"/>
              <a:buAutoNum type="arabicPeriod"/>
            </a:pPr>
            <a:r>
              <a:rPr lang="en-US" dirty="0" smtClean="0"/>
              <a:t>Overall policy review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the meantime conducting Pilot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Pilot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463550" indent="-463550"/>
            <a:r>
              <a:rPr lang="en-US" dirty="0" smtClean="0"/>
              <a:t>Create draft rule</a:t>
            </a:r>
          </a:p>
          <a:p>
            <a:pPr marL="463550" indent="-463550"/>
            <a:r>
              <a:rPr lang="en-US" dirty="0" smtClean="0"/>
              <a:t>Work with regulated community and interested parties to evaluate effectiveness of proposed rule</a:t>
            </a:r>
          </a:p>
          <a:p>
            <a:pPr marL="463550" indent="-463550"/>
            <a:r>
              <a:rPr lang="en-US" dirty="0" smtClean="0"/>
              <a:t>Based upon input, propose final rule which will contain final list of CHCCs</a:t>
            </a:r>
          </a:p>
          <a:p>
            <a:pPr marL="463550" indent="-463550"/>
            <a:r>
              <a:rPr lang="en-US" dirty="0" smtClean="0"/>
              <a:t>Undergo formal public comment process</a:t>
            </a:r>
          </a:p>
          <a:p>
            <a:pPr marL="463550" indent="-463550"/>
            <a:r>
              <a:rPr lang="en-US" dirty="0" smtClean="0"/>
              <a:t>Once finalized, any product sold or manufactured in WA must report to Ecology presence of chemical in product and certain additional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Children Safe Product Act &amp; Pilot Rule Process:</a:t>
            </a:r>
          </a:p>
          <a:p>
            <a:pPr marL="746125" indent="-268288">
              <a:buNone/>
            </a:pPr>
            <a:r>
              <a:rPr lang="en-US" dirty="0" smtClean="0">
                <a:hlinkClick r:id="rId2"/>
              </a:rPr>
              <a:t>http://www.ecy.wa.gov/programs/swfa/rules/ruleChildSafePilot.html</a:t>
            </a:r>
            <a:endParaRPr lang="en-US" dirty="0" smtClean="0"/>
          </a:p>
          <a:p>
            <a:pPr marL="273050" indent="-273050">
              <a:buNone/>
            </a:pPr>
            <a:endParaRPr lang="en-US" dirty="0" smtClean="0"/>
          </a:p>
          <a:p>
            <a:pPr marL="273050" indent="-273050">
              <a:buNone/>
            </a:pPr>
            <a:r>
              <a:rPr lang="en-US" dirty="0" smtClean="0"/>
              <a:t>Phase 1 process, Stone and Delistraty, 2009, ‘</a:t>
            </a:r>
            <a:r>
              <a:rPr lang="en-US" i="1" dirty="0" smtClean="0"/>
              <a:t>Sources of toxicity and exposure information for identifying chemicals of high concern to children</a:t>
            </a:r>
            <a:r>
              <a:rPr lang="en-US" dirty="0" smtClean="0"/>
              <a:t>’:</a:t>
            </a:r>
          </a:p>
          <a:p>
            <a:pPr marL="688975" indent="-225425">
              <a:buNone/>
            </a:pPr>
            <a:r>
              <a:rPr lang="en-US" dirty="0" smtClean="0">
                <a:hlinkClick r:id="rId3"/>
              </a:rPr>
              <a:t>http://www.sciencedirect.com/science?_ob=ArticleURL&amp;_udi=B6V9G-4Y5H5XP-1&amp;_user=10&amp;_rdoc=1&amp;_fmt=&amp;_orig=search&amp;_sort=d&amp;_docanchor=&amp;view=c&amp;_acct=C000050221&amp;_version=1&amp;_urlVersion=0&amp;_userid=10&amp;md5=6cbd6a426cb849743c8d27f7da883874</a:t>
            </a:r>
            <a:endParaRPr lang="en-US" dirty="0" smtClean="0"/>
          </a:p>
          <a:p>
            <a:pPr marL="688975" indent="-225425">
              <a:buNone/>
            </a:pPr>
            <a:endParaRPr lang="en-US" dirty="0" smtClean="0"/>
          </a:p>
          <a:p>
            <a:pPr marL="8064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688975" indent="-225425">
              <a:buNone/>
            </a:pPr>
            <a:r>
              <a:rPr lang="en-US" dirty="0" smtClean="0"/>
              <a:t>Alex Stone</a:t>
            </a:r>
          </a:p>
          <a:p>
            <a:pPr marL="688975" indent="-225425">
              <a:buNone/>
            </a:pPr>
            <a:r>
              <a:rPr lang="en-US" dirty="0" smtClean="0"/>
              <a:t>Safer Chemical Alternative Chemist</a:t>
            </a:r>
          </a:p>
          <a:p>
            <a:pPr marL="688975" indent="-225425">
              <a:buNone/>
            </a:pPr>
            <a:r>
              <a:rPr lang="en-US" dirty="0" smtClean="0"/>
              <a:t>Washington State Dept. of Ecology</a:t>
            </a:r>
          </a:p>
          <a:p>
            <a:pPr marL="688975" indent="-225425">
              <a:buNone/>
            </a:pPr>
            <a:r>
              <a:rPr lang="en-US" dirty="0" smtClean="0">
                <a:hlinkClick r:id="rId2"/>
              </a:rPr>
              <a:t>alex.stone@ecy.wa.gov</a:t>
            </a:r>
            <a:endParaRPr lang="en-US" dirty="0" smtClean="0"/>
          </a:p>
          <a:p>
            <a:pPr marL="688975" indent="-225425">
              <a:buNone/>
            </a:pPr>
            <a:r>
              <a:rPr lang="en-US" dirty="0" smtClean="0"/>
              <a:t>Phone: (360) 407-6758</a:t>
            </a:r>
          </a:p>
          <a:p>
            <a:pPr marL="688975" indent="-225425">
              <a:buNone/>
            </a:pPr>
            <a:endParaRPr lang="en-US" dirty="0" smtClean="0"/>
          </a:p>
          <a:p>
            <a:pPr marL="688975" indent="-225425">
              <a:buNone/>
            </a:pPr>
            <a:endParaRPr lang="en-US" dirty="0" smtClean="0"/>
          </a:p>
          <a:p>
            <a:pPr marL="8064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Background </a:t>
            </a:r>
            <a:r>
              <a:rPr lang="en-US" sz="2800" dirty="0" smtClean="0"/>
              <a:t>(cont.)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Federal Consumer Product Safety Improvement Act passed in August 2008</a:t>
            </a:r>
          </a:p>
          <a:p>
            <a:pPr marL="463550" indent="-238125"/>
            <a:r>
              <a:rPr lang="en-US" dirty="0" smtClean="0"/>
              <a:t>Preempted state legislation</a:t>
            </a:r>
          </a:p>
          <a:p>
            <a:pPr marL="463550" indent="-238125"/>
            <a:r>
              <a:rPr lang="en-US" dirty="0" smtClean="0"/>
              <a:t>Established less restrictive limits for lead and phthalates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Ecology determined CSPA reporting requirements not preempted by federal legislation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Continued with process for identifying CHCCs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CSPA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Phases</a:t>
            </a:r>
          </a:p>
          <a:p>
            <a:pPr marL="738188" indent="-514350">
              <a:buFont typeface="+mj-lt"/>
              <a:buAutoNum type="arabicPeriod"/>
            </a:pPr>
            <a:r>
              <a:rPr lang="en-US" dirty="0" smtClean="0"/>
              <a:t>Identification of Chemicals of High Concern to Children (CHCCs)</a:t>
            </a:r>
          </a:p>
          <a:p>
            <a:pPr marL="738188" indent="-514350">
              <a:buFont typeface="+mj-lt"/>
              <a:buAutoNum type="arabicPeriod"/>
            </a:pPr>
            <a:r>
              <a:rPr lang="en-US" dirty="0" smtClean="0"/>
              <a:t>Prioritization of CHCCs</a:t>
            </a:r>
          </a:p>
          <a:p>
            <a:pPr marL="738188" indent="-514350">
              <a:buFont typeface="+mj-lt"/>
              <a:buAutoNum type="arabicPeriod"/>
            </a:pPr>
            <a:r>
              <a:rPr lang="en-US" dirty="0" smtClean="0"/>
              <a:t>Final review and determination of CHCCs to be placed into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D8A0B-82F3-43F7-8BE3-DF62B8EC00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Phase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Identify High Priority Chemicals (HPC)</a:t>
            </a:r>
          </a:p>
          <a:p>
            <a:r>
              <a:rPr lang="en-US" sz="2800" dirty="0" smtClean="0"/>
              <a:t>Identify Chemicals in Potential Exposure Sources</a:t>
            </a:r>
          </a:p>
          <a:p>
            <a:r>
              <a:rPr lang="en-US" sz="2800" dirty="0" smtClean="0"/>
              <a:t>Identify Chemicals of High Concern to Children (CHCCs), i. e. chemicals that are:</a:t>
            </a:r>
          </a:p>
          <a:p>
            <a:pPr marL="1144588" lvl="1" indent="-457200">
              <a:buFont typeface="+mj-lt"/>
              <a:buAutoNum type="arabicPeriod"/>
            </a:pPr>
            <a:r>
              <a:rPr lang="en-US" sz="2800" dirty="0" smtClean="0"/>
              <a:t>An HPC </a:t>
            </a:r>
            <a:r>
              <a:rPr lang="en-US" sz="2800" b="1" u="sng" dirty="0" smtClean="0"/>
              <a:t>and</a:t>
            </a:r>
            <a:endParaRPr lang="en-US" sz="2800" dirty="0" smtClean="0"/>
          </a:p>
          <a:p>
            <a:pPr marL="1144588" lvl="1" indent="-457200">
              <a:buFont typeface="+mj-lt"/>
              <a:buAutoNum type="arabicPeriod"/>
            </a:pPr>
            <a:r>
              <a:rPr lang="en-US" sz="2800" dirty="0" smtClean="0"/>
              <a:t>Found in at least one of the potential exposure pathways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609600" y="785317"/>
            <a:ext cx="7731125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marL="342900" indent="-342900"/>
            <a:r>
              <a:rPr lang="en-US" b="1" u="sng" dirty="0"/>
              <a:t>‘High Priority Chemicals’ (HPCs):</a:t>
            </a:r>
            <a:r>
              <a:rPr lang="en-US" dirty="0"/>
              <a:t>  (From legislation)</a:t>
            </a:r>
          </a:p>
          <a:p>
            <a:pPr marL="342900" indent="-342900"/>
            <a:endParaRPr lang="en-US" sz="1000" dirty="0"/>
          </a:p>
          <a:p>
            <a:pPr marL="342900" indent="-342900"/>
            <a:r>
              <a:rPr lang="en-US" sz="1600" b="1" u="sng" dirty="0"/>
              <a:t>Section 2:</a:t>
            </a:r>
            <a:r>
              <a:rPr lang="en-US" sz="1600" b="1" dirty="0"/>
              <a:t> Definitions</a:t>
            </a:r>
          </a:p>
          <a:p>
            <a:pPr marL="342900" indent="-342900"/>
            <a:r>
              <a:rPr lang="en-US" sz="1600" b="1" dirty="0"/>
              <a:t>‘High priority chemical’ as identified by:</a:t>
            </a:r>
          </a:p>
          <a:p>
            <a:pPr marL="800100" lvl="1" indent="-342900">
              <a:buFontTx/>
              <a:buChar char="•"/>
            </a:pPr>
            <a:r>
              <a:rPr lang="en-US" sz="1600" b="1" dirty="0"/>
              <a:t>State agency</a:t>
            </a:r>
          </a:p>
          <a:p>
            <a:pPr marL="800100" lvl="1" indent="-342900">
              <a:buFontTx/>
              <a:buChar char="•"/>
            </a:pPr>
            <a:r>
              <a:rPr lang="en-US" sz="1600" b="1" dirty="0"/>
              <a:t>Federal agency</a:t>
            </a:r>
          </a:p>
          <a:p>
            <a:pPr marL="800100" lvl="1" indent="-342900">
              <a:buFontTx/>
              <a:buChar char="•"/>
            </a:pPr>
            <a:r>
              <a:rPr lang="en-US" sz="1600" b="1" dirty="0"/>
              <a:t>Accredited research university</a:t>
            </a:r>
          </a:p>
          <a:p>
            <a:pPr marL="800100" lvl="1" indent="-342900">
              <a:buFontTx/>
              <a:buChar char="•"/>
            </a:pPr>
            <a:r>
              <a:rPr lang="en-US" sz="1600" b="1" dirty="0"/>
              <a:t>Other scientific evidence deemed authoritative by </a:t>
            </a:r>
            <a:r>
              <a:rPr lang="en-US" sz="1600" b="1" dirty="0" smtClean="0"/>
              <a:t>Ecology</a:t>
            </a:r>
            <a:endParaRPr lang="en-US" sz="1600" b="1" dirty="0"/>
          </a:p>
          <a:p>
            <a:pPr marL="342900" indent="-342900"/>
            <a:endParaRPr lang="en-US" sz="1600" b="1" dirty="0"/>
          </a:p>
          <a:p>
            <a:pPr marL="342900" indent="-342900"/>
            <a:r>
              <a:rPr lang="en-US" sz="1600" b="1" dirty="0"/>
              <a:t>One or more of the following criteria:</a:t>
            </a:r>
          </a:p>
          <a:p>
            <a:pPr marL="800100" lvl="1" indent="-342900">
              <a:buFontTx/>
              <a:buAutoNum type="alphaLcParenR"/>
            </a:pPr>
            <a:r>
              <a:rPr lang="en-US" sz="1600" b="1" dirty="0"/>
              <a:t>Developmental toxin</a:t>
            </a:r>
          </a:p>
          <a:p>
            <a:pPr marL="800100" lvl="1" indent="-342900">
              <a:buFontTx/>
              <a:buAutoNum type="alphaLcParenR"/>
            </a:pPr>
            <a:r>
              <a:rPr lang="en-US" sz="1600" b="1" dirty="0"/>
              <a:t>Cause: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Cancer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Genetic damage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Reproductive harm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Endocrine disruptor</a:t>
            </a:r>
          </a:p>
          <a:p>
            <a:pPr marL="800100" lvl="1" indent="-342900">
              <a:buFontTx/>
              <a:buAutoNum type="alphaLcParenR"/>
            </a:pPr>
            <a:r>
              <a:rPr lang="en-US" sz="1600" b="1" dirty="0"/>
              <a:t>Damage: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Nervous system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Immune system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Organs</a:t>
            </a:r>
          </a:p>
          <a:p>
            <a:pPr marL="1257300" lvl="2" indent="-342900">
              <a:buFontTx/>
              <a:buChar char="•"/>
            </a:pPr>
            <a:r>
              <a:rPr lang="en-US" sz="1600" b="1" dirty="0"/>
              <a:t>Other systemic toxicity</a:t>
            </a:r>
          </a:p>
          <a:p>
            <a:pPr marL="800100" lvl="1" indent="-342900">
              <a:buFontTx/>
              <a:buAutoNum type="alphaLcParenR"/>
            </a:pPr>
            <a:r>
              <a:rPr lang="en-US" sz="1600" b="1" dirty="0"/>
              <a:t>PBT</a:t>
            </a:r>
          </a:p>
          <a:p>
            <a:pPr marL="800100" lvl="1" indent="-342900">
              <a:buFontTx/>
              <a:buAutoNum type="alphaLcParenR"/>
            </a:pPr>
            <a:r>
              <a:rPr lang="en-US" sz="1600" b="1" dirty="0"/>
              <a:t>vPvB (very persistent &amp; very bioaccumulative)</a:t>
            </a:r>
          </a:p>
          <a:p>
            <a:pPr marL="342900" indent="-342900" eaLnBrk="0" hangingPunct="0"/>
            <a:endParaRPr lang="en-US" sz="1600" dirty="0"/>
          </a:p>
        </p:txBody>
      </p:sp>
      <p:sp>
        <p:nvSpPr>
          <p:cNvPr id="3" name="Oval 2"/>
          <p:cNvSpPr/>
          <p:nvPr/>
        </p:nvSpPr>
        <p:spPr>
          <a:xfrm>
            <a:off x="5867400" y="3124200"/>
            <a:ext cx="2895600" cy="2667000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HPCs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0B6C-A39F-41E8-875B-A03431C56A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04800" y="432256"/>
            <a:ext cx="861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US" sz="2800" b="1" dirty="0"/>
              <a:t>HPC Sources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990601"/>
          <a:ext cx="8534400" cy="5257799"/>
        </p:xfrm>
        <a:graphic>
          <a:graphicData uri="http://schemas.openxmlformats.org/drawingml/2006/table">
            <a:tbl>
              <a:tblPr/>
              <a:tblGrid>
                <a:gridCol w="3681711"/>
                <a:gridCol w="585488"/>
                <a:gridCol w="3646516"/>
                <a:gridCol w="620685"/>
              </a:tblGrid>
              <a:tr h="341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States: Federal</a:t>
                      </a:r>
                      <a:endParaRPr lang="en-US" sz="18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States: State</a:t>
                      </a:r>
                      <a:endParaRPr lang="en-US" sz="18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Prop 65-Total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EPA TRI PBT Chemicals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Prop 65 Cancer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EPA VCCEP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Prop 65 Developmental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Nat. Waste Min.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Program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Priority Chem.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Prop 65 Female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National Toxicology Program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Reproduction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Prop 65 Male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National Tox. Program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Carcinogens-Known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 PBTs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National Tox. Program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Carcinogens-Suspected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International: Europe</a:t>
                      </a:r>
                      <a:endParaRPr lang="en-US" sz="18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IRIS Total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 Endocrine Disruptors Cat 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1986 Category A (known)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 Endocrine Disruptors Cat 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1986 Category B1 (probable-humans)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 SVHC (Substances of Very High Concern)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1986 Category B2 (probable-animal)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 PBTs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1986 Category C (possible)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EU Chemicals identified for Risk Assessment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1996 Known/likely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OSPAR Chemicals of Concern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1999 Carcinogens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OSPAR 1997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Chemicals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 Priority Action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2005 Suggestive Evidence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IARC Group 1 Known Carcinogens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IRIS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IARC Group 2a Probable Carcinogens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IARC Group 2b Possible Carcinogens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8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International: Canada</a:t>
                      </a:r>
                      <a:endParaRPr lang="en-US" sz="18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Grandjean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Neuro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/developmental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toxicants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Canadian PBiT list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0B6C-A39F-41E8-875B-A03431C56A6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80E7E-72BA-45C2-9B16-869CF30683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04800"/>
          <a:ext cx="6629400" cy="6428696"/>
        </p:xfrm>
        <a:graphic>
          <a:graphicData uri="http://schemas.openxmlformats.org/drawingml/2006/table">
            <a:tbl>
              <a:tblPr/>
              <a:tblGrid>
                <a:gridCol w="2667000"/>
                <a:gridCol w="2743200"/>
                <a:gridCol w="1219200"/>
              </a:tblGrid>
              <a:tr h="197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Primary Toxicity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Criteria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Source of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Information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140" algn="l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Nr.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of HPCs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Carcinogenicity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Prop 65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446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NWMP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IARC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321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IRIS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NTP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238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9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DNR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toxicity (dev.,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neurodev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&amp;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Prop 65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414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repro. toxicity)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VCCEP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Times New Roman"/>
                          <a:ea typeface="Times New Roman"/>
                          <a:cs typeface="Times New Roman"/>
                        </a:rPr>
                        <a:t>Grandjean and Landrigan (2006)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NTP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CMR toxicity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NWMP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ESR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SVHC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Endocrine disruption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EU ED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317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OSPAR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PBT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CEPA PB</a:t>
                      </a:r>
                      <a:r>
                        <a:rPr lang="en-US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393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TRI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NWMP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EU PBT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SVHC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OSPAR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WA PBT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vPvB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SVHC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437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Other (systemic, target organ, etc.)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IRIS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423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457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3710 Total (sum)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457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2160 Unique (sum)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2044 Unique (CAS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627" marR="446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04800" y="838200"/>
            <a:ext cx="861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US" sz="3600" b="1" dirty="0"/>
              <a:t>HPC Sources</a:t>
            </a:r>
            <a:r>
              <a:rPr lang="en-US" sz="3600" b="1" dirty="0" smtClean="0"/>
              <a:t>: </a:t>
            </a:r>
            <a:r>
              <a:rPr lang="en-US" sz="2400" dirty="0" smtClean="0"/>
              <a:t>(cont.)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0B6C-A39F-41E8-875B-A03431C56A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876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Coordinated with other states like ME although differences exist between state approaches</a:t>
            </a:r>
          </a:p>
          <a:p>
            <a:pPr marL="463550" indent="-238125">
              <a:buFont typeface="Arial" pitchFamily="34" charset="0"/>
              <a:buChar char="•"/>
            </a:pPr>
            <a:r>
              <a:rPr lang="en-US" sz="2000" dirty="0" smtClean="0"/>
              <a:t>WA included chemicals ‘suspected’ or ‘possible’ for some toxicity criteria</a:t>
            </a:r>
          </a:p>
          <a:p>
            <a:pPr marL="463550" indent="-238125">
              <a:buFont typeface="Arial" pitchFamily="34" charset="0"/>
              <a:buChar char="•"/>
            </a:pPr>
            <a:r>
              <a:rPr lang="en-US" sz="2000" dirty="0" smtClean="0"/>
              <a:t>Did not want these chemicals selected as potential safer alternatives</a:t>
            </a:r>
          </a:p>
          <a:p>
            <a:pPr marL="463550" indent="-238125"/>
            <a:endParaRPr lang="en-US" sz="800" dirty="0" smtClean="0"/>
          </a:p>
          <a:p>
            <a:r>
              <a:rPr lang="en-US" sz="2800" dirty="0" smtClean="0"/>
              <a:t>Differentiated between sources</a:t>
            </a:r>
          </a:p>
          <a:p>
            <a:pPr marL="463550" indent="-238125">
              <a:buFont typeface="Arial" pitchFamily="34" charset="0"/>
              <a:buChar char="•"/>
            </a:pPr>
            <a:r>
              <a:rPr lang="en-US" sz="2000" dirty="0" smtClean="0"/>
              <a:t>Potential ‘emerging chemicals’ for which the science is not as developed or easily ascertained (in green)</a:t>
            </a:r>
          </a:p>
          <a:p>
            <a:pPr marL="463550" indent="-238125">
              <a:buFont typeface="Arial" pitchFamily="34" charset="0"/>
              <a:buChar char="•"/>
            </a:pPr>
            <a:r>
              <a:rPr lang="en-US" sz="2000" dirty="0" smtClean="0"/>
              <a:t>‘Emerging chemicals’ removed from prioritization process</a:t>
            </a:r>
          </a:p>
          <a:p>
            <a:pPr marL="463550" indent="-238125"/>
            <a:endParaRPr lang="en-US" sz="800" dirty="0" smtClean="0"/>
          </a:p>
          <a:p>
            <a:pPr marL="225425" indent="-225425"/>
            <a:r>
              <a:rPr lang="en-US" sz="2800" dirty="0" smtClean="0"/>
              <a:t>Sources as of October 2008-recent changes not reflected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1941</Words>
  <Application>Microsoft Office PowerPoint</Application>
  <PresentationFormat>On-screen Show (4:3)</PresentationFormat>
  <Paragraphs>659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Flow</vt:lpstr>
      <vt:lpstr>Visio</vt:lpstr>
      <vt:lpstr>Selection and Prioritization of Chemicals for WA’s Children’s Safe Product Act (CSPA)</vt:lpstr>
      <vt:lpstr>Background</vt:lpstr>
      <vt:lpstr>Background (cont.)</vt:lpstr>
      <vt:lpstr>CSPA Implementation</vt:lpstr>
      <vt:lpstr>Phase 1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Phase 2</vt:lpstr>
      <vt:lpstr>Slide 17</vt:lpstr>
      <vt:lpstr>Phase 2 (cont.)</vt:lpstr>
      <vt:lpstr>Phase 2 (cont.)</vt:lpstr>
      <vt:lpstr>Phase 2 (cont.)</vt:lpstr>
      <vt:lpstr>Phase 2 (cont.)</vt:lpstr>
      <vt:lpstr>Phase 2 (cont.)</vt:lpstr>
      <vt:lpstr>Slide 23</vt:lpstr>
      <vt:lpstr>Phase 3</vt:lpstr>
      <vt:lpstr>Pilot Rule</vt:lpstr>
      <vt:lpstr>Links</vt:lpstr>
      <vt:lpstr>Contacts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Stone</dc:creator>
  <cp:lastModifiedBy>Alex Stone</cp:lastModifiedBy>
  <cp:revision>205</cp:revision>
  <dcterms:created xsi:type="dcterms:W3CDTF">2008-08-07T21:33:37Z</dcterms:created>
  <dcterms:modified xsi:type="dcterms:W3CDTF">2010-05-10T02:43:32Z</dcterms:modified>
</cp:coreProperties>
</file>