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5"/>
  </p:notesMasterIdLst>
  <p:handoutMasterIdLst>
    <p:handoutMasterId r:id="rId56"/>
  </p:handoutMasterIdLst>
  <p:sldIdLst>
    <p:sldId id="256" r:id="rId2"/>
    <p:sldId id="267" r:id="rId3"/>
    <p:sldId id="268" r:id="rId4"/>
    <p:sldId id="269" r:id="rId5"/>
    <p:sldId id="323" r:id="rId6"/>
    <p:sldId id="270" r:id="rId7"/>
    <p:sldId id="271" r:id="rId8"/>
    <p:sldId id="274" r:id="rId9"/>
    <p:sldId id="275" r:id="rId10"/>
    <p:sldId id="276" r:id="rId11"/>
    <p:sldId id="277" r:id="rId12"/>
    <p:sldId id="278" r:id="rId13"/>
    <p:sldId id="279" r:id="rId14"/>
    <p:sldId id="280" r:id="rId15"/>
    <p:sldId id="283" r:id="rId16"/>
    <p:sldId id="281" r:id="rId17"/>
    <p:sldId id="282" r:id="rId18"/>
    <p:sldId id="284" r:id="rId19"/>
    <p:sldId id="285" r:id="rId20"/>
    <p:sldId id="286" r:id="rId21"/>
    <p:sldId id="287" r:id="rId22"/>
    <p:sldId id="324" r:id="rId23"/>
    <p:sldId id="288" r:id="rId24"/>
    <p:sldId id="289" r:id="rId25"/>
    <p:sldId id="290" r:id="rId26"/>
    <p:sldId id="291" r:id="rId27"/>
    <p:sldId id="293" r:id="rId28"/>
    <p:sldId id="294" r:id="rId29"/>
    <p:sldId id="295" r:id="rId30"/>
    <p:sldId id="296" r:id="rId31"/>
    <p:sldId id="297" r:id="rId32"/>
    <p:sldId id="300" r:id="rId33"/>
    <p:sldId id="302" r:id="rId34"/>
    <p:sldId id="303" r:id="rId35"/>
    <p:sldId id="304" r:id="rId36"/>
    <p:sldId id="305" r:id="rId37"/>
    <p:sldId id="306" r:id="rId38"/>
    <p:sldId id="307" r:id="rId39"/>
    <p:sldId id="308" r:id="rId40"/>
    <p:sldId id="325"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Lst>
  <p:sldSz cx="9144000" cy="6858000" type="screen4x3"/>
  <p:notesSz cx="7010400" cy="9296400"/>
  <p:custDataLst>
    <p:tags r:id="rId57"/>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9900"/>
    <a:srgbClr val="336600"/>
    <a:srgbClr val="00000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30" autoAdjust="0"/>
    <p:restoredTop sz="59903" autoAdjust="0"/>
  </p:normalViewPr>
  <p:slideViewPr>
    <p:cSldViewPr>
      <p:cViewPr varScale="1">
        <p:scale>
          <a:sx n="89" d="100"/>
          <a:sy n="89" d="100"/>
        </p:scale>
        <p:origin x="1771" y="77"/>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210"/>
    </p:cViewPr>
  </p:sorterViewPr>
  <p:notesViewPr>
    <p:cSldViewPr>
      <p:cViewPr varScale="1">
        <p:scale>
          <a:sx n="44" d="100"/>
          <a:sy n="44" d="100"/>
        </p:scale>
        <p:origin x="-1973"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Sheet1!$B$3</c:f>
              <c:strCache>
                <c:ptCount val="1"/>
                <c:pt idx="0">
                  <c:v>Car, truck, or van</c:v>
                </c:pt>
              </c:strCache>
            </c:strRef>
          </c:tx>
          <c:spPr>
            <a:solidFill>
              <a:schemeClr val="accent4">
                <a:lumMod val="60000"/>
                <a:lumOff val="40000"/>
              </a:schemeClr>
            </a:solidFill>
          </c:spPr>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Sheet1!$C$3:$H$3</c:f>
              <c:numCache>
                <c:formatCode>0.0%</c:formatCode>
                <c:ptCount val="6"/>
                <c:pt idx="0">
                  <c:v>0.64000000000000346</c:v>
                </c:pt>
                <c:pt idx="1">
                  <c:v>0.77700000000000202</c:v>
                </c:pt>
              </c:numCache>
            </c:numRef>
          </c:val>
        </c:ser>
        <c:ser>
          <c:idx val="1"/>
          <c:order val="1"/>
          <c:tx>
            <c:strRef>
              <c:f>Sheet1!$B$4</c:f>
              <c:strCache>
                <c:ptCount val="1"/>
                <c:pt idx="0">
                  <c:v>Drove alone</c:v>
                </c:pt>
              </c:strCache>
            </c:strRef>
          </c:tx>
          <c:spPr>
            <a:solidFill>
              <a:schemeClr val="accent2">
                <a:lumMod val="60000"/>
                <a:lumOff val="40000"/>
              </a:schemeClr>
            </a:solidFill>
          </c:spPr>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Sheet1!$C$4:$H$4</c:f>
              <c:numCache>
                <c:formatCode>General</c:formatCode>
                <c:ptCount val="6"/>
                <c:pt idx="2" formatCode="0.0%">
                  <c:v>0.64400000000000346</c:v>
                </c:pt>
                <c:pt idx="3" formatCode="0.0%">
                  <c:v>0.73200000000000065</c:v>
                </c:pt>
                <c:pt idx="4" formatCode="0.0%">
                  <c:v>0.75700000000000345</c:v>
                </c:pt>
                <c:pt idx="5" formatCode="0.0%">
                  <c:v>0.76000000000000345</c:v>
                </c:pt>
              </c:numCache>
            </c:numRef>
          </c:val>
        </c:ser>
        <c:ser>
          <c:idx val="2"/>
          <c:order val="2"/>
          <c:tx>
            <c:strRef>
              <c:f>Sheet1!$B$5</c:f>
              <c:strCache>
                <c:ptCount val="1"/>
                <c:pt idx="0">
                  <c:v>Carpooled</c:v>
                </c:pt>
              </c:strCache>
            </c:strRef>
          </c:tx>
          <c:spPr>
            <a:solidFill>
              <a:schemeClr val="accent6">
                <a:lumMod val="40000"/>
                <a:lumOff val="60000"/>
              </a:schemeClr>
            </a:solidFill>
          </c:spPr>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Sheet1!$C$5:$H$5</c:f>
              <c:numCache>
                <c:formatCode>General</c:formatCode>
                <c:ptCount val="6"/>
                <c:pt idx="2" formatCode="0.0%">
                  <c:v>0.19700000000000048</c:v>
                </c:pt>
                <c:pt idx="3" formatCode="0.0%">
                  <c:v>0.13400000000000001</c:v>
                </c:pt>
                <c:pt idx="4" formatCode="0.0%">
                  <c:v>0.12200000000000009</c:v>
                </c:pt>
                <c:pt idx="5" formatCode="0.0%">
                  <c:v>0.10400000000000002</c:v>
                </c:pt>
              </c:numCache>
            </c:numRef>
          </c:val>
        </c:ser>
        <c:ser>
          <c:idx val="3"/>
          <c:order val="3"/>
          <c:tx>
            <c:strRef>
              <c:f>Sheet1!$B$6</c:f>
              <c:strCache>
                <c:ptCount val="1"/>
                <c:pt idx="0">
                  <c:v>Public transportation</c:v>
                </c:pt>
              </c:strCache>
            </c:strRef>
          </c:tx>
          <c:spPr>
            <a:solidFill>
              <a:srgbClr val="FFFF99"/>
            </a:solidFill>
          </c:spPr>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Sheet1!$C$6:$H$6</c:f>
              <c:numCache>
                <c:formatCode>0.0%</c:formatCode>
                <c:ptCount val="6"/>
                <c:pt idx="0">
                  <c:v>0.12100000000000002</c:v>
                </c:pt>
                <c:pt idx="1">
                  <c:v>8.9000000000000246E-2</c:v>
                </c:pt>
                <c:pt idx="2">
                  <c:v>6.4000000000000334E-2</c:v>
                </c:pt>
                <c:pt idx="3">
                  <c:v>5.3000000000000033E-2</c:v>
                </c:pt>
                <c:pt idx="4">
                  <c:v>4.7000000000000132E-2</c:v>
                </c:pt>
                <c:pt idx="5">
                  <c:v>4.9000000000000307E-2</c:v>
                </c:pt>
              </c:numCache>
            </c:numRef>
          </c:val>
        </c:ser>
        <c:ser>
          <c:idx val="4"/>
          <c:order val="4"/>
          <c:tx>
            <c:strRef>
              <c:f>Sheet1!$B$7</c:f>
              <c:strCache>
                <c:ptCount val="1"/>
                <c:pt idx="0">
                  <c:v>Motorcycle</c:v>
                </c:pt>
              </c:strCache>
            </c:strRef>
          </c:tx>
          <c:invertIfNegative val="0"/>
          <c:cat>
            <c:numRef>
              <c:f>Sheet1!$C$2:$H$2</c:f>
              <c:numCache>
                <c:formatCode>General</c:formatCode>
                <c:ptCount val="6"/>
                <c:pt idx="0">
                  <c:v>1960</c:v>
                </c:pt>
                <c:pt idx="1">
                  <c:v>1970</c:v>
                </c:pt>
                <c:pt idx="2">
                  <c:v>1980</c:v>
                </c:pt>
                <c:pt idx="3">
                  <c:v>1990</c:v>
                </c:pt>
                <c:pt idx="4">
                  <c:v>2000</c:v>
                </c:pt>
                <c:pt idx="5">
                  <c:v>2010</c:v>
                </c:pt>
              </c:numCache>
            </c:numRef>
          </c:cat>
          <c:val>
            <c:numRef>
              <c:f>Sheet1!$C$7:$H$7</c:f>
              <c:numCache>
                <c:formatCode>General</c:formatCode>
                <c:ptCount val="6"/>
                <c:pt idx="2" formatCode="0.0%">
                  <c:v>4.0000000000000114E-3</c:v>
                </c:pt>
                <c:pt idx="3" formatCode="0.0%">
                  <c:v>2.0000000000000052E-3</c:v>
                </c:pt>
                <c:pt idx="4" formatCode="0.0%">
                  <c:v>1.0000000000000041E-3</c:v>
                </c:pt>
                <c:pt idx="5" formatCode="0.0%">
                  <c:v>2.0000000000000052E-3</c:v>
                </c:pt>
              </c:numCache>
            </c:numRef>
          </c:val>
        </c:ser>
        <c:ser>
          <c:idx val="5"/>
          <c:order val="5"/>
          <c:tx>
            <c:strRef>
              <c:f>Sheet1!$B$8</c:f>
              <c:strCache>
                <c:ptCount val="1"/>
                <c:pt idx="0">
                  <c:v>Bicycle</c:v>
                </c:pt>
              </c:strCache>
            </c:strRef>
          </c:tx>
          <c:invertIfNegative val="0"/>
          <c:cat>
            <c:numRef>
              <c:f>Sheet1!$C$2:$H$2</c:f>
              <c:numCache>
                <c:formatCode>General</c:formatCode>
                <c:ptCount val="6"/>
                <c:pt idx="0">
                  <c:v>1960</c:v>
                </c:pt>
                <c:pt idx="1">
                  <c:v>1970</c:v>
                </c:pt>
                <c:pt idx="2">
                  <c:v>1980</c:v>
                </c:pt>
                <c:pt idx="3">
                  <c:v>1990</c:v>
                </c:pt>
                <c:pt idx="4">
                  <c:v>2000</c:v>
                </c:pt>
                <c:pt idx="5">
                  <c:v>2010</c:v>
                </c:pt>
              </c:numCache>
            </c:numRef>
          </c:cat>
          <c:val>
            <c:numRef>
              <c:f>Sheet1!$C$8:$H$8</c:f>
              <c:numCache>
                <c:formatCode>General</c:formatCode>
                <c:ptCount val="6"/>
                <c:pt idx="2" formatCode="0.0%">
                  <c:v>5.0000000000000322E-3</c:v>
                </c:pt>
                <c:pt idx="3" formatCode="0.0%">
                  <c:v>4.0000000000000114E-3</c:v>
                </c:pt>
                <c:pt idx="4" formatCode="0.0%">
                  <c:v>4.0000000000000114E-3</c:v>
                </c:pt>
                <c:pt idx="5" formatCode="0.0%">
                  <c:v>5.0000000000000322E-3</c:v>
                </c:pt>
              </c:numCache>
            </c:numRef>
          </c:val>
        </c:ser>
        <c:ser>
          <c:idx val="6"/>
          <c:order val="6"/>
          <c:tx>
            <c:strRef>
              <c:f>Sheet1!$B$9</c:f>
              <c:strCache>
                <c:ptCount val="1"/>
                <c:pt idx="0">
                  <c:v>Walked only</c:v>
                </c:pt>
              </c:strCache>
            </c:strRef>
          </c:tx>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Sheet1!$C$9:$H$9</c:f>
              <c:numCache>
                <c:formatCode>0.0%</c:formatCode>
                <c:ptCount val="6"/>
                <c:pt idx="0">
                  <c:v>9.9000000000000268E-2</c:v>
                </c:pt>
                <c:pt idx="1">
                  <c:v>7.4000000000000205E-2</c:v>
                </c:pt>
                <c:pt idx="2">
                  <c:v>5.6000000000000022E-2</c:v>
                </c:pt>
                <c:pt idx="3">
                  <c:v>3.9000000000000111E-2</c:v>
                </c:pt>
                <c:pt idx="4">
                  <c:v>2.9000000000000071E-2</c:v>
                </c:pt>
                <c:pt idx="5">
                  <c:v>2.8000000000000011E-2</c:v>
                </c:pt>
              </c:numCache>
            </c:numRef>
          </c:val>
        </c:ser>
        <c:ser>
          <c:idx val="7"/>
          <c:order val="7"/>
          <c:tx>
            <c:strRef>
              <c:f>Sheet1!$B$10</c:f>
              <c:strCache>
                <c:ptCount val="1"/>
                <c:pt idx="0">
                  <c:v>Other means</c:v>
                </c:pt>
              </c:strCache>
            </c:strRef>
          </c:tx>
          <c:spPr>
            <a:solidFill>
              <a:schemeClr val="accent2"/>
            </a:solidFill>
          </c:spPr>
          <c:invertIfNegative val="0"/>
          <c:cat>
            <c:numRef>
              <c:f>Sheet1!$C$2:$H$2</c:f>
              <c:numCache>
                <c:formatCode>General</c:formatCode>
                <c:ptCount val="6"/>
                <c:pt idx="0">
                  <c:v>1960</c:v>
                </c:pt>
                <c:pt idx="1">
                  <c:v>1970</c:v>
                </c:pt>
                <c:pt idx="2">
                  <c:v>1980</c:v>
                </c:pt>
                <c:pt idx="3">
                  <c:v>1990</c:v>
                </c:pt>
                <c:pt idx="4">
                  <c:v>2000</c:v>
                </c:pt>
                <c:pt idx="5">
                  <c:v>2010</c:v>
                </c:pt>
              </c:numCache>
            </c:numRef>
          </c:cat>
          <c:val>
            <c:numRef>
              <c:f>Sheet1!$C$10:$H$10</c:f>
              <c:numCache>
                <c:formatCode>0.0%</c:formatCode>
                <c:ptCount val="6"/>
                <c:pt idx="0">
                  <c:v>2.5000000000000071E-2</c:v>
                </c:pt>
                <c:pt idx="1">
                  <c:v>2.5000000000000071E-2</c:v>
                </c:pt>
                <c:pt idx="2">
                  <c:v>7.0000000000000331E-3</c:v>
                </c:pt>
                <c:pt idx="3">
                  <c:v>7.0000000000000331E-3</c:v>
                </c:pt>
                <c:pt idx="4">
                  <c:v>7.0000000000000331E-3</c:v>
                </c:pt>
                <c:pt idx="5">
                  <c:v>9.0000000000000357E-3</c:v>
                </c:pt>
              </c:numCache>
            </c:numRef>
          </c:val>
        </c:ser>
        <c:ser>
          <c:idx val="8"/>
          <c:order val="8"/>
          <c:tx>
            <c:strRef>
              <c:f>Sheet1!$B$11</c:f>
              <c:strCache>
                <c:ptCount val="1"/>
                <c:pt idx="0">
                  <c:v>Worked at home</c:v>
                </c:pt>
              </c:strCache>
            </c:strRef>
          </c:tx>
          <c:invertIfNegative val="0"/>
          <c:dLbls>
            <c:spPr>
              <a:noFill/>
              <a:ln>
                <a:noFill/>
              </a:ln>
              <a:effectLst/>
            </c:spPr>
            <c:txPr>
              <a:bodyPr/>
              <a:lstStyle/>
              <a:p>
                <a:pPr>
                  <a:defRPr sz="752"/>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Sheet1!$C$11:$H$11</c:f>
              <c:numCache>
                <c:formatCode>0.0%</c:formatCode>
                <c:ptCount val="6"/>
                <c:pt idx="0">
                  <c:v>7.2500000000000134E-2</c:v>
                </c:pt>
                <c:pt idx="1">
                  <c:v>3.5000000000000107E-2</c:v>
                </c:pt>
                <c:pt idx="2">
                  <c:v>2.300000000000001E-2</c:v>
                </c:pt>
                <c:pt idx="3">
                  <c:v>3.0000000000000086E-2</c:v>
                </c:pt>
                <c:pt idx="4">
                  <c:v>3.3000000000000002E-2</c:v>
                </c:pt>
                <c:pt idx="5">
                  <c:v>4.1000000000000002E-2</c:v>
                </c:pt>
              </c:numCache>
            </c:numRef>
          </c:val>
        </c:ser>
        <c:ser>
          <c:idx val="9"/>
          <c:order val="9"/>
          <c:tx>
            <c:strRef>
              <c:f>Sheet1!$B$12</c:f>
              <c:strCache>
                <c:ptCount val="1"/>
                <c:pt idx="0">
                  <c:v>Not reported</c:v>
                </c:pt>
              </c:strCache>
            </c:strRef>
          </c:tx>
          <c:spPr>
            <a:solidFill>
              <a:schemeClr val="accent4">
                <a:lumMod val="75000"/>
              </a:schemeClr>
            </a:solidFill>
          </c:spPr>
          <c:invertIfNegative val="0"/>
          <c:dLbls>
            <c:spPr>
              <a:noFill/>
              <a:ln>
                <a:noFill/>
              </a:ln>
              <a:effectLst/>
            </c:spPr>
            <c:txPr>
              <a:bodyPr/>
              <a:lstStyle/>
              <a:p>
                <a:pPr>
                  <a:defRPr sz="752">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Sheet1!$C$2:$H$2</c:f>
              <c:numCache>
                <c:formatCode>General</c:formatCode>
                <c:ptCount val="6"/>
                <c:pt idx="0">
                  <c:v>1960</c:v>
                </c:pt>
                <c:pt idx="1">
                  <c:v>1970</c:v>
                </c:pt>
                <c:pt idx="2">
                  <c:v>1980</c:v>
                </c:pt>
                <c:pt idx="3">
                  <c:v>1990</c:v>
                </c:pt>
                <c:pt idx="4">
                  <c:v>2000</c:v>
                </c:pt>
                <c:pt idx="5">
                  <c:v>2010</c:v>
                </c:pt>
              </c:numCache>
            </c:numRef>
          </c:cat>
          <c:val>
            <c:numRef>
              <c:f>Sheet1!$C$12:$H$12</c:f>
              <c:numCache>
                <c:formatCode>General</c:formatCode>
                <c:ptCount val="6"/>
                <c:pt idx="0" formatCode="0.0%">
                  <c:v>4.3000000000000003E-2</c:v>
                </c:pt>
              </c:numCache>
            </c:numRef>
          </c:val>
        </c:ser>
        <c:dLbls>
          <c:showLegendKey val="0"/>
          <c:showVal val="0"/>
          <c:showCatName val="0"/>
          <c:showSerName val="0"/>
          <c:showPercent val="0"/>
          <c:showBubbleSize val="0"/>
        </c:dLbls>
        <c:gapWidth val="150"/>
        <c:overlap val="100"/>
        <c:axId val="524114864"/>
        <c:axId val="524115256"/>
      </c:barChart>
      <c:catAx>
        <c:axId val="524114864"/>
        <c:scaling>
          <c:orientation val="minMax"/>
        </c:scaling>
        <c:delete val="0"/>
        <c:axPos val="b"/>
        <c:numFmt formatCode="General" sourceLinked="1"/>
        <c:majorTickMark val="out"/>
        <c:minorTickMark val="none"/>
        <c:tickLblPos val="nextTo"/>
        <c:txPr>
          <a:bodyPr/>
          <a:lstStyle/>
          <a:p>
            <a:pPr>
              <a:defRPr sz="752"/>
            </a:pPr>
            <a:endParaRPr lang="en-US"/>
          </a:p>
        </c:txPr>
        <c:crossAx val="524115256"/>
        <c:crosses val="autoZero"/>
        <c:auto val="1"/>
        <c:lblAlgn val="ctr"/>
        <c:lblOffset val="100"/>
        <c:noMultiLvlLbl val="0"/>
      </c:catAx>
      <c:valAx>
        <c:axId val="524115256"/>
        <c:scaling>
          <c:orientation val="minMax"/>
          <c:max val="1"/>
        </c:scaling>
        <c:delete val="0"/>
        <c:axPos val="l"/>
        <c:majorGridlines/>
        <c:numFmt formatCode="0%" sourceLinked="0"/>
        <c:majorTickMark val="out"/>
        <c:minorTickMark val="none"/>
        <c:tickLblPos val="nextTo"/>
        <c:txPr>
          <a:bodyPr/>
          <a:lstStyle/>
          <a:p>
            <a:pPr>
              <a:defRPr sz="752"/>
            </a:pPr>
            <a:endParaRPr lang="en-US"/>
          </a:p>
        </c:txPr>
        <c:crossAx val="524114864"/>
        <c:crosses val="autoZero"/>
        <c:crossBetween val="between"/>
      </c:valAx>
    </c:plotArea>
    <c:legend>
      <c:legendPos val="r"/>
      <c:overlay val="0"/>
      <c:txPr>
        <a:bodyPr/>
        <a:lstStyle/>
        <a:p>
          <a:pPr>
            <a:defRPr sz="752"/>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10243"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10244"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10245"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smtClean="0"/>
            </a:lvl1pPr>
          </a:lstStyle>
          <a:p>
            <a:pPr>
              <a:defRPr/>
            </a:pPr>
            <a:fld id="{938F72ED-CCAC-4F5D-8529-81AC3A3B89DD}" type="slidenum">
              <a:rPr lang="en-US"/>
              <a:pPr>
                <a:defRPr/>
              </a:pPr>
              <a:t>‹#›</a:t>
            </a:fld>
            <a:endParaRPr lang="en-US"/>
          </a:p>
        </p:txBody>
      </p:sp>
    </p:spTree>
    <p:extLst>
      <p:ext uri="{BB962C8B-B14F-4D97-AF65-F5344CB8AC3E}">
        <p14:creationId xmlns:p14="http://schemas.microsoft.com/office/powerpoint/2010/main" val="1532093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30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307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smtClean="0"/>
            </a:lvl1pPr>
          </a:lstStyle>
          <a:p>
            <a:pPr>
              <a:defRPr/>
            </a:pPr>
            <a:fld id="{9A009200-9487-40B7-9460-018E37DB732A}" type="slidenum">
              <a:rPr lang="en-US"/>
              <a:pPr>
                <a:defRPr/>
              </a:pPr>
              <a:t>‹#›</a:t>
            </a:fld>
            <a:endParaRPr lang="en-US"/>
          </a:p>
        </p:txBody>
      </p:sp>
    </p:spTree>
    <p:extLst>
      <p:ext uri="{BB962C8B-B14F-4D97-AF65-F5344CB8AC3E}">
        <p14:creationId xmlns:p14="http://schemas.microsoft.com/office/powerpoint/2010/main" val="1296367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B582EBA-52B3-4107-897A-8F7E1EBBAAAB}" type="slidenum">
              <a:rPr lang="en-US"/>
              <a:pPr/>
              <a:t>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502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here that as the number of housing units increased, so did the average size of houses. </a:t>
            </a:r>
          </a:p>
          <a:p>
            <a:r>
              <a:rPr lang="en-US" dirty="0" smtClean="0"/>
              <a:t>Single-family homes built between 2000 and 2005 were 29 percent bigger than homes built in the 80s and 38 percent bigger than homes built before 1950. </a:t>
            </a:r>
          </a:p>
          <a:p>
            <a:r>
              <a:rPr lang="en-US" dirty="0" smtClean="0"/>
              <a:t>The national average for single-family residences went from less</a:t>
            </a:r>
            <a:r>
              <a:rPr lang="en-US" baseline="0" dirty="0" smtClean="0"/>
              <a:t> than 1,700</a:t>
            </a:r>
            <a:r>
              <a:rPr lang="en-US" dirty="0" smtClean="0"/>
              <a:t> square feet in 1973 to more than 2,500 square feet in 2007 and then dropped slightly.</a:t>
            </a:r>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10</a:t>
            </a:fld>
            <a:endParaRPr lang="en-US"/>
          </a:p>
        </p:txBody>
      </p:sp>
    </p:spTree>
    <p:extLst>
      <p:ext uri="{BB962C8B-B14F-4D97-AF65-F5344CB8AC3E}">
        <p14:creationId xmlns:p14="http://schemas.microsoft.com/office/powerpoint/2010/main" val="174437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trend toward larger homes happened while average household size was decreasing.</a:t>
            </a:r>
          </a:p>
          <a:p>
            <a:r>
              <a:rPr lang="en-US" dirty="0" smtClean="0"/>
              <a:t>It went from 3.6 people in 1947 to 3.0 in 1973 and 2.6 in 2010. </a:t>
            </a:r>
          </a:p>
          <a:p>
            <a:r>
              <a:rPr lang="en-US" dirty="0" smtClean="0"/>
              <a:t>It was shifts in the composition of households that drove this trend. </a:t>
            </a:r>
          </a:p>
          <a:p>
            <a:r>
              <a:rPr lang="en-US" dirty="0" smtClean="0"/>
              <a:t>In 1940, only 8 percent of households had only one person.</a:t>
            </a:r>
            <a:r>
              <a:rPr lang="en-US" baseline="0" dirty="0" smtClean="0"/>
              <a:t> This increased to 28 percent by 2011.</a:t>
            </a:r>
          </a:p>
          <a:p>
            <a:r>
              <a:rPr lang="en-US" baseline="0" dirty="0" smtClean="0"/>
              <a:t>In 1940,</a:t>
            </a:r>
            <a:r>
              <a:rPr lang="en-US" dirty="0" smtClean="0"/>
              <a:t> 51 percent of households had children under 18. That dropped to 29 percent by 2011.</a:t>
            </a:r>
            <a:r>
              <a:rPr lang="en-US" baseline="3000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11</a:t>
            </a:fld>
            <a:endParaRPr lang="en-US"/>
          </a:p>
        </p:txBody>
      </p:sp>
    </p:spTree>
    <p:extLst>
      <p:ext uri="{BB962C8B-B14F-4D97-AF65-F5344CB8AC3E}">
        <p14:creationId xmlns:p14="http://schemas.microsoft.com/office/powerpoint/2010/main" val="204183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surprisingly, as the size of homes grew, so did building energy use. </a:t>
            </a:r>
          </a:p>
          <a:p>
            <a:r>
              <a:rPr lang="en-US" dirty="0" smtClean="0"/>
              <a:t>The building sector’s energy use quadrupled between 1950 and 2010 while the population roughly doubled and the housing stock more than tripled. </a:t>
            </a:r>
          </a:p>
          <a:p>
            <a:r>
              <a:rPr lang="en-US" dirty="0" smtClean="0"/>
              <a:t>In 2011, the U.S. building sector accounted for 41 percent of domestic energy use and 7 percent of global energy use.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12</a:t>
            </a:fld>
            <a:endParaRPr lang="en-US"/>
          </a:p>
        </p:txBody>
      </p:sp>
    </p:spTree>
    <p:extLst>
      <p:ext uri="{BB962C8B-B14F-4D97-AF65-F5344CB8AC3E}">
        <p14:creationId xmlns:p14="http://schemas.microsoft.com/office/powerpoint/2010/main" val="195676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with energy use, water use grew too.</a:t>
            </a:r>
          </a:p>
          <a:p>
            <a:r>
              <a:rPr lang="en-US" dirty="0" smtClean="0"/>
              <a:t>…by 27 percent in the building sector between 1985 and 2005, even as overall water use in the country grew by less than 3 percent. </a:t>
            </a:r>
          </a:p>
          <a:p>
            <a:r>
              <a:rPr lang="en-US" dirty="0" smtClean="0"/>
              <a:t>In 2005, the residential and commercial building sectors accounted for 10 percent of all water consumption in the United States, up from 8 percent just 20 years earlier in 1985. </a:t>
            </a:r>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13</a:t>
            </a:fld>
            <a:endParaRPr lang="en-US"/>
          </a:p>
        </p:txBody>
      </p:sp>
    </p:spTree>
    <p:extLst>
      <p:ext uri="{BB962C8B-B14F-4D97-AF65-F5344CB8AC3E}">
        <p14:creationId xmlns:p14="http://schemas.microsoft.com/office/powerpoint/2010/main" val="301639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don’t have data tracking how building construction waste production changed over time, but we do have some estimates for single points in time. </a:t>
            </a:r>
          </a:p>
          <a:p>
            <a:r>
              <a:rPr lang="en-US" dirty="0" smtClean="0"/>
              <a:t>EPA estimated that in 2003 the building sector produced</a:t>
            </a:r>
            <a:r>
              <a:rPr lang="en-US" baseline="0" dirty="0" smtClean="0"/>
              <a:t> </a:t>
            </a:r>
            <a:r>
              <a:rPr lang="en-US" dirty="0" smtClean="0"/>
              <a:t>170 million tons of construction, renovation, and demolition waste. Another estimate was 209 million tons in 2002. </a:t>
            </a:r>
          </a:p>
          <a:p>
            <a:r>
              <a:rPr lang="en-US" dirty="0" smtClean="0"/>
              <a:t>Although renovation of a building produces less waste than if</a:t>
            </a:r>
            <a:r>
              <a:rPr lang="en-US" baseline="0" dirty="0" smtClean="0"/>
              <a:t> you were to construct </a:t>
            </a:r>
            <a:r>
              <a:rPr lang="en-US" dirty="0" smtClean="0"/>
              <a:t>a new one, considerably more renovation activity occurs, making it a larger contributor to overall amounts of waste.</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14</a:t>
            </a:fld>
            <a:endParaRPr lang="en-US"/>
          </a:p>
        </p:txBody>
      </p:sp>
    </p:spTree>
    <p:extLst>
      <p:ext uri="{BB962C8B-B14F-4D97-AF65-F5344CB8AC3E}">
        <p14:creationId xmlns:p14="http://schemas.microsoft.com/office/powerpoint/2010/main" val="326649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of this development</a:t>
            </a:r>
            <a:r>
              <a:rPr lang="en-US" baseline="0" dirty="0" smtClean="0"/>
              <a:t> creates </a:t>
            </a:r>
            <a:r>
              <a:rPr lang="en-US" dirty="0" smtClean="0"/>
              <a:t>roofs, roads, driveways, sidewalks, and patios. We can look at the proportion of a watershed that is covered with impervious surface</a:t>
            </a:r>
            <a:r>
              <a:rPr lang="en-US" baseline="0" dirty="0" smtClean="0"/>
              <a:t> </a:t>
            </a:r>
            <a:r>
              <a:rPr lang="en-US" dirty="0" smtClean="0"/>
              <a:t>as a good indicator of the degree to which development affects water ecosystems and water resources, something I’ll explain</a:t>
            </a:r>
            <a:r>
              <a:rPr lang="en-US" baseline="0" dirty="0" smtClean="0"/>
              <a:t> more later</a:t>
            </a:r>
            <a:r>
              <a:rPr lang="en-US" dirty="0" smtClean="0"/>
              <a:t>. </a:t>
            </a:r>
          </a:p>
          <a:p>
            <a:r>
              <a:rPr lang="en-US" dirty="0" smtClean="0"/>
              <a:t>One estimate of impervious cover in the contiguous United States was 40,000 square miles, an area slightly smaller than the state of Kentucky, a 4 percent increase over 5 years. </a:t>
            </a:r>
          </a:p>
          <a:p>
            <a:r>
              <a:rPr lang="en-US" dirty="0" smtClean="0"/>
              <a:t>Most cities have levels of impervious cover that are known to stress or even seriously degrade water quality. Estimates for 18 cities in the United States found that the percentage of impervious cover grew in the mid to late 2000s on average by 0.3 percent per year, or 24 square feet per person per year, at the same time that these cities lost tree canopy cover.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15</a:t>
            </a:fld>
            <a:endParaRPr lang="en-US"/>
          </a:p>
        </p:txBody>
      </p:sp>
    </p:spTree>
    <p:extLst>
      <p:ext uri="{BB962C8B-B14F-4D97-AF65-F5344CB8AC3E}">
        <p14:creationId xmlns:p14="http://schemas.microsoft.com/office/powerpoint/2010/main" val="268994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where some of this impervious cover is coming from by looking specifically at roads…</a:t>
            </a:r>
          </a:p>
          <a:p>
            <a:r>
              <a:rPr lang="en-US" dirty="0" smtClean="0"/>
              <a:t>In 2010, the United States had more than 4 million miles of public roads. </a:t>
            </a:r>
          </a:p>
          <a:p>
            <a:r>
              <a:rPr lang="en-US" dirty="0" smtClean="0"/>
              <a:t>The amount of annual road construction was greatest during the 1910s and then leveled off until another period of expansion in the 50s and 60s. </a:t>
            </a:r>
          </a:p>
          <a:p>
            <a:r>
              <a:rPr lang="en-US" dirty="0" smtClean="0"/>
              <a:t>Although the rate of new road construction has slowed since then, 115,000 lane miles of public roads were built between 2000 and 2005, and another 277,000 lane miles were added in the following five years. </a:t>
            </a:r>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16</a:t>
            </a:fld>
            <a:endParaRPr lang="en-US"/>
          </a:p>
        </p:txBody>
      </p:sp>
    </p:spTree>
    <p:extLst>
      <p:ext uri="{BB962C8B-B14F-4D97-AF65-F5344CB8AC3E}">
        <p14:creationId xmlns:p14="http://schemas.microsoft.com/office/powerpoint/2010/main" val="7119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Parking structures and parking lots also cover a lot of land. </a:t>
            </a:r>
          </a:p>
          <a:p>
            <a:r>
              <a:rPr lang="en-US" dirty="0" smtClean="0"/>
              <a:t>In 2010, there were more than 240 million cars, buses, and trucks registered in the United States, and each requires a place to park. </a:t>
            </a:r>
          </a:p>
          <a:p>
            <a:r>
              <a:rPr lang="en-US" dirty="0" smtClean="0"/>
              <a:t>Estimates of the total parking inventory in the United States vary widely.</a:t>
            </a:r>
          </a:p>
          <a:p>
            <a:r>
              <a:rPr lang="en-US" dirty="0" smtClean="0"/>
              <a:t>A 2010 study estimated 820 million parking spaces covering 8,500 square miles. </a:t>
            </a:r>
          </a:p>
          <a:p>
            <a:r>
              <a:rPr lang="en-US" dirty="0" smtClean="0"/>
              <a:t>If you combine that with the amount of space devoted to roads, 24,000 square miles of the United States is paved for driving and parking, an area nearly the size of West Virginia. </a:t>
            </a:r>
          </a:p>
          <a:p>
            <a:endParaRPr lang="en-US" sz="800"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17</a:t>
            </a:fld>
            <a:endParaRPr lang="en-US"/>
          </a:p>
        </p:txBody>
      </p:sp>
    </p:spTree>
    <p:extLst>
      <p:ext uri="{BB962C8B-B14F-4D97-AF65-F5344CB8AC3E}">
        <p14:creationId xmlns:p14="http://schemas.microsoft.com/office/powerpoint/2010/main" val="229083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surprisingly, along</a:t>
            </a:r>
            <a:r>
              <a:rPr lang="en-US" baseline="0" dirty="0" smtClean="0"/>
              <a:t> with increases in road, there was an increase in the number of vehicles households own. </a:t>
            </a:r>
          </a:p>
          <a:p>
            <a:r>
              <a:rPr lang="en-US" dirty="0" smtClean="0"/>
              <a:t>In 1969, 79 percent of U.S. households owned one or more vehicles. </a:t>
            </a:r>
          </a:p>
          <a:p>
            <a:r>
              <a:rPr lang="en-US" dirty="0" smtClean="0"/>
              <a:t>By 1995, that figure had grown to 92 percent. </a:t>
            </a:r>
          </a:p>
          <a:p>
            <a:r>
              <a:rPr lang="en-US" dirty="0" smtClean="0"/>
              <a:t>However, more recently the trends seems to be changing. </a:t>
            </a:r>
          </a:p>
          <a:p>
            <a:r>
              <a:rPr lang="en-US" dirty="0" smtClean="0"/>
              <a:t>Between 2001 and 2009 the number of households with no vehicle grew by nearly 1 million, rising from 8.1 to 8.7 percent of all households.</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18</a:t>
            </a:fld>
            <a:endParaRPr lang="en-US"/>
          </a:p>
        </p:txBody>
      </p:sp>
    </p:spTree>
    <p:extLst>
      <p:ext uri="{BB962C8B-B14F-4D97-AF65-F5344CB8AC3E}">
        <p14:creationId xmlns:p14="http://schemas.microsoft.com/office/powerpoint/2010/main" val="1879474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population roughly doubled between 1950 and 2011, from about 152 million to 312 million people, vehicle travel during this same period increased nearly </a:t>
            </a:r>
            <a:r>
              <a:rPr lang="en-US" dirty="0" err="1" smtClean="0"/>
              <a:t>sixfold</a:t>
            </a:r>
            <a:r>
              <a:rPr lang="en-US" dirty="0" smtClean="0"/>
              <a:t>, from around 460 billion VMT to nearly 3 trillion VMT. </a:t>
            </a:r>
          </a:p>
          <a:p>
            <a:r>
              <a:rPr lang="en-US" dirty="0" smtClean="0"/>
              <a:t>You can see that growth in VMT appears to have leveled off  in the past couple of years. Many people have speculated as to why this has occurred, but the answer isn’t entirely clear yet. </a:t>
            </a:r>
          </a:p>
          <a:p>
            <a:r>
              <a:rPr lang="en-US" dirty="0" smtClean="0"/>
              <a:t>It’s also not clear whether the trend will continue, particularly as the rate of economic growth increases, but there are many indicators that suggest we may have reached a saturation point.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19</a:t>
            </a:fld>
            <a:endParaRPr lang="en-US"/>
          </a:p>
        </p:txBody>
      </p:sp>
    </p:spTree>
    <p:extLst>
      <p:ext uri="{BB962C8B-B14F-4D97-AF65-F5344CB8AC3E}">
        <p14:creationId xmlns:p14="http://schemas.microsoft.com/office/powerpoint/2010/main" val="384860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a:t>
            </a:fld>
            <a:endParaRPr lang="en-US"/>
          </a:p>
        </p:txBody>
      </p:sp>
    </p:spTree>
    <p:extLst>
      <p:ext uri="{BB962C8B-B14F-4D97-AF65-F5344CB8AC3E}">
        <p14:creationId xmlns:p14="http://schemas.microsoft.com/office/powerpoint/2010/main" val="388579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we’ve seen tremendous</a:t>
            </a:r>
            <a:r>
              <a:rPr lang="en-US" baseline="0" dirty="0" smtClean="0"/>
              <a:t> growth in biking rates in some</a:t>
            </a:r>
            <a:r>
              <a:rPr lang="en-US" dirty="0" smtClean="0"/>
              <a:t> cities and towns in recent years, overall since the middle of the last century, relatively few people have gotten to work by using public transportation, carpooling, biking, or walking, and these forms of commuting have declined steadily in most areas. </a:t>
            </a:r>
          </a:p>
          <a:p>
            <a:r>
              <a:rPr lang="en-US" dirty="0" smtClean="0"/>
              <a:t>In 1960 2.5 times as many people took public transportation to work as in 2010, and 3.5 times as many people walked to work.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20</a:t>
            </a:fld>
            <a:endParaRPr lang="en-US"/>
          </a:p>
        </p:txBody>
      </p:sp>
    </p:spTree>
    <p:extLst>
      <p:ext uri="{BB962C8B-B14F-4D97-AF65-F5344CB8AC3E}">
        <p14:creationId xmlns:p14="http://schemas.microsoft.com/office/powerpoint/2010/main" val="304693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where does it look like all of this is heading? </a:t>
            </a:r>
          </a:p>
          <a:p>
            <a:r>
              <a:rPr lang="en-US" dirty="0" smtClean="0"/>
              <a:t>The U.S. population is projected to grow 42 percent between 2010 and 2050, from 310 million to 439 million. </a:t>
            </a:r>
          </a:p>
          <a:p>
            <a:r>
              <a:rPr lang="en-US" dirty="0" smtClean="0"/>
              <a:t>Researchers estimate that between 2005 and 2050, the United States will need 52 million new housing units and 37 million units will likely be built to replace existing homes. </a:t>
            </a:r>
          </a:p>
          <a:p>
            <a:r>
              <a:rPr lang="en-US" dirty="0" smtClean="0"/>
              <a:t>Consistent with these projections, the U.S. Forest Service 2010 assessment forecasts that between 1997 and 2060, we’ll lose as much rural land as the size of New Mexico, as</a:t>
            </a:r>
            <a:r>
              <a:rPr lang="en-US" baseline="0" dirty="0" smtClean="0"/>
              <a:t> much </a:t>
            </a:r>
            <a:r>
              <a:rPr lang="en-US" dirty="0" smtClean="0"/>
              <a:t>forest land as the size of Florida, as much cropland as the size of Tennessee, and as much</a:t>
            </a:r>
            <a:r>
              <a:rPr lang="en-US" baseline="0" dirty="0" smtClean="0"/>
              <a:t> </a:t>
            </a:r>
            <a:r>
              <a:rPr lang="en-US" dirty="0" smtClean="0"/>
              <a:t>rangeland as Vermont and New Hampshire put together.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21</a:t>
            </a:fld>
            <a:endParaRPr lang="en-US"/>
          </a:p>
        </p:txBody>
      </p:sp>
    </p:spTree>
    <p:extLst>
      <p:ext uri="{BB962C8B-B14F-4D97-AF65-F5344CB8AC3E}">
        <p14:creationId xmlns:p14="http://schemas.microsoft.com/office/powerpoint/2010/main" val="3745452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pause here before</a:t>
            </a:r>
            <a:r>
              <a:rPr lang="en-US" baseline="0" dirty="0" smtClean="0"/>
              <a:t> moving to the next section. </a:t>
            </a:r>
          </a:p>
          <a:p>
            <a:endParaRPr lang="en-US" baseline="0" dirty="0" smtClean="0"/>
          </a:p>
          <a:p>
            <a:r>
              <a:rPr lang="en-US" baseline="0" dirty="0" smtClean="0"/>
              <a:t>OK, so now that we’ve covered some of the status and trends in land use, buildings, and travel behavior, let’s move on to what the environmental consequences of this development have been.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22</a:t>
            </a:fld>
            <a:endParaRPr lang="en-US"/>
          </a:p>
        </p:txBody>
      </p:sp>
    </p:spTree>
    <p:extLst>
      <p:ext uri="{BB962C8B-B14F-4D97-AF65-F5344CB8AC3E}">
        <p14:creationId xmlns:p14="http://schemas.microsoft.com/office/powerpoint/2010/main" val="792395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over view of the issues</a:t>
            </a:r>
            <a:r>
              <a:rPr lang="en-US" baseline="0" dirty="0" smtClean="0"/>
              <a:t> that I’ll cover in this section. </a:t>
            </a:r>
          </a:p>
          <a:p>
            <a:r>
              <a:rPr lang="en-US" baseline="0" dirty="0" smtClean="0"/>
              <a:t>I’ll move right into the loss of habitat.</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23</a:t>
            </a:fld>
            <a:endParaRPr lang="en-US"/>
          </a:p>
        </p:txBody>
      </p:sp>
    </p:spTree>
    <p:extLst>
      <p:ext uri="{BB962C8B-B14F-4D97-AF65-F5344CB8AC3E}">
        <p14:creationId xmlns:p14="http://schemas.microsoft.com/office/powerpoint/2010/main" val="173515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first at wetlands…</a:t>
            </a:r>
          </a:p>
          <a:p>
            <a:r>
              <a:rPr lang="en-US" dirty="0" smtClean="0"/>
              <a:t>In the late 1700s, the lower 48 states had an estimated 221 million acres of wetlands, but we have less than half those acres today. </a:t>
            </a:r>
          </a:p>
          <a:p>
            <a:r>
              <a:rPr lang="en-US" dirty="0" smtClean="0"/>
              <a:t>The annual wetland losses measured since the 1950s have decreased due to protection under the Clean Water Act, and wetland acreage even increased between 1998 and 2004 due</a:t>
            </a:r>
            <a:r>
              <a:rPr lang="en-US" baseline="0" dirty="0" smtClean="0"/>
              <a:t> to</a:t>
            </a:r>
            <a:r>
              <a:rPr lang="en-US" dirty="0" smtClean="0"/>
              <a:t> restoration efforts. </a:t>
            </a:r>
          </a:p>
          <a:p>
            <a:r>
              <a:rPr lang="en-US" dirty="0" smtClean="0"/>
              <a:t>However, estimates are that 14,000 acres of wetlands were lost annually between 2004 and 2009, and development was responsible for 23 percent of that loss.</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24</a:t>
            </a:fld>
            <a:endParaRPr lang="en-US"/>
          </a:p>
        </p:txBody>
      </p:sp>
    </p:spTree>
    <p:extLst>
      <p:ext uri="{BB962C8B-B14F-4D97-AF65-F5344CB8AC3E}">
        <p14:creationId xmlns:p14="http://schemas.microsoft.com/office/powerpoint/2010/main" val="3790546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 forest loss in the United States occurred in the 17</a:t>
            </a:r>
            <a:r>
              <a:rPr lang="en-US" baseline="30000" dirty="0" smtClean="0"/>
              <a:t>th</a:t>
            </a:r>
            <a:r>
              <a:rPr lang="en-US" dirty="0" smtClean="0"/>
              <a:t> to 19</a:t>
            </a:r>
            <a:r>
              <a:rPr lang="en-US" baseline="30000" dirty="0" smtClean="0"/>
              <a:t>th</a:t>
            </a:r>
            <a:r>
              <a:rPr lang="en-US" dirty="0" smtClean="0"/>
              <a:t> centuries. </a:t>
            </a:r>
          </a:p>
          <a:p>
            <a:r>
              <a:rPr lang="en-US" dirty="0" smtClean="0"/>
              <a:t>Researchers have estimated that forest covered just over 1 billion acres, or 46 percent of the land in the United States, in 1860. By 1907, almost 300 million acres or 34 percent were lost mainly to create cropland. </a:t>
            </a:r>
          </a:p>
          <a:p>
            <a:r>
              <a:rPr lang="en-US" dirty="0" smtClean="0"/>
              <a:t>Since 1907, forest cover in the United States overall has been relatively stable. However, there’s a lot of variation across regions. </a:t>
            </a:r>
          </a:p>
          <a:p>
            <a:r>
              <a:rPr lang="en-US" dirty="0" smtClean="0"/>
              <a:t>The northeastern United States has had a great deal of forest </a:t>
            </a:r>
            <a:r>
              <a:rPr lang="en-US" dirty="0" err="1" smtClean="0"/>
              <a:t>regrowth</a:t>
            </a:r>
            <a:r>
              <a:rPr lang="en-US" dirty="0" smtClean="0"/>
              <a:t> on abandoned cropland, while a lesser amount occurred in Appalachia and around the Great Lakes. </a:t>
            </a:r>
          </a:p>
          <a:p>
            <a:r>
              <a:rPr lang="en-US" dirty="0" smtClean="0"/>
              <a:t>Other parts of the United States experienced significant declines since the early part of the 20</a:t>
            </a:r>
            <a:r>
              <a:rPr lang="en-US" baseline="30000" dirty="0" smtClean="0"/>
              <a:t>th</a:t>
            </a:r>
            <a:r>
              <a:rPr lang="en-US" dirty="0" smtClean="0"/>
              <a:t> century, particularly Texas, California, and Florida.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25</a:t>
            </a:fld>
            <a:endParaRPr lang="en-US"/>
          </a:p>
        </p:txBody>
      </p:sp>
    </p:spTree>
    <p:extLst>
      <p:ext uri="{BB962C8B-B14F-4D97-AF65-F5344CB8AC3E}">
        <p14:creationId xmlns:p14="http://schemas.microsoft.com/office/powerpoint/2010/main" val="6370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300" dirty="0" smtClean="0"/>
              <a:t>It’s not just habitat loss though. Habitat degradation is also significant. </a:t>
            </a:r>
          </a:p>
          <a:p>
            <a:r>
              <a:rPr lang="en-US" sz="1300" dirty="0" smtClean="0"/>
              <a:t>In particular, suburban lawns and landscaped areas that proliferated as development sprawled outside of cities</a:t>
            </a:r>
            <a:r>
              <a:rPr lang="en-US" sz="1300" baseline="0" dirty="0" smtClean="0"/>
              <a:t> </a:t>
            </a:r>
            <a:r>
              <a:rPr lang="en-US" sz="1300" dirty="0" smtClean="0"/>
              <a:t>have a number of ecological effects, many of which are relatively well understood—lawns can’t absorb as much rainwater as other vegetated areas, they often require irrigation, fertilizer, and pesticides, and they require energy for mowing. </a:t>
            </a:r>
          </a:p>
          <a:p>
            <a:r>
              <a:rPr lang="en-US" sz="1300" dirty="0" smtClean="0"/>
              <a:t>But probably less well understood is the fact that we’ve replaced literally millions of acres of native vegetation with primarily non-native ornamental plants. For the organisms that depend on native plants for food, shelter, and places to rear their young, this is a still-growing problem. </a:t>
            </a:r>
          </a:p>
          <a:p>
            <a:r>
              <a:rPr lang="en-US" sz="1300" dirty="0" smtClean="0"/>
              <a:t>In fact, homeowners and landscapers often choose non-native species specifically for their resistance to insects. But if ornamental plants can’t serve as food for the same number and same diversity of herbivores, that decreases the energy available for food webs. Many studies have documented that non-native plants reduce the number and diversity of insect herbivores that feed birds and other wildlife. </a:t>
            </a:r>
          </a:p>
          <a:p>
            <a:r>
              <a:rPr lang="en-US" sz="1300" dirty="0" smtClean="0"/>
              <a:t>Beyond these effects, a small subset of introduced non-native species spread widely or quickly and become what we call </a:t>
            </a:r>
            <a:r>
              <a:rPr lang="en-US" sz="1300" i="1" dirty="0" smtClean="0"/>
              <a:t>invasive</a:t>
            </a:r>
            <a:r>
              <a:rPr lang="en-US" sz="1300" dirty="0" smtClean="0"/>
              <a:t>, leading to substantial</a:t>
            </a:r>
            <a:r>
              <a:rPr lang="en-US" sz="1300" baseline="0" dirty="0" smtClean="0"/>
              <a:t> ecological and usually economic effects</a:t>
            </a:r>
            <a:r>
              <a:rPr lang="en-US" sz="1300" dirty="0" smtClean="0"/>
              <a:t>. Invasive species are at least in part responsible for the listing of about 42 percent of the species that are threatened or endangered.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26</a:t>
            </a:fld>
            <a:endParaRPr lang="en-US"/>
          </a:p>
        </p:txBody>
      </p:sp>
    </p:spTree>
    <p:extLst>
      <p:ext uri="{BB962C8B-B14F-4D97-AF65-F5344CB8AC3E}">
        <p14:creationId xmlns:p14="http://schemas.microsoft.com/office/powerpoint/2010/main" val="2259980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kern="1200" dirty="0" smtClean="0">
                <a:solidFill>
                  <a:schemeClr val="tx1"/>
                </a:solidFill>
                <a:latin typeface="Arial" charset="0"/>
                <a:ea typeface="ＭＳ Ｐゴシック" pitchFamily="84" charset="-128"/>
                <a:cs typeface="+mn-cs"/>
              </a:rPr>
              <a:t>A big part of habitat degradation is also roads. </a:t>
            </a:r>
          </a:p>
          <a:p>
            <a:r>
              <a:rPr lang="en-US" dirty="0" smtClean="0"/>
              <a:t>Roads directly destroy habitat but</a:t>
            </a:r>
            <a:r>
              <a:rPr lang="en-US" baseline="0" dirty="0" smtClean="0"/>
              <a:t> they also fragment habitat which makes f</a:t>
            </a:r>
            <a:r>
              <a:rPr lang="en-US" dirty="0" smtClean="0"/>
              <a:t>inding food, mates, and breeding sites difficult or even impossible.</a:t>
            </a:r>
            <a:r>
              <a:rPr lang="en-US" baseline="30000" dirty="0" smtClean="0"/>
              <a:t> </a:t>
            </a:r>
            <a:endParaRPr lang="en-US" baseline="0" dirty="0" smtClean="0"/>
          </a:p>
          <a:p>
            <a:r>
              <a:rPr lang="en-US" baseline="0" dirty="0" smtClean="0"/>
              <a:t>M</a:t>
            </a:r>
            <a:r>
              <a:rPr lang="en-US" dirty="0" smtClean="0"/>
              <a:t>any studies have found that species density tends to increase with distance from roads because many species simply</a:t>
            </a:r>
            <a:r>
              <a:rPr lang="en-US" baseline="0" dirty="0" smtClean="0"/>
              <a:t> can’t </a:t>
            </a:r>
            <a:r>
              <a:rPr lang="en-US" dirty="0" smtClean="0"/>
              <a:t>survive along road edges. </a:t>
            </a:r>
          </a:p>
          <a:p>
            <a:r>
              <a:rPr lang="en-US" dirty="0" smtClean="0"/>
              <a:t>Researchers have tried to define and quantify the zone of land around roads that the road system directly affects ecologically. </a:t>
            </a:r>
          </a:p>
          <a:p>
            <a:r>
              <a:rPr lang="en-US" dirty="0" smtClean="0"/>
              <a:t>One analysis found that this zone covered 20 percent of the land area in the United States as of 2000. Another concluded that the figure was as high as 50 percent. </a:t>
            </a:r>
          </a:p>
          <a:p>
            <a:r>
              <a:rPr lang="en-US" kern="1200" dirty="0" smtClean="0">
                <a:solidFill>
                  <a:schemeClr val="tx1"/>
                </a:solidFill>
                <a:latin typeface="Arial" charset="0"/>
                <a:ea typeface="ＭＳ Ｐゴシック" pitchFamily="84" charset="-128"/>
                <a:cs typeface="+mn-cs"/>
              </a:rPr>
              <a:t>And then beyond habitat degradation there is direct animal mortality. </a:t>
            </a:r>
          </a:p>
          <a:p>
            <a:r>
              <a:rPr lang="en-US" kern="1200" dirty="0" smtClean="0">
                <a:solidFill>
                  <a:schemeClr val="tx1"/>
                </a:solidFill>
                <a:latin typeface="Arial" charset="0"/>
                <a:ea typeface="ＭＳ Ｐゴシック" pitchFamily="84" charset="-128"/>
                <a:cs typeface="+mn-cs"/>
              </a:rPr>
              <a:t>The Federal Highway Administration estimated that there are 1 to 2 million collisions between vehicles and large animals a year. </a:t>
            </a:r>
          </a:p>
          <a:p>
            <a:r>
              <a:rPr lang="en-US" kern="1200" dirty="0" smtClean="0">
                <a:solidFill>
                  <a:schemeClr val="tx1"/>
                </a:solidFill>
                <a:latin typeface="Arial" charset="0"/>
                <a:ea typeface="ＭＳ Ｐゴシック" pitchFamily="84" charset="-128"/>
                <a:cs typeface="+mn-cs"/>
              </a:rPr>
              <a:t>Road mortality is a major cause of death for 21 animals on the federal threatened or endangered species list.</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27</a:t>
            </a:fld>
            <a:endParaRPr lang="en-US" dirty="0"/>
          </a:p>
        </p:txBody>
      </p:sp>
    </p:spTree>
    <p:extLst>
      <p:ext uri="{BB962C8B-B14F-4D97-AF65-F5344CB8AC3E}">
        <p14:creationId xmlns:p14="http://schemas.microsoft.com/office/powerpoint/2010/main" val="3005663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aspect of habitat degradation is land contamination. </a:t>
            </a:r>
          </a:p>
          <a:p>
            <a:r>
              <a:rPr lang="en-US" dirty="0" smtClean="0"/>
              <a:t>In 2004, EPA estimated that between 235,000 and 355,000 sites in the United States were contaminated with hazardous waste and petroleum products.</a:t>
            </a:r>
          </a:p>
          <a:p>
            <a:r>
              <a:rPr lang="en-US" dirty="0" smtClean="0"/>
              <a:t>In specific cities these sites can cover more than 7 percent of the land area. And poor and minority neighborhoods often have more than their share of these sites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28</a:t>
            </a:fld>
            <a:endParaRPr lang="en-US"/>
          </a:p>
        </p:txBody>
      </p:sp>
    </p:spTree>
    <p:extLst>
      <p:ext uri="{BB962C8B-B14F-4D97-AF65-F5344CB8AC3E}">
        <p14:creationId xmlns:p14="http://schemas.microsoft.com/office/powerpoint/2010/main" val="3431885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some data on what this all means for water resources. </a:t>
            </a:r>
          </a:p>
          <a:p>
            <a:r>
              <a:rPr lang="en-US" dirty="0" smtClean="0"/>
              <a:t>States report the results of water body assessments to EPA where we collect it into a database. That shows that most sources of impairment are directly or indirectly related to the built environment. </a:t>
            </a:r>
          </a:p>
          <a:p>
            <a:r>
              <a:rPr lang="en-US" dirty="0" smtClean="0"/>
              <a:t>You can see the figures here for how much of our water is impaired by urban stormwater runoff. </a:t>
            </a:r>
          </a:p>
          <a:p>
            <a:r>
              <a:rPr lang="en-US" dirty="0" smtClean="0"/>
              <a:t>And these estimates are likely low because stormwater discharges can be difficult to identify and most U.S. waters have not even been assessed. </a:t>
            </a:r>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29</a:t>
            </a:fld>
            <a:endParaRPr lang="en-US"/>
          </a:p>
        </p:txBody>
      </p:sp>
    </p:spTree>
    <p:extLst>
      <p:ext uri="{BB962C8B-B14F-4D97-AF65-F5344CB8AC3E}">
        <p14:creationId xmlns:p14="http://schemas.microsoft.com/office/powerpoint/2010/main" val="99418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sums up the rationale for the whole report: </a:t>
            </a:r>
          </a:p>
          <a:p>
            <a:r>
              <a:rPr lang="en-US" dirty="0" smtClean="0"/>
              <a:t>Patterns of development, transportation infrastructure, and building location and design—all of these things we call the built environment—directly affect human health and the natural environment. </a:t>
            </a:r>
          </a:p>
          <a:p>
            <a:r>
              <a:rPr lang="en-US" dirty="0" smtClean="0"/>
              <a:t>But there are indirect effect as well because how we develop influences decisions people make about how to get around and determines how much people travel. </a:t>
            </a:r>
          </a:p>
          <a:p>
            <a:r>
              <a:rPr lang="en-US" dirty="0" smtClean="0"/>
              <a:t>We’ll go through all of these effects on human health and the natural environment in more detail later.</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a:t>
            </a:fld>
            <a:endParaRPr lang="en-US"/>
          </a:p>
        </p:txBody>
      </p:sp>
    </p:spTree>
    <p:extLst>
      <p:ext uri="{BB962C8B-B14F-4D97-AF65-F5344CB8AC3E}">
        <p14:creationId xmlns:p14="http://schemas.microsoft.com/office/powerpoint/2010/main" val="1182814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kern="1200" dirty="0" smtClean="0">
                <a:solidFill>
                  <a:schemeClr val="tx1"/>
                </a:solidFill>
                <a:latin typeface="Arial" charset="0"/>
                <a:ea typeface="ＭＳ Ｐゴシック" pitchFamily="84" charset="-128"/>
                <a:cs typeface="+mn-cs"/>
              </a:rPr>
              <a:t>Development also </a:t>
            </a:r>
            <a:r>
              <a:rPr lang="en-US" dirty="0" smtClean="0"/>
              <a:t>causes pretty </a:t>
            </a:r>
            <a:r>
              <a:rPr lang="en-US" kern="1200" dirty="0" smtClean="0">
                <a:solidFill>
                  <a:schemeClr val="tx1"/>
                </a:solidFill>
                <a:latin typeface="Arial" charset="0"/>
                <a:ea typeface="ＭＳ Ｐゴシック" pitchFamily="84" charset="-128"/>
                <a:cs typeface="+mn-cs"/>
              </a:rPr>
              <a:t>fundamental changes to how water moves around. It’s really just a cascade of effects.  </a:t>
            </a:r>
          </a:p>
          <a:p>
            <a:r>
              <a:rPr lang="en-US" kern="1200" dirty="0" smtClean="0">
                <a:solidFill>
                  <a:schemeClr val="tx1"/>
                </a:solidFill>
                <a:latin typeface="Arial" charset="0"/>
                <a:ea typeface="ＭＳ Ｐゴシック" pitchFamily="84" charset="-128"/>
                <a:cs typeface="+mn-cs"/>
              </a:rPr>
              <a:t>First, removing vegetation decreases the amount of precipitation that evaporates from the earth’s surface and transpires from plant surfaces. </a:t>
            </a:r>
          </a:p>
          <a:p>
            <a:r>
              <a:rPr lang="en-US" kern="1200" dirty="0" smtClean="0">
                <a:solidFill>
                  <a:schemeClr val="tx1"/>
                </a:solidFill>
                <a:latin typeface="Arial" charset="0"/>
                <a:ea typeface="ＭＳ Ｐゴシック" pitchFamily="84" charset="-128"/>
                <a:cs typeface="+mn-cs"/>
              </a:rPr>
              <a:t>Then impervious surfaces increase the amount of water that runs off the land.</a:t>
            </a:r>
          </a:p>
          <a:p>
            <a:r>
              <a:rPr lang="en-US" kern="1200" dirty="0" smtClean="0">
                <a:solidFill>
                  <a:schemeClr val="tx1"/>
                </a:solidFill>
                <a:latin typeface="Arial" charset="0"/>
                <a:ea typeface="ＭＳ Ｐゴシック" pitchFamily="84" charset="-128"/>
                <a:cs typeface="+mn-cs"/>
              </a:rPr>
              <a:t>This then (1) reduces the amount of water that recharges </a:t>
            </a:r>
            <a:r>
              <a:rPr lang="en-US" dirty="0" smtClean="0"/>
              <a:t>streams and underground </a:t>
            </a:r>
            <a:r>
              <a:rPr lang="en-US" kern="1200" dirty="0" smtClean="0">
                <a:solidFill>
                  <a:schemeClr val="tx1"/>
                </a:solidFill>
                <a:latin typeface="Arial" charset="0"/>
                <a:ea typeface="ＭＳ Ｐゴシック" pitchFamily="84" charset="-128"/>
                <a:cs typeface="+mn-cs"/>
              </a:rPr>
              <a:t>storage areas (2) makes floods more frequent and severe during wet periods,</a:t>
            </a:r>
          </a:p>
          <a:p>
            <a:r>
              <a:rPr lang="en-US" kern="1200" dirty="0" smtClean="0">
                <a:solidFill>
                  <a:schemeClr val="tx1"/>
                </a:solidFill>
                <a:latin typeface="Arial" charset="0"/>
                <a:ea typeface="ＭＳ Ｐゴシック" pitchFamily="84" charset="-128"/>
                <a:cs typeface="+mn-cs"/>
              </a:rPr>
              <a:t>The temperature of the water tends to increase as well</a:t>
            </a:r>
            <a:r>
              <a:rPr lang="en-US" dirty="0" smtClean="0"/>
              <a:t> because</a:t>
            </a:r>
            <a:r>
              <a:rPr lang="en-US" kern="1200" dirty="0" smtClean="0">
                <a:solidFill>
                  <a:schemeClr val="tx1"/>
                </a:solidFill>
                <a:latin typeface="Arial" charset="0"/>
                <a:ea typeface="ＭＳ Ｐゴシック" pitchFamily="84" charset="-128"/>
                <a:cs typeface="+mn-cs"/>
              </a:rPr>
              <a:t> dark, imperviou</a:t>
            </a:r>
            <a:r>
              <a:rPr lang="en-US" dirty="0" smtClean="0"/>
              <a:t>s surfaces </a:t>
            </a:r>
            <a:r>
              <a:rPr lang="en-US" kern="1200" dirty="0" smtClean="0">
                <a:solidFill>
                  <a:schemeClr val="tx1"/>
                </a:solidFill>
                <a:latin typeface="Arial" charset="0"/>
                <a:ea typeface="ＭＳ Ｐゴシック" pitchFamily="84" charset="-128"/>
                <a:cs typeface="+mn-cs"/>
              </a:rPr>
              <a:t>transfer the heat they have absorbed to the water that runs over them. </a:t>
            </a:r>
          </a:p>
          <a:p>
            <a:r>
              <a:rPr lang="en-US" kern="1200" dirty="0" smtClean="0">
                <a:solidFill>
                  <a:schemeClr val="tx1"/>
                </a:solidFill>
                <a:latin typeface="Arial" charset="0"/>
                <a:ea typeface="ＭＳ Ｐゴシック" pitchFamily="84" charset="-128"/>
                <a:cs typeface="+mn-cs"/>
              </a:rPr>
              <a:t>These changes in the water cycle due to development are widespread. A study of almost 3,000 U.S. stream monitoring stations found that 86 percent differed in some way from a relatively undisturbed area.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30</a:t>
            </a:fld>
            <a:endParaRPr lang="en-US" dirty="0"/>
          </a:p>
        </p:txBody>
      </p:sp>
    </p:spTree>
    <p:extLst>
      <p:ext uri="{BB962C8B-B14F-4D97-AF65-F5344CB8AC3E}">
        <p14:creationId xmlns:p14="http://schemas.microsoft.com/office/powerpoint/2010/main" val="1243273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hydrologic changes due to development also cause visible changes to the form of stream systems. </a:t>
            </a:r>
          </a:p>
          <a:p>
            <a:r>
              <a:rPr lang="en-US" dirty="0" smtClean="0"/>
              <a:t>You’ve probably seen streams like this all over and may not have even known you were looking at a degraded streambed.</a:t>
            </a:r>
          </a:p>
          <a:p>
            <a:r>
              <a:rPr lang="en-US" dirty="0" smtClean="0"/>
              <a:t>What happens is increased flow washes out woody debris and uproots trees and other vegetation, which destabilizes stream channels. </a:t>
            </a:r>
          </a:p>
          <a:p>
            <a:r>
              <a:rPr lang="en-US" dirty="0" smtClean="0"/>
              <a:t>Natural regeneration rates rarely compensate for the losses  meaning that over time streams lose more and more of their canopy cover. </a:t>
            </a:r>
          </a:p>
          <a:p>
            <a:r>
              <a:rPr lang="en-US" dirty="0" smtClean="0"/>
              <a:t>Erosion can eventually lead to stream bank collapse, which deepens and widens channels, which can shift normal flow levels many feet below their original level.</a:t>
            </a:r>
            <a:r>
              <a:rPr lang="en-US" baseline="3000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31</a:t>
            </a:fld>
            <a:endParaRPr lang="en-US" dirty="0"/>
          </a:p>
        </p:txBody>
      </p:sp>
    </p:spTree>
    <p:extLst>
      <p:ext uri="{BB962C8B-B14F-4D97-AF65-F5344CB8AC3E}">
        <p14:creationId xmlns:p14="http://schemas.microsoft.com/office/powerpoint/2010/main" val="3253299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we haven’t just polluted our water. We’ve polluted the air too. </a:t>
            </a:r>
          </a:p>
          <a:p>
            <a:r>
              <a:rPr lang="en-US" dirty="0" smtClean="0"/>
              <a:t>Now, we have had dramatic reductions in vehicle emissions since 1970, but the fact is these gains would be even greater if not for the approximately  250 percent increase in driving since then. </a:t>
            </a:r>
          </a:p>
          <a:p>
            <a:r>
              <a:rPr lang="en-US" dirty="0" smtClean="0"/>
              <a:t>More than 38 percent of national carbon monoxide emissions and 38 percent of nitrogen oxide emissions come from highway vehicles. </a:t>
            </a:r>
          </a:p>
          <a:p>
            <a:r>
              <a:rPr lang="en-US" dirty="0" smtClean="0"/>
              <a:t>Stationary sources like power plants that provide energy to homes, offices, and industries are also major sources of pollution.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fact, as of 2012, almost 160 million people, about half the U.S. population, still live in counties that don’t meet air quality standards, most frequently for ozone and particulate matter.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32</a:t>
            </a:fld>
            <a:endParaRPr lang="en-US"/>
          </a:p>
        </p:txBody>
      </p:sp>
    </p:spTree>
    <p:extLst>
      <p:ext uri="{BB962C8B-B14F-4D97-AF65-F5344CB8AC3E}">
        <p14:creationId xmlns:p14="http://schemas.microsoft.com/office/powerpoint/2010/main" val="1915667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And indoor air can be a problem too, unfortunately. Indoor air pollution results from a whole host of products we bring into our homes, including personal care products, cleaning products, paints, plastics, and upholstery. Here’s a list of the bad</a:t>
            </a:r>
            <a:r>
              <a:rPr lang="en-US" baseline="0" dirty="0" smtClean="0"/>
              <a:t> characters here.</a:t>
            </a:r>
            <a:endParaRPr lang="en-US" dirty="0" smtClean="0"/>
          </a:p>
          <a:p>
            <a:pPr lvl="0"/>
            <a:r>
              <a:rPr lang="en-US" dirty="0" smtClean="0"/>
              <a:t>And they can cause a range of health effects (depending on the compound) from eye and respiratory irritation to cancer and possibly immune, reproductive, nervous, and endocrine system effects. </a:t>
            </a:r>
          </a:p>
          <a:p>
            <a:pPr lvl="0"/>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33</a:t>
            </a:fld>
            <a:endParaRPr lang="en-US"/>
          </a:p>
        </p:txBody>
      </p:sp>
    </p:spTree>
    <p:extLst>
      <p:ext uri="{BB962C8B-B14F-4D97-AF65-F5344CB8AC3E}">
        <p14:creationId xmlns:p14="http://schemas.microsoft.com/office/powerpoint/2010/main" val="2177554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effect of impervious surfaces beyond water quality problems is that they also affect the temperature of surrounding areas through what is known as the </a:t>
            </a:r>
            <a:r>
              <a:rPr lang="en-US" i="1" dirty="0" smtClean="0"/>
              <a:t>heat island effect</a:t>
            </a:r>
            <a:r>
              <a:rPr lang="en-US" dirty="0" smtClean="0"/>
              <a:t>. </a:t>
            </a:r>
          </a:p>
          <a:p>
            <a:r>
              <a:rPr lang="en-US" dirty="0" smtClean="0"/>
              <a:t>Most of us know that cities can be as much as 6 to 8 degrees warmer than outlying areas. </a:t>
            </a:r>
          </a:p>
          <a:p>
            <a:r>
              <a:rPr lang="en-US" dirty="0" smtClean="0"/>
              <a:t>This is due to two complementary forces: dark pavement and roofs absorb and reflect more of the sun’s heat, while the relative scarcity of trees and other vegetation reduces shade and cooling through evapotranspiration.</a:t>
            </a:r>
          </a:p>
          <a:p>
            <a:r>
              <a:rPr lang="en-US" dirty="0" smtClean="0"/>
              <a:t>Increased heat is itself a health hazard, as heat stroke can lead to hospitalization and even death. </a:t>
            </a:r>
          </a:p>
          <a:p>
            <a:r>
              <a:rPr lang="en-US" dirty="0" smtClean="0"/>
              <a:t>In addition, as temperatures rise, more VOCs are emitted from vehicles and the rate of ozone formation increases. </a:t>
            </a:r>
          </a:p>
          <a:p>
            <a:r>
              <a:rPr lang="en-US" dirty="0" smtClean="0"/>
              <a:t>Use of air conditioning also increases and, along with it, so does air pollution as regional power plants ramp up production. </a:t>
            </a:r>
            <a:endParaRPr lang="en-US" sz="800" dirty="0" smtClean="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34</a:t>
            </a:fld>
            <a:endParaRPr lang="en-US"/>
          </a:p>
        </p:txBody>
      </p:sp>
    </p:spTree>
    <p:extLst>
      <p:ext uri="{BB962C8B-B14F-4D97-AF65-F5344CB8AC3E}">
        <p14:creationId xmlns:p14="http://schemas.microsoft.com/office/powerpoint/2010/main" val="2788269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another big environmental effect of development is greenhouse gas emissions. </a:t>
            </a:r>
          </a:p>
          <a:p>
            <a:r>
              <a:rPr lang="en-US" dirty="0" smtClean="0"/>
              <a:t>Industrial activity accounts for the largest portion, but it’s followed closely by transportation. </a:t>
            </a:r>
          </a:p>
          <a:p>
            <a:r>
              <a:rPr lang="en-US" dirty="0" smtClean="0"/>
              <a:t>And together the residential and commercial sectors account for just over a third of total U.S. greenhouse gas emissions.</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35</a:t>
            </a:fld>
            <a:endParaRPr lang="en-US"/>
          </a:p>
        </p:txBody>
      </p:sp>
    </p:spTree>
    <p:extLst>
      <p:ext uri="{BB962C8B-B14F-4D97-AF65-F5344CB8AC3E}">
        <p14:creationId xmlns:p14="http://schemas.microsoft.com/office/powerpoint/2010/main" val="2072771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over time, transportation emissions increased 19 percent between 1990 and 2010. </a:t>
            </a:r>
          </a:p>
          <a:p>
            <a:r>
              <a:rPr lang="en-US" dirty="0" smtClean="0"/>
              <a:t>A 4 percent decline in transportation emissions between 2008 and 2009 is due in part to decreased economic activity. </a:t>
            </a:r>
          </a:p>
          <a:p>
            <a:r>
              <a:rPr lang="en-US" dirty="0" smtClean="0"/>
              <a:t>As it began to rebound in 2010, transportation emissions increased again by 1 percent.</a:t>
            </a:r>
          </a:p>
          <a:p>
            <a:r>
              <a:rPr lang="en-US" dirty="0" smtClean="0"/>
              <a:t>Emissions from the residential and commercial sectors also increased relatively steadily between 1990 and 2010: by 25 percent in the commercial sector and 29 percent in the residential sector. </a:t>
            </a:r>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36</a:t>
            </a:fld>
            <a:endParaRPr lang="en-US"/>
          </a:p>
        </p:txBody>
      </p:sp>
    </p:spTree>
    <p:extLst>
      <p:ext uri="{BB962C8B-B14F-4D97-AF65-F5344CB8AC3E}">
        <p14:creationId xmlns:p14="http://schemas.microsoft.com/office/powerpoint/2010/main" val="803192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know that greenhouse gas emissions are responsible for global climate change. Already we have observed a number changes in the United States. </a:t>
            </a:r>
          </a:p>
          <a:p>
            <a:r>
              <a:rPr lang="en-US" dirty="0" smtClean="0"/>
              <a:t>For the sake of time I won’t go through the list here but you can see the range of effects that we’ve already experienced.</a:t>
            </a:r>
            <a:endParaRPr lang="en-US" sz="800"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37</a:t>
            </a:fld>
            <a:endParaRPr lang="en-US"/>
          </a:p>
        </p:txBody>
      </p:sp>
    </p:spTree>
    <p:extLst>
      <p:ext uri="{BB962C8B-B14F-4D97-AF65-F5344CB8AC3E}">
        <p14:creationId xmlns:p14="http://schemas.microsoft.com/office/powerpoint/2010/main" val="3906031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heat island effect and global climate change affect public health, but there are other public health impacts from the built environment. </a:t>
            </a:r>
          </a:p>
          <a:p>
            <a:r>
              <a:rPr lang="en-US" dirty="0" smtClean="0"/>
              <a:t>How we build affects the amount of time people spend in their cars and the opportunity, practicality, and necessity of walking and biking. </a:t>
            </a:r>
          </a:p>
          <a:p>
            <a:r>
              <a:rPr lang="en-US" dirty="0" smtClean="0"/>
              <a:t>These factors can influence overall physical activity levels and therefore the risk of obesity and chronic disease.</a:t>
            </a:r>
            <a:endParaRPr lang="en-US" baseline="30000" dirty="0" smtClean="0"/>
          </a:p>
          <a:p>
            <a:r>
              <a:rPr lang="en-US" dirty="0" smtClean="0"/>
              <a:t>There is a lot of work on the association between the built environment and obesity, but broad conclusions are hard to reach due to differences across studies. Nevertheless, a 2010 literature review found the evidence was strong enough to conclude that the degree of land use mix and county-level measures of sprawl likely affect the incidence of obesity. </a:t>
            </a:r>
          </a:p>
          <a:p>
            <a:r>
              <a:rPr lang="en-US" dirty="0" smtClean="0"/>
              <a:t>Some subpopulations are more affected by obesity and related chronic disease than others. </a:t>
            </a:r>
          </a:p>
          <a:p>
            <a:r>
              <a:rPr lang="en-US" dirty="0" smtClean="0"/>
              <a:t>A possible contributing explanatory factor is the number and quality of recreational facilities available. </a:t>
            </a:r>
          </a:p>
          <a:p>
            <a:r>
              <a:rPr lang="en-US" dirty="0" smtClean="0"/>
              <a:t>A national analysis showed that as the number of minorities and people of lower socioeconomic status increases in an area, the number of physical activity and recreational facilities often decreases.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38</a:t>
            </a:fld>
            <a:endParaRPr lang="en-US"/>
          </a:p>
        </p:txBody>
      </p:sp>
    </p:spTree>
    <p:extLst>
      <p:ext uri="{BB962C8B-B14F-4D97-AF65-F5344CB8AC3E}">
        <p14:creationId xmlns:p14="http://schemas.microsoft.com/office/powerpoint/2010/main" val="2809114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aspect of public health is the risk of being injured or dying in a vehicle crash. </a:t>
            </a:r>
          </a:p>
          <a:p>
            <a:r>
              <a:rPr lang="en-US" dirty="0" smtClean="0"/>
              <a:t>In 2010, 33,000 people died in the United States in vehicle crashes, down from 51,000 in 1966. The safety gains over this period would have been greater but for the increase in VMT. While vehicle fatalities per 100 million VMT declined 80 percent, the number of fatalities per number of people declined only 60 percent over this period. </a:t>
            </a:r>
          </a:p>
          <a:p>
            <a:r>
              <a:rPr lang="en-US" dirty="0" smtClean="0"/>
              <a:t>In spite of this overall downward trend, traffic fatalities are a leading cause of death for many cohorts. Car crashes are the third leading cause of death in terms of years of life lost given the young age of so many car crash victims and the number of years they would have been expected to live if they had not died in a car crash. </a:t>
            </a:r>
          </a:p>
          <a:p>
            <a:r>
              <a:rPr lang="en-US" dirty="0" smtClean="0"/>
              <a:t>And high as it is, the number of traffic fatalities pales in comparison to the number of people injured. In 2010, over 3 million people suffered non-fatal traffic-related injuries, almost 100 times the number that died.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39</a:t>
            </a:fld>
            <a:endParaRPr lang="en-US"/>
          </a:p>
        </p:txBody>
      </p:sp>
    </p:spTree>
    <p:extLst>
      <p:ext uri="{BB962C8B-B14F-4D97-AF65-F5344CB8AC3E}">
        <p14:creationId xmlns:p14="http://schemas.microsoft.com/office/powerpoint/2010/main" val="93523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overview of the report as well as this presentation:</a:t>
            </a:r>
          </a:p>
          <a:p>
            <a:r>
              <a:rPr lang="en-US" dirty="0" smtClean="0"/>
              <a:t>First,</a:t>
            </a:r>
          </a:p>
          <a:p>
            <a:r>
              <a:rPr lang="en-US" dirty="0" smtClean="0"/>
              <a:t>Second,</a:t>
            </a:r>
          </a:p>
          <a:p>
            <a:r>
              <a:rPr lang="en-US" dirty="0" smtClean="0"/>
              <a:t>Third,</a:t>
            </a:r>
          </a:p>
          <a:p>
            <a:r>
              <a:rPr lang="en-US" dirty="0" smtClean="0"/>
              <a:t>We’ll pause</a:t>
            </a:r>
            <a:r>
              <a:rPr lang="en-US" baseline="0" dirty="0" smtClean="0"/>
              <a:t> between each of </a:t>
            </a:r>
            <a:r>
              <a:rPr lang="en-US" dirty="0" smtClean="0"/>
              <a:t>these sections for questions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a:t>
            </a:fld>
            <a:endParaRPr lang="en-US"/>
          </a:p>
        </p:txBody>
      </p:sp>
    </p:spTree>
    <p:extLst>
      <p:ext uri="{BB962C8B-B14F-4D97-AF65-F5344CB8AC3E}">
        <p14:creationId xmlns:p14="http://schemas.microsoft.com/office/powerpoint/2010/main" val="19911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pause here again</a:t>
            </a:r>
            <a:r>
              <a:rPr lang="en-US" baseline="0" dirty="0" smtClean="0"/>
              <a:t> </a:t>
            </a:r>
            <a:r>
              <a:rPr lang="en-US" dirty="0" smtClean="0"/>
              <a:t>before</a:t>
            </a:r>
            <a:r>
              <a:rPr lang="en-US" baseline="0" dirty="0" smtClean="0"/>
              <a:t> moving to the next section. </a:t>
            </a:r>
          </a:p>
          <a:p>
            <a:r>
              <a:rPr lang="en-US" baseline="0" dirty="0" smtClean="0"/>
              <a:t>Now after talking about how dire things are, I’ll move into some of the things we can do about it.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40</a:t>
            </a:fld>
            <a:endParaRPr lang="en-US"/>
          </a:p>
        </p:txBody>
      </p:sp>
    </p:spTree>
    <p:extLst>
      <p:ext uri="{BB962C8B-B14F-4D97-AF65-F5344CB8AC3E}">
        <p14:creationId xmlns:p14="http://schemas.microsoft.com/office/powerpoint/2010/main" val="1331630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ways to mitigate the</a:t>
            </a:r>
            <a:r>
              <a:rPr lang="en-US" baseline="0" dirty="0" smtClean="0"/>
              <a:t> environmental effects of development that we just talked about.</a:t>
            </a:r>
          </a:p>
          <a:p>
            <a:r>
              <a:rPr lang="en-US" dirty="0" smtClean="0"/>
              <a:t>We can improve the environmental performance of development by carefully choosing where we build and how we build. I’ll go through each of these topics in more detail now.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41</a:t>
            </a:fld>
            <a:endParaRPr lang="en-US"/>
          </a:p>
        </p:txBody>
      </p:sp>
    </p:spTree>
    <p:extLst>
      <p:ext uri="{BB962C8B-B14F-4D97-AF65-F5344CB8AC3E}">
        <p14:creationId xmlns:p14="http://schemas.microsoft.com/office/powerpoint/2010/main" val="641482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in terms of where we build, it’s important to protect sensitive ecological areas. </a:t>
            </a:r>
          </a:p>
          <a:p>
            <a:r>
              <a:rPr lang="en-US" dirty="0" smtClean="0"/>
              <a:t>Communities can do this by encouraging development where three is existing infrastructure for transportation, utilities and public services, where built out communities already exist, and on brownfields and greyfields.</a:t>
            </a:r>
          </a:p>
          <a:p>
            <a:r>
              <a:rPr lang="en-US" dirty="0" smtClean="0"/>
              <a:t>Putting development in these places not only uses existing infrastructure but also removes pressure to develop other places that serve valuable ecological functions.</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42</a:t>
            </a:fld>
            <a:endParaRPr lang="en-US"/>
          </a:p>
        </p:txBody>
      </p:sp>
    </p:spTree>
    <p:extLst>
      <p:ext uri="{BB962C8B-B14F-4D97-AF65-F5344CB8AC3E}">
        <p14:creationId xmlns:p14="http://schemas.microsoft.com/office/powerpoint/2010/main" val="857775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Infill development is central to this idea. </a:t>
            </a:r>
          </a:p>
          <a:p>
            <a:r>
              <a:rPr lang="en-US" dirty="0" smtClean="0"/>
              <a:t>A 2006 analysis estimated that California had nearly half a million potential infill parcels that cover 220,000 acres. </a:t>
            </a:r>
          </a:p>
          <a:p>
            <a:r>
              <a:rPr lang="en-US" dirty="0" smtClean="0"/>
              <a:t>An EPA analysis of residential construction trends supports the idea that many metropolitan regions can support a significant amount of infill development. Among 20 metropolitan regions, 21 percent of new home construction between 2000 and 2009 occurred in previously developed areas. In some regions, the figure exceeded 60 percent</a:t>
            </a:r>
          </a:p>
          <a:p>
            <a:r>
              <a:rPr lang="en-US" dirty="0" smtClean="0"/>
              <a:t>Many infill locations have at least the potential for environmental contamination. The cleanup and redevelopment these sites can bring substantial environmental and health benefits</a:t>
            </a:r>
            <a:r>
              <a:rPr lang="en-US" baseline="0" dirty="0" smtClean="0"/>
              <a:t> by allowing </a:t>
            </a:r>
            <a:r>
              <a:rPr lang="en-US" dirty="0" smtClean="0"/>
              <a:t>safe disposal of environmental contaminants</a:t>
            </a:r>
            <a:r>
              <a:rPr lang="en-US" baseline="0" dirty="0" smtClean="0"/>
              <a:t> and</a:t>
            </a:r>
            <a:r>
              <a:rPr lang="en-US" dirty="0" smtClean="0"/>
              <a:t> opportunities to reuse and recycle construction and demolition debris from buildings.</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43</a:t>
            </a:fld>
            <a:endParaRPr lang="en-US"/>
          </a:p>
        </p:txBody>
      </p:sp>
    </p:spTree>
    <p:extLst>
      <p:ext uri="{BB962C8B-B14F-4D97-AF65-F5344CB8AC3E}">
        <p14:creationId xmlns:p14="http://schemas.microsoft.com/office/powerpoint/2010/main" val="12467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Focusing development around transit systems is also beneficial.</a:t>
            </a:r>
          </a:p>
          <a:p>
            <a:r>
              <a:rPr lang="en-US" dirty="0" smtClean="0"/>
              <a:t>We know that transit systems with fast, frequent, and dependable service attracts riders and can reduce driving along with air pollution and greenhouse gas emissions. </a:t>
            </a:r>
          </a:p>
          <a:p>
            <a:r>
              <a:rPr lang="en-US" dirty="0" smtClean="0"/>
              <a:t>A bus carrying 20 passengers consumes only about one-third of the energy that would be needed if each passenger drove a private vehicle. </a:t>
            </a:r>
          </a:p>
          <a:p>
            <a:r>
              <a:rPr lang="en-US" dirty="0" smtClean="0"/>
              <a:t>A study of 17 projects in four areas of the country compared actual vehicle trip rates with those predicted using the Institute of Transportation Engineers manual, which is often used to project local traffic and parking impacts. Across the 17 projects, about 47 percent fewer trips occurred than projected. </a:t>
            </a:r>
          </a:p>
          <a:p>
            <a:r>
              <a:rPr lang="en-US" dirty="0" smtClean="0"/>
              <a:t>A 2008 review of the literature found that people living in developments near transit are two to five times more likely to use transit for commuting and </a:t>
            </a:r>
            <a:r>
              <a:rPr lang="en-US" dirty="0" err="1" smtClean="0"/>
              <a:t>nonwork</a:t>
            </a:r>
            <a:r>
              <a:rPr lang="en-US" dirty="0" smtClean="0"/>
              <a:t> trips than other people living in the same region.</a:t>
            </a:r>
          </a:p>
          <a:p>
            <a:endParaRPr lang="en-US" sz="1000" dirty="0" smtClean="0"/>
          </a:p>
          <a:p>
            <a:endParaRPr lang="en-US" sz="1000"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44</a:t>
            </a:fld>
            <a:endParaRPr lang="en-US"/>
          </a:p>
        </p:txBody>
      </p:sp>
    </p:spTree>
    <p:extLst>
      <p:ext uri="{BB962C8B-B14F-4D97-AF65-F5344CB8AC3E}">
        <p14:creationId xmlns:p14="http://schemas.microsoft.com/office/powerpoint/2010/main" val="2246508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Shifting now from where we build to how we build…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density of people in a community</a:t>
            </a:r>
            <a:r>
              <a:rPr lang="en-US" baseline="0" dirty="0" smtClean="0"/>
              <a:t> </a:t>
            </a:r>
            <a:r>
              <a:rPr lang="en-US" dirty="0" smtClean="0"/>
              <a:t>is a good indicator of how much people will drive and how much they will get around by foot or by bike.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Although the size of the effect is uncertain, in general, the greater the population density of an area, the less the area’s residents tend to drive.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most recent reviews note that high residential and employment density are most strongly associated with reduced driving when coupled with other factors such as mixed land uses and public transit service. </a:t>
            </a:r>
          </a:p>
          <a:p>
            <a:r>
              <a:rPr lang="en-US" dirty="0" smtClean="0"/>
              <a:t>In</a:t>
            </a:r>
            <a:r>
              <a:rPr lang="en-US" baseline="0" dirty="0" smtClean="0"/>
              <a:t> fact, d</a:t>
            </a:r>
            <a:r>
              <a:rPr lang="en-US" dirty="0" smtClean="0"/>
              <a:t>ensity is strongly correlated with many of the characteristics that make driving long distances unnecessary and make other forms of transportation appealing alternatives</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45</a:t>
            </a:fld>
            <a:endParaRPr lang="en-US"/>
          </a:p>
        </p:txBody>
      </p:sp>
    </p:spTree>
    <p:extLst>
      <p:ext uri="{BB962C8B-B14F-4D97-AF65-F5344CB8AC3E}">
        <p14:creationId xmlns:p14="http://schemas.microsoft.com/office/powerpoint/2010/main" val="116598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studies have considered the link between density, driving, and air pollution. </a:t>
            </a:r>
          </a:p>
          <a:p>
            <a:r>
              <a:rPr lang="en-US" dirty="0" smtClean="0"/>
              <a:t>One study estimated the carbon dioxide emissions of 100 of the largest metropolitan regions of the United States. Per capita emissions varied considerably across regions. The highest emitting region (Bakersfield, California) emitted almost 2.5 times as much carbon dioxide per resident as the lowest-emitting region (New York City). </a:t>
            </a:r>
          </a:p>
          <a:p>
            <a:r>
              <a:rPr lang="en-US" dirty="0" smtClean="0"/>
              <a:t>A study of 45 of the largest metropolitan regions over 13 years found a positive correlation between how sprawling the region is and both emissions of ozone precursors and the number of high ozone days. The study found that the least compact regions had 60 percent more high ozone days than the most compact regions. </a:t>
            </a:r>
          </a:p>
          <a:p>
            <a:r>
              <a:rPr lang="en-US" dirty="0" smtClean="0"/>
              <a:t>A 2008 meta-analysis suggested that within a region, compact development in combination with other strategies, such as increasing land use mix and ensuring that destinations are easily accessible from around the region, could reduce VMT significantly, by as much as 20 to 40 percent. </a:t>
            </a:r>
          </a:p>
          <a:p>
            <a:r>
              <a:rPr lang="en-US" dirty="0" smtClean="0"/>
              <a:t>Nationally, total VMT could be reduced by 10 to 14 percent, leading to a 7 to 10 percent decline in total U.S. transportation carbon dioxide emissions.</a:t>
            </a:r>
          </a:p>
          <a:p>
            <a:endParaRPr lang="en-US" sz="1000"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46</a:t>
            </a:fld>
            <a:endParaRPr lang="en-US"/>
          </a:p>
        </p:txBody>
      </p:sp>
    </p:spTree>
    <p:extLst>
      <p:ext uri="{BB962C8B-B14F-4D97-AF65-F5344CB8AC3E}">
        <p14:creationId xmlns:p14="http://schemas.microsoft.com/office/powerpoint/2010/main" val="4114904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Mixing land uses is another way to reduce VMT. </a:t>
            </a:r>
          </a:p>
          <a:p>
            <a:pPr lvl="0">
              <a:buFont typeface="Arial" pitchFamily="34" charset="0"/>
              <a:buChar char="•"/>
            </a:pPr>
            <a:r>
              <a:rPr lang="en-US" dirty="0" smtClean="0"/>
              <a:t>Putting destinations closer together can minimize travel distances and allow trips to be made by walking and bicycling rather than by driving. </a:t>
            </a:r>
          </a:p>
          <a:p>
            <a:pPr lvl="0">
              <a:buFont typeface="Arial" pitchFamily="34" charset="0"/>
              <a:buChar char="•"/>
            </a:pPr>
            <a:r>
              <a:rPr lang="en-US" dirty="0" smtClean="0"/>
              <a:t>Easy walking and biking access to jobs and shopping reduces the need to even own a car at all. </a:t>
            </a:r>
          </a:p>
          <a:p>
            <a:r>
              <a:rPr lang="en-US" dirty="0" smtClean="0"/>
              <a:t>Researchers studied 239 mixed-use developments across six U.S. metropolitan regions for which good household travel data were available. The results showed that on average, three out of every 10 trips in a mixed-use development are relatively short and remain entirely within the development, adding no traffic to surrounding streets. </a:t>
            </a:r>
          </a:p>
          <a:p>
            <a:endParaRPr lang="en-US" sz="1000"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47</a:t>
            </a:fld>
            <a:endParaRPr lang="en-US"/>
          </a:p>
        </p:txBody>
      </p:sp>
    </p:spTree>
    <p:extLst>
      <p:ext uri="{BB962C8B-B14F-4D97-AF65-F5344CB8AC3E}">
        <p14:creationId xmlns:p14="http://schemas.microsoft.com/office/powerpoint/2010/main" val="2984612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strategy is to make sure streets are well connected. </a:t>
            </a:r>
          </a:p>
          <a:p>
            <a:r>
              <a:rPr lang="en-US" dirty="0" smtClean="0"/>
              <a:t>Many communities contain a hierarchy of dead-end local streets with strictly residential uses (like these shown in blue)</a:t>
            </a:r>
            <a:r>
              <a:rPr lang="en-US" baseline="0" dirty="0" smtClean="0"/>
              <a:t>. </a:t>
            </a:r>
          </a:p>
          <a:p>
            <a:r>
              <a:rPr lang="en-US" baseline="0" dirty="0" smtClean="0"/>
              <a:t>They </a:t>
            </a:r>
            <a:r>
              <a:rPr lang="en-US" dirty="0" smtClean="0"/>
              <a:t>lead to collector streets that have all retail and commercial activity (like these shown</a:t>
            </a:r>
            <a:r>
              <a:rPr lang="en-US" baseline="0" dirty="0" smtClean="0"/>
              <a:t> in yellow)</a:t>
            </a:r>
            <a:r>
              <a:rPr lang="en-US" dirty="0" smtClean="0"/>
              <a:t>. </a:t>
            </a:r>
          </a:p>
          <a:p>
            <a:r>
              <a:rPr lang="en-US" dirty="0" smtClean="0"/>
              <a:t>These collector streets lead to highways that connect communities (shown here in red). </a:t>
            </a:r>
          </a:p>
          <a:p>
            <a:r>
              <a:rPr lang="en-US" dirty="0" smtClean="0"/>
              <a:t>Many communities created these</a:t>
            </a:r>
            <a:r>
              <a:rPr lang="en-US" baseline="0" dirty="0" smtClean="0"/>
              <a:t> kinds of </a:t>
            </a:r>
            <a:r>
              <a:rPr lang="en-US" dirty="0" smtClean="0"/>
              <a:t>hierarchical street patterns in the belief that they improve traffic safety because they have wider</a:t>
            </a:r>
            <a:r>
              <a:rPr lang="en-US" baseline="0" dirty="0" smtClean="0"/>
              <a:t> and straighter </a:t>
            </a:r>
            <a:r>
              <a:rPr lang="en-US" dirty="0" smtClean="0"/>
              <a:t>streets, fewer intersections, and lower neighborhood traffic volumes. </a:t>
            </a:r>
          </a:p>
          <a:p>
            <a:r>
              <a:rPr lang="en-US" dirty="0" smtClean="0"/>
              <a:t>However, traffic safety studies don’t support this belief. </a:t>
            </a:r>
          </a:p>
          <a:p>
            <a:r>
              <a:rPr lang="en-US" dirty="0" smtClean="0"/>
              <a:t>For example, an analysis in San Antonio, Texas, found that locating retail and commercial uses on arterial streets away from residential areas and designing roads to funnel all traffic through an area on these arterials actually made streets</a:t>
            </a:r>
            <a:r>
              <a:rPr lang="en-US" i="1" dirty="0" smtClean="0"/>
              <a:t> </a:t>
            </a:r>
            <a:r>
              <a:rPr lang="en-US" dirty="0" smtClean="0"/>
              <a:t>more dangerous. </a:t>
            </a:r>
          </a:p>
          <a:p>
            <a:r>
              <a:rPr lang="en-US" dirty="0" smtClean="0"/>
              <a:t>Studies show that the degree of street connectivity is also associated with the amount of car use compared to walking and transit use, the number of high-ozone days per year, and the amount of nitrogen oxide and VOC emissions.</a:t>
            </a:r>
          </a:p>
          <a:p>
            <a:endParaRPr lang="en-US" sz="1300"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48</a:t>
            </a:fld>
            <a:endParaRPr lang="en-US"/>
          </a:p>
        </p:txBody>
      </p:sp>
    </p:spTree>
    <p:extLst>
      <p:ext uri="{BB962C8B-B14F-4D97-AF65-F5344CB8AC3E}">
        <p14:creationId xmlns:p14="http://schemas.microsoft.com/office/powerpoint/2010/main" val="2438977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other aspects of communities design that can make a difference. </a:t>
            </a:r>
          </a:p>
          <a:p>
            <a:r>
              <a:rPr lang="en-US" dirty="0" smtClean="0"/>
              <a:t>A lot of factors can make walking and biking safer and more pleasant. Things like sidewalks, street trees, and bike parking. </a:t>
            </a:r>
          </a:p>
          <a:p>
            <a:r>
              <a:rPr lang="en-US" dirty="0" smtClean="0"/>
              <a:t>Roads have also been shown to be safest when there are design elements that slow down traffic.</a:t>
            </a:r>
          </a:p>
          <a:p>
            <a:r>
              <a:rPr lang="en-US" dirty="0" smtClean="0"/>
              <a:t>And street design that incorporates features to capture and filter rainwater can improve water quality.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49</a:t>
            </a:fld>
            <a:endParaRPr lang="en-US"/>
          </a:p>
        </p:txBody>
      </p:sp>
    </p:spTree>
    <p:extLst>
      <p:ext uri="{BB962C8B-B14F-4D97-AF65-F5344CB8AC3E}">
        <p14:creationId xmlns:p14="http://schemas.microsoft.com/office/powerpoint/2010/main" val="53830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overview of the report as well as this presentation:</a:t>
            </a:r>
          </a:p>
          <a:p>
            <a:r>
              <a:rPr lang="en-US" dirty="0" smtClean="0"/>
              <a:t>First,</a:t>
            </a:r>
          </a:p>
          <a:p>
            <a:r>
              <a:rPr lang="en-US" dirty="0" smtClean="0"/>
              <a:t>Second,</a:t>
            </a:r>
          </a:p>
          <a:p>
            <a:r>
              <a:rPr lang="en-US" dirty="0" smtClean="0"/>
              <a:t>Third,</a:t>
            </a:r>
          </a:p>
          <a:p>
            <a:r>
              <a:rPr lang="en-US" dirty="0" smtClean="0"/>
              <a:t>We’ll pause</a:t>
            </a:r>
            <a:r>
              <a:rPr lang="en-US" baseline="0" dirty="0" smtClean="0"/>
              <a:t> between each of </a:t>
            </a:r>
            <a:r>
              <a:rPr lang="en-US" dirty="0" smtClean="0"/>
              <a:t>these sections for questions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5</a:t>
            </a:fld>
            <a:endParaRPr lang="en-US"/>
          </a:p>
        </p:txBody>
      </p:sp>
    </p:spTree>
    <p:extLst>
      <p:ext uri="{BB962C8B-B14F-4D97-AF65-F5344CB8AC3E}">
        <p14:creationId xmlns:p14="http://schemas.microsoft.com/office/powerpoint/2010/main" val="2770856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couple of studies have found that a critical measure for reducing driving is how accessible destinations are. A meta-analysis found that destination accessibility is actually the measure of the built environment that is most strongly associated with VMT and the amount people walk. …Meaning that any centrally located development is likely to generate less car traffic than a remotely located development regardless of its characteristics. </a:t>
            </a:r>
          </a:p>
          <a:p>
            <a:pPr defTabSz="931774">
              <a:defRPr/>
            </a:pPr>
            <a:r>
              <a:rPr lang="en-US" dirty="0" smtClean="0"/>
              <a:t>But studies show that other measures of destination accessibility are important predictors of driving</a:t>
            </a:r>
            <a:r>
              <a:rPr lang="en-US" baseline="0" dirty="0" smtClean="0"/>
              <a:t> behavior</a:t>
            </a:r>
            <a:r>
              <a:rPr lang="en-US" dirty="0" smtClean="0"/>
              <a:t>, including: </a:t>
            </a:r>
          </a:p>
          <a:p>
            <a:pPr defTabSz="931774">
              <a:defRPr/>
            </a:pPr>
            <a:r>
              <a:rPr lang="en-US" dirty="0" smtClean="0"/>
              <a:t>How easy</a:t>
            </a:r>
            <a:r>
              <a:rPr lang="en-US" baseline="0" dirty="0" smtClean="0"/>
              <a:t> it is to travel </a:t>
            </a:r>
            <a:r>
              <a:rPr lang="en-US" dirty="0" smtClean="0"/>
              <a:t>within and between neighborhoods by a variety of options, including by car, transit, walking, and biking. </a:t>
            </a:r>
          </a:p>
          <a:p>
            <a:pPr defTabSz="931774">
              <a:defRPr/>
            </a:pPr>
            <a:r>
              <a:rPr lang="en-US" dirty="0" smtClean="0"/>
              <a:t>How much development occurs isolated from other developed areas, and </a:t>
            </a:r>
          </a:p>
          <a:p>
            <a:pPr defTabSz="931774">
              <a:defRPr/>
            </a:pPr>
            <a:r>
              <a:rPr lang="en-US" i="0" dirty="0" smtClean="0"/>
              <a:t>How</a:t>
            </a:r>
            <a:r>
              <a:rPr lang="en-US" i="1" dirty="0" smtClean="0"/>
              <a:t> </a:t>
            </a:r>
            <a:r>
              <a:rPr lang="en-US" dirty="0" smtClean="0"/>
              <a:t>a population is distributed relative to a central business district. </a:t>
            </a:r>
          </a:p>
          <a:p>
            <a:endParaRPr lang="en-US" dirty="0" smtClean="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50</a:t>
            </a:fld>
            <a:endParaRPr lang="en-US"/>
          </a:p>
        </p:txBody>
      </p:sp>
    </p:spTree>
    <p:extLst>
      <p:ext uri="{BB962C8B-B14F-4D97-AF65-F5344CB8AC3E}">
        <p14:creationId xmlns:p14="http://schemas.microsoft.com/office/powerpoint/2010/main" val="201692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we build our communities involves not just the layout of streets and buildings, but also the materials and approaches we use to construct the buildings. The term </a:t>
            </a:r>
            <a:r>
              <a:rPr lang="en-US" i="1" dirty="0" smtClean="0"/>
              <a:t>green building</a:t>
            </a:r>
            <a:r>
              <a:rPr lang="en-US" dirty="0" smtClean="0"/>
              <a:t> refers to the practice of using resources efficiently and reducing impacts on human health and the environment in all phases of a building’s lifecycle from pre-design, siting, design, and construction, to operations, maintenance, renovation, and ultimately demolition. Green building encompasses many aspects, including (see list)  </a:t>
            </a:r>
          </a:p>
          <a:p>
            <a:pPr lvl="0"/>
            <a:r>
              <a:rPr lang="en-US" dirty="0" smtClean="0"/>
              <a:t>Just to illustrate potential advantages of green building approaches:</a:t>
            </a:r>
          </a:p>
          <a:p>
            <a:pPr lvl="0"/>
            <a:r>
              <a:rPr lang="en-US" dirty="0" smtClean="0"/>
              <a:t>Studies</a:t>
            </a:r>
            <a:r>
              <a:rPr lang="en-US" baseline="0" dirty="0" smtClean="0"/>
              <a:t> have shown that using</a:t>
            </a:r>
            <a:r>
              <a:rPr lang="en-US" dirty="0" smtClean="0"/>
              <a:t> combination of energy saving strategies and technologies could reduce annual energy use by a factor of three to four for new buildings and two to three for existing buildings. </a:t>
            </a:r>
          </a:p>
          <a:p>
            <a:pPr lvl="0"/>
            <a:r>
              <a:rPr lang="en-US" dirty="0" smtClean="0"/>
              <a:t>And</a:t>
            </a:r>
            <a:r>
              <a:rPr lang="en-US" baseline="0" dirty="0" smtClean="0"/>
              <a:t> u</a:t>
            </a:r>
            <a:r>
              <a:rPr lang="en-US" dirty="0" smtClean="0"/>
              <a:t>sing available water-efficient appliances and fixtures could reduce water use 30% and energy use by 60%.</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51</a:t>
            </a:fld>
            <a:endParaRPr lang="en-US"/>
          </a:p>
        </p:txBody>
      </p:sp>
    </p:spTree>
    <p:extLst>
      <p:ext uri="{BB962C8B-B14F-4D97-AF65-F5344CB8AC3E}">
        <p14:creationId xmlns:p14="http://schemas.microsoft.com/office/powerpoint/2010/main" val="639258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strategies</a:t>
            </a:r>
            <a:r>
              <a:rPr lang="en-US" baseline="0" dirty="0" smtClean="0"/>
              <a:t> I’ve discussed</a:t>
            </a:r>
            <a:r>
              <a:rPr lang="en-US" dirty="0" smtClean="0"/>
              <a:t> rarely exist in isolation. Scenario planning studies are used to look at the combined effects of several strategies under a range of plausible trends to project likely future outcomes. </a:t>
            </a:r>
          </a:p>
          <a:p>
            <a:r>
              <a:rPr lang="en-US" dirty="0" smtClean="0"/>
              <a:t>Many regions across the country have conducted scenario-planning exercises. </a:t>
            </a:r>
          </a:p>
          <a:p>
            <a:r>
              <a:rPr lang="en-US" dirty="0" smtClean="0"/>
              <a:t>A meta-analysis of those scenarios that considered the impact of land use decisions on transportation suggested that increasing average regional density by 50 percent, directing development to infill locations, mixing land uses, and coordinating transportation investments could reduce VMT 17 percent below current trends between 2007 and 2050.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52</a:t>
            </a:fld>
            <a:endParaRPr lang="en-US"/>
          </a:p>
        </p:txBody>
      </p:sp>
    </p:spTree>
    <p:extLst>
      <p:ext uri="{BB962C8B-B14F-4D97-AF65-F5344CB8AC3E}">
        <p14:creationId xmlns:p14="http://schemas.microsoft.com/office/powerpoint/2010/main" val="4291920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I’ve covered a lot of the report, but there are a lot more studies and results contained in it, so I’d encourage you to get the full report online. </a:t>
            </a:r>
          </a:p>
          <a:p>
            <a:r>
              <a:rPr lang="en-US" dirty="0" smtClean="0"/>
              <a:t>I’m also happy to help answer questions or direct you to specific information you might be looking for. </a:t>
            </a:r>
          </a:p>
          <a:p>
            <a:r>
              <a:rPr lang="en-US" dirty="0" smtClean="0"/>
              <a:t>I think we have time for a couple more questions. </a:t>
            </a:r>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53</a:t>
            </a:fld>
            <a:endParaRPr lang="en-US"/>
          </a:p>
        </p:txBody>
      </p:sp>
    </p:spTree>
    <p:extLst>
      <p:ext uri="{BB962C8B-B14F-4D97-AF65-F5344CB8AC3E}">
        <p14:creationId xmlns:p14="http://schemas.microsoft.com/office/powerpoint/2010/main" val="364955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first let’s look at population. </a:t>
            </a:r>
          </a:p>
          <a:p>
            <a:r>
              <a:rPr lang="en-US" dirty="0" smtClean="0"/>
              <a:t>The U.S. population grew from about</a:t>
            </a:r>
            <a:r>
              <a:rPr lang="en-US" baseline="0" dirty="0" smtClean="0"/>
              <a:t> </a:t>
            </a:r>
            <a:r>
              <a:rPr lang="en-US" dirty="0" smtClean="0"/>
              <a:t>76 million in 1900 to about 312 million in 2011. </a:t>
            </a:r>
          </a:p>
          <a:p>
            <a:r>
              <a:rPr lang="en-US" dirty="0" smtClean="0"/>
              <a:t>Note that most of the population growth occurred in census-defined urban areas, while the rural population remained relatively constant. </a:t>
            </a:r>
          </a:p>
          <a:p>
            <a:r>
              <a:rPr lang="en-US" dirty="0" smtClean="0"/>
              <a:t>In 1900, just 40 percent of the population lived in urban areas; in 2010, more than 80 percent did. </a:t>
            </a:r>
          </a:p>
          <a:p>
            <a:r>
              <a:rPr lang="en-US" dirty="0" smtClean="0"/>
              <a:t>The census defines most suburban areas as urban, so this reflects largely a suburbanization of the population more than an urbanization.</a:t>
            </a:r>
          </a:p>
          <a:p>
            <a:endParaRPr lang="en-US" sz="800" i="1" dirty="0" smtClean="0"/>
          </a:p>
          <a:p>
            <a:endParaRPr lang="en-US" dirty="0"/>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6</a:t>
            </a:fld>
            <a:endParaRPr lang="en-US"/>
          </a:p>
        </p:txBody>
      </p:sp>
    </p:spTree>
    <p:extLst>
      <p:ext uri="{BB962C8B-B14F-4D97-AF65-F5344CB8AC3E}">
        <p14:creationId xmlns:p14="http://schemas.microsoft.com/office/powerpoint/2010/main" val="7673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this by looking at how metropolitan area size has changed.</a:t>
            </a:r>
            <a:r>
              <a:rPr lang="en-US" baseline="0" dirty="0" smtClean="0"/>
              <a:t> Essentially all metropolitan regions have expanded their land area significantly since 1950.</a:t>
            </a:r>
            <a:endParaRPr lang="en-US" dirty="0" smtClean="0"/>
          </a:p>
          <a:p>
            <a:r>
              <a:rPr lang="en-US" dirty="0" smtClean="0"/>
              <a:t>For</a:t>
            </a:r>
            <a:r>
              <a:rPr lang="en-US" baseline="0" dirty="0" smtClean="0"/>
              <a:t> the </a:t>
            </a:r>
            <a:r>
              <a:rPr lang="en-US" dirty="0" smtClean="0"/>
              <a:t>39 largest urbanized areas combined, urbanized area increased 2.5 times faster than population growth between 1950 and 2010.</a:t>
            </a:r>
          </a:p>
          <a:p>
            <a:r>
              <a:rPr lang="en-US" dirty="0" smtClean="0"/>
              <a:t>In fact, for</a:t>
            </a:r>
            <a:r>
              <a:rPr lang="en-US" baseline="0" dirty="0" smtClean="0"/>
              <a:t> a number of cities</a:t>
            </a:r>
            <a:r>
              <a:rPr lang="en-US" dirty="0" smtClean="0"/>
              <a:t> urbanized land area grew</a:t>
            </a:r>
            <a:r>
              <a:rPr lang="en-US" baseline="0" dirty="0" smtClean="0"/>
              <a:t> even during periods of regional population decline</a:t>
            </a:r>
            <a:r>
              <a:rPr lang="en-US" dirty="0" smtClean="0"/>
              <a:t>: Pittsburgh, Milwaukee, Detroit, St. Louis, Cleveland, New York, Chicago, and Kansas City.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7</a:t>
            </a:fld>
            <a:endParaRPr lang="en-US"/>
          </a:p>
        </p:txBody>
      </p:sp>
    </p:spTree>
    <p:extLst>
      <p:ext uri="{BB962C8B-B14F-4D97-AF65-F5344CB8AC3E}">
        <p14:creationId xmlns:p14="http://schemas.microsoft.com/office/powerpoint/2010/main" val="104333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see one effect of this expansion in metropolitan area size by looking at statistics on developed land.</a:t>
            </a:r>
          </a:p>
          <a:p>
            <a:r>
              <a:rPr lang="en-US" dirty="0" smtClean="0"/>
              <a:t>According to the USDA Natural Resources Inventory, as of 1982, close to 71 million acres of non-federal land were developed nationally. </a:t>
            </a:r>
          </a:p>
          <a:p>
            <a:r>
              <a:rPr lang="en-US" dirty="0" smtClean="0"/>
              <a:t>By 2007, the number of acres rose to more than 111 million, a 57 percent increase. </a:t>
            </a:r>
          </a:p>
          <a:p>
            <a:r>
              <a:rPr lang="en-US" dirty="0" smtClean="0"/>
              <a:t>By comparison, over this 25-year period, the population of the United States increased only about half as much (30 percent). </a:t>
            </a:r>
          </a:p>
          <a:p>
            <a:r>
              <a:rPr lang="en-US" dirty="0" smtClean="0"/>
              <a:t>Of the newly developed land, nearly half had been forestland and about  one quarter had been cropland. </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8</a:t>
            </a:fld>
            <a:endParaRPr lang="en-US"/>
          </a:p>
        </p:txBody>
      </p:sp>
    </p:spTree>
    <p:extLst>
      <p:ext uri="{BB962C8B-B14F-4D97-AF65-F5344CB8AC3E}">
        <p14:creationId xmlns:p14="http://schemas.microsoft.com/office/powerpoint/2010/main" val="197733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Drilling down a little bit now to look at how housing has changed. </a:t>
            </a:r>
          </a:p>
          <a:p>
            <a:r>
              <a:rPr lang="en-US" dirty="0" smtClean="0"/>
              <a:t>The total number of homes in the United States has grown steadily. </a:t>
            </a:r>
          </a:p>
          <a:p>
            <a:r>
              <a:rPr lang="en-US" dirty="0" smtClean="0"/>
              <a:t>Between 1940 and 2010, the national housing inventory grew more than 250 percent, adding nearly 100 million homes, while population at a little over half that rate (134 percent).</a:t>
            </a:r>
          </a:p>
        </p:txBody>
      </p:sp>
      <p:sp>
        <p:nvSpPr>
          <p:cNvPr id="4" name="Slide Number Placeholder 3"/>
          <p:cNvSpPr>
            <a:spLocks noGrp="1"/>
          </p:cNvSpPr>
          <p:nvPr>
            <p:ph type="sldNum" sz="quarter" idx="10"/>
          </p:nvPr>
        </p:nvSpPr>
        <p:spPr/>
        <p:txBody>
          <a:bodyPr/>
          <a:lstStyle/>
          <a:p>
            <a:pPr>
              <a:defRPr/>
            </a:pPr>
            <a:fld id="{9A009200-9487-40B7-9460-018E37DB732A}" type="slidenum">
              <a:rPr lang="en-US" smtClean="0"/>
              <a:pPr>
                <a:defRPr/>
              </a:pPr>
              <a:t>9</a:t>
            </a:fld>
            <a:endParaRPr lang="en-US"/>
          </a:p>
        </p:txBody>
      </p:sp>
    </p:spTree>
    <p:extLst>
      <p:ext uri="{BB962C8B-B14F-4D97-AF65-F5344CB8AC3E}">
        <p14:creationId xmlns:p14="http://schemas.microsoft.com/office/powerpoint/2010/main" val="959908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t="4126" b="3030"/>
          <a:stretch>
            <a:fillRect/>
          </a:stretch>
        </p:blipFill>
        <p:spPr bwMode="auto">
          <a:xfrm>
            <a:off x="0" y="0"/>
            <a:ext cx="9144000" cy="6858000"/>
          </a:xfrm>
          <a:prstGeom prst="rect">
            <a:avLst/>
          </a:prstGeom>
          <a:noFill/>
          <a:ln w="9525">
            <a:noFill/>
            <a:miter lim="800000"/>
            <a:headEnd/>
            <a:tailEnd/>
          </a:ln>
        </p:spPr>
      </p:pic>
      <p:pic>
        <p:nvPicPr>
          <p:cNvPr id="5" name="Picture 18"/>
          <p:cNvPicPr>
            <a:picLocks noChangeAspect="1" noChangeArrowheads="1"/>
          </p:cNvPicPr>
          <p:nvPr userDrawn="1"/>
        </p:nvPicPr>
        <p:blipFill>
          <a:blip r:embed="rId3" cstate="print"/>
          <a:srcRect/>
          <a:stretch>
            <a:fillRect/>
          </a:stretch>
        </p:blipFill>
        <p:spPr bwMode="auto">
          <a:xfrm>
            <a:off x="3429000" y="1600200"/>
            <a:ext cx="48768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dirty="0"/>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3"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295400"/>
            <a:ext cx="7620000" cy="990600"/>
          </a:xfrm>
        </p:spPr>
        <p:txBody>
          <a:bodyPr/>
          <a:lstStyle>
            <a:lvl1pPr>
              <a:defRPr sz="3600">
                <a:latin typeface="Berlin Sans FB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2286000"/>
            <a:ext cx="77724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87E00B67-AE1C-433D-A76B-BAACD9B94E6D}" type="slidenum">
              <a:rPr lang="en-US"/>
              <a:pPr>
                <a:defRPr/>
              </a:pPr>
              <a:t>‹#›</a:t>
            </a:fld>
            <a:endParaRPr lang="en-US" dirty="0"/>
          </a:p>
        </p:txBody>
      </p:sp>
      <p:pic>
        <p:nvPicPr>
          <p:cNvPr id="6" name="Picture 5" descr="REV2_SmartGrowth-PROGRAM.jpg"/>
          <p:cNvPicPr>
            <a:picLocks noChangeAspect="1"/>
          </p:cNvPicPr>
          <p:nvPr userDrawn="1"/>
        </p:nvPicPr>
        <p:blipFill>
          <a:blip r:embed="rId4" cstate="print"/>
          <a:stretch>
            <a:fillRect/>
          </a:stretch>
        </p:blipFill>
        <p:spPr>
          <a:xfrm>
            <a:off x="7696200" y="152400"/>
            <a:ext cx="1371600" cy="853860"/>
          </a:xfrm>
          <a:prstGeom prst="rect">
            <a:avLst/>
          </a:prstGeom>
        </p:spPr>
      </p:pic>
      <p:cxnSp>
        <p:nvCxnSpPr>
          <p:cNvPr id="11" name="Straight Connector 10"/>
          <p:cNvCxnSpPr/>
          <p:nvPr userDrawn="1"/>
        </p:nvCxnSpPr>
        <p:spPr bwMode="auto">
          <a:xfrm>
            <a:off x="762000" y="2286000"/>
            <a:ext cx="76200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938D3F00-2A4B-4B9A-AF6D-62D1264000FB}" type="datetime1">
              <a:rPr lang="en-US"/>
              <a:pPr>
                <a:defRPr/>
              </a:pPr>
              <a:t>4/6/2015</a:t>
            </a:fld>
            <a:endParaRPr lang="en-US"/>
          </a:p>
        </p:txBody>
      </p:sp>
      <p:sp>
        <p:nvSpPr>
          <p:cNvPr id="6" name="Footer Placeholder 4"/>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A9329D31-ECF3-42C4-921B-7F71822A6A2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6D72557A-2432-4DD3-B2A5-617AA12F478F}" type="datetime1">
              <a:rPr lang="en-US"/>
              <a:pPr>
                <a:defRPr/>
              </a:pPr>
              <a:t>4/6/2015</a:t>
            </a:fld>
            <a:endParaRPr lang="en-US"/>
          </a:p>
        </p:txBody>
      </p:sp>
      <p:sp>
        <p:nvSpPr>
          <p:cNvPr id="7" name="Footer Placeholder 5"/>
          <p:cNvSpPr>
            <a:spLocks noGrp="1"/>
          </p:cNvSpPr>
          <p:nvPr>
            <p:ph type="ftr" sz="quarter" idx="11"/>
          </p:nvPr>
        </p:nvSpPr>
        <p:spPr>
          <a:xfrm>
            <a:off x="1905000" y="6248400"/>
            <a:ext cx="5486400" cy="457200"/>
          </a:xfrm>
          <a:prstGeom prst="rect">
            <a:avLst/>
          </a:prstGeom>
        </p:spPr>
        <p:txBody>
          <a:bodyPr/>
          <a:lstStyle>
            <a:lvl1pPr>
              <a:defRPr sz="1400" dirty="0" smtClean="0"/>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159F8C67-2B23-4B16-861F-F14D4D1EB29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A471C9A5-047E-45FD-A5A1-35C126389799}" type="datetime1">
              <a:rPr lang="en-US"/>
              <a:pPr>
                <a:defRPr/>
              </a:pPr>
              <a:t>4/6/2015</a:t>
            </a:fld>
            <a:endParaRPr lang="en-US"/>
          </a:p>
        </p:txBody>
      </p:sp>
      <p:sp>
        <p:nvSpPr>
          <p:cNvPr id="9" name="Footer Placeholder 7"/>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r>
              <a:rPr lang="en-US"/>
              <a:t>U.S. Environmental Protection Agency</a:t>
            </a:r>
          </a:p>
        </p:txBody>
      </p:sp>
      <p:sp>
        <p:nvSpPr>
          <p:cNvPr id="10" name="Slide Number Placeholder 8"/>
          <p:cNvSpPr>
            <a:spLocks noGrp="1"/>
          </p:cNvSpPr>
          <p:nvPr>
            <p:ph type="sldNum" sz="quarter" idx="12"/>
          </p:nvPr>
        </p:nvSpPr>
        <p:spPr/>
        <p:txBody>
          <a:bodyPr/>
          <a:lstStyle>
            <a:lvl1pPr>
              <a:defRPr smtClean="0"/>
            </a:lvl1pPr>
          </a:lstStyle>
          <a:p>
            <a:pPr>
              <a:defRPr/>
            </a:pPr>
            <a:fld id="{3322E0F0-4BAB-41FE-9436-5D08661CEC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667000"/>
            <a:ext cx="3810000" cy="3429000"/>
          </a:xfrm>
        </p:spPr>
        <p:txBody>
          <a:bodyPr/>
          <a:lstStyle/>
          <a:p>
            <a:pPr lvl="0"/>
            <a:endParaRPr lang="en-US" noProof="0" smtClean="0"/>
          </a:p>
        </p:txBody>
      </p:sp>
      <p:sp>
        <p:nvSpPr>
          <p:cNvPr id="4" name="Text Placeholder 3"/>
          <p:cNvSpPr>
            <a:spLocks noGrp="1"/>
          </p:cNvSpPr>
          <p:nvPr>
            <p:ph type="body"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B77DFCBA-0BFF-4FCA-B4C4-C883DA695C68}" type="datetime1">
              <a:rPr lang="en-US"/>
              <a:pPr>
                <a:defRPr/>
              </a:pPr>
              <a:t>4/6/2015</a:t>
            </a:fld>
            <a:endParaRPr lang="en-US"/>
          </a:p>
        </p:txBody>
      </p:sp>
      <p:sp>
        <p:nvSpPr>
          <p:cNvPr id="7" name="Footer Placeholder 5"/>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AFA118F5-B467-42E8-85E4-BA886F5594E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Content Placeholder 1"/>
          <p:cNvSpPr>
            <a:spLocks noGrp="1"/>
          </p:cNvSpPr>
          <p:nvPr>
            <p:ph/>
          </p:nvPr>
        </p:nvSpPr>
        <p:spPr>
          <a:xfrm>
            <a:off x="685800" y="1600200"/>
            <a:ext cx="777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dirty="0"/>
          </a:p>
        </p:txBody>
      </p:sp>
      <p:sp>
        <p:nvSpPr>
          <p:cNvPr id="5" name="Footer Placeholder 3"/>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endParaRPr lang="en-US" dirty="0"/>
          </a:p>
        </p:txBody>
      </p:sp>
      <p:sp>
        <p:nvSpPr>
          <p:cNvPr id="6" name="Slide Number Placeholder 4"/>
          <p:cNvSpPr>
            <a:spLocks noGrp="1"/>
          </p:cNvSpPr>
          <p:nvPr>
            <p:ph type="sldNum" sz="quarter" idx="12"/>
          </p:nvPr>
        </p:nvSpPr>
        <p:spPr/>
        <p:txBody>
          <a:bodyPr/>
          <a:lstStyle>
            <a:lvl1pPr>
              <a:defRPr smtClean="0"/>
            </a:lvl1pPr>
          </a:lstStyle>
          <a:p>
            <a:pPr>
              <a:defRPr/>
            </a:pPr>
            <a:fld id="{DDDFF536-793B-46F9-8BC7-B8BAF82D8E73}" type="slidenum">
              <a:rPr lang="en-US"/>
              <a:pPr>
                <a:defRPr/>
              </a:pPr>
              <a:t>‹#›</a:t>
            </a:fld>
            <a:endParaRPr lang="en-US"/>
          </a:p>
        </p:txBody>
      </p:sp>
      <p:pic>
        <p:nvPicPr>
          <p:cNvPr id="7" name="Picture 6" descr="REV2_SmartGrowth-PROGRAM.jpg"/>
          <p:cNvPicPr>
            <a:picLocks noChangeAspect="1"/>
          </p:cNvPicPr>
          <p:nvPr userDrawn="1"/>
        </p:nvPicPr>
        <p:blipFill>
          <a:blip r:embed="rId3" cstate="print"/>
          <a:stretch>
            <a:fillRect/>
          </a:stretch>
        </p:blipFill>
        <p:spPr>
          <a:xfrm>
            <a:off x="7696200" y="152400"/>
            <a:ext cx="1371600" cy="853860"/>
          </a:xfrm>
          <a:prstGeom prst="rect">
            <a:avLst/>
          </a:prstGeom>
        </p:spPr>
      </p:pic>
      <p:sp>
        <p:nvSpPr>
          <p:cNvPr id="11" name="Content Placeholder 10"/>
          <p:cNvSpPr>
            <a:spLocks noGrp="1"/>
          </p:cNvSpPr>
          <p:nvPr>
            <p:ph sz="quarter" idx="13"/>
          </p:nvPr>
        </p:nvSpPr>
        <p:spPr>
          <a:xfrm>
            <a:off x="609600" y="685800"/>
            <a:ext cx="5867400" cy="762000"/>
          </a:xfr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9"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A22CD660-6A71-47A0-A019-5036DA2664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90" r:id="rId6"/>
    <p:sldLayoutId id="2147483693" r:id="rId7"/>
  </p:sldLayoutIdLst>
  <p:hf hdr="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package" Target="../embeddings/Microsoft_Excel_Worksheet3.xlsx"/><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package" Target="../embeddings/Microsoft_Excel_Worksheet4.xlsx"/><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package" Target="../embeddings/Microsoft_Excel_Worksheet5.xlsx"/><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package" Target="../embeddings/Microsoft_Excel_Worksheet6.xlsx"/><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4.emf"/><Relationship Id="rId5" Type="http://schemas.openxmlformats.org/officeDocument/2006/relationships/package" Target="../embeddings/Microsoft_Excel_Worksheet7.xlsx"/><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5.emf"/><Relationship Id="rId5" Type="http://schemas.openxmlformats.org/officeDocument/2006/relationships/package" Target="../embeddings/Microsoft_Excel_Worksheet8.xlsx"/><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6.emf"/><Relationship Id="rId5" Type="http://schemas.openxmlformats.org/officeDocument/2006/relationships/package" Target="../embeddings/Microsoft_Excel_Worksheet9.xlsx"/><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7.emf"/><Relationship Id="rId5" Type="http://schemas.openxmlformats.org/officeDocument/2006/relationships/package" Target="../embeddings/Microsoft_Excel_Worksheet10.xlsx"/><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8.emf"/><Relationship Id="rId5" Type="http://schemas.openxmlformats.org/officeDocument/2006/relationships/package" Target="../embeddings/Microsoft_Excel_Worksheet12.xlsx"/><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4.emf"/><Relationship Id="rId5" Type="http://schemas.openxmlformats.org/officeDocument/2006/relationships/package" Target="../embeddings/Microsoft_Excel_Worksheet13.xlsx"/><Relationship Id="rId4" Type="http://schemas.openxmlformats.org/officeDocument/2006/relationships/oleObject" Target="../embeddings/oleObject12.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5.emf"/><Relationship Id="rId5" Type="http://schemas.openxmlformats.org/officeDocument/2006/relationships/package" Target="../embeddings/Microsoft_Excel_Worksheet14.xlsx"/><Relationship Id="rId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6.emf"/><Relationship Id="rId5" Type="http://schemas.openxmlformats.org/officeDocument/2006/relationships/package" Target="../embeddings/Microsoft_Excel_Worksheet15.xlsx"/><Relationship Id="rId4" Type="http://schemas.openxmlformats.org/officeDocument/2006/relationships/oleObject" Target="../embeddings/oleObject14.bin"/></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9.emf"/><Relationship Id="rId5" Type="http://schemas.openxmlformats.org/officeDocument/2006/relationships/package" Target="../embeddings/Microsoft_Excel_Worksheet16.xlsx"/><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epa.gov/smartgrowth/built.htm"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mailto:Kramer.melissa@epa.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Microsoft_Excel_Worksheet2.xlsx"/><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2819400" y="1676400"/>
            <a:ext cx="6019800" cy="3048000"/>
          </a:xfrm>
        </p:spPr>
        <p:txBody>
          <a:bodyPr/>
          <a:lstStyle/>
          <a:p>
            <a:pPr eaLnBrk="1" hangingPunct="1"/>
            <a:r>
              <a:rPr lang="en-US" dirty="0" smtClean="0"/>
              <a:t>Our Built and Natural Environments:</a:t>
            </a:r>
            <a:br>
              <a:rPr lang="en-US" dirty="0" smtClean="0"/>
            </a:br>
            <a:r>
              <a:rPr lang="en-US" sz="2400" dirty="0" smtClean="0"/>
              <a:t>A Technical Review of the Interactions Among Land Use, Transportation, and Environmental Quality </a:t>
            </a:r>
            <a:endParaRPr lang="en-US" dirty="0" smtClean="0"/>
          </a:p>
        </p:txBody>
      </p:sp>
      <p:sp>
        <p:nvSpPr>
          <p:cNvPr id="17411" name="Rectangle 3"/>
          <p:cNvSpPr>
            <a:spLocks noGrp="1" noChangeArrowheads="1"/>
          </p:cNvSpPr>
          <p:nvPr>
            <p:ph type="subTitle" idx="1"/>
          </p:nvPr>
        </p:nvSpPr>
        <p:spPr>
          <a:xfrm>
            <a:off x="3543300" y="4648200"/>
            <a:ext cx="4419600" cy="1752600"/>
          </a:xfrm>
        </p:spPr>
        <p:txBody>
          <a:bodyPr/>
          <a:lstStyle/>
          <a:p>
            <a:pPr eaLnBrk="1" hangingPunct="1"/>
            <a:r>
              <a:rPr lang="en-US" sz="2000" dirty="0" smtClean="0"/>
              <a:t>Melissa G. Kramer, Ph.D.</a:t>
            </a:r>
          </a:p>
          <a:p>
            <a:pPr eaLnBrk="1" hangingPunct="1"/>
            <a:r>
              <a:rPr lang="en-US" sz="2000" dirty="0" smtClean="0"/>
              <a:t>July 24, 2013</a:t>
            </a:r>
          </a:p>
          <a:p>
            <a:pPr eaLnBrk="1" hangingPunct="1"/>
            <a:r>
              <a:rPr lang="en-US" sz="2000" dirty="0" smtClean="0"/>
              <a:t>2:00-3:00 Eastern</a:t>
            </a:r>
          </a:p>
        </p:txBody>
      </p:sp>
      <p:pic>
        <p:nvPicPr>
          <p:cNvPr id="28674" name="Picture 2" descr="Our Built and Natural Environments"/>
          <p:cNvPicPr>
            <a:picLocks noChangeAspect="1" noChangeArrowheads="1"/>
          </p:cNvPicPr>
          <p:nvPr/>
        </p:nvPicPr>
        <p:blipFill>
          <a:blip r:embed="rId3" cstate="print"/>
          <a:srcRect/>
          <a:stretch>
            <a:fillRect/>
          </a:stretch>
        </p:blipFill>
        <p:spPr bwMode="auto">
          <a:xfrm>
            <a:off x="280266" y="2209800"/>
            <a:ext cx="2539134" cy="328056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Average Size of Single-Family Homes</a:t>
            </a:r>
            <a:endParaRPr lang="en-US" sz="32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10</a:t>
            </a:fld>
            <a:endParaRPr lang="en-US" dirty="0"/>
          </a:p>
        </p:txBody>
      </p:sp>
      <p:graphicFrame>
        <p:nvGraphicFramePr>
          <p:cNvPr id="6146" name="Object 2"/>
          <p:cNvGraphicFramePr>
            <a:graphicFrameLocks noChangeAspect="1"/>
          </p:cNvGraphicFramePr>
          <p:nvPr/>
        </p:nvGraphicFramePr>
        <p:xfrm>
          <a:off x="762000" y="2362199"/>
          <a:ext cx="7620000" cy="3747541"/>
        </p:xfrm>
        <a:graphic>
          <a:graphicData uri="http://schemas.openxmlformats.org/presentationml/2006/ole">
            <mc:AlternateContent xmlns:mc="http://schemas.openxmlformats.org/markup-compatibility/2006">
              <mc:Choice xmlns:v="urn:schemas-microsoft-com:vml" Requires="v">
                <p:oleObj spid="_x0000_s6147" name="Worksheet" r:id="rId5" imgW="4647589" imgH="2285438" progId="Excel.Sheet.12">
                  <p:embed/>
                </p:oleObj>
              </mc:Choice>
              <mc:Fallback>
                <p:oleObj name="Worksheet" r:id="rId5" imgW="4647589" imgH="2285438"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362199"/>
                        <a:ext cx="7620000" cy="374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6002179"/>
            <a:ext cx="3429000" cy="246221"/>
          </a:xfrm>
          <a:prstGeom prst="rect">
            <a:avLst/>
          </a:prstGeom>
          <a:noFill/>
        </p:spPr>
        <p:txBody>
          <a:bodyPr wrap="square" rtlCol="0">
            <a:spAutoFit/>
          </a:bodyPr>
          <a:lstStyle/>
          <a:p>
            <a:r>
              <a:rPr lang="en-US" sz="1000" dirty="0" smtClean="0"/>
              <a:t>Data source: U.S. Census Bureau</a:t>
            </a:r>
            <a:endParaRPr lang="en-US"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U.S. Household Size</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11</a:t>
            </a:fld>
            <a:endParaRPr lang="en-US" dirty="0"/>
          </a:p>
        </p:txBody>
      </p:sp>
      <p:graphicFrame>
        <p:nvGraphicFramePr>
          <p:cNvPr id="7170" name="Object 2"/>
          <p:cNvGraphicFramePr>
            <a:graphicFrameLocks noChangeAspect="1"/>
          </p:cNvGraphicFramePr>
          <p:nvPr/>
        </p:nvGraphicFramePr>
        <p:xfrm>
          <a:off x="838200" y="2438400"/>
          <a:ext cx="7494570" cy="3644900"/>
        </p:xfrm>
        <a:graphic>
          <a:graphicData uri="http://schemas.openxmlformats.org/presentationml/2006/ole">
            <mc:AlternateContent xmlns:mc="http://schemas.openxmlformats.org/markup-compatibility/2006">
              <mc:Choice xmlns:v="urn:schemas-microsoft-com:vml" Requires="v">
                <p:oleObj spid="_x0000_s7171" name="Worksheet" r:id="rId5" imgW="4647589" imgH="2259884" progId="Excel.Sheet.12">
                  <p:embed/>
                </p:oleObj>
              </mc:Choice>
              <mc:Fallback>
                <p:oleObj name="Worksheet" r:id="rId5" imgW="4647589" imgH="2259884"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438400"/>
                        <a:ext cx="749457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6002179"/>
            <a:ext cx="3429000" cy="246221"/>
          </a:xfrm>
          <a:prstGeom prst="rect">
            <a:avLst/>
          </a:prstGeom>
          <a:noFill/>
        </p:spPr>
        <p:txBody>
          <a:bodyPr wrap="square" rtlCol="0">
            <a:spAutoFit/>
          </a:bodyPr>
          <a:lstStyle/>
          <a:p>
            <a:r>
              <a:rPr lang="en-US" sz="1000" dirty="0" smtClean="0"/>
              <a:t>Data source: U.S. Census Bureau</a:t>
            </a:r>
            <a:endParaRPr lang="en-US"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Energy Use</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12</a:t>
            </a:fld>
            <a:endParaRPr lang="en-US" dirty="0"/>
          </a:p>
        </p:txBody>
      </p:sp>
      <p:graphicFrame>
        <p:nvGraphicFramePr>
          <p:cNvPr id="8194" name="Object 2"/>
          <p:cNvGraphicFramePr>
            <a:graphicFrameLocks noChangeAspect="1"/>
          </p:cNvGraphicFramePr>
          <p:nvPr/>
        </p:nvGraphicFramePr>
        <p:xfrm>
          <a:off x="762000" y="2438400"/>
          <a:ext cx="7568725" cy="3733800"/>
        </p:xfrm>
        <a:graphic>
          <a:graphicData uri="http://schemas.openxmlformats.org/presentationml/2006/ole">
            <mc:AlternateContent xmlns:mc="http://schemas.openxmlformats.org/markup-compatibility/2006">
              <mc:Choice xmlns:v="urn:schemas-microsoft-com:vml" Requires="v">
                <p:oleObj spid="_x0000_s8195" name="Worksheet" r:id="rId5" imgW="4633880" imgH="2285438" progId="Excel.Sheet.12">
                  <p:embed/>
                </p:oleObj>
              </mc:Choice>
              <mc:Fallback>
                <p:oleObj name="Worksheet" r:id="rId5" imgW="4633880" imgH="2285438"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438400"/>
                        <a:ext cx="75687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6078379"/>
            <a:ext cx="3429000" cy="246221"/>
          </a:xfrm>
          <a:prstGeom prst="rect">
            <a:avLst/>
          </a:prstGeom>
          <a:noFill/>
        </p:spPr>
        <p:txBody>
          <a:bodyPr wrap="square" rtlCol="0">
            <a:spAutoFit/>
          </a:bodyPr>
          <a:lstStyle/>
          <a:p>
            <a:r>
              <a:rPr lang="en-US" sz="1000" dirty="0" smtClean="0"/>
              <a:t>Data source: U.S. Energy Information Administration</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Water Use</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13</a:t>
            </a:fld>
            <a:endParaRPr lang="en-US" dirty="0"/>
          </a:p>
        </p:txBody>
      </p:sp>
      <p:graphicFrame>
        <p:nvGraphicFramePr>
          <p:cNvPr id="9218" name="Object 2"/>
          <p:cNvGraphicFramePr>
            <a:graphicFrameLocks noChangeAspect="1"/>
          </p:cNvGraphicFramePr>
          <p:nvPr/>
        </p:nvGraphicFramePr>
        <p:xfrm>
          <a:off x="914400" y="2438400"/>
          <a:ext cx="7391400" cy="3635115"/>
        </p:xfrm>
        <a:graphic>
          <a:graphicData uri="http://schemas.openxmlformats.org/presentationml/2006/ole">
            <mc:AlternateContent xmlns:mc="http://schemas.openxmlformats.org/markup-compatibility/2006">
              <mc:Choice xmlns:v="urn:schemas-microsoft-com:vml" Requires="v">
                <p:oleObj spid="_x0000_s9219" name="Worksheet" r:id="rId5" imgW="4647589" imgH="2285438" progId="Excel.Sheet.12">
                  <p:embed/>
                </p:oleObj>
              </mc:Choice>
              <mc:Fallback>
                <p:oleObj name="Worksheet" r:id="rId5" imgW="4647589" imgH="2285438"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38400"/>
                        <a:ext cx="7391400" cy="36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914400" y="6002179"/>
            <a:ext cx="3429000" cy="246221"/>
          </a:xfrm>
          <a:prstGeom prst="rect">
            <a:avLst/>
          </a:prstGeom>
          <a:noFill/>
        </p:spPr>
        <p:txBody>
          <a:bodyPr wrap="square" rtlCol="0">
            <a:spAutoFit/>
          </a:bodyPr>
          <a:lstStyle/>
          <a:p>
            <a:r>
              <a:rPr lang="en-US" sz="1000" dirty="0" smtClean="0"/>
              <a:t>Data source: U.S. Department of Energy</a:t>
            </a:r>
            <a:endParaRPr lang="en-US" sz="1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Building Construction Waste Production</a:t>
            </a:r>
            <a:endParaRPr lang="en-US" sz="32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14</a:t>
            </a:fld>
            <a:endParaRPr lang="en-US" dirty="0"/>
          </a:p>
        </p:txBody>
      </p:sp>
      <p:graphicFrame>
        <p:nvGraphicFramePr>
          <p:cNvPr id="10242" name="Object 2"/>
          <p:cNvGraphicFramePr>
            <a:graphicFrameLocks noChangeAspect="1"/>
          </p:cNvGraphicFramePr>
          <p:nvPr/>
        </p:nvGraphicFramePr>
        <p:xfrm>
          <a:off x="889562" y="2438400"/>
          <a:ext cx="7416238" cy="3657600"/>
        </p:xfrm>
        <a:graphic>
          <a:graphicData uri="http://schemas.openxmlformats.org/presentationml/2006/ole">
            <mc:AlternateContent xmlns:mc="http://schemas.openxmlformats.org/markup-compatibility/2006">
              <mc:Choice xmlns:v="urn:schemas-microsoft-com:vml" Requires="v">
                <p:oleObj spid="_x0000_s10243" name="Worksheet" r:id="rId5" imgW="4660576" imgH="2298035" progId="Excel.Sheet.12">
                  <p:embed/>
                </p:oleObj>
              </mc:Choice>
              <mc:Fallback>
                <p:oleObj name="Worksheet" r:id="rId5" imgW="4660576" imgH="2298035"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562" y="2438400"/>
                        <a:ext cx="74162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914400" y="6002179"/>
            <a:ext cx="3429000" cy="246221"/>
          </a:xfrm>
          <a:prstGeom prst="rect">
            <a:avLst/>
          </a:prstGeom>
          <a:noFill/>
        </p:spPr>
        <p:txBody>
          <a:bodyPr wrap="square" rtlCol="0">
            <a:spAutoFit/>
          </a:bodyPr>
          <a:lstStyle/>
          <a:p>
            <a:r>
              <a:rPr lang="en-US" sz="1000" dirty="0" smtClean="0"/>
              <a:t>Data source: U.S. EPA </a:t>
            </a:r>
            <a:endParaRPr lang="en-US" sz="1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Impervious Cover</a:t>
            </a:r>
            <a:endParaRPr lang="en-US" dirty="0"/>
          </a:p>
        </p:txBody>
      </p:sp>
      <p:sp>
        <p:nvSpPr>
          <p:cNvPr id="3" name="Content Placeholder 2"/>
          <p:cNvSpPr>
            <a:spLocks noGrp="1"/>
          </p:cNvSpPr>
          <p:nvPr>
            <p:ph idx="1"/>
          </p:nvPr>
        </p:nvSpPr>
        <p:spPr/>
        <p:txBody>
          <a:bodyPr/>
          <a:lstStyle/>
          <a:p>
            <a:r>
              <a:rPr lang="en-US" sz="2400" dirty="0" smtClean="0"/>
              <a:t>One estimate: 40,006 square miles—an area slightly smaller than Kentucky</a:t>
            </a:r>
          </a:p>
          <a:p>
            <a:r>
              <a:rPr lang="en-US" sz="2400" dirty="0" smtClean="0"/>
              <a:t>4% increase between 2001 and 2006</a:t>
            </a:r>
          </a:p>
          <a:p>
            <a:pPr lvl="1"/>
            <a:r>
              <a:rPr lang="en-US" sz="2000" dirty="0" smtClean="0"/>
              <a:t>Arizona: 8.9% increase</a:t>
            </a:r>
          </a:p>
          <a:p>
            <a:pPr lvl="1"/>
            <a:r>
              <a:rPr lang="en-US" sz="2000" dirty="0" smtClean="0"/>
              <a:t>Georgia: 8.4% increase</a:t>
            </a:r>
          </a:p>
          <a:p>
            <a:pPr lvl="1"/>
            <a:r>
              <a:rPr lang="en-US" sz="2000" dirty="0" smtClean="0"/>
              <a:t>South Carolina: 7.9% increase</a:t>
            </a:r>
          </a:p>
          <a:p>
            <a:r>
              <a:rPr lang="en-US" sz="2400" dirty="0" smtClean="0"/>
              <a:t>Most cities have levels of impervious cover known to stress or seriously degrade watersheds.</a:t>
            </a:r>
          </a:p>
          <a:p>
            <a:pPr lvl="1"/>
            <a:r>
              <a:rPr lang="en-US" sz="2000" dirty="0" smtClean="0"/>
              <a:t>One study of 18 cities in the 2000s showed a 0.31% increase per year while canopy cover declined.</a:t>
            </a:r>
            <a:endParaRPr lang="en-US" sz="20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15</a:t>
            </a:fld>
            <a:endParaRPr lang="en-US" dirty="0"/>
          </a:p>
        </p:txBody>
      </p:sp>
      <p:sp>
        <p:nvSpPr>
          <p:cNvPr id="5" name="TextBox 4"/>
          <p:cNvSpPr txBox="1"/>
          <p:nvPr/>
        </p:nvSpPr>
        <p:spPr>
          <a:xfrm>
            <a:off x="0" y="6611779"/>
            <a:ext cx="4343400" cy="246221"/>
          </a:xfrm>
          <a:prstGeom prst="rect">
            <a:avLst/>
          </a:prstGeom>
          <a:noFill/>
        </p:spPr>
        <p:txBody>
          <a:bodyPr wrap="square" rtlCol="0">
            <a:spAutoFit/>
          </a:bodyPr>
          <a:lstStyle/>
          <a:p>
            <a:r>
              <a:rPr lang="en-US" sz="1000" dirty="0" smtClean="0"/>
              <a:t>Sources: Xian et al. 2011; Nowak &amp; Greenfield 2012.</a:t>
            </a:r>
            <a:endParaRPr lang="en-US"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Roads</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16</a:t>
            </a:fld>
            <a:endParaRPr lang="en-US" dirty="0"/>
          </a:p>
        </p:txBody>
      </p:sp>
      <p:graphicFrame>
        <p:nvGraphicFramePr>
          <p:cNvPr id="11266" name="Object 2"/>
          <p:cNvGraphicFramePr>
            <a:graphicFrameLocks noChangeAspect="1"/>
          </p:cNvGraphicFramePr>
          <p:nvPr/>
        </p:nvGraphicFramePr>
        <p:xfrm>
          <a:off x="838200" y="2514600"/>
          <a:ext cx="7467600" cy="3642235"/>
        </p:xfrm>
        <a:graphic>
          <a:graphicData uri="http://schemas.openxmlformats.org/presentationml/2006/ole">
            <mc:AlternateContent xmlns:mc="http://schemas.openxmlformats.org/markup-compatibility/2006">
              <mc:Choice xmlns:v="urn:schemas-microsoft-com:vml" Requires="v">
                <p:oleObj spid="_x0000_s11267" name="Worksheet" r:id="rId5" imgW="4660576" imgH="2272841" progId="Excel.Sheet.12">
                  <p:embed/>
                </p:oleObj>
              </mc:Choice>
              <mc:Fallback>
                <p:oleObj name="Worksheet" r:id="rId5" imgW="4660576" imgH="2272841"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514600"/>
                        <a:ext cx="7467600" cy="364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6078379"/>
            <a:ext cx="3429000" cy="246221"/>
          </a:xfrm>
          <a:prstGeom prst="rect">
            <a:avLst/>
          </a:prstGeom>
          <a:noFill/>
        </p:spPr>
        <p:txBody>
          <a:bodyPr wrap="square" rtlCol="0">
            <a:spAutoFit/>
          </a:bodyPr>
          <a:lstStyle/>
          <a:p>
            <a:r>
              <a:rPr lang="en-US" sz="1000" dirty="0" smtClean="0"/>
              <a:t>Data source: Federal Highway Administration</a:t>
            </a:r>
            <a:endParaRPr lang="en-US"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Exhibit 2- Parking.jpg"/>
          <p:cNvPicPr>
            <a:picLocks/>
          </p:cNvPicPr>
          <p:nvPr/>
        </p:nvPicPr>
        <p:blipFill>
          <a:blip r:embed="rId3" cstate="print">
            <a:lum bright="21000" contrast="-32000"/>
          </a:blip>
          <a:stretch>
            <a:fillRect/>
          </a:stretch>
        </p:blipFill>
        <p:spPr bwMode="auto">
          <a:xfrm>
            <a:off x="609600" y="1219200"/>
            <a:ext cx="8128288" cy="5334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Parking</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17</a:t>
            </a:fld>
            <a:endParaRPr lang="en-US" dirty="0"/>
          </a:p>
        </p:txBody>
      </p:sp>
      <p:sp>
        <p:nvSpPr>
          <p:cNvPr id="7" name="Content Placeholder 6"/>
          <p:cNvSpPr>
            <a:spLocks noGrp="1"/>
          </p:cNvSpPr>
          <p:nvPr>
            <p:ph idx="1"/>
          </p:nvPr>
        </p:nvSpPr>
        <p:spPr/>
        <p:txBody>
          <a:bodyPr/>
          <a:lstStyle/>
          <a:p>
            <a:r>
              <a:rPr lang="en-US" dirty="0" smtClean="0"/>
              <a:t>2010: More than 240 million cars, buses and trucks in the U.S.</a:t>
            </a:r>
          </a:p>
          <a:p>
            <a:r>
              <a:rPr lang="en-US" dirty="0" smtClean="0"/>
              <a:t>One estimate of total parking in the United States: 820 million spaces cover 8,500 square miles</a:t>
            </a:r>
          </a:p>
          <a:p>
            <a:r>
              <a:rPr lang="en-US" dirty="0" smtClean="0"/>
              <a:t>When combined with space devoted to roads: 23,900 square miles of land is paved for driving and parking—nearly the size of West Virginia.</a:t>
            </a:r>
            <a:endParaRPr lang="en-US" dirty="0"/>
          </a:p>
        </p:txBody>
      </p:sp>
      <p:cxnSp>
        <p:nvCxnSpPr>
          <p:cNvPr id="10" name="Straight Connector 9"/>
          <p:cNvCxnSpPr/>
          <p:nvPr/>
        </p:nvCxnSpPr>
        <p:spPr bwMode="auto">
          <a:xfrm>
            <a:off x="685800" y="2209800"/>
            <a:ext cx="79248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
        <p:nvSpPr>
          <p:cNvPr id="8" name="TextBox 7"/>
          <p:cNvSpPr txBox="1"/>
          <p:nvPr/>
        </p:nvSpPr>
        <p:spPr>
          <a:xfrm>
            <a:off x="0" y="6611779"/>
            <a:ext cx="4191000" cy="246221"/>
          </a:xfrm>
          <a:prstGeom prst="rect">
            <a:avLst/>
          </a:prstGeom>
          <a:noFill/>
        </p:spPr>
        <p:txBody>
          <a:bodyPr wrap="square" rtlCol="0">
            <a:spAutoFit/>
          </a:bodyPr>
          <a:lstStyle/>
          <a:p>
            <a:r>
              <a:rPr lang="en-US" sz="1000" dirty="0" smtClean="0"/>
              <a:t>Sources: Federal Highway Administration 2010; Chester et al. 2010 </a:t>
            </a:r>
            <a:endParaRPr lang="en-US"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Vehicles per Household</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18</a:t>
            </a:fld>
            <a:endParaRPr lang="en-US" dirty="0"/>
          </a:p>
        </p:txBody>
      </p:sp>
      <p:graphicFrame>
        <p:nvGraphicFramePr>
          <p:cNvPr id="12290" name="Object 2"/>
          <p:cNvGraphicFramePr>
            <a:graphicFrameLocks noChangeAspect="1"/>
          </p:cNvGraphicFramePr>
          <p:nvPr/>
        </p:nvGraphicFramePr>
        <p:xfrm>
          <a:off x="754108" y="2442339"/>
          <a:ext cx="7627892" cy="3806061"/>
        </p:xfrm>
        <a:graphic>
          <a:graphicData uri="http://schemas.openxmlformats.org/presentationml/2006/ole">
            <mc:AlternateContent xmlns:mc="http://schemas.openxmlformats.org/markup-compatibility/2006">
              <mc:Choice xmlns:v="urn:schemas-microsoft-com:vml" Requires="v">
                <p:oleObj spid="_x0000_s12291" name="Worksheet" r:id="rId5" imgW="4607185" imgH="2298035" progId="Excel.Sheet.12">
                  <p:embed/>
                </p:oleObj>
              </mc:Choice>
              <mc:Fallback>
                <p:oleObj name="Worksheet" r:id="rId5" imgW="4607185" imgH="2298035"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108" y="2442339"/>
                        <a:ext cx="7627892" cy="380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6154579"/>
            <a:ext cx="3429000" cy="246221"/>
          </a:xfrm>
          <a:prstGeom prst="rect">
            <a:avLst/>
          </a:prstGeom>
          <a:noFill/>
        </p:spPr>
        <p:txBody>
          <a:bodyPr wrap="square" rtlCol="0">
            <a:spAutoFit/>
          </a:bodyPr>
          <a:lstStyle/>
          <a:p>
            <a:r>
              <a:rPr lang="en-US" sz="1000" dirty="0" smtClean="0"/>
              <a:t>Data source: Federal Highway Administration</a:t>
            </a:r>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Growth in Vehicle Miles Traveled (VMT) and Population</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19</a:t>
            </a:fld>
            <a:endParaRPr lang="en-US" dirty="0"/>
          </a:p>
        </p:txBody>
      </p:sp>
      <p:graphicFrame>
        <p:nvGraphicFramePr>
          <p:cNvPr id="13314" name="Object 2"/>
          <p:cNvGraphicFramePr>
            <a:graphicFrameLocks noChangeAspect="1"/>
          </p:cNvGraphicFramePr>
          <p:nvPr/>
        </p:nvGraphicFramePr>
        <p:xfrm>
          <a:off x="762000" y="2435767"/>
          <a:ext cx="7620000" cy="3812633"/>
        </p:xfrm>
        <a:graphic>
          <a:graphicData uri="http://schemas.openxmlformats.org/presentationml/2006/ole">
            <mc:AlternateContent xmlns:mc="http://schemas.openxmlformats.org/markup-compatibility/2006">
              <mc:Choice xmlns:v="urn:schemas-microsoft-com:vml" Requires="v">
                <p:oleObj spid="_x0000_s13315" name="Worksheet" r:id="rId5" imgW="4594197" imgH="2298035" progId="Excel.Sheet.12">
                  <p:embed/>
                </p:oleObj>
              </mc:Choice>
              <mc:Fallback>
                <p:oleObj name="Worksheet" r:id="rId5" imgW="4594197" imgH="2298035"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435767"/>
                        <a:ext cx="7620000" cy="381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6154579"/>
            <a:ext cx="4343400" cy="246221"/>
          </a:xfrm>
          <a:prstGeom prst="rect">
            <a:avLst/>
          </a:prstGeom>
          <a:noFill/>
        </p:spPr>
        <p:txBody>
          <a:bodyPr wrap="square" rtlCol="0">
            <a:spAutoFit/>
          </a:bodyPr>
          <a:lstStyle/>
          <a:p>
            <a:r>
              <a:rPr lang="en-US" sz="1000" dirty="0" smtClean="0"/>
              <a:t>Data sources: U.S. Census Bureau; Federal Highway Administration</a:t>
            </a:r>
            <a:endParaRPr lang="en-US"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solidFill>
                  <a:schemeClr val="accent1">
                    <a:lumMod val="10000"/>
                  </a:schemeClr>
                </a:solidFill>
                <a:latin typeface="Berlin Sans FB Demi" pitchFamily="34" charset="0"/>
              </a:rPr>
              <a:t>Background</a:t>
            </a:r>
            <a:endParaRPr lang="en-US" sz="3600" dirty="0">
              <a:solidFill>
                <a:schemeClr val="accent1">
                  <a:lumMod val="10000"/>
                </a:schemeClr>
              </a:solidFill>
              <a:latin typeface="Berlin Sans FB Demi" pitchFamily="34" charset="0"/>
            </a:endParaRPr>
          </a:p>
        </p:txBody>
      </p:sp>
      <p:sp>
        <p:nvSpPr>
          <p:cNvPr id="6" name="Content Placeholder 5"/>
          <p:cNvSpPr>
            <a:spLocks noGrp="1"/>
          </p:cNvSpPr>
          <p:nvPr>
            <p:ph idx="1"/>
          </p:nvPr>
        </p:nvSpPr>
        <p:spPr/>
        <p:txBody>
          <a:bodyPr/>
          <a:lstStyle/>
          <a:p>
            <a:r>
              <a:rPr lang="en-US" dirty="0" smtClean="0"/>
              <a:t>Decisions about how and where we build communities impact the natural environment.</a:t>
            </a:r>
          </a:p>
          <a:p>
            <a:r>
              <a:rPr lang="en-US" dirty="0" smtClean="0"/>
              <a:t>2</a:t>
            </a:r>
            <a:r>
              <a:rPr lang="en-US" baseline="30000" dirty="0" smtClean="0"/>
              <a:t>nd</a:t>
            </a:r>
            <a:r>
              <a:rPr lang="en-US" dirty="0" smtClean="0"/>
              <a:t> edition updates 2001 edition with information available as of October 2012.</a:t>
            </a:r>
          </a:p>
          <a:p>
            <a:r>
              <a:rPr lang="en-US" dirty="0" smtClean="0"/>
              <a:t>Intended audience: </a:t>
            </a:r>
          </a:p>
          <a:p>
            <a:pPr lvl="1"/>
            <a:r>
              <a:rPr lang="en-US" dirty="0" smtClean="0"/>
              <a:t>Federal, state, and local government agencies</a:t>
            </a:r>
          </a:p>
          <a:p>
            <a:pPr lvl="1"/>
            <a:r>
              <a:rPr lang="en-US" dirty="0" smtClean="0"/>
              <a:t>Real estate developers and investors</a:t>
            </a:r>
          </a:p>
          <a:p>
            <a:pPr lvl="1"/>
            <a:r>
              <a:rPr lang="en-US" dirty="0" smtClean="0"/>
              <a:t>Communities across America </a:t>
            </a:r>
            <a:endParaRPr lang="en-US" dirty="0"/>
          </a:p>
        </p:txBody>
      </p:sp>
      <p:sp>
        <p:nvSpPr>
          <p:cNvPr id="5" name="Slide Number Placeholder 4"/>
          <p:cNvSpPr>
            <a:spLocks noGrp="1"/>
          </p:cNvSpPr>
          <p:nvPr>
            <p:ph type="sldNum" sz="quarter" idx="12"/>
          </p:nvPr>
        </p:nvSpPr>
        <p:spPr/>
        <p:txBody>
          <a:bodyPr/>
          <a:lstStyle/>
          <a:p>
            <a:pPr>
              <a:defRPr/>
            </a:pPr>
            <a:fld id="{DDDFF536-793B-46F9-8BC7-B8BAF82D8E73}"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Means of Transportation to Work</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20</a:t>
            </a:fld>
            <a:endParaRPr lang="en-US" dirty="0"/>
          </a:p>
        </p:txBody>
      </p:sp>
      <p:graphicFrame>
        <p:nvGraphicFramePr>
          <p:cNvPr id="5" name="Object 1339"/>
          <p:cNvGraphicFramePr/>
          <p:nvPr/>
        </p:nvGraphicFramePr>
        <p:xfrm>
          <a:off x="990600" y="2590799"/>
          <a:ext cx="7162800" cy="350520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bwMode="auto">
          <a:xfrm>
            <a:off x="914400" y="2514600"/>
            <a:ext cx="7315200" cy="3657600"/>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8" name="TextBox 7"/>
          <p:cNvSpPr txBox="1"/>
          <p:nvPr/>
        </p:nvSpPr>
        <p:spPr>
          <a:xfrm>
            <a:off x="914400" y="6154579"/>
            <a:ext cx="4572000" cy="246221"/>
          </a:xfrm>
          <a:prstGeom prst="rect">
            <a:avLst/>
          </a:prstGeom>
          <a:noFill/>
        </p:spPr>
        <p:txBody>
          <a:bodyPr wrap="square" rtlCol="0">
            <a:spAutoFit/>
          </a:bodyPr>
          <a:lstStyle/>
          <a:p>
            <a:r>
              <a:rPr lang="en-US" sz="1000" dirty="0" smtClean="0"/>
              <a:t>Data source: U.S. Census Bureau (reported by U.S. Department of Energy)</a:t>
            </a:r>
            <a:endParaRPr lang="en-US"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Trends</a:t>
            </a:r>
            <a:endParaRPr lang="en-US" dirty="0"/>
          </a:p>
        </p:txBody>
      </p:sp>
      <p:sp>
        <p:nvSpPr>
          <p:cNvPr id="3" name="Content Placeholder 2"/>
          <p:cNvSpPr>
            <a:spLocks noGrp="1"/>
          </p:cNvSpPr>
          <p:nvPr>
            <p:ph idx="1"/>
          </p:nvPr>
        </p:nvSpPr>
        <p:spPr/>
        <p:txBody>
          <a:bodyPr/>
          <a:lstStyle/>
          <a:p>
            <a:r>
              <a:rPr lang="en-US" sz="2400" dirty="0" smtClean="0"/>
              <a:t>2010 to 2050</a:t>
            </a:r>
          </a:p>
          <a:p>
            <a:pPr lvl="1"/>
            <a:r>
              <a:rPr lang="en-US" sz="2000" dirty="0" smtClean="0"/>
              <a:t>Population growth: 42%</a:t>
            </a:r>
          </a:p>
          <a:p>
            <a:pPr lvl="1"/>
            <a:r>
              <a:rPr lang="en-US" sz="2000" dirty="0" smtClean="0"/>
              <a:t>New housing: 52 million units</a:t>
            </a:r>
          </a:p>
          <a:p>
            <a:pPr lvl="1"/>
            <a:r>
              <a:rPr lang="en-US" sz="2000" dirty="0" smtClean="0"/>
              <a:t>Replacement housing: 37 million units</a:t>
            </a:r>
          </a:p>
          <a:p>
            <a:r>
              <a:rPr lang="en-US" sz="2400" dirty="0" smtClean="0"/>
              <a:t>One estimate of acres that will be lost between 1997 and 2060:</a:t>
            </a:r>
          </a:p>
          <a:p>
            <a:pPr lvl="1"/>
            <a:r>
              <a:rPr lang="en-US" sz="2000" dirty="0" smtClean="0"/>
              <a:t>Rural land: 60-85 million acres</a:t>
            </a:r>
          </a:p>
          <a:p>
            <a:pPr lvl="1"/>
            <a:r>
              <a:rPr lang="en-US" sz="2000" dirty="0" smtClean="0"/>
              <a:t>Forests: 24-38 million acres</a:t>
            </a:r>
          </a:p>
          <a:p>
            <a:pPr lvl="1"/>
            <a:r>
              <a:rPr lang="en-US" sz="2000" dirty="0" smtClean="0"/>
              <a:t>Cropland:19-28 million acres</a:t>
            </a:r>
          </a:p>
          <a:p>
            <a:pPr lvl="1"/>
            <a:r>
              <a:rPr lang="en-US" sz="2000" dirty="0" smtClean="0"/>
              <a:t>Rangeland: 8-11 million acres</a:t>
            </a:r>
            <a:endParaRPr lang="en-US" sz="20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21</a:t>
            </a:fld>
            <a:endParaRPr lang="en-US" dirty="0"/>
          </a:p>
        </p:txBody>
      </p:sp>
      <p:sp>
        <p:nvSpPr>
          <p:cNvPr id="5" name="TextBox 4"/>
          <p:cNvSpPr txBox="1"/>
          <p:nvPr/>
        </p:nvSpPr>
        <p:spPr>
          <a:xfrm>
            <a:off x="0" y="6611779"/>
            <a:ext cx="3733800" cy="246221"/>
          </a:xfrm>
          <a:prstGeom prst="rect">
            <a:avLst/>
          </a:prstGeom>
          <a:noFill/>
        </p:spPr>
        <p:txBody>
          <a:bodyPr wrap="square" rtlCol="0">
            <a:spAutoFit/>
          </a:bodyPr>
          <a:lstStyle/>
          <a:p>
            <a:r>
              <a:rPr lang="en-US" sz="1000" dirty="0" smtClean="0"/>
              <a:t>Sources: Vincent &amp; </a:t>
            </a:r>
            <a:r>
              <a:rPr lang="en-US" sz="1000" dirty="0" err="1" smtClean="0"/>
              <a:t>Velkoff</a:t>
            </a:r>
            <a:r>
              <a:rPr lang="en-US" sz="1000" dirty="0" smtClean="0"/>
              <a:t> 2010; Ewing et al. 2008; Wear 2011</a:t>
            </a:r>
            <a:endParaRPr lang="en-US"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Overview</a:t>
            </a:r>
            <a:endParaRPr lang="en-US" dirty="0"/>
          </a:p>
        </p:txBody>
      </p:sp>
      <p:sp>
        <p:nvSpPr>
          <p:cNvPr id="3" name="Content Placeholder 2"/>
          <p:cNvSpPr>
            <a:spLocks noGrp="1"/>
          </p:cNvSpPr>
          <p:nvPr>
            <p:ph idx="1"/>
          </p:nvPr>
        </p:nvSpPr>
        <p:spPr/>
        <p:txBody>
          <a:bodyPr/>
          <a:lstStyle/>
          <a:p>
            <a:r>
              <a:rPr lang="en-US" dirty="0" smtClean="0"/>
              <a:t>Trends in land use, buildings, and travel behavior</a:t>
            </a:r>
          </a:p>
          <a:p>
            <a:r>
              <a:rPr lang="en-US" dirty="0" smtClean="0">
                <a:solidFill>
                  <a:srgbClr val="00CC00"/>
                </a:solidFill>
                <a:effectLst>
                  <a:outerShdw blurRad="38100" dist="38100" dir="2700000" algn="tl">
                    <a:srgbClr val="000000">
                      <a:alpha val="43137"/>
                    </a:srgbClr>
                  </a:outerShdw>
                </a:effectLst>
              </a:rPr>
              <a:t>Environmental consequences of these trends</a:t>
            </a:r>
          </a:p>
          <a:p>
            <a:r>
              <a:rPr lang="en-US" dirty="0" smtClean="0"/>
              <a:t>Effects of different types of development on the environment</a:t>
            </a:r>
          </a:p>
          <a:p>
            <a:pPr lvl="1"/>
            <a:r>
              <a:rPr lang="en-US" dirty="0" smtClean="0"/>
              <a:t>Where we build</a:t>
            </a:r>
          </a:p>
          <a:p>
            <a:pPr lvl="1"/>
            <a:r>
              <a:rPr lang="en-US" dirty="0" smtClean="0"/>
              <a:t>How we build</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Environmental and Human </a:t>
            </a:r>
            <a:br>
              <a:rPr lang="en-US" dirty="0" smtClean="0"/>
            </a:br>
            <a:r>
              <a:rPr lang="en-US" dirty="0" smtClean="0"/>
              <a:t>Health Impacts </a:t>
            </a:r>
            <a:endParaRPr lang="en-US" dirty="0"/>
          </a:p>
        </p:txBody>
      </p:sp>
      <p:sp>
        <p:nvSpPr>
          <p:cNvPr id="3" name="Content Placeholder 2"/>
          <p:cNvSpPr>
            <a:spLocks noGrp="1"/>
          </p:cNvSpPr>
          <p:nvPr>
            <p:ph idx="1"/>
          </p:nvPr>
        </p:nvSpPr>
        <p:spPr/>
        <p:txBody>
          <a:bodyPr/>
          <a:lstStyle/>
          <a:p>
            <a:pPr lvl="0"/>
            <a:r>
              <a:rPr lang="en-US" dirty="0" smtClean="0"/>
              <a:t>Habitat loss, degradation, and fragmentation</a:t>
            </a:r>
          </a:p>
          <a:p>
            <a:pPr lvl="0"/>
            <a:r>
              <a:rPr lang="en-US" dirty="0" smtClean="0"/>
              <a:t>Degradation and loss of water resources</a:t>
            </a:r>
          </a:p>
          <a:p>
            <a:pPr lvl="0"/>
            <a:r>
              <a:rPr lang="en-US" dirty="0" smtClean="0"/>
              <a:t>Degradation of air quality</a:t>
            </a:r>
          </a:p>
          <a:p>
            <a:pPr lvl="0"/>
            <a:r>
              <a:rPr lang="en-US" dirty="0" smtClean="0"/>
              <a:t>Heat island effect</a:t>
            </a:r>
          </a:p>
          <a:p>
            <a:pPr lvl="0"/>
            <a:r>
              <a:rPr lang="en-US" dirty="0" smtClean="0"/>
              <a:t>Greenhouse gas emissions and global climate change</a:t>
            </a:r>
          </a:p>
          <a:p>
            <a:pPr lvl="0"/>
            <a:r>
              <a:rPr lang="en-US" dirty="0" smtClean="0"/>
              <a:t>Health and safety</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Wetlands</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24</a:t>
            </a:fld>
            <a:endParaRPr lang="en-US" dirty="0"/>
          </a:p>
        </p:txBody>
      </p:sp>
      <p:graphicFrame>
        <p:nvGraphicFramePr>
          <p:cNvPr id="14339" name="Object 3"/>
          <p:cNvGraphicFramePr>
            <a:graphicFrameLocks noChangeAspect="1"/>
          </p:cNvGraphicFramePr>
          <p:nvPr/>
        </p:nvGraphicFramePr>
        <p:xfrm>
          <a:off x="855324" y="2468680"/>
          <a:ext cx="7526676" cy="3703520"/>
        </p:xfrm>
        <a:graphic>
          <a:graphicData uri="http://schemas.openxmlformats.org/presentationml/2006/ole">
            <mc:AlternateContent xmlns:mc="http://schemas.openxmlformats.org/markup-compatibility/2006">
              <mc:Choice xmlns:v="urn:schemas-microsoft-com:vml" Requires="v">
                <p:oleObj spid="_x0000_s14340" name="Worksheet" r:id="rId5" imgW="4594197" imgH="2259884" progId="Excel.Sheet.12">
                  <p:embed/>
                </p:oleObj>
              </mc:Choice>
              <mc:Fallback>
                <p:oleObj name="Worksheet" r:id="rId5" imgW="4594197" imgH="2259884" progId="Excel.Sheet.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24" y="2468680"/>
                        <a:ext cx="7526676" cy="37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6096000"/>
            <a:ext cx="4572000" cy="246221"/>
          </a:xfrm>
          <a:prstGeom prst="rect">
            <a:avLst/>
          </a:prstGeom>
          <a:noFill/>
        </p:spPr>
        <p:txBody>
          <a:bodyPr wrap="square" rtlCol="0">
            <a:spAutoFit/>
          </a:bodyPr>
          <a:lstStyle/>
          <a:p>
            <a:r>
              <a:rPr lang="en-US" sz="1000" dirty="0" smtClean="0"/>
              <a:t>Data source: U.S. Fish and Wildlife Service (Dahl 2011)</a:t>
            </a:r>
            <a:endParaRPr lang="en-US"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Forest Area, 1907-2002</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25</a:t>
            </a:fld>
            <a:endParaRPr lang="en-US" dirty="0"/>
          </a:p>
        </p:txBody>
      </p:sp>
      <p:pic>
        <p:nvPicPr>
          <p:cNvPr id="5" name="Picture 4" descr="Copy of United States Data Map.jpg"/>
          <p:cNvPicPr/>
          <p:nvPr/>
        </p:nvPicPr>
        <p:blipFill>
          <a:blip r:embed="rId3" cstate="print"/>
          <a:srcRect t="4615" b="11137"/>
          <a:stretch>
            <a:fillRect/>
          </a:stretch>
        </p:blipFill>
        <p:spPr>
          <a:xfrm>
            <a:off x="1676400" y="2438400"/>
            <a:ext cx="5621183" cy="3602979"/>
          </a:xfrm>
          <a:prstGeom prst="rect">
            <a:avLst/>
          </a:prstGeom>
          <a:ln>
            <a:solidFill>
              <a:schemeClr val="tx1"/>
            </a:solidFill>
          </a:ln>
        </p:spPr>
      </p:pic>
      <p:sp>
        <p:nvSpPr>
          <p:cNvPr id="6" name="TextBox 5"/>
          <p:cNvSpPr txBox="1"/>
          <p:nvPr/>
        </p:nvSpPr>
        <p:spPr>
          <a:xfrm>
            <a:off x="1600200" y="6019800"/>
            <a:ext cx="4572000" cy="246221"/>
          </a:xfrm>
          <a:prstGeom prst="rect">
            <a:avLst/>
          </a:prstGeom>
          <a:noFill/>
        </p:spPr>
        <p:txBody>
          <a:bodyPr wrap="square" rtlCol="0">
            <a:spAutoFit/>
          </a:bodyPr>
          <a:lstStyle/>
          <a:p>
            <a:r>
              <a:rPr lang="en-US" sz="1000" dirty="0" smtClean="0"/>
              <a:t>Data source: Ramankutty, Heller, and </a:t>
            </a:r>
            <a:r>
              <a:rPr lang="en-US" sz="1000" dirty="0" err="1" smtClean="0"/>
              <a:t>Rhemtulla</a:t>
            </a:r>
            <a:r>
              <a:rPr lang="en-US" sz="1000" dirty="0" smtClean="0"/>
              <a:t> 2010</a:t>
            </a:r>
            <a:endParaRPr lang="en-US" sz="1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wn.jpg"/>
          <p:cNvPicPr/>
          <p:nvPr/>
        </p:nvPicPr>
        <p:blipFill>
          <a:blip r:embed="rId3" cstate="print">
            <a:clrChange>
              <a:clrFrom>
                <a:srgbClr val="485045"/>
              </a:clrFrom>
              <a:clrTo>
                <a:srgbClr val="485045">
                  <a:alpha val="0"/>
                </a:srgbClr>
              </a:clrTo>
            </a:clrChange>
            <a:lum bright="40000" contrast="-40000"/>
          </a:blip>
          <a:srcRect l="2342"/>
          <a:stretch>
            <a:fillRect/>
          </a:stretch>
        </p:blipFill>
        <p:spPr>
          <a:xfrm>
            <a:off x="457200" y="1371600"/>
            <a:ext cx="8229600" cy="5257800"/>
          </a:xfrm>
          <a:prstGeom prst="rect">
            <a:avLst/>
          </a:prstGeom>
          <a:ln>
            <a:noFill/>
          </a:ln>
        </p:spPr>
      </p:pic>
      <p:sp>
        <p:nvSpPr>
          <p:cNvPr id="2" name="Title 1"/>
          <p:cNvSpPr>
            <a:spLocks noGrp="1"/>
          </p:cNvSpPr>
          <p:nvPr>
            <p:ph type="title"/>
          </p:nvPr>
        </p:nvSpPr>
        <p:spPr/>
        <p:txBody>
          <a:bodyPr/>
          <a:lstStyle/>
          <a:p>
            <a:r>
              <a:rPr lang="en-US" dirty="0" smtClean="0"/>
              <a:t>Habitat Degradation</a:t>
            </a:r>
            <a:endParaRPr lang="en-US" dirty="0"/>
          </a:p>
        </p:txBody>
      </p:sp>
      <p:sp>
        <p:nvSpPr>
          <p:cNvPr id="3" name="Content Placeholder 2"/>
          <p:cNvSpPr>
            <a:spLocks noGrp="1"/>
          </p:cNvSpPr>
          <p:nvPr>
            <p:ph idx="1"/>
          </p:nvPr>
        </p:nvSpPr>
        <p:spPr/>
        <p:txBody>
          <a:bodyPr/>
          <a:lstStyle/>
          <a:p>
            <a:r>
              <a:rPr lang="en-US" sz="2400" dirty="0" smtClean="0"/>
              <a:t>Lawns have relatively low infiltration rates; often require irrigation, fertilizer, and pesticides; and require energy for mowing.</a:t>
            </a:r>
          </a:p>
          <a:p>
            <a:r>
              <a:rPr lang="en-US" sz="2400" dirty="0" smtClean="0"/>
              <a:t>Non-native plants found in many managed landscapes can reduce the abundance and diversity of insect herbivores, reducing the energy available in food webs.</a:t>
            </a:r>
          </a:p>
          <a:p>
            <a:r>
              <a:rPr lang="en-US" sz="2400" dirty="0" smtClean="0"/>
              <a:t>Some of these non-native species have become invasive. Invasive species are at least partly responsible for the listing of about 42% of the species that are threatened or endangered. </a:t>
            </a:r>
          </a:p>
          <a:p>
            <a:pPr>
              <a:buNone/>
            </a:pPr>
            <a:r>
              <a:rPr lang="en-US" sz="1100" dirty="0" smtClean="0"/>
              <a:t>					</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26</a:t>
            </a:fld>
            <a:endParaRPr lang="en-US" dirty="0"/>
          </a:p>
        </p:txBody>
      </p:sp>
      <p:cxnSp>
        <p:nvCxnSpPr>
          <p:cNvPr id="6" name="Straight Connector 5"/>
          <p:cNvCxnSpPr/>
          <p:nvPr/>
        </p:nvCxnSpPr>
        <p:spPr bwMode="auto">
          <a:xfrm>
            <a:off x="685800" y="2286000"/>
            <a:ext cx="79248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
        <p:nvSpPr>
          <p:cNvPr id="7" name="TextBox 6"/>
          <p:cNvSpPr txBox="1"/>
          <p:nvPr/>
        </p:nvSpPr>
        <p:spPr>
          <a:xfrm>
            <a:off x="8424446" y="3429000"/>
            <a:ext cx="323165" cy="3193197"/>
          </a:xfrm>
          <a:prstGeom prst="rect">
            <a:avLst/>
          </a:prstGeom>
          <a:noFill/>
        </p:spPr>
        <p:txBody>
          <a:bodyPr vert="vert270" wrap="square" rtlCol="0">
            <a:spAutoFit/>
          </a:bodyPr>
          <a:lstStyle/>
          <a:p>
            <a:r>
              <a:rPr lang="en-US" sz="900" dirty="0" smtClean="0"/>
              <a:t>Photo source: this lyre lark (</a:t>
            </a:r>
            <a:r>
              <a:rPr lang="en-US" sz="900" dirty="0" err="1" smtClean="0"/>
              <a:t>derya</a:t>
            </a:r>
            <a:r>
              <a:rPr lang="en-US" sz="900" dirty="0" smtClean="0"/>
              <a:t>) via flickr.com</a:t>
            </a:r>
            <a:endParaRPr lang="en-US" sz="900" dirty="0"/>
          </a:p>
        </p:txBody>
      </p:sp>
      <p:sp>
        <p:nvSpPr>
          <p:cNvPr id="8" name="TextBox 7"/>
          <p:cNvSpPr txBox="1"/>
          <p:nvPr/>
        </p:nvSpPr>
        <p:spPr>
          <a:xfrm>
            <a:off x="0" y="6611779"/>
            <a:ext cx="3429000" cy="246221"/>
          </a:xfrm>
          <a:prstGeom prst="rect">
            <a:avLst/>
          </a:prstGeom>
          <a:noFill/>
        </p:spPr>
        <p:txBody>
          <a:bodyPr wrap="square" rtlCol="0">
            <a:spAutoFit/>
          </a:bodyPr>
          <a:lstStyle/>
          <a:p>
            <a:r>
              <a:rPr lang="en-US" sz="1000" dirty="0" smtClean="0"/>
              <a:t>Sources: </a:t>
            </a:r>
            <a:r>
              <a:rPr lang="en-US" sz="1000" dirty="0" err="1" smtClean="0"/>
              <a:t>Tallamy</a:t>
            </a:r>
            <a:r>
              <a:rPr lang="en-US" sz="1000" dirty="0" smtClean="0"/>
              <a:t> &amp; </a:t>
            </a:r>
            <a:r>
              <a:rPr lang="en-US" sz="1000" dirty="0" err="1" smtClean="0"/>
              <a:t>Shropshire</a:t>
            </a:r>
            <a:r>
              <a:rPr lang="en-US" sz="1000" dirty="0" smtClean="0"/>
              <a:t> 2009; Pimentel et al. 2005</a:t>
            </a:r>
            <a:endParaRPr lang="en-US" sz="1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ibit 3- Vermont Route 17.JPG"/>
          <p:cNvPicPr/>
          <p:nvPr/>
        </p:nvPicPr>
        <p:blipFill>
          <a:blip r:embed="rId3" cstate="print">
            <a:lum bright="30000" contrast="-40000"/>
          </a:blip>
          <a:srcRect r="6342"/>
          <a:stretch>
            <a:fillRect/>
          </a:stretch>
        </p:blipFill>
        <p:spPr>
          <a:xfrm>
            <a:off x="381000" y="1447800"/>
            <a:ext cx="8458200" cy="5181600"/>
          </a:xfrm>
          <a:prstGeom prst="rect">
            <a:avLst/>
          </a:prstGeom>
          <a:ln>
            <a:noFill/>
          </a:ln>
        </p:spPr>
      </p:pic>
      <p:sp>
        <p:nvSpPr>
          <p:cNvPr id="2" name="Title 1"/>
          <p:cNvSpPr>
            <a:spLocks noGrp="1"/>
          </p:cNvSpPr>
          <p:nvPr>
            <p:ph type="title"/>
          </p:nvPr>
        </p:nvSpPr>
        <p:spPr/>
        <p:txBody>
          <a:bodyPr/>
          <a:lstStyle/>
          <a:p>
            <a:r>
              <a:rPr lang="en-US" dirty="0" smtClean="0"/>
              <a:t>Effects of Roads</a:t>
            </a:r>
            <a:endParaRPr lang="en-US" dirty="0"/>
          </a:p>
        </p:txBody>
      </p:sp>
      <p:sp>
        <p:nvSpPr>
          <p:cNvPr id="3" name="Content Placeholder 2"/>
          <p:cNvSpPr>
            <a:spLocks noGrp="1"/>
          </p:cNvSpPr>
          <p:nvPr>
            <p:ph idx="1"/>
          </p:nvPr>
        </p:nvSpPr>
        <p:spPr/>
        <p:txBody>
          <a:bodyPr/>
          <a:lstStyle/>
          <a:p>
            <a:r>
              <a:rPr lang="en-US" sz="2400" kern="1200" dirty="0" smtClean="0">
                <a:latin typeface="Arial" charset="0"/>
                <a:ea typeface="ＭＳ Ｐゴシック" pitchFamily="84" charset="-128"/>
              </a:rPr>
              <a:t>Habitat destruction and fragmentation</a:t>
            </a:r>
          </a:p>
          <a:p>
            <a:pPr lvl="1"/>
            <a:r>
              <a:rPr lang="en-US" sz="2000" kern="1200" dirty="0" smtClean="0">
                <a:latin typeface="Arial" charset="0"/>
                <a:ea typeface="ＭＳ Ｐゴシック" pitchFamily="84" charset="-128"/>
              </a:rPr>
              <a:t>Many species cannot survive along road edges. Species density tends to increase with distance from roads.</a:t>
            </a:r>
          </a:p>
          <a:p>
            <a:r>
              <a:rPr lang="en-US" sz="2400" kern="1200" dirty="0" smtClean="0">
                <a:latin typeface="Arial" charset="0"/>
                <a:ea typeface="ＭＳ Ｐゴシック" pitchFamily="84" charset="-128"/>
              </a:rPr>
              <a:t>Estimates of land ecologically affected by roads: 20% to 50% of the United States</a:t>
            </a:r>
          </a:p>
          <a:p>
            <a:r>
              <a:rPr lang="en-US" sz="2400" kern="1200" dirty="0" smtClean="0">
                <a:latin typeface="Arial" charset="0"/>
                <a:ea typeface="ＭＳ Ｐゴシック" pitchFamily="84" charset="-128"/>
              </a:rPr>
              <a:t>Animal mortality </a:t>
            </a:r>
          </a:p>
          <a:p>
            <a:pPr lvl="1"/>
            <a:r>
              <a:rPr lang="en-US" sz="2000" kern="1200" dirty="0" smtClean="0">
                <a:latin typeface="Arial" charset="0"/>
                <a:ea typeface="ＭＳ Ｐゴシック" pitchFamily="84" charset="-128"/>
              </a:rPr>
              <a:t>1 to 2 million collisions between vehicles and large animals per year </a:t>
            </a:r>
          </a:p>
          <a:p>
            <a:pPr lvl="1"/>
            <a:r>
              <a:rPr lang="en-US" sz="2000" kern="1200" dirty="0" smtClean="0">
                <a:latin typeface="Arial" charset="0"/>
                <a:ea typeface="ＭＳ Ｐゴシック" pitchFamily="84" charset="-128"/>
              </a:rPr>
              <a:t>Major cause of death for 21 animals on the federal threatened or endangered species list</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27</a:t>
            </a:fld>
            <a:endParaRPr lang="en-US" dirty="0"/>
          </a:p>
        </p:txBody>
      </p:sp>
      <p:cxnSp>
        <p:nvCxnSpPr>
          <p:cNvPr id="6" name="Straight Connector 5"/>
          <p:cNvCxnSpPr/>
          <p:nvPr/>
        </p:nvCxnSpPr>
        <p:spPr bwMode="auto">
          <a:xfrm>
            <a:off x="685800" y="2286000"/>
            <a:ext cx="79248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
        <p:nvSpPr>
          <p:cNvPr id="7" name="TextBox 6"/>
          <p:cNvSpPr txBox="1"/>
          <p:nvPr/>
        </p:nvSpPr>
        <p:spPr>
          <a:xfrm>
            <a:off x="0" y="6611779"/>
            <a:ext cx="8305800" cy="246221"/>
          </a:xfrm>
          <a:prstGeom prst="rect">
            <a:avLst/>
          </a:prstGeom>
          <a:noFill/>
        </p:spPr>
        <p:txBody>
          <a:bodyPr wrap="square" rtlCol="0">
            <a:spAutoFit/>
          </a:bodyPr>
          <a:lstStyle/>
          <a:p>
            <a:r>
              <a:rPr lang="en-US" sz="1000" dirty="0" smtClean="0"/>
              <a:t>Sources: Federal Highway Administration 2008; Coffin 2007; </a:t>
            </a:r>
            <a:r>
              <a:rPr lang="en-US" sz="1000" dirty="0" err="1" smtClean="0"/>
              <a:t>Riiters</a:t>
            </a:r>
            <a:r>
              <a:rPr lang="en-US" sz="1000" dirty="0" smtClean="0"/>
              <a:t> &amp; Wickham 2003; Forman &amp; </a:t>
            </a:r>
            <a:r>
              <a:rPr lang="en-US" sz="1000" dirty="0" err="1" smtClean="0"/>
              <a:t>Deblinger</a:t>
            </a:r>
            <a:r>
              <a:rPr lang="en-US" sz="1000" dirty="0" smtClean="0"/>
              <a:t> 2000 </a:t>
            </a:r>
            <a:endParaRPr lang="en-US" sz="1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Contamination</a:t>
            </a:r>
            <a:endParaRPr lang="en-US" dirty="0"/>
          </a:p>
        </p:txBody>
      </p:sp>
      <p:sp>
        <p:nvSpPr>
          <p:cNvPr id="3" name="Content Placeholder 2"/>
          <p:cNvSpPr>
            <a:spLocks noGrp="1"/>
          </p:cNvSpPr>
          <p:nvPr>
            <p:ph idx="1"/>
          </p:nvPr>
        </p:nvSpPr>
        <p:spPr>
          <a:xfrm>
            <a:off x="685800" y="2286000"/>
            <a:ext cx="7772400" cy="2362200"/>
          </a:xfrm>
        </p:spPr>
        <p:txBody>
          <a:bodyPr/>
          <a:lstStyle/>
          <a:p>
            <a:r>
              <a:rPr lang="en-US" sz="2400" kern="1200" dirty="0" smtClean="0">
                <a:latin typeface="Arial" charset="0"/>
                <a:ea typeface="ＭＳ Ｐゴシック" pitchFamily="84" charset="-128"/>
              </a:rPr>
              <a:t>Between 235,000 and 355,000 sites in the U.S. are contaminated with hazardous waste and petroleum products:</a:t>
            </a:r>
          </a:p>
          <a:p>
            <a:pPr lvl="1"/>
            <a:r>
              <a:rPr lang="en-US" sz="2000" kern="1200" dirty="0" smtClean="0">
                <a:latin typeface="Arial" charset="0"/>
                <a:ea typeface="ＭＳ Ｐゴシック" pitchFamily="84" charset="-128"/>
              </a:rPr>
              <a:t>Atlanta: 4% of land area</a:t>
            </a:r>
          </a:p>
          <a:p>
            <a:pPr lvl="1"/>
            <a:r>
              <a:rPr lang="en-US" sz="2000" kern="1200" dirty="0" smtClean="0">
                <a:latin typeface="Arial" charset="0"/>
                <a:ea typeface="ＭＳ Ｐゴシック" pitchFamily="84" charset="-128"/>
              </a:rPr>
              <a:t>Cleveland: &gt;7% of land area</a:t>
            </a:r>
          </a:p>
          <a:p>
            <a:pPr lvl="1"/>
            <a:r>
              <a:rPr lang="en-US" sz="2000" kern="1200" dirty="0" smtClean="0">
                <a:latin typeface="Arial" charset="0"/>
                <a:ea typeface="ＭＳ Ｐゴシック" pitchFamily="84" charset="-128"/>
              </a:rPr>
              <a:t>Milwaukee: 7.5% of land area</a:t>
            </a:r>
          </a:p>
          <a:p>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28</a:t>
            </a:fld>
            <a:endParaRPr lang="en-US" dirty="0"/>
          </a:p>
        </p:txBody>
      </p:sp>
      <p:sp>
        <p:nvSpPr>
          <p:cNvPr id="7" name="TextBox 6"/>
          <p:cNvSpPr txBox="1"/>
          <p:nvPr/>
        </p:nvSpPr>
        <p:spPr>
          <a:xfrm>
            <a:off x="762000" y="4572000"/>
            <a:ext cx="4191000" cy="1938992"/>
          </a:xfrm>
          <a:prstGeom prst="rect">
            <a:avLst/>
          </a:prstGeom>
          <a:noFill/>
        </p:spPr>
        <p:txBody>
          <a:bodyPr wrap="square" rtlCol="0">
            <a:spAutoFit/>
          </a:bodyPr>
          <a:lstStyle/>
          <a:p>
            <a:pPr marL="285750" indent="-285750">
              <a:buFont typeface="Arial" pitchFamily="34" charset="0"/>
              <a:buChar char="•"/>
            </a:pPr>
            <a:r>
              <a:rPr lang="en-US" dirty="0" smtClean="0"/>
              <a:t>Poor and minority neighborhoods often have a disproportionately high number of brownfields.</a:t>
            </a:r>
          </a:p>
          <a:p>
            <a:endParaRPr lang="en-US" dirty="0"/>
          </a:p>
        </p:txBody>
      </p:sp>
      <p:grpSp>
        <p:nvGrpSpPr>
          <p:cNvPr id="9" name="Group 8"/>
          <p:cNvGrpSpPr/>
          <p:nvPr/>
        </p:nvGrpSpPr>
        <p:grpSpPr>
          <a:xfrm>
            <a:off x="5181600" y="3505200"/>
            <a:ext cx="3505200" cy="2196644"/>
            <a:chOff x="5181600" y="3505200"/>
            <a:chExt cx="3505200" cy="2196644"/>
          </a:xfrm>
        </p:grpSpPr>
        <p:pic>
          <p:nvPicPr>
            <p:cNvPr id="6" name="Picture 5" descr="Exhibit 3- Wierton Steel.jpg"/>
            <p:cNvPicPr/>
            <p:nvPr/>
          </p:nvPicPr>
          <p:blipFill>
            <a:blip r:embed="rId3" cstate="print"/>
            <a:srcRect r="1668"/>
            <a:stretch>
              <a:fillRect/>
            </a:stretch>
          </p:blipFill>
          <p:spPr>
            <a:xfrm>
              <a:off x="5181600" y="3505200"/>
              <a:ext cx="3476080" cy="2171428"/>
            </a:xfrm>
            <a:prstGeom prst="rect">
              <a:avLst/>
            </a:prstGeom>
            <a:ln>
              <a:solidFill>
                <a:schemeClr val="tx1"/>
              </a:solidFill>
            </a:ln>
          </p:spPr>
        </p:pic>
        <p:sp>
          <p:nvSpPr>
            <p:cNvPr id="8" name="Rectangle 7"/>
            <p:cNvSpPr/>
            <p:nvPr/>
          </p:nvSpPr>
          <p:spPr>
            <a:xfrm>
              <a:off x="6511204" y="5486400"/>
              <a:ext cx="2175596" cy="215444"/>
            </a:xfrm>
            <a:prstGeom prst="rect">
              <a:avLst/>
            </a:prstGeom>
          </p:spPr>
          <p:txBody>
            <a:bodyPr wrap="none">
              <a:spAutoFit/>
            </a:bodyPr>
            <a:lstStyle/>
            <a:p>
              <a:r>
                <a:rPr lang="en-US" sz="800" dirty="0" smtClean="0">
                  <a:solidFill>
                    <a:schemeClr val="bg1"/>
                  </a:solidFill>
                </a:rPr>
                <a:t>Photo source: Bob </a:t>
              </a:r>
              <a:r>
                <a:rPr lang="en-US" sz="800" dirty="0" err="1" smtClean="0">
                  <a:solidFill>
                    <a:schemeClr val="bg1"/>
                  </a:solidFill>
                </a:rPr>
                <a:t>Jagendorf</a:t>
              </a:r>
              <a:r>
                <a:rPr lang="en-US" sz="800" dirty="0" smtClean="0">
                  <a:solidFill>
                    <a:schemeClr val="bg1"/>
                  </a:solidFill>
                </a:rPr>
                <a:t> via flickr.com </a:t>
              </a:r>
              <a:endParaRPr lang="en-US" sz="800" dirty="0">
                <a:solidFill>
                  <a:schemeClr val="bg1"/>
                </a:solidFill>
              </a:endParaRPr>
            </a:p>
          </p:txBody>
        </p:sp>
      </p:grpSp>
      <p:sp>
        <p:nvSpPr>
          <p:cNvPr id="10" name="TextBox 9"/>
          <p:cNvSpPr txBox="1"/>
          <p:nvPr/>
        </p:nvSpPr>
        <p:spPr>
          <a:xfrm>
            <a:off x="0" y="6611779"/>
            <a:ext cx="6172200" cy="246221"/>
          </a:xfrm>
          <a:prstGeom prst="rect">
            <a:avLst/>
          </a:prstGeom>
          <a:noFill/>
        </p:spPr>
        <p:txBody>
          <a:bodyPr wrap="square" rtlCol="0">
            <a:spAutoFit/>
          </a:bodyPr>
          <a:lstStyle/>
          <a:p>
            <a:r>
              <a:rPr lang="en-US" sz="1000" dirty="0" smtClean="0"/>
              <a:t>Sources: EPA 2004; Leigh &amp; Coffin 2005; McCarthy 2009; Lee &amp; </a:t>
            </a:r>
            <a:r>
              <a:rPr lang="en-US" sz="1000" dirty="0" err="1" smtClean="0"/>
              <a:t>Mohai</a:t>
            </a:r>
            <a:r>
              <a:rPr lang="en-US" sz="1000" dirty="0" smtClean="0"/>
              <a:t> 2011  </a:t>
            </a:r>
            <a:endParaRPr lang="en-US" sz="1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Degradation of Water Resources</a:t>
            </a:r>
            <a:endParaRPr lang="en-US" dirty="0"/>
          </a:p>
        </p:txBody>
      </p:sp>
      <p:sp>
        <p:nvSpPr>
          <p:cNvPr id="3" name="Content Placeholder 2"/>
          <p:cNvSpPr>
            <a:spLocks noGrp="1"/>
          </p:cNvSpPr>
          <p:nvPr>
            <p:ph idx="1"/>
          </p:nvPr>
        </p:nvSpPr>
        <p:spPr/>
        <p:txBody>
          <a:bodyPr/>
          <a:lstStyle/>
          <a:p>
            <a:r>
              <a:rPr lang="en-US" sz="2400" dirty="0" smtClean="0"/>
              <a:t>Urban-related stormwater runoff is thought to be responsible for the impairment of:</a:t>
            </a:r>
          </a:p>
          <a:p>
            <a:pPr lvl="1"/>
            <a:r>
              <a:rPr lang="en-US" sz="2000" dirty="0" smtClean="0"/>
              <a:t>51,548 miles of rivers and streams</a:t>
            </a:r>
          </a:p>
          <a:p>
            <a:pPr lvl="1"/>
            <a:r>
              <a:rPr lang="en-US" sz="2000" dirty="0" smtClean="0"/>
              <a:t>858,186 acres of lakes, reservoirs, and ponds</a:t>
            </a:r>
          </a:p>
          <a:p>
            <a:pPr lvl="1"/>
            <a:r>
              <a:rPr lang="en-US" sz="2000" dirty="0" smtClean="0"/>
              <a:t>1,877 square miles of bays and estuaries</a:t>
            </a:r>
          </a:p>
          <a:p>
            <a:pPr lvl="1"/>
            <a:r>
              <a:rPr lang="en-US" sz="2000" dirty="0" smtClean="0"/>
              <a:t>270 coastal shoreline miles</a:t>
            </a:r>
          </a:p>
          <a:p>
            <a:pPr lvl="1"/>
            <a:r>
              <a:rPr lang="en-US" sz="2000" dirty="0" smtClean="0"/>
              <a:t>452 square miles of ocean and near coastal area</a:t>
            </a:r>
          </a:p>
          <a:p>
            <a:pPr lvl="1"/>
            <a:r>
              <a:rPr lang="en-US" sz="2000" dirty="0" smtClean="0"/>
              <a:t>13,867 square miles of Great Lakes open water</a:t>
            </a:r>
          </a:p>
          <a:p>
            <a:r>
              <a:rPr lang="en-US" sz="2400" dirty="0" smtClean="0"/>
              <a:t>But the majority of U.S. waters have not been assessed.</a:t>
            </a:r>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29</a:t>
            </a:fld>
            <a:endParaRPr lang="en-US" dirty="0"/>
          </a:p>
        </p:txBody>
      </p:sp>
      <p:sp>
        <p:nvSpPr>
          <p:cNvPr id="6" name="TextBox 5"/>
          <p:cNvSpPr txBox="1"/>
          <p:nvPr/>
        </p:nvSpPr>
        <p:spPr>
          <a:xfrm>
            <a:off x="0" y="6611779"/>
            <a:ext cx="6172200" cy="246221"/>
          </a:xfrm>
          <a:prstGeom prst="rect">
            <a:avLst/>
          </a:prstGeom>
          <a:noFill/>
        </p:spPr>
        <p:txBody>
          <a:bodyPr wrap="square" rtlCol="0">
            <a:spAutoFit/>
          </a:bodyPr>
          <a:lstStyle/>
          <a:p>
            <a:r>
              <a:rPr lang="en-US" sz="1000" dirty="0" smtClean="0"/>
              <a:t>Source: EPA</a:t>
            </a:r>
            <a:endParaRPr lang="en-US" sz="1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sz="2800" dirty="0" smtClean="0"/>
              <a:t>The Built Environment Has Direct and Indirect Effects on the Natural Environment</a:t>
            </a:r>
            <a:endParaRPr lang="en-US" sz="28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a:t>
            </a:fld>
            <a:endParaRPr lang="en-US" dirty="0"/>
          </a:p>
        </p:txBody>
      </p:sp>
      <p:pic>
        <p:nvPicPr>
          <p:cNvPr id="5" name="Picture 5"/>
          <p:cNvPicPr>
            <a:picLocks noChangeAspect="1" noChangeArrowheads="1"/>
          </p:cNvPicPr>
          <p:nvPr/>
        </p:nvPicPr>
        <p:blipFill>
          <a:blip r:embed="rId3" cstate="print"/>
          <a:srcRect l="56094" t="29297" r="19531" b="19141"/>
          <a:stretch>
            <a:fillRect/>
          </a:stretch>
        </p:blipFill>
        <p:spPr bwMode="auto">
          <a:xfrm>
            <a:off x="1981200" y="2590800"/>
            <a:ext cx="4648200" cy="3933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Effects of Development on </a:t>
            </a:r>
            <a:br>
              <a:rPr lang="en-US" dirty="0" smtClean="0"/>
            </a:br>
            <a:r>
              <a:rPr lang="en-US" dirty="0" smtClean="0"/>
              <a:t>Stream Hydrology</a:t>
            </a:r>
            <a:endParaRPr lang="en-US" dirty="0"/>
          </a:p>
        </p:txBody>
      </p:sp>
      <p:sp>
        <p:nvSpPr>
          <p:cNvPr id="3" name="Content Placeholder 2"/>
          <p:cNvSpPr>
            <a:spLocks noGrp="1"/>
          </p:cNvSpPr>
          <p:nvPr>
            <p:ph idx="1"/>
          </p:nvPr>
        </p:nvSpPr>
        <p:spPr/>
        <p:txBody>
          <a:bodyPr/>
          <a:lstStyle/>
          <a:p>
            <a:r>
              <a:rPr lang="en-US" dirty="0" smtClean="0"/>
              <a:t>Removing vegetation decreases evapotranspiration.</a:t>
            </a:r>
          </a:p>
          <a:p>
            <a:r>
              <a:rPr lang="en-US" dirty="0" smtClean="0"/>
              <a:t>Impervious surfaces increase runoff:</a:t>
            </a:r>
          </a:p>
          <a:p>
            <a:pPr lvl="1"/>
            <a:r>
              <a:rPr lang="en-US" dirty="0" smtClean="0"/>
              <a:t>Water recharge is reduced.</a:t>
            </a:r>
          </a:p>
          <a:p>
            <a:pPr lvl="1"/>
            <a:r>
              <a:rPr lang="en-US" dirty="0" smtClean="0"/>
              <a:t>Floods more frequent and severe.</a:t>
            </a:r>
          </a:p>
          <a:p>
            <a:pPr lvl="1"/>
            <a:r>
              <a:rPr lang="en-US" dirty="0" smtClean="0"/>
              <a:t>Water temperature increases.</a:t>
            </a:r>
          </a:p>
          <a:p>
            <a:r>
              <a:rPr lang="en-US" dirty="0" smtClean="0"/>
              <a:t>Streamflow is altered at 86% of monitoring stations in developed areas.</a:t>
            </a:r>
          </a:p>
          <a:p>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30</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Sources: National Research Council 2009; Carlisle et al. 2011</a:t>
            </a:r>
            <a:endParaRPr lang="en-US" sz="1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Effects of Development on </a:t>
            </a:r>
            <a:br>
              <a:rPr lang="en-US" dirty="0" smtClean="0"/>
            </a:br>
            <a:r>
              <a:rPr lang="en-US" dirty="0" smtClean="0"/>
              <a:t>Stream Geomorphology</a:t>
            </a:r>
            <a:endParaRPr lang="en-US" dirty="0"/>
          </a:p>
        </p:txBody>
      </p:sp>
      <p:sp>
        <p:nvSpPr>
          <p:cNvPr id="3" name="Content Placeholder 2"/>
          <p:cNvSpPr>
            <a:spLocks noGrp="1"/>
          </p:cNvSpPr>
          <p:nvPr>
            <p:ph idx="1"/>
          </p:nvPr>
        </p:nvSpPr>
        <p:spPr>
          <a:xfrm>
            <a:off x="685800" y="2286000"/>
            <a:ext cx="3048000" cy="3810000"/>
          </a:xfrm>
        </p:spPr>
        <p:txBody>
          <a:bodyPr/>
          <a:lstStyle/>
          <a:p>
            <a:pPr>
              <a:buFont typeface="Arial" pitchFamily="34" charset="0"/>
              <a:buChar char="•"/>
            </a:pPr>
            <a:r>
              <a:rPr lang="en-US" dirty="0" smtClean="0"/>
              <a:t>Increased flow causes:</a:t>
            </a:r>
          </a:p>
          <a:p>
            <a:pPr lvl="1"/>
            <a:r>
              <a:rPr lang="en-US" dirty="0" smtClean="0"/>
              <a:t>Erosion</a:t>
            </a:r>
          </a:p>
          <a:p>
            <a:pPr lvl="1"/>
            <a:r>
              <a:rPr lang="en-US" dirty="0" smtClean="0"/>
              <a:t>Wider, deeper channels</a:t>
            </a:r>
          </a:p>
          <a:p>
            <a:pPr lvl="1"/>
            <a:r>
              <a:rPr lang="en-US" dirty="0" smtClean="0"/>
              <a:t>Lower flow levels</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31</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Sources: National Research Council 2009; Booth &amp; Bledsoe 2009</a:t>
            </a:r>
            <a:endParaRPr lang="en-US" sz="1000" dirty="0"/>
          </a:p>
        </p:txBody>
      </p:sp>
      <p:pic>
        <p:nvPicPr>
          <p:cNvPr id="7" name="Picture 6" descr="Exhibit 3- Stream channel.jpg"/>
          <p:cNvPicPr>
            <a:picLocks noChangeAspect="1"/>
          </p:cNvPicPr>
          <p:nvPr/>
        </p:nvPicPr>
        <p:blipFill>
          <a:blip r:embed="rId3" cstate="print"/>
          <a:srcRect l="19973" r="1761" b="11816"/>
          <a:stretch>
            <a:fillRect/>
          </a:stretch>
        </p:blipFill>
        <p:spPr>
          <a:xfrm>
            <a:off x="3581400" y="2438400"/>
            <a:ext cx="5076052" cy="3810000"/>
          </a:xfrm>
          <a:prstGeom prst="rect">
            <a:avLst/>
          </a:prstGeom>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Air Pollution Emissions by Source Sector, 2010</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32</a:t>
            </a:fld>
            <a:endParaRPr lang="en-US" dirty="0"/>
          </a:p>
        </p:txBody>
      </p:sp>
      <p:graphicFrame>
        <p:nvGraphicFramePr>
          <p:cNvPr id="58370" name="Object 2"/>
          <p:cNvGraphicFramePr>
            <a:graphicFrameLocks noChangeAspect="1"/>
          </p:cNvGraphicFramePr>
          <p:nvPr/>
        </p:nvGraphicFramePr>
        <p:xfrm>
          <a:off x="762000" y="2477895"/>
          <a:ext cx="7620000" cy="3770505"/>
        </p:xfrm>
        <a:graphic>
          <a:graphicData uri="http://schemas.openxmlformats.org/presentationml/2006/ole">
            <mc:AlternateContent xmlns:mc="http://schemas.openxmlformats.org/markup-compatibility/2006">
              <mc:Choice xmlns:v="urn:schemas-microsoft-com:vml" Requires="v">
                <p:oleObj spid="_x0000_s58371" name="Worksheet" r:id="rId5" imgW="4594197" imgH="2272841" progId="Excel.Sheet.12">
                  <p:embed/>
                </p:oleObj>
              </mc:Choice>
              <mc:Fallback>
                <p:oleObj name="Worksheet" r:id="rId5" imgW="4594197" imgH="2272841"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477895"/>
                        <a:ext cx="7620000" cy="377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6154579"/>
            <a:ext cx="4572000" cy="246221"/>
          </a:xfrm>
          <a:prstGeom prst="rect">
            <a:avLst/>
          </a:prstGeom>
          <a:noFill/>
        </p:spPr>
        <p:txBody>
          <a:bodyPr wrap="square" rtlCol="0">
            <a:spAutoFit/>
          </a:bodyPr>
          <a:lstStyle/>
          <a:p>
            <a:r>
              <a:rPr lang="en-US" sz="1000" dirty="0" smtClean="0"/>
              <a:t>Data source: U.S. EPA</a:t>
            </a:r>
            <a:endParaRPr lang="en-US" sz="1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Air Pollution</a:t>
            </a:r>
            <a:endParaRPr lang="en-US" dirty="0"/>
          </a:p>
        </p:txBody>
      </p:sp>
      <p:sp>
        <p:nvSpPr>
          <p:cNvPr id="3" name="Content Placeholder 2"/>
          <p:cNvSpPr>
            <a:spLocks noGrp="1"/>
          </p:cNvSpPr>
          <p:nvPr>
            <p:ph idx="1"/>
          </p:nvPr>
        </p:nvSpPr>
        <p:spPr>
          <a:xfrm>
            <a:off x="685800" y="2362200"/>
            <a:ext cx="7772400" cy="3810000"/>
          </a:xfrm>
        </p:spPr>
        <p:txBody>
          <a:bodyPr/>
          <a:lstStyle/>
          <a:p>
            <a:pPr lvl="0"/>
            <a:r>
              <a:rPr lang="en-US" dirty="0" smtClean="0"/>
              <a:t>Biological pollutants</a:t>
            </a:r>
          </a:p>
          <a:p>
            <a:pPr lvl="0"/>
            <a:r>
              <a:rPr lang="en-US" dirty="0" smtClean="0"/>
              <a:t>Volatile organic compounds (VOCs)</a:t>
            </a:r>
          </a:p>
          <a:p>
            <a:pPr lvl="0"/>
            <a:r>
              <a:rPr lang="en-US" dirty="0" smtClean="0"/>
              <a:t>Asbestos</a:t>
            </a:r>
          </a:p>
          <a:p>
            <a:pPr lvl="0"/>
            <a:r>
              <a:rPr lang="en-US" dirty="0" smtClean="0"/>
              <a:t>Incomplete combustion products of solid fuels</a:t>
            </a:r>
          </a:p>
          <a:p>
            <a:pPr lvl="0"/>
            <a:r>
              <a:rPr lang="en-US" dirty="0" smtClean="0"/>
              <a:t>Radon gas</a:t>
            </a:r>
          </a:p>
          <a:p>
            <a:pPr lvl="0"/>
            <a:r>
              <a:rPr lang="en-US" dirty="0" smtClean="0"/>
              <a:t>Polychlorinated biphenyls (PCBs)</a:t>
            </a:r>
          </a:p>
          <a:p>
            <a:pPr lvl="0"/>
            <a:r>
              <a:rPr lang="en-US" dirty="0" smtClean="0"/>
              <a:t>Polybrominated diphenyl ethers (PBDEs)</a:t>
            </a:r>
          </a:p>
          <a:p>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Island Effect</a:t>
            </a:r>
            <a:endParaRPr lang="en-US" dirty="0"/>
          </a:p>
        </p:txBody>
      </p:sp>
      <p:sp>
        <p:nvSpPr>
          <p:cNvPr id="3" name="Content Placeholder 2"/>
          <p:cNvSpPr>
            <a:spLocks noGrp="1"/>
          </p:cNvSpPr>
          <p:nvPr>
            <p:ph idx="1"/>
          </p:nvPr>
        </p:nvSpPr>
        <p:spPr/>
        <p:txBody>
          <a:bodyPr/>
          <a:lstStyle/>
          <a:p>
            <a:r>
              <a:rPr lang="en-US" dirty="0" smtClean="0"/>
              <a:t>Cities can be 6-8°F warmer than outlying areas due to:</a:t>
            </a:r>
          </a:p>
          <a:p>
            <a:pPr lvl="1"/>
            <a:r>
              <a:rPr lang="en-US" dirty="0" smtClean="0"/>
              <a:t>Dark pavement and roofs that absorb and reflect more heat.</a:t>
            </a:r>
          </a:p>
          <a:p>
            <a:pPr lvl="1"/>
            <a:r>
              <a:rPr lang="en-US" dirty="0" smtClean="0"/>
              <a:t>Fewer trees and less vegetation that reduce shade and evaporative cooling.</a:t>
            </a:r>
          </a:p>
          <a:p>
            <a:r>
              <a:rPr lang="en-US" dirty="0" smtClean="0"/>
              <a:t>Increased heat can be a health hazard:</a:t>
            </a:r>
          </a:p>
          <a:p>
            <a:pPr lvl="1"/>
            <a:r>
              <a:rPr lang="en-US" dirty="0" smtClean="0"/>
              <a:t>Heat stroke</a:t>
            </a:r>
          </a:p>
          <a:p>
            <a:pPr lvl="1"/>
            <a:r>
              <a:rPr lang="en-US" dirty="0" smtClean="0"/>
              <a:t>Increased air pollution</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34</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Sources: </a:t>
            </a:r>
            <a:r>
              <a:rPr lang="en-US" sz="1000" dirty="0" err="1" smtClean="0"/>
              <a:t>Frumkin</a:t>
            </a:r>
            <a:r>
              <a:rPr lang="en-US" sz="1000" dirty="0" smtClean="0"/>
              <a:t> 2002; Stone 2008</a:t>
            </a:r>
            <a:endParaRPr lang="en-US" sz="1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U.S. Greenhouse Gas Emissions by Economic Sector, 2010</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35</a:t>
            </a:fld>
            <a:endParaRPr lang="en-US" dirty="0"/>
          </a:p>
        </p:txBody>
      </p:sp>
      <p:graphicFrame>
        <p:nvGraphicFramePr>
          <p:cNvPr id="80898" name="Object 2"/>
          <p:cNvGraphicFramePr>
            <a:graphicFrameLocks noChangeAspect="1"/>
          </p:cNvGraphicFramePr>
          <p:nvPr/>
        </p:nvGraphicFramePr>
        <p:xfrm>
          <a:off x="1371600" y="2438400"/>
          <a:ext cx="6644653" cy="3581401"/>
        </p:xfrm>
        <a:graphic>
          <a:graphicData uri="http://schemas.openxmlformats.org/presentationml/2006/ole">
            <mc:AlternateContent xmlns:mc="http://schemas.openxmlformats.org/markup-compatibility/2006">
              <mc:Choice xmlns:v="urn:schemas-microsoft-com:vml" Requires="v">
                <p:oleObj spid="_x0000_s80899" name="Worksheet" r:id="rId5" imgW="4621615" imgH="2490587" progId="Excel.Sheet.12">
                  <p:embed/>
                </p:oleObj>
              </mc:Choice>
              <mc:Fallback>
                <p:oleObj name="Worksheet" r:id="rId5" imgW="4621615" imgH="2490587"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438400"/>
                        <a:ext cx="6644653"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1371600" y="5943600"/>
            <a:ext cx="4572000" cy="246221"/>
          </a:xfrm>
          <a:prstGeom prst="rect">
            <a:avLst/>
          </a:prstGeom>
          <a:noFill/>
        </p:spPr>
        <p:txBody>
          <a:bodyPr wrap="square" rtlCol="0">
            <a:spAutoFit/>
          </a:bodyPr>
          <a:lstStyle/>
          <a:p>
            <a:r>
              <a:rPr lang="en-US" sz="1000" dirty="0" smtClean="0"/>
              <a:t>Data source: U.S. EPA</a:t>
            </a:r>
            <a:endParaRPr lang="en-US" sz="1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U.S. Greenhouse Gas Emissions, </a:t>
            </a:r>
            <a:br>
              <a:rPr lang="en-US" dirty="0" smtClean="0"/>
            </a:br>
            <a:r>
              <a:rPr lang="en-US" dirty="0" smtClean="0"/>
              <a:t>1990-2010</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36</a:t>
            </a:fld>
            <a:endParaRPr lang="en-US" dirty="0"/>
          </a:p>
        </p:txBody>
      </p:sp>
      <p:graphicFrame>
        <p:nvGraphicFramePr>
          <p:cNvPr id="81922" name="Object 2"/>
          <p:cNvGraphicFramePr>
            <a:graphicFrameLocks noChangeAspect="1"/>
          </p:cNvGraphicFramePr>
          <p:nvPr/>
        </p:nvGraphicFramePr>
        <p:xfrm>
          <a:off x="827976" y="2479991"/>
          <a:ext cx="7554024" cy="3692209"/>
        </p:xfrm>
        <a:graphic>
          <a:graphicData uri="http://schemas.openxmlformats.org/presentationml/2006/ole">
            <mc:AlternateContent xmlns:mc="http://schemas.openxmlformats.org/markup-compatibility/2006">
              <mc:Choice xmlns:v="urn:schemas-microsoft-com:vml" Requires="v">
                <p:oleObj spid="_x0000_s81923" name="Worksheet" r:id="rId5" imgW="4595640" imgH="2246207" progId="Excel.Sheet.12">
                  <p:embed/>
                </p:oleObj>
              </mc:Choice>
              <mc:Fallback>
                <p:oleObj name="Worksheet" r:id="rId5" imgW="4595640" imgH="2246207"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76" y="2479991"/>
                        <a:ext cx="7554024" cy="369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6096000"/>
            <a:ext cx="4572000" cy="246221"/>
          </a:xfrm>
          <a:prstGeom prst="rect">
            <a:avLst/>
          </a:prstGeom>
          <a:noFill/>
        </p:spPr>
        <p:txBody>
          <a:bodyPr wrap="square" rtlCol="0">
            <a:spAutoFit/>
          </a:bodyPr>
          <a:lstStyle/>
          <a:p>
            <a:r>
              <a:rPr lang="en-US" sz="1000" dirty="0" smtClean="0"/>
              <a:t>Data source: U.S. EPA</a:t>
            </a:r>
            <a:endParaRPr lang="en-US" sz="1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Global Climate Change</a:t>
            </a:r>
            <a:endParaRPr lang="en-US" dirty="0"/>
          </a:p>
        </p:txBody>
      </p:sp>
      <p:sp>
        <p:nvSpPr>
          <p:cNvPr id="3" name="Content Placeholder 2"/>
          <p:cNvSpPr>
            <a:spLocks noGrp="1"/>
          </p:cNvSpPr>
          <p:nvPr>
            <p:ph idx="1"/>
          </p:nvPr>
        </p:nvSpPr>
        <p:spPr>
          <a:xfrm>
            <a:off x="685800" y="2286000"/>
            <a:ext cx="4191000" cy="3810000"/>
          </a:xfrm>
        </p:spPr>
        <p:txBody>
          <a:bodyPr/>
          <a:lstStyle/>
          <a:p>
            <a:r>
              <a:rPr lang="en-US" sz="2400" dirty="0" smtClean="0"/>
              <a:t>Increased temperature</a:t>
            </a:r>
          </a:p>
          <a:p>
            <a:r>
              <a:rPr lang="en-US" sz="2400" dirty="0" smtClean="0"/>
              <a:t>Rainfall changes</a:t>
            </a:r>
          </a:p>
          <a:p>
            <a:r>
              <a:rPr lang="en-US" sz="2400" dirty="0" smtClean="0"/>
              <a:t>More frequent and intense extreme weather events</a:t>
            </a:r>
          </a:p>
          <a:p>
            <a:r>
              <a:rPr lang="en-US" sz="2400" dirty="0" smtClean="0"/>
              <a:t>Stronger winter storms</a:t>
            </a:r>
          </a:p>
          <a:p>
            <a:r>
              <a:rPr lang="en-US" sz="2400" dirty="0" smtClean="0"/>
              <a:t>Increased wildfires</a:t>
            </a:r>
          </a:p>
          <a:p>
            <a:r>
              <a:rPr lang="en-US" sz="2400" dirty="0" smtClean="0"/>
              <a:t>Rising sea level</a:t>
            </a:r>
          </a:p>
          <a:p>
            <a:r>
              <a:rPr lang="en-US" sz="2400" dirty="0" smtClean="0"/>
              <a:t>Shrinking sea ice</a:t>
            </a:r>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37</a:t>
            </a:fld>
            <a:endParaRPr lang="en-US" dirty="0"/>
          </a:p>
        </p:txBody>
      </p:sp>
      <p:pic>
        <p:nvPicPr>
          <p:cNvPr id="6" name="Picture 5" descr="Exhibit 3- Monocacy River Flooding.jpg"/>
          <p:cNvPicPr/>
          <p:nvPr/>
        </p:nvPicPr>
        <p:blipFill>
          <a:blip r:embed="rId3" cstate="print"/>
          <a:srcRect l="2589"/>
          <a:stretch>
            <a:fillRect/>
          </a:stretch>
        </p:blipFill>
        <p:spPr>
          <a:xfrm>
            <a:off x="4800600" y="2743200"/>
            <a:ext cx="3810000" cy="2590800"/>
          </a:xfrm>
          <a:prstGeom prst="rect">
            <a:avLst/>
          </a:prstGeom>
          <a:ln>
            <a:noFill/>
          </a:ln>
        </p:spPr>
      </p:pic>
      <p:sp>
        <p:nvSpPr>
          <p:cNvPr id="7" name="TextBox 6"/>
          <p:cNvSpPr txBox="1"/>
          <p:nvPr/>
        </p:nvSpPr>
        <p:spPr>
          <a:xfrm>
            <a:off x="0" y="6611779"/>
            <a:ext cx="6172200" cy="246221"/>
          </a:xfrm>
          <a:prstGeom prst="rect">
            <a:avLst/>
          </a:prstGeom>
          <a:noFill/>
        </p:spPr>
        <p:txBody>
          <a:bodyPr wrap="square" rtlCol="0">
            <a:spAutoFit/>
          </a:bodyPr>
          <a:lstStyle/>
          <a:p>
            <a:r>
              <a:rPr lang="en-US" sz="1000" dirty="0" smtClean="0"/>
              <a:t>Source: U.S. Global Change Research Program 2009</a:t>
            </a:r>
            <a:endParaRPr lang="en-US" sz="1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ibit 3- Meridian Hill Park.jpg"/>
          <p:cNvPicPr/>
          <p:nvPr/>
        </p:nvPicPr>
        <p:blipFill>
          <a:blip r:embed="rId3" cstate="print">
            <a:lum bright="40000" contrast="-40000"/>
          </a:blip>
          <a:srcRect l="23300" b="15841"/>
          <a:stretch>
            <a:fillRect/>
          </a:stretch>
        </p:blipFill>
        <p:spPr>
          <a:xfrm>
            <a:off x="381000" y="1219202"/>
            <a:ext cx="8305800" cy="5333998"/>
          </a:xfrm>
          <a:prstGeom prst="rect">
            <a:avLst/>
          </a:prstGeom>
          <a:ln>
            <a:noFill/>
          </a:ln>
        </p:spPr>
      </p:pic>
      <p:sp>
        <p:nvSpPr>
          <p:cNvPr id="2" name="Title 1"/>
          <p:cNvSpPr>
            <a:spLocks noGrp="1"/>
          </p:cNvSpPr>
          <p:nvPr>
            <p:ph type="title"/>
          </p:nvPr>
        </p:nvSpPr>
        <p:spPr>
          <a:xfrm>
            <a:off x="762000" y="1219200"/>
            <a:ext cx="7620000" cy="990600"/>
          </a:xfrm>
        </p:spPr>
        <p:txBody>
          <a:bodyPr/>
          <a:lstStyle/>
          <a:p>
            <a:r>
              <a:rPr lang="en-US" dirty="0" smtClean="0"/>
              <a:t>Activity Levels, Obesity, and Chronic Disease</a:t>
            </a:r>
            <a:endParaRPr lang="en-US" dirty="0"/>
          </a:p>
        </p:txBody>
      </p:sp>
      <p:sp>
        <p:nvSpPr>
          <p:cNvPr id="3" name="Content Placeholder 2"/>
          <p:cNvSpPr>
            <a:spLocks noGrp="1"/>
          </p:cNvSpPr>
          <p:nvPr>
            <p:ph idx="1"/>
          </p:nvPr>
        </p:nvSpPr>
        <p:spPr/>
        <p:txBody>
          <a:bodyPr/>
          <a:lstStyle/>
          <a:p>
            <a:r>
              <a:rPr lang="en-US" sz="2400" dirty="0" smtClean="0"/>
              <a:t>How we build our communities affects: </a:t>
            </a:r>
          </a:p>
          <a:p>
            <a:pPr lvl="1"/>
            <a:r>
              <a:rPr lang="en-US" sz="2000" dirty="0" smtClean="0"/>
              <a:t>The amount of time we spend in cars.</a:t>
            </a:r>
          </a:p>
          <a:p>
            <a:pPr lvl="1"/>
            <a:r>
              <a:rPr lang="en-US" sz="2000" dirty="0" smtClean="0"/>
              <a:t>The opportunity, practicality, and necessity of physical activity.</a:t>
            </a:r>
          </a:p>
          <a:p>
            <a:r>
              <a:rPr lang="en-US" sz="2400" dirty="0" smtClean="0"/>
              <a:t>The degree of land use mix and county-level measures of sprawl both likely affect the incidence of obesity.</a:t>
            </a:r>
          </a:p>
          <a:p>
            <a:r>
              <a:rPr lang="en-US" sz="2400" dirty="0" smtClean="0"/>
              <a:t>As the number of minorities and poor increases in an area, the number of facilities for physical activity and recreation often decreases.</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38</a:t>
            </a:fld>
            <a:endParaRPr lang="en-US" dirty="0"/>
          </a:p>
        </p:txBody>
      </p:sp>
      <p:cxnSp>
        <p:nvCxnSpPr>
          <p:cNvPr id="6" name="Straight Connector 5"/>
          <p:cNvCxnSpPr/>
          <p:nvPr/>
        </p:nvCxnSpPr>
        <p:spPr bwMode="auto">
          <a:xfrm>
            <a:off x="685800" y="2286000"/>
            <a:ext cx="79248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
        <p:nvSpPr>
          <p:cNvPr id="7" name="TextBox 6"/>
          <p:cNvSpPr txBox="1"/>
          <p:nvPr/>
        </p:nvSpPr>
        <p:spPr>
          <a:xfrm>
            <a:off x="0" y="6611779"/>
            <a:ext cx="6553200" cy="246221"/>
          </a:xfrm>
          <a:prstGeom prst="rect">
            <a:avLst/>
          </a:prstGeom>
          <a:noFill/>
        </p:spPr>
        <p:txBody>
          <a:bodyPr wrap="square" rtlCol="0">
            <a:spAutoFit/>
          </a:bodyPr>
          <a:lstStyle/>
          <a:p>
            <a:r>
              <a:rPr lang="en-US" sz="1000" dirty="0" smtClean="0"/>
              <a:t>Sources: Frank et al. 2006; </a:t>
            </a:r>
            <a:r>
              <a:rPr lang="en-US" sz="1000" dirty="0" err="1" smtClean="0"/>
              <a:t>Frumkin</a:t>
            </a:r>
            <a:r>
              <a:rPr lang="en-US" sz="1000" dirty="0" smtClean="0"/>
              <a:t> 2002; </a:t>
            </a:r>
            <a:r>
              <a:rPr lang="en-US" sz="1000" dirty="0" err="1" smtClean="0"/>
              <a:t>Feng</a:t>
            </a:r>
            <a:r>
              <a:rPr lang="en-US" sz="1000" dirty="0" smtClean="0"/>
              <a:t> et al. 2010; Ferdinand et al. 2012; Gordon-Larson et al. 2006 </a:t>
            </a:r>
            <a:endParaRPr 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 Crashes</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39</a:t>
            </a:fld>
            <a:endParaRPr lang="en-US" dirty="0"/>
          </a:p>
        </p:txBody>
      </p:sp>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3969" name="Object 1"/>
          <p:cNvGraphicFramePr>
            <a:graphicFrameLocks noChangeAspect="1"/>
          </p:cNvGraphicFramePr>
          <p:nvPr/>
        </p:nvGraphicFramePr>
        <p:xfrm>
          <a:off x="828000" y="2371724"/>
          <a:ext cx="7470002" cy="3952876"/>
        </p:xfrm>
        <a:graphic>
          <a:graphicData uri="http://schemas.openxmlformats.org/presentationml/2006/ole">
            <mc:AlternateContent xmlns:mc="http://schemas.openxmlformats.org/markup-compatibility/2006">
              <mc:Choice xmlns:v="urn:schemas-microsoft-com:vml" Requires="v">
                <p:oleObj spid="_x0000_s83970" name="Worksheet" r:id="rId5" imgW="5486400" imgH="2895519" progId="Excel.Sheet.12">
                  <p:embed/>
                </p:oleObj>
              </mc:Choice>
              <mc:Fallback>
                <p:oleObj name="Worksheet" r:id="rId5" imgW="5486400" imgH="2895519" progId="Excel.Sheet.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00" y="2371724"/>
                        <a:ext cx="7470002" cy="39528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38200" y="6248400"/>
            <a:ext cx="5791200" cy="246221"/>
          </a:xfrm>
          <a:prstGeom prst="rect">
            <a:avLst/>
          </a:prstGeom>
          <a:noFill/>
        </p:spPr>
        <p:txBody>
          <a:bodyPr wrap="square" rtlCol="0">
            <a:spAutoFit/>
          </a:bodyPr>
          <a:lstStyle/>
          <a:p>
            <a:r>
              <a:rPr lang="en-US" sz="1000" dirty="0" smtClean="0"/>
              <a:t>Data sources: National Highway Traffic Safety Administration; U.S. Department of Transportation</a:t>
            </a:r>
            <a:endParaRPr lang="en-US" sz="1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Overview</a:t>
            </a:r>
            <a:endParaRPr lang="en-US" dirty="0"/>
          </a:p>
        </p:txBody>
      </p:sp>
      <p:sp>
        <p:nvSpPr>
          <p:cNvPr id="3" name="Content Placeholder 2"/>
          <p:cNvSpPr>
            <a:spLocks noGrp="1"/>
          </p:cNvSpPr>
          <p:nvPr>
            <p:ph idx="1"/>
          </p:nvPr>
        </p:nvSpPr>
        <p:spPr/>
        <p:txBody>
          <a:bodyPr/>
          <a:lstStyle/>
          <a:p>
            <a:r>
              <a:rPr lang="en-US" dirty="0" smtClean="0"/>
              <a:t>Trends in land use, buildings, and travel behavior</a:t>
            </a:r>
          </a:p>
          <a:p>
            <a:r>
              <a:rPr lang="en-US" dirty="0" smtClean="0"/>
              <a:t>Environmental consequences of these trends</a:t>
            </a:r>
          </a:p>
          <a:p>
            <a:r>
              <a:rPr lang="en-US" dirty="0" smtClean="0"/>
              <a:t>Effects of different types of development on the environment</a:t>
            </a:r>
          </a:p>
          <a:p>
            <a:pPr lvl="1"/>
            <a:r>
              <a:rPr lang="en-US" dirty="0" smtClean="0"/>
              <a:t>Where we build</a:t>
            </a:r>
          </a:p>
          <a:p>
            <a:pPr lvl="1"/>
            <a:r>
              <a:rPr lang="en-US" dirty="0" smtClean="0"/>
              <a:t>How we build</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Overview</a:t>
            </a:r>
            <a:endParaRPr lang="en-US" dirty="0"/>
          </a:p>
        </p:txBody>
      </p:sp>
      <p:sp>
        <p:nvSpPr>
          <p:cNvPr id="3" name="Content Placeholder 2"/>
          <p:cNvSpPr>
            <a:spLocks noGrp="1"/>
          </p:cNvSpPr>
          <p:nvPr>
            <p:ph idx="1"/>
          </p:nvPr>
        </p:nvSpPr>
        <p:spPr/>
        <p:txBody>
          <a:bodyPr/>
          <a:lstStyle/>
          <a:p>
            <a:r>
              <a:rPr lang="en-US" dirty="0" smtClean="0"/>
              <a:t>Trends in land use, buildings, and travel behavior</a:t>
            </a:r>
          </a:p>
          <a:p>
            <a:r>
              <a:rPr lang="en-US" dirty="0" smtClean="0"/>
              <a:t>Environmental consequences of these trends</a:t>
            </a:r>
          </a:p>
          <a:p>
            <a:r>
              <a:rPr lang="en-US" dirty="0" smtClean="0">
                <a:solidFill>
                  <a:srgbClr val="00CC00"/>
                </a:solidFill>
                <a:effectLst>
                  <a:outerShdw blurRad="38100" dist="38100" dir="2700000" algn="tl">
                    <a:srgbClr val="000000">
                      <a:alpha val="43137"/>
                    </a:srgbClr>
                  </a:outerShdw>
                </a:effectLst>
              </a:rPr>
              <a:t>Effects of different types of development on the environment</a:t>
            </a:r>
          </a:p>
          <a:p>
            <a:pPr lvl="1"/>
            <a:r>
              <a:rPr lang="en-US" dirty="0" smtClean="0">
                <a:solidFill>
                  <a:srgbClr val="00CC00"/>
                </a:solidFill>
                <a:effectLst>
                  <a:outerShdw blurRad="38100" dist="38100" dir="2700000" algn="tl">
                    <a:srgbClr val="000000">
                      <a:alpha val="43137"/>
                    </a:srgbClr>
                  </a:outerShdw>
                </a:effectLst>
              </a:rPr>
              <a:t>Where we build</a:t>
            </a:r>
          </a:p>
          <a:p>
            <a:pPr lvl="1"/>
            <a:r>
              <a:rPr lang="en-US" dirty="0" smtClean="0">
                <a:solidFill>
                  <a:srgbClr val="00CC00"/>
                </a:solidFill>
                <a:effectLst>
                  <a:outerShdw blurRad="38100" dist="38100" dir="2700000" algn="tl">
                    <a:srgbClr val="000000">
                      <a:alpha val="43137"/>
                    </a:srgbClr>
                  </a:outerShdw>
                </a:effectLst>
              </a:rPr>
              <a:t>How we build</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Effects of Different Types of Development on the Environment</a:t>
            </a:r>
            <a:endParaRPr lang="en-US" dirty="0"/>
          </a:p>
        </p:txBody>
      </p:sp>
      <p:sp>
        <p:nvSpPr>
          <p:cNvPr id="3" name="Content Placeholder 2"/>
          <p:cNvSpPr>
            <a:spLocks noGrp="1"/>
          </p:cNvSpPr>
          <p:nvPr>
            <p:ph idx="1"/>
          </p:nvPr>
        </p:nvSpPr>
        <p:spPr/>
        <p:txBody>
          <a:bodyPr/>
          <a:lstStyle/>
          <a:p>
            <a:r>
              <a:rPr lang="en-US" sz="2000" dirty="0" smtClean="0"/>
              <a:t>Where we build</a:t>
            </a:r>
          </a:p>
          <a:p>
            <a:pPr lvl="1"/>
            <a:r>
              <a:rPr lang="en-US" sz="1800" dirty="0" smtClean="0"/>
              <a:t>Safeguarding sensitive areas</a:t>
            </a:r>
          </a:p>
          <a:p>
            <a:pPr lvl="1"/>
            <a:r>
              <a:rPr lang="en-US" sz="1800" dirty="0" smtClean="0"/>
              <a:t>Locating development in built-up areas</a:t>
            </a:r>
          </a:p>
          <a:p>
            <a:pPr lvl="1"/>
            <a:r>
              <a:rPr lang="en-US" sz="1800" dirty="0" smtClean="0"/>
              <a:t>Focusing development around existing transit</a:t>
            </a:r>
          </a:p>
          <a:p>
            <a:r>
              <a:rPr lang="en-US" sz="2000" dirty="0" smtClean="0"/>
              <a:t>How we build</a:t>
            </a:r>
          </a:p>
          <a:p>
            <a:pPr lvl="1"/>
            <a:r>
              <a:rPr lang="en-US" sz="1800" dirty="0" smtClean="0"/>
              <a:t>Compact development</a:t>
            </a:r>
          </a:p>
          <a:p>
            <a:pPr lvl="1"/>
            <a:r>
              <a:rPr lang="en-US" sz="1800" dirty="0" smtClean="0"/>
              <a:t>Mixed-use development</a:t>
            </a:r>
          </a:p>
          <a:p>
            <a:pPr lvl="1"/>
            <a:r>
              <a:rPr lang="en-US" sz="1800" dirty="0" smtClean="0"/>
              <a:t>Street connectivity</a:t>
            </a:r>
          </a:p>
          <a:p>
            <a:pPr lvl="1"/>
            <a:r>
              <a:rPr lang="en-US" sz="1800" dirty="0" smtClean="0"/>
              <a:t>Community design</a:t>
            </a:r>
          </a:p>
          <a:p>
            <a:pPr lvl="1"/>
            <a:r>
              <a:rPr lang="en-US" sz="1800" dirty="0" smtClean="0"/>
              <a:t>Destination accessibility</a:t>
            </a:r>
          </a:p>
          <a:p>
            <a:pPr lvl="1"/>
            <a:r>
              <a:rPr lang="en-US" sz="1800" dirty="0" smtClean="0"/>
              <a:t>Transit accessibility</a:t>
            </a:r>
          </a:p>
          <a:p>
            <a:pPr lvl="1"/>
            <a:r>
              <a:rPr lang="en-US" sz="1800" dirty="0" smtClean="0"/>
              <a:t>Green building</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41</a:t>
            </a:fld>
            <a:endParaRPr lang="en-US" dirty="0"/>
          </a:p>
        </p:txBody>
      </p:sp>
      <p:pic>
        <p:nvPicPr>
          <p:cNvPr id="5" name="Picture 4" descr="Exhibit 4- Philadelphia.jpg"/>
          <p:cNvPicPr/>
          <p:nvPr/>
        </p:nvPicPr>
        <p:blipFill>
          <a:blip r:embed="rId3" cstate="print"/>
          <a:srcRect b="7609"/>
          <a:stretch>
            <a:fillRect/>
          </a:stretch>
        </p:blipFill>
        <p:spPr>
          <a:xfrm>
            <a:off x="4191000" y="3810000"/>
            <a:ext cx="3733800" cy="243840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ibit 4- Atkins Arboretum.jpg"/>
          <p:cNvPicPr/>
          <p:nvPr/>
        </p:nvPicPr>
        <p:blipFill>
          <a:blip r:embed="rId3" cstate="print">
            <a:lum bright="40000" contrast="-40000"/>
          </a:blip>
          <a:srcRect r="2151"/>
          <a:stretch>
            <a:fillRect/>
          </a:stretch>
        </p:blipFill>
        <p:spPr>
          <a:xfrm>
            <a:off x="762000" y="1219198"/>
            <a:ext cx="7620000" cy="5486402"/>
          </a:xfrm>
          <a:prstGeom prst="rect">
            <a:avLst/>
          </a:prstGeom>
          <a:ln>
            <a:solidFill>
              <a:schemeClr val="tx1"/>
            </a:solidFill>
          </a:ln>
        </p:spPr>
      </p:pic>
      <p:sp>
        <p:nvSpPr>
          <p:cNvPr id="2" name="Title 1"/>
          <p:cNvSpPr>
            <a:spLocks noGrp="1"/>
          </p:cNvSpPr>
          <p:nvPr>
            <p:ph type="title"/>
          </p:nvPr>
        </p:nvSpPr>
        <p:spPr/>
        <p:txBody>
          <a:bodyPr/>
          <a:lstStyle/>
          <a:p>
            <a:r>
              <a:rPr lang="en-US" dirty="0" smtClean="0"/>
              <a:t>Safeguarding Sensitive Areas</a:t>
            </a:r>
            <a:endParaRPr lang="en-US" dirty="0"/>
          </a:p>
        </p:txBody>
      </p:sp>
      <p:sp>
        <p:nvSpPr>
          <p:cNvPr id="3" name="Content Placeholder 2"/>
          <p:cNvSpPr>
            <a:spLocks noGrp="1"/>
          </p:cNvSpPr>
          <p:nvPr>
            <p:ph idx="1"/>
          </p:nvPr>
        </p:nvSpPr>
        <p:spPr/>
        <p:txBody>
          <a:bodyPr/>
          <a:lstStyle/>
          <a:p>
            <a:r>
              <a:rPr lang="en-US" dirty="0" smtClean="0"/>
              <a:t>Communities can encourage development: </a:t>
            </a:r>
          </a:p>
          <a:p>
            <a:pPr lvl="1"/>
            <a:r>
              <a:rPr lang="en-US" dirty="0" smtClean="0"/>
              <a:t>Where transportation, utilities, and public services already exist.</a:t>
            </a:r>
          </a:p>
          <a:p>
            <a:pPr lvl="1"/>
            <a:r>
              <a:rPr lang="en-US" dirty="0" smtClean="0"/>
              <a:t>Adjacent to built-out communities.</a:t>
            </a:r>
          </a:p>
          <a:p>
            <a:pPr lvl="1"/>
            <a:r>
              <a:rPr lang="en-US" dirty="0" smtClean="0"/>
              <a:t>On brownfields and </a:t>
            </a:r>
            <a:r>
              <a:rPr lang="en-US" dirty="0" err="1" smtClean="0"/>
              <a:t>greyfields</a:t>
            </a:r>
            <a:r>
              <a:rPr lang="en-US" dirty="0" smtClean="0"/>
              <a:t>.</a:t>
            </a:r>
          </a:p>
          <a:p>
            <a:r>
              <a:rPr lang="en-US" dirty="0" smtClean="0"/>
              <a:t>Such development can remove pressure to develop farmland and sensitive natural areas that serve important ecological functions and provide scenic/recreational areas.</a:t>
            </a:r>
          </a:p>
          <a:p>
            <a:endParaRPr lang="en-US" dirty="0" smtClean="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42</a:t>
            </a:fld>
            <a:endParaRPr lang="en-US" dirty="0"/>
          </a:p>
        </p:txBody>
      </p:sp>
      <p:cxnSp>
        <p:nvCxnSpPr>
          <p:cNvPr id="6" name="Straight Connector 5"/>
          <p:cNvCxnSpPr/>
          <p:nvPr/>
        </p:nvCxnSpPr>
        <p:spPr bwMode="auto">
          <a:xfrm>
            <a:off x="914400" y="2286000"/>
            <a:ext cx="73152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Infill Development</a:t>
            </a:r>
            <a:endParaRPr lang="en-US" dirty="0"/>
          </a:p>
        </p:txBody>
      </p:sp>
      <p:sp>
        <p:nvSpPr>
          <p:cNvPr id="3" name="Content Placeholder 2"/>
          <p:cNvSpPr>
            <a:spLocks noGrp="1"/>
          </p:cNvSpPr>
          <p:nvPr>
            <p:ph idx="1"/>
          </p:nvPr>
        </p:nvSpPr>
        <p:spPr/>
        <p:txBody>
          <a:bodyPr/>
          <a:lstStyle/>
          <a:p>
            <a:r>
              <a:rPr lang="en-US" sz="2400" dirty="0" smtClean="0"/>
              <a:t>Many cities have populations far from their peak, suggesting existing infrastructure could accommodate more people.</a:t>
            </a:r>
          </a:p>
          <a:p>
            <a:pPr lvl="1"/>
            <a:r>
              <a:rPr lang="en-US" sz="2000" dirty="0" smtClean="0"/>
              <a:t>2006 estimate: California has half a million infill parcels.</a:t>
            </a:r>
          </a:p>
          <a:p>
            <a:pPr lvl="1"/>
            <a:r>
              <a:rPr lang="en-US" sz="2000" dirty="0" smtClean="0"/>
              <a:t>Among 20 metropolitan regions, 21% of new home construction in 2000-2009 occurred in previously developed areas; in some regions infill development exceeded 60%.</a:t>
            </a:r>
          </a:p>
          <a:p>
            <a:r>
              <a:rPr lang="en-US" sz="2400" dirty="0" smtClean="0"/>
              <a:t>Cleanup and redevelopment of brownfield and hazardous waste sites can bring substantial environmental and health benefits.</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43</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Sources: Landis et al. 2006; EPA 2012</a:t>
            </a:r>
            <a:endParaRPr lang="en-US"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ibit 4- San Francisco.jpg"/>
          <p:cNvPicPr>
            <a:picLocks noChangeAspect="1"/>
          </p:cNvPicPr>
          <p:nvPr/>
        </p:nvPicPr>
        <p:blipFill>
          <a:blip r:embed="rId3" cstate="print">
            <a:lum bright="40000" contrast="-40000"/>
          </a:blip>
          <a:srcRect l="1619"/>
          <a:stretch>
            <a:fillRect/>
          </a:stretch>
        </p:blipFill>
        <p:spPr>
          <a:xfrm>
            <a:off x="609600" y="1219200"/>
            <a:ext cx="7956752" cy="5390809"/>
          </a:xfrm>
          <a:prstGeom prst="rect">
            <a:avLst/>
          </a:prstGeom>
          <a:ln>
            <a:solidFill>
              <a:schemeClr val="tx1"/>
            </a:solidFill>
          </a:ln>
        </p:spPr>
      </p:pic>
      <p:sp>
        <p:nvSpPr>
          <p:cNvPr id="2" name="Title 1"/>
          <p:cNvSpPr>
            <a:spLocks noGrp="1"/>
          </p:cNvSpPr>
          <p:nvPr>
            <p:ph type="title"/>
          </p:nvPr>
        </p:nvSpPr>
        <p:spPr>
          <a:xfrm>
            <a:off x="762000" y="1219200"/>
            <a:ext cx="7620000" cy="990600"/>
          </a:xfrm>
        </p:spPr>
        <p:txBody>
          <a:bodyPr/>
          <a:lstStyle/>
          <a:p>
            <a:r>
              <a:rPr lang="en-US" dirty="0" smtClean="0"/>
              <a:t>Benefits of Focusing Development Around Transit Stations</a:t>
            </a:r>
            <a:endParaRPr lang="en-US" dirty="0"/>
          </a:p>
        </p:txBody>
      </p:sp>
      <p:sp>
        <p:nvSpPr>
          <p:cNvPr id="3" name="Content Placeholder 2"/>
          <p:cNvSpPr>
            <a:spLocks noGrp="1"/>
          </p:cNvSpPr>
          <p:nvPr>
            <p:ph idx="1"/>
          </p:nvPr>
        </p:nvSpPr>
        <p:spPr/>
        <p:txBody>
          <a:bodyPr/>
          <a:lstStyle/>
          <a:p>
            <a:r>
              <a:rPr lang="en-US" sz="2400" dirty="0" smtClean="0"/>
              <a:t>A bus carrying 20 passengers consumes only about 1/3 of the energy that would be needed if each person drove alone.</a:t>
            </a:r>
          </a:p>
          <a:p>
            <a:pPr lvl="1"/>
            <a:r>
              <a:rPr lang="en-US" sz="2000" dirty="0" smtClean="0"/>
              <a:t>Public transit also provides mobility to people who cannot or choose not to drive.</a:t>
            </a:r>
          </a:p>
          <a:p>
            <a:r>
              <a:rPr lang="en-US" sz="2400" dirty="0" smtClean="0"/>
              <a:t>Across 17 transit-oriented development projects, 47% fewer trips than projected occurred.</a:t>
            </a:r>
          </a:p>
          <a:p>
            <a:r>
              <a:rPr lang="en-US" sz="2400" dirty="0" smtClean="0"/>
              <a:t>People living in transit-oriented developments are 2-5 times more likely to use public transit.</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44</a:t>
            </a:fld>
            <a:endParaRPr lang="en-US" dirty="0"/>
          </a:p>
        </p:txBody>
      </p:sp>
      <p:cxnSp>
        <p:nvCxnSpPr>
          <p:cNvPr id="6" name="Straight Connector 5"/>
          <p:cNvCxnSpPr/>
          <p:nvPr/>
        </p:nvCxnSpPr>
        <p:spPr bwMode="auto">
          <a:xfrm>
            <a:off x="914400" y="2286000"/>
            <a:ext cx="73152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sp>
        <p:nvSpPr>
          <p:cNvPr id="7" name="TextBox 6"/>
          <p:cNvSpPr txBox="1"/>
          <p:nvPr/>
        </p:nvSpPr>
        <p:spPr>
          <a:xfrm>
            <a:off x="0" y="6611779"/>
            <a:ext cx="6172200" cy="246221"/>
          </a:xfrm>
          <a:prstGeom prst="rect">
            <a:avLst/>
          </a:prstGeom>
          <a:noFill/>
        </p:spPr>
        <p:txBody>
          <a:bodyPr wrap="square" rtlCol="0">
            <a:spAutoFit/>
          </a:bodyPr>
          <a:lstStyle/>
          <a:p>
            <a:r>
              <a:rPr lang="en-US" sz="1000" dirty="0" smtClean="0"/>
              <a:t>Sources: Davis et al. 2012; Arrington &amp; </a:t>
            </a:r>
            <a:r>
              <a:rPr lang="en-US" sz="1000" dirty="0" err="1" smtClean="0"/>
              <a:t>Cervero</a:t>
            </a:r>
            <a:r>
              <a:rPr lang="en-US" sz="1000" dirty="0" smtClean="0"/>
              <a:t> 2008 </a:t>
            </a:r>
            <a:endParaRPr lang="en-US" sz="1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ibit 4- Castro District.jpg"/>
          <p:cNvPicPr>
            <a:picLocks noChangeAspect="1"/>
          </p:cNvPicPr>
          <p:nvPr/>
        </p:nvPicPr>
        <p:blipFill>
          <a:blip r:embed="rId3" cstate="print">
            <a:lum bright="10000"/>
          </a:blip>
          <a:srcRect l="32436" t="4167" b="4166"/>
          <a:stretch>
            <a:fillRect/>
          </a:stretch>
        </p:blipFill>
        <p:spPr>
          <a:xfrm>
            <a:off x="5410200" y="2590800"/>
            <a:ext cx="3469541" cy="3124199"/>
          </a:xfrm>
          <a:prstGeom prst="rect">
            <a:avLst/>
          </a:prstGeom>
          <a:ln>
            <a:noFill/>
          </a:ln>
        </p:spPr>
      </p:pic>
      <p:sp>
        <p:nvSpPr>
          <p:cNvPr id="2" name="Title 1"/>
          <p:cNvSpPr>
            <a:spLocks noGrp="1"/>
          </p:cNvSpPr>
          <p:nvPr>
            <p:ph type="title"/>
          </p:nvPr>
        </p:nvSpPr>
        <p:spPr/>
        <p:txBody>
          <a:bodyPr/>
          <a:lstStyle/>
          <a:p>
            <a:r>
              <a:rPr lang="en-US" dirty="0" smtClean="0"/>
              <a:t>Compact Development</a:t>
            </a:r>
            <a:endParaRPr lang="en-US" dirty="0"/>
          </a:p>
        </p:txBody>
      </p:sp>
      <p:sp>
        <p:nvSpPr>
          <p:cNvPr id="3" name="Content Placeholder 2"/>
          <p:cNvSpPr>
            <a:spLocks noGrp="1"/>
          </p:cNvSpPr>
          <p:nvPr>
            <p:ph idx="1"/>
          </p:nvPr>
        </p:nvSpPr>
        <p:spPr>
          <a:xfrm>
            <a:off x="685800" y="2286000"/>
            <a:ext cx="4876800" cy="3810000"/>
          </a:xfrm>
        </p:spPr>
        <p:txBody>
          <a:bodyPr/>
          <a:lstStyle/>
          <a:p>
            <a:r>
              <a:rPr lang="en-US" sz="2400" dirty="0" smtClean="0"/>
              <a:t>The greater the population and employment density of an area, the less the area’s residents tend to drive.</a:t>
            </a:r>
          </a:p>
          <a:p>
            <a:r>
              <a:rPr lang="en-US" sz="2400" dirty="0" smtClean="0"/>
              <a:t>Density is strongly correlated with:</a:t>
            </a:r>
          </a:p>
          <a:p>
            <a:pPr lvl="1"/>
            <a:r>
              <a:rPr lang="en-US" sz="2000" dirty="0" smtClean="0"/>
              <a:t>Mixed residential, commercial, institutional areas.</a:t>
            </a:r>
          </a:p>
          <a:p>
            <a:pPr lvl="1"/>
            <a:r>
              <a:rPr lang="en-US" sz="2000" dirty="0" smtClean="0"/>
              <a:t>Destinations close together.</a:t>
            </a:r>
          </a:p>
          <a:p>
            <a:pPr lvl="1"/>
            <a:r>
              <a:rPr lang="en-US" sz="2000" dirty="0" smtClean="0"/>
              <a:t>Sidewalks.</a:t>
            </a:r>
          </a:p>
          <a:p>
            <a:pPr lvl="1"/>
            <a:r>
              <a:rPr lang="en-US" sz="2000" dirty="0" smtClean="0"/>
              <a:t>Public transit service.</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45</a:t>
            </a:fld>
            <a:endParaRPr lang="en-US" dirty="0"/>
          </a:p>
        </p:txBody>
      </p:sp>
      <p:sp>
        <p:nvSpPr>
          <p:cNvPr id="6" name="TextBox 5"/>
          <p:cNvSpPr txBox="1"/>
          <p:nvPr/>
        </p:nvSpPr>
        <p:spPr>
          <a:xfrm>
            <a:off x="0" y="6611779"/>
            <a:ext cx="6172200" cy="246221"/>
          </a:xfrm>
          <a:prstGeom prst="rect">
            <a:avLst/>
          </a:prstGeom>
          <a:noFill/>
        </p:spPr>
        <p:txBody>
          <a:bodyPr wrap="square" rtlCol="0">
            <a:spAutoFit/>
          </a:bodyPr>
          <a:lstStyle/>
          <a:p>
            <a:r>
              <a:rPr lang="en-US" sz="1000" dirty="0" smtClean="0"/>
              <a:t>Source: </a:t>
            </a:r>
            <a:r>
              <a:rPr lang="en-US" sz="1000" dirty="0" err="1" smtClean="0"/>
              <a:t>Kuzmyak</a:t>
            </a:r>
            <a:r>
              <a:rPr lang="en-US" sz="1000" dirty="0" smtClean="0"/>
              <a:t> 2003; Transportation Research Board of the National Academies 2003; </a:t>
            </a:r>
            <a:r>
              <a:rPr lang="en-US" sz="1000" dirty="0" err="1" smtClean="0"/>
              <a:t>Dulal</a:t>
            </a:r>
            <a:r>
              <a:rPr lang="en-US" sz="1000" dirty="0" smtClean="0"/>
              <a:t> et al. 2011 </a:t>
            </a:r>
            <a:endParaRPr lang="en-US" sz="1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dirty="0" smtClean="0"/>
              <a:t>Compact Development and </a:t>
            </a:r>
            <a:br>
              <a:rPr lang="en-US" dirty="0" smtClean="0"/>
            </a:br>
            <a:r>
              <a:rPr lang="en-US" dirty="0" smtClean="0"/>
              <a:t>Air Pollution</a:t>
            </a:r>
            <a:endParaRPr lang="en-US" dirty="0"/>
          </a:p>
        </p:txBody>
      </p:sp>
      <p:sp>
        <p:nvSpPr>
          <p:cNvPr id="3" name="Content Placeholder 2"/>
          <p:cNvSpPr>
            <a:spLocks noGrp="1"/>
          </p:cNvSpPr>
          <p:nvPr>
            <p:ph idx="1"/>
          </p:nvPr>
        </p:nvSpPr>
        <p:spPr>
          <a:xfrm>
            <a:off x="685800" y="2286000"/>
            <a:ext cx="5638800" cy="3810000"/>
          </a:xfrm>
        </p:spPr>
        <p:txBody>
          <a:bodyPr/>
          <a:lstStyle/>
          <a:p>
            <a:r>
              <a:rPr lang="en-US" sz="2200" dirty="0" smtClean="0"/>
              <a:t>Study of 100 metro regions: highest emitting regions emit almost 2.5 times as much CO</a:t>
            </a:r>
            <a:r>
              <a:rPr lang="en-US" sz="2200" baseline="-25000" dirty="0" smtClean="0"/>
              <a:t>2</a:t>
            </a:r>
            <a:r>
              <a:rPr lang="en-US" sz="2200" dirty="0" smtClean="0"/>
              <a:t> per resident as the lowest-emitting regions.</a:t>
            </a:r>
          </a:p>
          <a:p>
            <a:r>
              <a:rPr lang="en-US" sz="2200" dirty="0" smtClean="0"/>
              <a:t>Study of 45 metro regions: least compact regions had 60% more high ozone days than most compact regions.</a:t>
            </a:r>
          </a:p>
          <a:p>
            <a:r>
              <a:rPr lang="en-US" sz="2200" dirty="0" smtClean="0"/>
              <a:t>Meta-analysis: Nationally, compact development plus other strategies could reduce VMT 10-14%, reducing U.S. transportation CO</a:t>
            </a:r>
            <a:r>
              <a:rPr lang="en-US" sz="2200" baseline="-25000" dirty="0" smtClean="0"/>
              <a:t>2</a:t>
            </a:r>
            <a:r>
              <a:rPr lang="en-US" sz="2200" dirty="0" smtClean="0"/>
              <a:t> emissions 7-10%.</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46</a:t>
            </a:fld>
            <a:endParaRPr lang="en-US" dirty="0"/>
          </a:p>
        </p:txBody>
      </p:sp>
      <p:pic>
        <p:nvPicPr>
          <p:cNvPr id="5" name="Picture 4" descr="Exhibit 4- Traffic in Minneapolis from drouu via stock.xchng.jpg"/>
          <p:cNvPicPr/>
          <p:nvPr/>
        </p:nvPicPr>
        <p:blipFill>
          <a:blip r:embed="rId3" cstate="print"/>
          <a:stretch>
            <a:fillRect/>
          </a:stretch>
        </p:blipFill>
        <p:spPr>
          <a:xfrm>
            <a:off x="6248400" y="2514600"/>
            <a:ext cx="2589530" cy="3452495"/>
          </a:xfrm>
          <a:prstGeom prst="rect">
            <a:avLst/>
          </a:prstGeom>
          <a:ln>
            <a:noFill/>
          </a:ln>
        </p:spPr>
      </p:pic>
      <p:sp>
        <p:nvSpPr>
          <p:cNvPr id="6" name="TextBox 5"/>
          <p:cNvSpPr txBox="1"/>
          <p:nvPr/>
        </p:nvSpPr>
        <p:spPr>
          <a:xfrm>
            <a:off x="8592235" y="2743200"/>
            <a:ext cx="323165" cy="3193197"/>
          </a:xfrm>
          <a:prstGeom prst="rect">
            <a:avLst/>
          </a:prstGeom>
          <a:noFill/>
        </p:spPr>
        <p:txBody>
          <a:bodyPr vert="vert270" wrap="square" rtlCol="0">
            <a:spAutoFit/>
          </a:bodyPr>
          <a:lstStyle/>
          <a:p>
            <a:r>
              <a:rPr lang="en-US" sz="900" dirty="0" smtClean="0">
                <a:solidFill>
                  <a:schemeClr val="bg1"/>
                </a:solidFill>
              </a:rPr>
              <a:t>Photo source: </a:t>
            </a:r>
            <a:r>
              <a:rPr lang="en-US" sz="900" dirty="0" err="1" smtClean="0">
                <a:solidFill>
                  <a:schemeClr val="bg1"/>
                </a:solidFill>
              </a:rPr>
              <a:t>drouu</a:t>
            </a:r>
            <a:r>
              <a:rPr lang="en-US" sz="900" dirty="0" smtClean="0">
                <a:solidFill>
                  <a:schemeClr val="bg1"/>
                </a:solidFill>
              </a:rPr>
              <a:t> via </a:t>
            </a:r>
            <a:r>
              <a:rPr lang="en-US" sz="900" dirty="0" err="1" smtClean="0">
                <a:solidFill>
                  <a:schemeClr val="bg1"/>
                </a:solidFill>
              </a:rPr>
              <a:t>stock.xchng</a:t>
            </a:r>
            <a:endParaRPr lang="en-US" sz="900" dirty="0">
              <a:solidFill>
                <a:schemeClr val="bg1"/>
              </a:solidFill>
            </a:endParaRPr>
          </a:p>
        </p:txBody>
      </p:sp>
      <p:sp>
        <p:nvSpPr>
          <p:cNvPr id="7" name="TextBox 6"/>
          <p:cNvSpPr txBox="1"/>
          <p:nvPr/>
        </p:nvSpPr>
        <p:spPr>
          <a:xfrm>
            <a:off x="0" y="6611779"/>
            <a:ext cx="6172200" cy="246221"/>
          </a:xfrm>
          <a:prstGeom prst="rect">
            <a:avLst/>
          </a:prstGeom>
          <a:noFill/>
        </p:spPr>
        <p:txBody>
          <a:bodyPr wrap="square" rtlCol="0">
            <a:spAutoFit/>
          </a:bodyPr>
          <a:lstStyle/>
          <a:p>
            <a:r>
              <a:rPr lang="en-US" sz="1000" dirty="0" smtClean="0"/>
              <a:t>Sources: Southworth &amp; </a:t>
            </a:r>
            <a:r>
              <a:rPr lang="en-US" sz="1000" dirty="0" err="1" smtClean="0"/>
              <a:t>Sonnenberg</a:t>
            </a:r>
            <a:r>
              <a:rPr lang="en-US" sz="1000" dirty="0" smtClean="0"/>
              <a:t> 2011; Stone 2008; Ewing et al. 2008</a:t>
            </a:r>
            <a:endParaRPr lang="en-US" sz="1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Mixed-Use Development</a:t>
            </a:r>
            <a:endParaRPr lang="en-US" dirty="0"/>
          </a:p>
        </p:txBody>
      </p:sp>
      <p:sp>
        <p:nvSpPr>
          <p:cNvPr id="3" name="Content Placeholder 2"/>
          <p:cNvSpPr>
            <a:spLocks noGrp="1"/>
          </p:cNvSpPr>
          <p:nvPr>
            <p:ph idx="1"/>
          </p:nvPr>
        </p:nvSpPr>
        <p:spPr>
          <a:xfrm>
            <a:off x="457200" y="2286000"/>
            <a:ext cx="4648200" cy="3810000"/>
          </a:xfrm>
        </p:spPr>
        <p:txBody>
          <a:bodyPr/>
          <a:lstStyle/>
          <a:p>
            <a:r>
              <a:rPr lang="en-US" sz="2400" dirty="0" smtClean="0"/>
              <a:t>Mixed-use development can reduce VMT by:</a:t>
            </a:r>
          </a:p>
          <a:p>
            <a:pPr lvl="1"/>
            <a:r>
              <a:rPr lang="en-US" sz="2000" dirty="0" smtClean="0"/>
              <a:t>Decreasing trip lengths.</a:t>
            </a:r>
          </a:p>
          <a:p>
            <a:pPr lvl="1"/>
            <a:r>
              <a:rPr lang="en-US" sz="2000" dirty="0" smtClean="0"/>
              <a:t>Providing transportation options.</a:t>
            </a:r>
          </a:p>
          <a:p>
            <a:pPr lvl="1"/>
            <a:r>
              <a:rPr lang="en-US" sz="2000" dirty="0" smtClean="0"/>
              <a:t>Reducing car ownership.</a:t>
            </a:r>
          </a:p>
          <a:p>
            <a:r>
              <a:rPr lang="en-US" sz="2400" dirty="0" smtClean="0"/>
              <a:t>A study of 239 mixed-use developments across six metro regions showed that 30% of trips were short, located entirely within the development.</a:t>
            </a:r>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47</a:t>
            </a:fld>
            <a:endParaRPr lang="en-US" dirty="0"/>
          </a:p>
        </p:txBody>
      </p:sp>
      <p:pic>
        <p:nvPicPr>
          <p:cNvPr id="5" name="Picture 4" descr="Exhibit 4- Montpelior.jpg"/>
          <p:cNvPicPr>
            <a:picLocks noChangeAspect="1"/>
          </p:cNvPicPr>
          <p:nvPr/>
        </p:nvPicPr>
        <p:blipFill>
          <a:blip r:embed="rId3" cstate="print"/>
          <a:srcRect t="17143" r="2721"/>
          <a:stretch>
            <a:fillRect/>
          </a:stretch>
        </p:blipFill>
        <p:spPr>
          <a:xfrm>
            <a:off x="5105400" y="2895600"/>
            <a:ext cx="3758663" cy="2133600"/>
          </a:xfrm>
          <a:prstGeom prst="rect">
            <a:avLst/>
          </a:prstGeom>
          <a:ln>
            <a:noFill/>
          </a:ln>
        </p:spPr>
      </p:pic>
      <p:sp>
        <p:nvSpPr>
          <p:cNvPr id="6" name="TextBox 5"/>
          <p:cNvSpPr txBox="1"/>
          <p:nvPr/>
        </p:nvSpPr>
        <p:spPr>
          <a:xfrm>
            <a:off x="0" y="6611779"/>
            <a:ext cx="6172200" cy="246221"/>
          </a:xfrm>
          <a:prstGeom prst="rect">
            <a:avLst/>
          </a:prstGeom>
          <a:noFill/>
        </p:spPr>
        <p:txBody>
          <a:bodyPr wrap="square" rtlCol="0">
            <a:spAutoFit/>
          </a:bodyPr>
          <a:lstStyle/>
          <a:p>
            <a:r>
              <a:rPr lang="en-US" sz="1000" dirty="0" smtClean="0"/>
              <a:t>Sources: National Research Council 2009; Ewing et al. 2011</a:t>
            </a:r>
            <a:endParaRPr lang="en-US" sz="1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Street Connectivity</a:t>
            </a:r>
            <a:endParaRPr lang="en-US" dirty="0"/>
          </a:p>
        </p:txBody>
      </p:sp>
      <p:sp>
        <p:nvSpPr>
          <p:cNvPr id="3" name="Content Placeholder 2"/>
          <p:cNvSpPr>
            <a:spLocks noGrp="1"/>
          </p:cNvSpPr>
          <p:nvPr>
            <p:ph idx="1"/>
          </p:nvPr>
        </p:nvSpPr>
        <p:spPr>
          <a:xfrm>
            <a:off x="685800" y="2286000"/>
            <a:ext cx="4267200" cy="3810000"/>
          </a:xfrm>
        </p:spPr>
        <p:txBody>
          <a:bodyPr/>
          <a:lstStyle/>
          <a:p>
            <a:r>
              <a:rPr lang="en-US" sz="2200" dirty="0" smtClean="0"/>
              <a:t>Street hierarchies discourage walking and biking, leading to driving for even short trips.</a:t>
            </a:r>
          </a:p>
          <a:p>
            <a:r>
              <a:rPr lang="en-US" sz="2200" dirty="0" smtClean="0"/>
              <a:t>Locating retail and commercial uses on arterial streets and funneling all traffic  to these arterials can make streets more dangerous.</a:t>
            </a:r>
          </a:p>
          <a:p>
            <a:r>
              <a:rPr lang="en-US" sz="2200" dirty="0" smtClean="0"/>
              <a:t>Street connectivity can also reduce car use and emissions. </a:t>
            </a:r>
            <a:endParaRPr lang="en-US" sz="22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48</a:t>
            </a:fld>
            <a:endParaRPr lang="en-US" dirty="0"/>
          </a:p>
        </p:txBody>
      </p:sp>
      <p:pic>
        <p:nvPicPr>
          <p:cNvPr id="5" name="Picture 4" descr="Exhibit 4- Chesterfield Map.bmp"/>
          <p:cNvPicPr/>
          <p:nvPr/>
        </p:nvPicPr>
        <p:blipFill>
          <a:blip r:embed="rId3" cstate="print"/>
          <a:srcRect l="3667" t="8437" r="2344"/>
          <a:stretch>
            <a:fillRect/>
          </a:stretch>
        </p:blipFill>
        <p:spPr>
          <a:xfrm>
            <a:off x="5105400" y="2667000"/>
            <a:ext cx="3468617" cy="2534427"/>
          </a:xfrm>
          <a:prstGeom prst="rect">
            <a:avLst/>
          </a:prstGeom>
          <a:ln>
            <a:solidFill>
              <a:schemeClr val="tx1"/>
            </a:solidFill>
          </a:ln>
        </p:spPr>
      </p:pic>
      <p:sp>
        <p:nvSpPr>
          <p:cNvPr id="6" name="TextBox 5"/>
          <p:cNvSpPr txBox="1"/>
          <p:nvPr/>
        </p:nvSpPr>
        <p:spPr>
          <a:xfrm>
            <a:off x="0" y="6611779"/>
            <a:ext cx="7543800" cy="246221"/>
          </a:xfrm>
          <a:prstGeom prst="rect">
            <a:avLst/>
          </a:prstGeom>
          <a:noFill/>
        </p:spPr>
        <p:txBody>
          <a:bodyPr wrap="square" rtlCol="0">
            <a:spAutoFit/>
          </a:bodyPr>
          <a:lstStyle/>
          <a:p>
            <a:r>
              <a:rPr lang="en-US" sz="1000" dirty="0" smtClean="0"/>
              <a:t>Sources: </a:t>
            </a:r>
            <a:r>
              <a:rPr lang="en-US" sz="1000" dirty="0" err="1" smtClean="0"/>
              <a:t>Dumbaugh</a:t>
            </a:r>
            <a:r>
              <a:rPr lang="en-US" sz="1000" dirty="0" smtClean="0"/>
              <a:t> &amp; Rae 2009; </a:t>
            </a:r>
            <a:r>
              <a:rPr lang="en-US" sz="1000" dirty="0" err="1" smtClean="0"/>
              <a:t>Dumbaugh</a:t>
            </a:r>
            <a:r>
              <a:rPr lang="en-US" sz="1000" dirty="0" smtClean="0"/>
              <a:t> &amp; Li 2010; Ewing &amp; </a:t>
            </a:r>
            <a:r>
              <a:rPr lang="en-US" sz="1000" dirty="0" err="1" smtClean="0"/>
              <a:t>Cervero</a:t>
            </a:r>
            <a:r>
              <a:rPr lang="en-US" sz="1000" dirty="0" smtClean="0"/>
              <a:t> 2010; Stone 2008; Frank et al. 2006; Fan &amp; </a:t>
            </a:r>
            <a:r>
              <a:rPr lang="en-US" sz="1000" dirty="0" err="1" smtClean="0"/>
              <a:t>Khattak</a:t>
            </a:r>
            <a:r>
              <a:rPr lang="en-US" sz="1000" dirty="0" smtClean="0"/>
              <a:t> 2008</a:t>
            </a:r>
            <a:endParaRPr lang="en-US" sz="1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Design</a:t>
            </a:r>
            <a:endParaRPr lang="en-US" dirty="0"/>
          </a:p>
        </p:txBody>
      </p:sp>
      <p:sp>
        <p:nvSpPr>
          <p:cNvPr id="3" name="Content Placeholder 2"/>
          <p:cNvSpPr>
            <a:spLocks noGrp="1"/>
          </p:cNvSpPr>
          <p:nvPr>
            <p:ph idx="1"/>
          </p:nvPr>
        </p:nvSpPr>
        <p:spPr>
          <a:xfrm>
            <a:off x="685800" y="2286000"/>
            <a:ext cx="4876800" cy="3810000"/>
          </a:xfrm>
        </p:spPr>
        <p:txBody>
          <a:bodyPr/>
          <a:lstStyle/>
          <a:p>
            <a:r>
              <a:rPr lang="en-US" sz="2200" dirty="0" smtClean="0"/>
              <a:t>Many factors can improve the environment for walkers and bicyclists, e.g., sidewalks, crosswalks lighting, shade trees, bike paths and lanes, bike parking.</a:t>
            </a:r>
          </a:p>
          <a:p>
            <a:r>
              <a:rPr lang="en-US" sz="2200" dirty="0" smtClean="0"/>
              <a:t>Roads are safest with street design elements that slow down drivers, e.g., narrow lanes, traffic-calming measures, street trees.</a:t>
            </a:r>
          </a:p>
          <a:p>
            <a:r>
              <a:rPr lang="en-US" sz="2200" dirty="0" smtClean="0"/>
              <a:t>Green street design can also improve water quality.</a:t>
            </a:r>
            <a:endParaRPr lang="en-US" sz="22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49</a:t>
            </a:fld>
            <a:endParaRPr lang="en-US" dirty="0"/>
          </a:p>
        </p:txBody>
      </p:sp>
      <p:pic>
        <p:nvPicPr>
          <p:cNvPr id="5" name="Picture 4" descr="Exhibit 4- NYC Bike Lane from K_Gradinger via flickr.jpg"/>
          <p:cNvPicPr/>
          <p:nvPr/>
        </p:nvPicPr>
        <p:blipFill>
          <a:blip r:embed="rId3" cstate="print"/>
          <a:srcRect r="1698"/>
          <a:stretch>
            <a:fillRect/>
          </a:stretch>
        </p:blipFill>
        <p:spPr>
          <a:xfrm>
            <a:off x="5486400" y="2514600"/>
            <a:ext cx="3419475" cy="3478530"/>
          </a:xfrm>
          <a:prstGeom prst="rect">
            <a:avLst/>
          </a:prstGeom>
          <a:ln>
            <a:noFill/>
          </a:ln>
        </p:spPr>
      </p:pic>
      <p:sp>
        <p:nvSpPr>
          <p:cNvPr id="6" name="TextBox 5"/>
          <p:cNvSpPr txBox="1"/>
          <p:nvPr/>
        </p:nvSpPr>
        <p:spPr>
          <a:xfrm>
            <a:off x="8610600" y="3276600"/>
            <a:ext cx="323165" cy="2659797"/>
          </a:xfrm>
          <a:prstGeom prst="rect">
            <a:avLst/>
          </a:prstGeom>
          <a:noFill/>
        </p:spPr>
        <p:txBody>
          <a:bodyPr vert="vert270" wrap="square" rtlCol="0">
            <a:spAutoFit/>
          </a:bodyPr>
          <a:lstStyle/>
          <a:p>
            <a:r>
              <a:rPr lang="en-US" sz="900" dirty="0" smtClean="0">
                <a:effectLst>
                  <a:glow rad="63500">
                    <a:schemeClr val="bg1">
                      <a:alpha val="40000"/>
                    </a:schemeClr>
                  </a:glow>
                </a:effectLst>
              </a:rPr>
              <a:t>Photo source: Kyle </a:t>
            </a:r>
            <a:r>
              <a:rPr lang="en-US" sz="900" dirty="0" err="1" smtClean="0">
                <a:effectLst>
                  <a:glow rad="63500">
                    <a:schemeClr val="bg1">
                      <a:alpha val="40000"/>
                    </a:schemeClr>
                  </a:glow>
                </a:effectLst>
              </a:rPr>
              <a:t>Gradinger</a:t>
            </a:r>
            <a:r>
              <a:rPr lang="en-US" sz="900" dirty="0" smtClean="0">
                <a:effectLst>
                  <a:glow rad="63500">
                    <a:schemeClr val="bg1">
                      <a:alpha val="40000"/>
                    </a:schemeClr>
                  </a:glow>
                </a:effectLst>
              </a:rPr>
              <a:t>/BCGP via flickr.com</a:t>
            </a:r>
            <a:endParaRPr lang="en-US" sz="900" dirty="0">
              <a:effectLst>
                <a:glow rad="63500">
                  <a:schemeClr val="bg1">
                    <a:alpha val="40000"/>
                  </a:schemeClr>
                </a:glow>
              </a:effectLst>
            </a:endParaRPr>
          </a:p>
        </p:txBody>
      </p:sp>
      <p:sp>
        <p:nvSpPr>
          <p:cNvPr id="7" name="TextBox 6"/>
          <p:cNvSpPr txBox="1"/>
          <p:nvPr/>
        </p:nvSpPr>
        <p:spPr>
          <a:xfrm>
            <a:off x="0" y="6611779"/>
            <a:ext cx="6172200" cy="246221"/>
          </a:xfrm>
          <a:prstGeom prst="rect">
            <a:avLst/>
          </a:prstGeom>
          <a:noFill/>
        </p:spPr>
        <p:txBody>
          <a:bodyPr wrap="square" rtlCol="0">
            <a:spAutoFit/>
          </a:bodyPr>
          <a:lstStyle/>
          <a:p>
            <a:r>
              <a:rPr lang="en-US" sz="1000" dirty="0" smtClean="0"/>
              <a:t>Sources: Giles et al. 2011; Ewing &amp; </a:t>
            </a:r>
            <a:r>
              <a:rPr lang="en-US" sz="1000" dirty="0" err="1" smtClean="0"/>
              <a:t>Dumbaugh</a:t>
            </a:r>
            <a:r>
              <a:rPr lang="en-US" sz="1000" dirty="0" smtClean="0"/>
              <a:t> 2009; </a:t>
            </a:r>
            <a:r>
              <a:rPr lang="en-US" sz="1000" dirty="0" err="1" smtClean="0"/>
              <a:t>Brattebo</a:t>
            </a:r>
            <a:r>
              <a:rPr lang="en-US" sz="1000" dirty="0" smtClean="0"/>
              <a:t> &amp; Booth 2003; Bean et al. 2007</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Overview</a:t>
            </a:r>
            <a:endParaRPr lang="en-US" dirty="0"/>
          </a:p>
        </p:txBody>
      </p:sp>
      <p:sp>
        <p:nvSpPr>
          <p:cNvPr id="3" name="Content Placeholder 2"/>
          <p:cNvSpPr>
            <a:spLocks noGrp="1"/>
          </p:cNvSpPr>
          <p:nvPr>
            <p:ph idx="1"/>
          </p:nvPr>
        </p:nvSpPr>
        <p:spPr/>
        <p:txBody>
          <a:bodyPr/>
          <a:lstStyle/>
          <a:p>
            <a:r>
              <a:rPr lang="en-US" dirty="0" smtClean="0">
                <a:solidFill>
                  <a:srgbClr val="00CC00"/>
                </a:solidFill>
                <a:effectLst>
                  <a:outerShdw blurRad="38100" dist="38100" dir="2700000" algn="tl">
                    <a:srgbClr val="000000">
                      <a:alpha val="43137"/>
                    </a:srgbClr>
                  </a:outerShdw>
                </a:effectLst>
              </a:rPr>
              <a:t>Trends in land use, buildings, and travel behavior</a:t>
            </a:r>
          </a:p>
          <a:p>
            <a:r>
              <a:rPr lang="en-US" dirty="0" smtClean="0"/>
              <a:t>Environmental consequences of these trends</a:t>
            </a:r>
          </a:p>
          <a:p>
            <a:r>
              <a:rPr lang="en-US" dirty="0" smtClean="0"/>
              <a:t>Effects of different types of development on the environment</a:t>
            </a:r>
          </a:p>
          <a:p>
            <a:pPr lvl="1"/>
            <a:r>
              <a:rPr lang="en-US" dirty="0" smtClean="0"/>
              <a:t>Where we build</a:t>
            </a:r>
          </a:p>
          <a:p>
            <a:pPr lvl="1"/>
            <a:r>
              <a:rPr lang="en-US" dirty="0" smtClean="0"/>
              <a:t>How we build</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Destination Accessibility</a:t>
            </a:r>
            <a:endParaRPr lang="en-US" dirty="0"/>
          </a:p>
        </p:txBody>
      </p:sp>
      <p:sp>
        <p:nvSpPr>
          <p:cNvPr id="3" name="Content Placeholder 2"/>
          <p:cNvSpPr>
            <a:spLocks noGrp="1"/>
          </p:cNvSpPr>
          <p:nvPr>
            <p:ph idx="1"/>
          </p:nvPr>
        </p:nvSpPr>
        <p:spPr/>
        <p:txBody>
          <a:bodyPr/>
          <a:lstStyle/>
          <a:p>
            <a:r>
              <a:rPr lang="en-US" dirty="0" smtClean="0"/>
              <a:t>Meta-analysis: Destination accessibility is the measure most strongly associated with VMT and the amount people walk.</a:t>
            </a:r>
          </a:p>
          <a:p>
            <a:r>
              <a:rPr lang="en-US" dirty="0" smtClean="0"/>
              <a:t>Studies show various measures of destination accessibility are important: neighborhood accessibility, urban contiguity, and population centrality.</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50</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Sources: Ewing &amp; </a:t>
            </a:r>
            <a:r>
              <a:rPr lang="en-US" sz="1000" dirty="0" err="1" smtClean="0"/>
              <a:t>Cervero</a:t>
            </a:r>
            <a:r>
              <a:rPr lang="en-US" sz="1000" dirty="0" smtClean="0"/>
              <a:t> 2010; Krizek 2003; </a:t>
            </a:r>
            <a:r>
              <a:rPr lang="en-US" sz="1000" dirty="0" err="1" smtClean="0"/>
              <a:t>Bechle</a:t>
            </a:r>
            <a:r>
              <a:rPr lang="en-US" sz="1000" dirty="0" smtClean="0"/>
              <a:t> et al. 2011; Clark et al. 2011</a:t>
            </a:r>
            <a:endParaRPr lang="en-US" sz="1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Building</a:t>
            </a:r>
            <a:endParaRPr lang="en-US" dirty="0"/>
          </a:p>
        </p:txBody>
      </p:sp>
      <p:sp>
        <p:nvSpPr>
          <p:cNvPr id="3" name="Content Placeholder 2"/>
          <p:cNvSpPr>
            <a:spLocks noGrp="1"/>
          </p:cNvSpPr>
          <p:nvPr>
            <p:ph idx="1"/>
          </p:nvPr>
        </p:nvSpPr>
        <p:spPr>
          <a:xfrm>
            <a:off x="685800" y="2286000"/>
            <a:ext cx="4267200" cy="3810000"/>
          </a:xfrm>
        </p:spPr>
        <p:txBody>
          <a:bodyPr/>
          <a:lstStyle/>
          <a:p>
            <a:r>
              <a:rPr lang="en-US" sz="2200" dirty="0" smtClean="0"/>
              <a:t>Carefully choosing site location</a:t>
            </a:r>
          </a:p>
          <a:p>
            <a:r>
              <a:rPr lang="en-US" sz="2200" dirty="0" smtClean="0"/>
              <a:t>Limiting environmental impacts of construction and renovation practices</a:t>
            </a:r>
          </a:p>
          <a:p>
            <a:r>
              <a:rPr lang="en-US" sz="2200" dirty="0" smtClean="0"/>
              <a:t>Conserving water and energy in building operations</a:t>
            </a:r>
          </a:p>
          <a:p>
            <a:r>
              <a:rPr lang="en-US" sz="2200" dirty="0" smtClean="0"/>
              <a:t>Using building materials safe for occupants</a:t>
            </a:r>
          </a:p>
          <a:p>
            <a:r>
              <a:rPr lang="en-US" sz="2200" dirty="0" smtClean="0"/>
              <a:t>Designing sites to capture and reuse stormwater</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51</a:t>
            </a:fld>
            <a:endParaRPr lang="en-US" dirty="0"/>
          </a:p>
        </p:txBody>
      </p:sp>
      <p:cxnSp>
        <p:nvCxnSpPr>
          <p:cNvPr id="7" name="Straight Connector 6"/>
          <p:cNvCxnSpPr/>
          <p:nvPr/>
        </p:nvCxnSpPr>
        <p:spPr bwMode="auto">
          <a:xfrm>
            <a:off x="838200" y="2286000"/>
            <a:ext cx="7772400" cy="0"/>
          </a:xfrm>
          <a:prstGeom prst="line">
            <a:avLst/>
          </a:prstGeom>
          <a:solidFill>
            <a:schemeClr val="accent1"/>
          </a:solidFill>
          <a:ln w="19050" cap="flat" cmpd="sng" algn="ctr">
            <a:solidFill>
              <a:srgbClr val="336600"/>
            </a:solidFill>
            <a:prstDash val="solid"/>
            <a:round/>
            <a:headEnd type="none" w="med" len="med"/>
            <a:tailEnd type="none" w="med" len="med"/>
          </a:ln>
          <a:effectLst/>
        </p:spPr>
      </p:cxnSp>
      <p:grpSp>
        <p:nvGrpSpPr>
          <p:cNvPr id="10" name="Group 9"/>
          <p:cNvGrpSpPr/>
          <p:nvPr/>
        </p:nvGrpSpPr>
        <p:grpSpPr>
          <a:xfrm>
            <a:off x="4952999" y="2286000"/>
            <a:ext cx="3752166" cy="3200400"/>
            <a:chOff x="4952999" y="2286000"/>
            <a:chExt cx="3752166" cy="3200400"/>
          </a:xfrm>
        </p:grpSpPr>
        <p:pic>
          <p:nvPicPr>
            <p:cNvPr id="9" name="Picture 8" descr="Exhibit 3- Cherokee Lofts, Hollywood Calderoliver via Wikipedia Commons.jpg"/>
            <p:cNvPicPr>
              <a:picLocks noChangeAspect="1"/>
            </p:cNvPicPr>
            <p:nvPr/>
          </p:nvPicPr>
          <p:blipFill>
            <a:blip r:embed="rId3" cstate="print"/>
            <a:srcRect l="1811"/>
            <a:stretch>
              <a:fillRect/>
            </a:stretch>
          </p:blipFill>
          <p:spPr>
            <a:xfrm>
              <a:off x="4952999" y="2667000"/>
              <a:ext cx="3686675" cy="2819400"/>
            </a:xfrm>
            <a:prstGeom prst="rect">
              <a:avLst/>
            </a:prstGeom>
            <a:ln>
              <a:noFill/>
            </a:ln>
          </p:spPr>
        </p:pic>
        <p:sp>
          <p:nvSpPr>
            <p:cNvPr id="6" name="TextBox 5"/>
            <p:cNvSpPr txBox="1"/>
            <p:nvPr/>
          </p:nvSpPr>
          <p:spPr>
            <a:xfrm>
              <a:off x="8382000" y="2286000"/>
              <a:ext cx="323165" cy="3193197"/>
            </a:xfrm>
            <a:prstGeom prst="rect">
              <a:avLst/>
            </a:prstGeom>
            <a:noFill/>
          </p:spPr>
          <p:txBody>
            <a:bodyPr vert="vert270" wrap="square" rtlCol="0">
              <a:spAutoFit/>
            </a:bodyPr>
            <a:lstStyle/>
            <a:p>
              <a:r>
                <a:rPr lang="en-US" sz="900" dirty="0" smtClean="0"/>
                <a:t>Photo source: </a:t>
              </a:r>
              <a:r>
                <a:rPr lang="en-US" sz="900" dirty="0" err="1" smtClean="0"/>
                <a:t>Calderoliver</a:t>
              </a:r>
              <a:r>
                <a:rPr lang="en-US" sz="900" dirty="0" smtClean="0"/>
                <a:t> via Wikipedia Commons</a:t>
              </a:r>
              <a:endParaRPr lang="en-US" sz="900" dirty="0"/>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Planning</a:t>
            </a:r>
            <a:endParaRPr lang="en-US" dirty="0"/>
          </a:p>
        </p:txBody>
      </p:sp>
      <p:sp>
        <p:nvSpPr>
          <p:cNvPr id="3" name="Content Placeholder 2"/>
          <p:cNvSpPr>
            <a:spLocks noGrp="1"/>
          </p:cNvSpPr>
          <p:nvPr>
            <p:ph idx="1"/>
          </p:nvPr>
        </p:nvSpPr>
        <p:spPr/>
        <p:txBody>
          <a:bodyPr/>
          <a:lstStyle/>
          <a:p>
            <a:r>
              <a:rPr lang="en-US" sz="2400" dirty="0" smtClean="0"/>
              <a:t>Scenario planning studies look at how the combined effects of land use strategies could improve the environmental outcomes of development.</a:t>
            </a:r>
          </a:p>
          <a:p>
            <a:r>
              <a:rPr lang="en-US" sz="2400" dirty="0" smtClean="0"/>
              <a:t>A meta-analysis of many regional studies showed that the United States could reduce VMT 17% below current trends between 2007 and 2050 by:</a:t>
            </a:r>
          </a:p>
          <a:p>
            <a:pPr lvl="1"/>
            <a:r>
              <a:rPr lang="en-US" sz="2000" dirty="0" smtClean="0"/>
              <a:t>Increasing average regional density by 50%.</a:t>
            </a:r>
          </a:p>
          <a:p>
            <a:pPr lvl="1"/>
            <a:r>
              <a:rPr lang="en-US" sz="2000" dirty="0" smtClean="0"/>
              <a:t>Directing development to infill locations.</a:t>
            </a:r>
          </a:p>
          <a:p>
            <a:pPr lvl="1"/>
            <a:r>
              <a:rPr lang="en-US" sz="2000" dirty="0" smtClean="0"/>
              <a:t>Mixing land uses.</a:t>
            </a:r>
          </a:p>
          <a:p>
            <a:pPr lvl="1"/>
            <a:r>
              <a:rPr lang="en-US" sz="2000" dirty="0" smtClean="0"/>
              <a:t>Coordinating transportation investments.</a:t>
            </a:r>
            <a:endParaRPr lang="en-US" sz="20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52</a:t>
            </a:fld>
            <a:endParaRPr lang="en-US" dirty="0"/>
          </a:p>
        </p:txBody>
      </p:sp>
      <p:sp>
        <p:nvSpPr>
          <p:cNvPr id="5" name="TextBox 4"/>
          <p:cNvSpPr txBox="1"/>
          <p:nvPr/>
        </p:nvSpPr>
        <p:spPr>
          <a:xfrm>
            <a:off x="0" y="6611779"/>
            <a:ext cx="6172200" cy="246221"/>
          </a:xfrm>
          <a:prstGeom prst="rect">
            <a:avLst/>
          </a:prstGeom>
          <a:noFill/>
        </p:spPr>
        <p:txBody>
          <a:bodyPr wrap="square" rtlCol="0">
            <a:spAutoFit/>
          </a:bodyPr>
          <a:lstStyle/>
          <a:p>
            <a:r>
              <a:rPr lang="en-US" sz="1000" dirty="0" smtClean="0"/>
              <a:t>Source: Bartholomew &amp; Ewing 2008</a:t>
            </a:r>
            <a:endParaRPr lang="en-US" sz="1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609600" y="1981200"/>
            <a:ext cx="7772400" cy="4495800"/>
          </a:xfrm>
        </p:spPr>
        <p:txBody>
          <a:bodyPr/>
          <a:lstStyle/>
          <a:p>
            <a:pPr marL="457200" indent="-457200">
              <a:buNone/>
            </a:pPr>
            <a:r>
              <a:rPr lang="en-US" dirty="0" smtClean="0"/>
              <a:t>	</a:t>
            </a:r>
            <a:r>
              <a:rPr lang="en-US" sz="2400" dirty="0" smtClean="0"/>
              <a:t>Find </a:t>
            </a:r>
            <a:r>
              <a:rPr lang="en-US" sz="2400" i="1" dirty="0" smtClean="0"/>
              <a:t>Our Built and Natural Environments </a:t>
            </a:r>
            <a:r>
              <a:rPr lang="en-US" sz="2400" dirty="0" smtClean="0"/>
              <a:t>at </a:t>
            </a:r>
            <a:r>
              <a:rPr lang="en-US" sz="2400" dirty="0" smtClean="0">
                <a:hlinkClick r:id="rId3"/>
              </a:rPr>
              <a:t>http://epa.gov/smartgrowth/built.htm</a:t>
            </a:r>
            <a:endParaRPr lang="en-US" sz="2400" dirty="0" smtClean="0"/>
          </a:p>
          <a:p>
            <a:pPr>
              <a:buNone/>
            </a:pPr>
            <a:endParaRPr lang="en-US" sz="2400" dirty="0" smtClean="0"/>
          </a:p>
          <a:p>
            <a:pPr lvl="1">
              <a:buNone/>
            </a:pPr>
            <a:r>
              <a:rPr lang="en-US" dirty="0" smtClean="0"/>
              <a:t>Melissa Kramer</a:t>
            </a:r>
          </a:p>
          <a:p>
            <a:pPr lvl="1">
              <a:buNone/>
            </a:pPr>
            <a:r>
              <a:rPr lang="en-US" dirty="0" smtClean="0">
                <a:hlinkClick r:id="rId4"/>
              </a:rPr>
              <a:t>kramer.melissa@epa.gov</a:t>
            </a:r>
            <a:endParaRPr lang="en-US" dirty="0" smtClean="0"/>
          </a:p>
          <a:p>
            <a:pPr lvl="1">
              <a:buNone/>
            </a:pPr>
            <a:r>
              <a:rPr lang="en-US" dirty="0" smtClean="0"/>
              <a:t>(202) 564-8497</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53</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6</a:t>
            </a:fld>
            <a:endParaRPr lang="en-US" dirty="0"/>
          </a:p>
        </p:txBody>
      </p:sp>
      <p:graphicFrame>
        <p:nvGraphicFramePr>
          <p:cNvPr id="2050" name="Object 2"/>
          <p:cNvGraphicFramePr>
            <a:graphicFrameLocks noChangeAspect="1"/>
          </p:cNvGraphicFramePr>
          <p:nvPr/>
        </p:nvGraphicFramePr>
        <p:xfrm>
          <a:off x="762000" y="2514600"/>
          <a:ext cx="7620000" cy="3545272"/>
        </p:xfrm>
        <a:graphic>
          <a:graphicData uri="http://schemas.openxmlformats.org/presentationml/2006/ole">
            <mc:AlternateContent xmlns:mc="http://schemas.openxmlformats.org/markup-compatibility/2006">
              <mc:Choice xmlns:v="urn:schemas-microsoft-com:vml" Requires="v">
                <p:oleObj spid="_x0000_s2051" name="Worksheet" r:id="rId5" imgW="4660576" imgH="2168466" progId="Excel.Sheet.12">
                  <p:embed/>
                </p:oleObj>
              </mc:Choice>
              <mc:Fallback>
                <p:oleObj name="Worksheet" r:id="rId5" imgW="4660576" imgH="2168466"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14600"/>
                        <a:ext cx="7620000" cy="35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762000" y="5943600"/>
            <a:ext cx="3429000" cy="246221"/>
          </a:xfrm>
          <a:prstGeom prst="rect">
            <a:avLst/>
          </a:prstGeom>
          <a:noFill/>
        </p:spPr>
        <p:txBody>
          <a:bodyPr wrap="square" rtlCol="0">
            <a:spAutoFit/>
          </a:bodyPr>
          <a:lstStyle/>
          <a:p>
            <a:r>
              <a:rPr lang="en-US" sz="1000" dirty="0" smtClean="0"/>
              <a:t>Data source: U.S. Census Bureau</a:t>
            </a:r>
            <a:endParaRPr lang="en-US"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Metropolitan Area Size</a:t>
            </a:r>
            <a:endParaRPr lang="en-US" dirty="0"/>
          </a:p>
        </p:txBody>
      </p:sp>
      <p:sp>
        <p:nvSpPr>
          <p:cNvPr id="3" name="Content Placeholder 2"/>
          <p:cNvSpPr>
            <a:spLocks noGrp="1"/>
          </p:cNvSpPr>
          <p:nvPr>
            <p:ph idx="1"/>
          </p:nvPr>
        </p:nvSpPr>
        <p:spPr/>
        <p:txBody>
          <a:bodyPr/>
          <a:lstStyle/>
          <a:p>
            <a:r>
              <a:rPr lang="en-US" dirty="0" smtClean="0"/>
              <a:t>Virtually every metropolitan region in the U.S. has expanded substantially in land area since 1950.</a:t>
            </a:r>
          </a:p>
          <a:p>
            <a:r>
              <a:rPr lang="en-US" dirty="0" smtClean="0"/>
              <a:t>Urbanized area increased 2.5 times faster than population growth between 1950 and 2010.</a:t>
            </a:r>
          </a:p>
          <a:p>
            <a:r>
              <a:rPr lang="en-US" dirty="0" smtClean="0"/>
              <a:t>Urbanized area continued to grow even in areas losing population.</a:t>
            </a:r>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7</a:t>
            </a:fld>
            <a:endParaRPr lang="en-US" dirty="0"/>
          </a:p>
        </p:txBody>
      </p:sp>
      <p:sp>
        <p:nvSpPr>
          <p:cNvPr id="5" name="TextBox 4"/>
          <p:cNvSpPr txBox="1"/>
          <p:nvPr/>
        </p:nvSpPr>
        <p:spPr>
          <a:xfrm>
            <a:off x="0" y="6611779"/>
            <a:ext cx="3429000" cy="246221"/>
          </a:xfrm>
          <a:prstGeom prst="rect">
            <a:avLst/>
          </a:prstGeom>
          <a:noFill/>
        </p:spPr>
        <p:txBody>
          <a:bodyPr wrap="square" rtlCol="0">
            <a:spAutoFit/>
          </a:bodyPr>
          <a:lstStyle/>
          <a:p>
            <a:r>
              <a:rPr lang="en-US" sz="1000" dirty="0" smtClean="0"/>
              <a:t>Source: U.S. Census Bureau</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Developed Land</a:t>
            </a:r>
            <a:endParaRPr lang="en-US" dirty="0"/>
          </a:p>
        </p:txBody>
      </p:sp>
      <p:sp>
        <p:nvSpPr>
          <p:cNvPr id="3" name="Content Placeholder 2"/>
          <p:cNvSpPr>
            <a:spLocks noGrp="1"/>
          </p:cNvSpPr>
          <p:nvPr>
            <p:ph idx="1"/>
          </p:nvPr>
        </p:nvSpPr>
        <p:spPr/>
        <p:txBody>
          <a:bodyPr/>
          <a:lstStyle/>
          <a:p>
            <a:r>
              <a:rPr lang="en-US" sz="2400" dirty="0" smtClean="0"/>
              <a:t>1982: Nearly 71 million acres of land developed </a:t>
            </a:r>
          </a:p>
          <a:p>
            <a:r>
              <a:rPr lang="en-US" sz="2400" dirty="0" smtClean="0"/>
              <a:t>2007: More than 111 million acres (57% increase) </a:t>
            </a:r>
          </a:p>
          <a:p>
            <a:r>
              <a:rPr lang="en-US" sz="2400" dirty="0" smtClean="0"/>
              <a:t>Over this 25-year period, the U.S. population increased about half as much (30%). </a:t>
            </a:r>
          </a:p>
          <a:p>
            <a:r>
              <a:rPr lang="en-US" sz="2400" dirty="0" smtClean="0"/>
              <a:t>Of the newly developed land:</a:t>
            </a:r>
          </a:p>
          <a:p>
            <a:pPr lvl="1"/>
            <a:r>
              <a:rPr lang="en-US" sz="2000" dirty="0" smtClean="0"/>
              <a:t>Nearly half (17,083,500 acres) was forestland. </a:t>
            </a:r>
          </a:p>
          <a:p>
            <a:pPr lvl="1"/>
            <a:r>
              <a:rPr lang="en-US" sz="2000" dirty="0" smtClean="0"/>
              <a:t>About one quarter (11,117,500 acres) was cropland.</a:t>
            </a:r>
          </a:p>
          <a:p>
            <a:pPr lvl="1"/>
            <a:r>
              <a:rPr lang="en-US" sz="2000" dirty="0" smtClean="0"/>
              <a:t>The remainder was pastureland, rangeland, or other rural land. </a:t>
            </a:r>
          </a:p>
          <a:p>
            <a:endParaRPr lang="en-US" sz="2400"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8</a:t>
            </a:fld>
            <a:endParaRPr lang="en-US" dirty="0"/>
          </a:p>
        </p:txBody>
      </p:sp>
      <p:sp>
        <p:nvSpPr>
          <p:cNvPr id="5" name="TextBox 4"/>
          <p:cNvSpPr txBox="1"/>
          <p:nvPr/>
        </p:nvSpPr>
        <p:spPr>
          <a:xfrm>
            <a:off x="0" y="6611779"/>
            <a:ext cx="3962400" cy="246221"/>
          </a:xfrm>
          <a:prstGeom prst="rect">
            <a:avLst/>
          </a:prstGeom>
          <a:noFill/>
        </p:spPr>
        <p:txBody>
          <a:bodyPr wrap="square" rtlCol="0">
            <a:spAutoFit/>
          </a:bodyPr>
          <a:lstStyle/>
          <a:p>
            <a:r>
              <a:rPr lang="en-US" sz="1000" dirty="0" smtClean="0"/>
              <a:t>Sources: U.S. Forest Service 2009 and U.S. Census Bureau </a:t>
            </a:r>
            <a:endParaRPr lang="en-US"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Units</a:t>
            </a:r>
            <a:endParaRPr lang="en-US" dirty="0"/>
          </a:p>
        </p:txBody>
      </p:sp>
      <p:sp>
        <p:nvSpPr>
          <p:cNvPr id="4" name="Slide Number Placeholder 3"/>
          <p:cNvSpPr>
            <a:spLocks noGrp="1"/>
          </p:cNvSpPr>
          <p:nvPr>
            <p:ph type="sldNum" sz="quarter" idx="12"/>
          </p:nvPr>
        </p:nvSpPr>
        <p:spPr/>
        <p:txBody>
          <a:bodyPr/>
          <a:lstStyle/>
          <a:p>
            <a:pPr>
              <a:defRPr/>
            </a:pPr>
            <a:fld id="{87E00B67-AE1C-433D-A76B-BAACD9B94E6D}" type="slidenum">
              <a:rPr lang="en-US" smtClean="0"/>
              <a:pPr>
                <a:defRPr/>
              </a:pPr>
              <a:t>9</a:t>
            </a:fld>
            <a:endParaRPr lang="en-US" dirty="0"/>
          </a:p>
        </p:txBody>
      </p:sp>
      <p:graphicFrame>
        <p:nvGraphicFramePr>
          <p:cNvPr id="5122" name="Object 2"/>
          <p:cNvGraphicFramePr>
            <a:graphicFrameLocks noChangeAspect="1"/>
          </p:cNvGraphicFramePr>
          <p:nvPr/>
        </p:nvGraphicFramePr>
        <p:xfrm>
          <a:off x="838200" y="2514600"/>
          <a:ext cx="7543800" cy="3530375"/>
        </p:xfrm>
        <a:graphic>
          <a:graphicData uri="http://schemas.openxmlformats.org/presentationml/2006/ole">
            <mc:AlternateContent xmlns:mc="http://schemas.openxmlformats.org/markup-compatibility/2006">
              <mc:Choice xmlns:v="urn:schemas-microsoft-com:vml" Requires="v">
                <p:oleObj spid="_x0000_s5123" name="Worksheet" r:id="rId5" imgW="4660576" imgH="2181423" progId="Excel.Sheet.12">
                  <p:embed/>
                </p:oleObj>
              </mc:Choice>
              <mc:Fallback>
                <p:oleObj name="Worksheet" r:id="rId5" imgW="4660576" imgH="2181423"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514600"/>
                        <a:ext cx="7543800" cy="35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38200" y="5943600"/>
            <a:ext cx="3429000" cy="246221"/>
          </a:xfrm>
          <a:prstGeom prst="rect">
            <a:avLst/>
          </a:prstGeom>
          <a:noFill/>
        </p:spPr>
        <p:txBody>
          <a:bodyPr wrap="square" rtlCol="0">
            <a:spAutoFit/>
          </a:bodyPr>
          <a:lstStyle/>
          <a:p>
            <a:r>
              <a:rPr lang="en-US" sz="1000" dirty="0" smtClean="0"/>
              <a:t>Data source: U.S. Census Bureau</a:t>
            </a:r>
            <a:endParaRPr lang="en-US" sz="10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122&quot;&gt;&lt;object type=&quot;3&quot; unique_id=&quot;10123&quot;&gt;&lt;property id=&quot;20148&quot; value=&quot;5&quot;/&gt;&lt;property id=&quot;20300&quot; value=&quot;Slide 1 - &amp;quot;Our Built and Natural Environments: A Technical Review of the Interactions Among Land Use, Transportation, and Envi&quot;/&gt;&lt;property id=&quot;20307&quot; value=&quot;256&quot;/&gt;&lt;/object&gt;&lt;object type=&quot;3&quot; unique_id=&quot;10124&quot;&gt;&lt;property id=&quot;20148&quot; value=&quot;5&quot;/&gt;&lt;property id=&quot;20300&quot; value=&quot;Slide 2 - &amp;quot;Background&amp;quot;&quot;/&gt;&lt;property id=&quot;20307&quot; value=&quot;267&quot;/&gt;&lt;/object&gt;&lt;object type=&quot;3&quot; unique_id=&quot;10125&quot;&gt;&lt;property id=&quot;20148&quot; value=&quot;5&quot;/&gt;&lt;property id=&quot;20300&quot; value=&quot;Slide 3 - &amp;quot;The Built Environment Has Direct and Indirect Effects on the Natural Environment&amp;quot;&quot;/&gt;&lt;property id=&quot;20307&quot; value=&quot;268&quot;/&gt;&lt;/object&gt;&lt;object type=&quot;3&quot; unique_id=&quot;10126&quot;&gt;&lt;property id=&quot;20148&quot; value=&quot;5&quot;/&gt;&lt;property id=&quot;20300&quot; value=&quot;Slide 4 - &amp;quot;Document Overview&amp;quot;&quot;/&gt;&lt;property id=&quot;20307&quot; value=&quot;269&quot;/&gt;&lt;/object&gt;&lt;object type=&quot;3&quot; unique_id=&quot;10127&quot;&gt;&lt;property id=&quot;20148&quot; value=&quot;5&quot;/&gt;&lt;property id=&quot;20300&quot; value=&quot;Slide 5 - &amp;quot;Document Overview&amp;quot;&quot;/&gt;&lt;property id=&quot;20307&quot; value=&quot;323&quot;/&gt;&lt;/object&gt;&lt;object type=&quot;3&quot; unique_id=&quot;10128&quot;&gt;&lt;property id=&quot;20148&quot; value=&quot;5&quot;/&gt;&lt;property id=&quot;20300&quot; value=&quot;Slide 6 - &amp;quot;Population&amp;quot;&quot;/&gt;&lt;property id=&quot;20307&quot; value=&quot;270&quot;/&gt;&lt;/object&gt;&lt;object type=&quot;3&quot; unique_id=&quot;10129&quot;&gt;&lt;property id=&quot;20148&quot; value=&quot;5&quot;/&gt;&lt;property id=&quot;20300&quot; value=&quot;Slide 7 - &amp;quot;Metropolitan Area Size&amp;quot;&quot;/&gt;&lt;property id=&quot;20307&quot; value=&quot;271&quot;/&gt;&lt;/object&gt;&lt;object type=&quot;3&quot; unique_id=&quot;10130&quot;&gt;&lt;property id=&quot;20148&quot; value=&quot;5&quot;/&gt;&lt;property id=&quot;20300&quot; value=&quot;Slide 8 - &amp;quot;Developed Land&amp;quot;&quot;/&gt;&lt;property id=&quot;20307&quot; value=&quot;274&quot;/&gt;&lt;/object&gt;&lt;object type=&quot;3&quot; unique_id=&quot;10131&quot;&gt;&lt;property id=&quot;20148&quot; value=&quot;5&quot;/&gt;&lt;property id=&quot;20300&quot; value=&quot;Slide 9 - &amp;quot;Housing Units&amp;quot;&quot;/&gt;&lt;property id=&quot;20307&quot; value=&quot;275&quot;/&gt;&lt;/object&gt;&lt;object type=&quot;3&quot; unique_id=&quot;10132&quot;&gt;&lt;property id=&quot;20148&quot; value=&quot;5&quot;/&gt;&lt;property id=&quot;20300&quot; value=&quot;Slide 10 - &amp;quot;Average Size of Single-Family Homes&amp;quot;&quot;/&gt;&lt;property id=&quot;20307&quot; value=&quot;276&quot;/&gt;&lt;/object&gt;&lt;object type=&quot;3&quot; unique_id=&quot;10133&quot;&gt;&lt;property id=&quot;20148&quot; value=&quot;5&quot;/&gt;&lt;property id=&quot;20300&quot; value=&quot;Slide 11 - &amp;quot;Average U.S. Household Size&amp;quot;&quot;/&gt;&lt;property id=&quot;20307&quot; value=&quot;277&quot;/&gt;&lt;/object&gt;&lt;object type=&quot;3&quot; unique_id=&quot;10134&quot;&gt;&lt;property id=&quot;20148&quot; value=&quot;5&quot;/&gt;&lt;property id=&quot;20300&quot; value=&quot;Slide 12 - &amp;quot;Building Energy Use&amp;quot;&quot;/&gt;&lt;property id=&quot;20307&quot; value=&quot;278&quot;/&gt;&lt;/object&gt;&lt;object type=&quot;3&quot; unique_id=&quot;10135&quot;&gt;&lt;property id=&quot;20148&quot; value=&quot;5&quot;/&gt;&lt;property id=&quot;20300&quot; value=&quot;Slide 13 - &amp;quot;Building Water Use&amp;quot;&quot;/&gt;&lt;property id=&quot;20307&quot; value=&quot;279&quot;/&gt;&lt;/object&gt;&lt;object type=&quot;3&quot; unique_id=&quot;10136&quot;&gt;&lt;property id=&quot;20148&quot; value=&quot;5&quot;/&gt;&lt;property id=&quot;20300&quot; value=&quot;Slide 14 - &amp;quot;Building Construction Waste Production&amp;quot;&quot;/&gt;&lt;property id=&quot;20307&quot; value=&quot;280&quot;/&gt;&lt;/object&gt;&lt;object type=&quot;3&quot; unique_id=&quot;10137&quot;&gt;&lt;property id=&quot;20148&quot; value=&quot;5&quot;/&gt;&lt;property id=&quot;20300&quot; value=&quot;Slide 15 - &amp;quot;Impervious Cover&amp;quot;&quot;/&gt;&lt;property id=&quot;20307&quot; value=&quot;283&quot;/&gt;&lt;/object&gt;&lt;object type=&quot;3&quot; unique_id=&quot;10138&quot;&gt;&lt;property id=&quot;20148&quot; value=&quot;5&quot;/&gt;&lt;property id=&quot;20300&quot; value=&quot;Slide 16 - &amp;quot;Roads&amp;quot;&quot;/&gt;&lt;property id=&quot;20307&quot; value=&quot;281&quot;/&gt;&lt;/object&gt;&lt;object type=&quot;3&quot; unique_id=&quot;10139&quot;&gt;&lt;property id=&quot;20148&quot; value=&quot;5&quot;/&gt;&lt;property id=&quot;20300&quot; value=&quot;Slide 17 - &amp;quot;Parking&amp;quot;&quot;/&gt;&lt;property id=&quot;20307&quot; value=&quot;282&quot;/&gt;&lt;/object&gt;&lt;object type=&quot;3&quot; unique_id=&quot;10140&quot;&gt;&lt;property id=&quot;20148&quot; value=&quot;5&quot;/&gt;&lt;property id=&quot;20300&quot; value=&quot;Slide 18 - &amp;quot;Vehicles per Household&amp;quot;&quot;/&gt;&lt;property id=&quot;20307&quot; value=&quot;284&quot;/&gt;&lt;/object&gt;&lt;object type=&quot;3&quot; unique_id=&quot;10141&quot;&gt;&lt;property id=&quot;20148&quot; value=&quot;5&quot;/&gt;&lt;property id=&quot;20300&quot; value=&quot;Slide 19 - &amp;quot;Growth in Vehicle Miles Traveled (VMT) and Population&amp;quot;&quot;/&gt;&lt;property id=&quot;20307&quot; value=&quot;285&quot;/&gt;&lt;/object&gt;&lt;object type=&quot;3&quot; unique_id=&quot;10142&quot;&gt;&lt;property id=&quot;20148&quot; value=&quot;5&quot;/&gt;&lt;property id=&quot;20300&quot; value=&quot;Slide 20 - &amp;quot;Means of Transportation to Work&amp;quot;&quot;/&gt;&lt;property id=&quot;20307&quot; value=&quot;286&quot;/&gt;&lt;/object&gt;&lt;object type=&quot;3&quot; unique_id=&quot;10143&quot;&gt;&lt;property id=&quot;20148&quot; value=&quot;5&quot;/&gt;&lt;property id=&quot;20300&quot; value=&quot;Slide 21 - &amp;quot;Future Trends&amp;quot;&quot;/&gt;&lt;property id=&quot;20307&quot; value=&quot;287&quot;/&gt;&lt;/object&gt;&lt;object type=&quot;3&quot; unique_id=&quot;10144&quot;&gt;&lt;property id=&quot;20148&quot; value=&quot;5&quot;/&gt;&lt;property id=&quot;20300&quot; value=&quot;Slide 22 - &amp;quot;Document Overview&amp;quot;&quot;/&gt;&lt;property id=&quot;20307&quot; value=&quot;324&quot;/&gt;&lt;/object&gt;&lt;object type=&quot;3&quot; unique_id=&quot;10145&quot;&gt;&lt;property id=&quot;20148&quot; value=&quot;5&quot;/&gt;&lt;property id=&quot;20300&quot; value=&quot;Slide 23 - &amp;quot;Environmental and Human  Health Impacts &amp;quot;&quot;/&gt;&lt;property id=&quot;20307&quot; value=&quot;288&quot;/&gt;&lt;/object&gt;&lt;object type=&quot;3&quot; unique_id=&quot;10146&quot;&gt;&lt;property id=&quot;20148&quot; value=&quot;5&quot;/&gt;&lt;property id=&quot;20300&quot; value=&quot;Slide 24 - &amp;quot;Loss of Wetlands&amp;quot;&quot;/&gt;&lt;property id=&quot;20307&quot; value=&quot;289&quot;/&gt;&lt;/object&gt;&lt;object type=&quot;3&quot; unique_id=&quot;10147&quot;&gt;&lt;property id=&quot;20148&quot; value=&quot;5&quot;/&gt;&lt;property id=&quot;20300&quot; value=&quot;Slide 25 - &amp;quot;Change in Forest Area, 1907-2002&amp;quot;&quot;/&gt;&lt;property id=&quot;20307&quot; value=&quot;290&quot;/&gt;&lt;/object&gt;&lt;object type=&quot;3&quot; unique_id=&quot;10148&quot;&gt;&lt;property id=&quot;20148&quot; value=&quot;5&quot;/&gt;&lt;property id=&quot;20300&quot; value=&quot;Slide 26 - &amp;quot;Habitat Degradation&amp;quot;&quot;/&gt;&lt;property id=&quot;20307&quot; value=&quot;291&quot;/&gt;&lt;/object&gt;&lt;object type=&quot;3&quot; unique_id=&quot;10149&quot;&gt;&lt;property id=&quot;20148&quot; value=&quot;5&quot;/&gt;&lt;property id=&quot;20300&quot; value=&quot;Slide 27 - &amp;quot;Effects of Roads&amp;quot;&quot;/&gt;&lt;property id=&quot;20307&quot; value=&quot;293&quot;/&gt;&lt;/object&gt;&lt;object type=&quot;3&quot; unique_id=&quot;10150&quot;&gt;&lt;property id=&quot;20148&quot; value=&quot;5&quot;/&gt;&lt;property id=&quot;20300&quot; value=&quot;Slide 28 - &amp;quot;Land Contamination&amp;quot;&quot;/&gt;&lt;property id=&quot;20307&quot; value=&quot;294&quot;/&gt;&lt;/object&gt;&lt;object type=&quot;3&quot; unique_id=&quot;10151&quot;&gt;&lt;property id=&quot;20148&quot; value=&quot;5&quot;/&gt;&lt;property id=&quot;20300&quot; value=&quot;Slide 29 - &amp;quot;Degradation of Water Resources&amp;quot;&quot;/&gt;&lt;property id=&quot;20307&quot; value=&quot;295&quot;/&gt;&lt;/object&gt;&lt;object type=&quot;3&quot; unique_id=&quot;10152&quot;&gt;&lt;property id=&quot;20148&quot; value=&quot;5&quot;/&gt;&lt;property id=&quot;20300&quot; value=&quot;Slide 30 - &amp;quot;Effects of Development on  Stream Hydrology&amp;quot;&quot;/&gt;&lt;property id=&quot;20307&quot; value=&quot;296&quot;/&gt;&lt;/object&gt;&lt;object type=&quot;3&quot; unique_id=&quot;10153&quot;&gt;&lt;property id=&quot;20148&quot; value=&quot;5&quot;/&gt;&lt;property id=&quot;20300&quot; value=&quot;Slide 31 - &amp;quot;Effects of Development on  Stream Geomorphology&amp;quot;&quot;/&gt;&lt;property id=&quot;20307&quot; value=&quot;297&quot;/&gt;&lt;/object&gt;&lt;object type=&quot;3&quot; unique_id=&quot;10154&quot;&gt;&lt;property id=&quot;20148&quot; value=&quot;5&quot;/&gt;&lt;property id=&quot;20300&quot; value=&quot;Slide 32 - &amp;quot;National Air Pollution Emissions by Source Sector, 2010&amp;quot;&quot;/&gt;&lt;property id=&quot;20307&quot; value=&quot;300&quot;/&gt;&lt;/object&gt;&lt;object type=&quot;3&quot; unique_id=&quot;10155&quot;&gt;&lt;property id=&quot;20148&quot; value=&quot;5&quot;/&gt;&lt;property id=&quot;20300&quot; value=&quot;Slide 33 - &amp;quot;Indoor Air Pollution&amp;quot;&quot;/&gt;&lt;property id=&quot;20307&quot; value=&quot;302&quot;/&gt;&lt;/object&gt;&lt;object type=&quot;3&quot; unique_id=&quot;10156&quot;&gt;&lt;property id=&quot;20148&quot; value=&quot;5&quot;/&gt;&lt;property id=&quot;20300&quot; value=&quot;Slide 34 - &amp;quot;Heat Island Effect&amp;quot;&quot;/&gt;&lt;property id=&quot;20307&quot; value=&quot;303&quot;/&gt;&lt;/object&gt;&lt;object type=&quot;3&quot; unique_id=&quot;10157&quot;&gt;&lt;property id=&quot;20148&quot; value=&quot;5&quot;/&gt;&lt;property id=&quot;20300&quot; value=&quot;Slide 35 - &amp;quot;U.S. Greenhouse Gas Emissions by Economic Sector, 2010&amp;quot;&quot;/&gt;&lt;property id=&quot;20307&quot; value=&quot;304&quot;/&gt;&lt;/object&gt;&lt;object type=&quot;3&quot; unique_id=&quot;10158&quot;&gt;&lt;property id=&quot;20148&quot; value=&quot;5&quot;/&gt;&lt;property id=&quot;20300&quot; value=&quot;Slide 36 - &amp;quot;U.S. Greenhouse Gas Emissions,  1990-2010&amp;quot;&quot;/&gt;&lt;property id=&quot;20307&quot; value=&quot;305&quot;/&gt;&lt;/object&gt;&lt;object type=&quot;3&quot; unique_id=&quot;10159&quot;&gt;&lt;property id=&quot;20148&quot; value=&quot;5&quot;/&gt;&lt;property id=&quot;20300&quot; value=&quot;Slide 37 - &amp;quot;Effects of Global Climate Change&amp;quot;&quot;/&gt;&lt;property id=&quot;20307&quot; value=&quot;306&quot;/&gt;&lt;/object&gt;&lt;object type=&quot;3&quot; unique_id=&quot;10160&quot;&gt;&lt;property id=&quot;20148&quot; value=&quot;5&quot;/&gt;&lt;property id=&quot;20300&quot; value=&quot;Slide 38 - &amp;quot;Activity Levels, Obesity, and Chronic Disease&amp;quot;&quot;/&gt;&lt;property id=&quot;20307&quot; value=&quot;307&quot;/&gt;&lt;/object&gt;&lt;object type=&quot;3&quot; unique_id=&quot;10161&quot;&gt;&lt;property id=&quot;20148&quot; value=&quot;5&quot;/&gt;&lt;property id=&quot;20300&quot; value=&quot;Slide 39 - &amp;quot;Vehicle Crashes&amp;quot;&quot;/&gt;&lt;property id=&quot;20307&quot; value=&quot;308&quot;/&gt;&lt;/object&gt;&lt;object type=&quot;3&quot; unique_id=&quot;10162&quot;&gt;&lt;property id=&quot;20148&quot; value=&quot;5&quot;/&gt;&lt;property id=&quot;20300&quot; value=&quot;Slide 40 - &amp;quot;Document Overview&amp;quot;&quot;/&gt;&lt;property id=&quot;20307&quot; value=&quot;325&quot;/&gt;&lt;/object&gt;&lt;object type=&quot;3&quot; unique_id=&quot;10163&quot;&gt;&lt;property id=&quot;20148&quot; value=&quot;5&quot;/&gt;&lt;property id=&quot;20300&quot; value=&quot;Slide 41 - &amp;quot;Effects of Different Types of Development on the Environment&amp;quot;&quot;/&gt;&lt;property id=&quot;20307&quot; value=&quot;309&quot;/&gt;&lt;/object&gt;&lt;object type=&quot;3&quot; unique_id=&quot;10164&quot;&gt;&lt;property id=&quot;20148&quot; value=&quot;5&quot;/&gt;&lt;property id=&quot;20300&quot; value=&quot;Slide 42 - &amp;quot;Safeguarding Sensitive Areas&amp;quot;&quot;/&gt;&lt;property id=&quot;20307&quot; value=&quot;310&quot;/&gt;&lt;/object&gt;&lt;object type=&quot;3&quot; unique_id=&quot;10165&quot;&gt;&lt;property id=&quot;20148&quot; value=&quot;5&quot;/&gt;&lt;property id=&quot;20300&quot; value=&quot;Slide 43 - &amp;quot;Importance of Infill Development&amp;quot;&quot;/&gt;&lt;property id=&quot;20307&quot; value=&quot;311&quot;/&gt;&lt;/object&gt;&lt;object type=&quot;3&quot; unique_id=&quot;10166&quot;&gt;&lt;property id=&quot;20148&quot; value=&quot;5&quot;/&gt;&lt;property id=&quot;20300&quot; value=&quot;Slide 44 - &amp;quot;Benefits of Focusing Development Around Transit Stations&amp;quot;&quot;/&gt;&lt;property id=&quot;20307&quot; value=&quot;312&quot;/&gt;&lt;/object&gt;&lt;object type=&quot;3&quot; unique_id=&quot;10167&quot;&gt;&lt;property id=&quot;20148&quot; value=&quot;5&quot;/&gt;&lt;property id=&quot;20300&quot; value=&quot;Slide 45 - &amp;quot;Compact Development&amp;quot;&quot;/&gt;&lt;property id=&quot;20307&quot; value=&quot;313&quot;/&gt;&lt;/object&gt;&lt;object type=&quot;3&quot; unique_id=&quot;10168&quot;&gt;&lt;property id=&quot;20148&quot; value=&quot;5&quot;/&gt;&lt;property id=&quot;20300&quot; value=&quot;Slide 46 - &amp;quot;Compact Development and  Air Pollution&amp;quot;&quot;/&gt;&lt;property id=&quot;20307&quot; value=&quot;314&quot;/&gt;&lt;/object&gt;&lt;object type=&quot;3&quot; unique_id=&quot;10169&quot;&gt;&lt;property id=&quot;20148&quot; value=&quot;5&quot;/&gt;&lt;property id=&quot;20300&quot; value=&quot;Slide 47 - &amp;quot;Mixed-Use Development&amp;quot;&quot;/&gt;&lt;property id=&quot;20307&quot; value=&quot;315&quot;/&gt;&lt;/object&gt;&lt;object type=&quot;3&quot; unique_id=&quot;10170&quot;&gt;&lt;property id=&quot;20148&quot; value=&quot;5&quot;/&gt;&lt;property id=&quot;20300&quot; value=&quot;Slide 48 - &amp;quot;Street Connectivity&amp;quot;&quot;/&gt;&lt;property id=&quot;20307&quot; value=&quot;316&quot;/&gt;&lt;/object&gt;&lt;object type=&quot;3&quot; unique_id=&quot;10171&quot;&gt;&lt;property id=&quot;20148&quot; value=&quot;5&quot;/&gt;&lt;property id=&quot;20300&quot; value=&quot;Slide 49 - &amp;quot;Community Design&amp;quot;&quot;/&gt;&lt;property id=&quot;20307&quot; value=&quot;317&quot;/&gt;&lt;/object&gt;&lt;object type=&quot;3&quot; unique_id=&quot;10172&quot;&gt;&lt;property id=&quot;20148&quot; value=&quot;5&quot;/&gt;&lt;property id=&quot;20300&quot; value=&quot;Slide 50 - &amp;quot;Destination Accessibility&amp;quot;&quot;/&gt;&lt;property id=&quot;20307&quot; value=&quot;318&quot;/&gt;&lt;/object&gt;&lt;object type=&quot;3&quot; unique_id=&quot;10173&quot;&gt;&lt;property id=&quot;20148&quot; value=&quot;5&quot;/&gt;&lt;property id=&quot;20300&quot; value=&quot;Slide 51 - &amp;quot;Green Building&amp;quot;&quot;/&gt;&lt;property id=&quot;20307&quot; value=&quot;319&quot;/&gt;&lt;/object&gt;&lt;object type=&quot;3&quot; unique_id=&quot;10174&quot;&gt;&lt;property id=&quot;20148&quot; value=&quot;5&quot;/&gt;&lt;property id=&quot;20300&quot; value=&quot;Slide 52 - &amp;quot;Scenario Planning&amp;quot;&quot;/&gt;&lt;property id=&quot;20307&quot; value=&quot;320&quot;/&gt;&lt;/object&gt;&lt;object type=&quot;3&quot; unique_id=&quot;10175&quot;&gt;&lt;property id=&quot;20148&quot; value=&quot;5&quot;/&gt;&lt;property id=&quot;20300&quot; value=&quot;Slide 53&quot;/&gt;&lt;property id=&quot;20307&quot; value=&quot;321&quot;/&gt;&lt;/object&gt;&lt;/object&gt;&lt;object type=&quot;8&quot; unique_id=&quot;10230&quot;&gt;&lt;/object&gt;&lt;/object&gt;&lt;/database&gt;"/>
  <p:tag name="SECTOMILLISECCONVERTED" val="1"/>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11026</TotalTime>
  <Words>6359</Words>
  <Application>Microsoft Office PowerPoint</Application>
  <PresentationFormat>On-screen Show (4:3)</PresentationFormat>
  <Paragraphs>596</Paragraphs>
  <Slides>53</Slides>
  <Notes>53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8" baseType="lpstr">
      <vt:lpstr>ＭＳ Ｐゴシック</vt:lpstr>
      <vt:lpstr>Arial</vt:lpstr>
      <vt:lpstr>Berlin Sans FB Demi</vt:lpstr>
      <vt:lpstr>Blank Presentation</vt:lpstr>
      <vt:lpstr>Worksheet</vt:lpstr>
      <vt:lpstr>Our Built and Natural Environments: A Technical Review of the Interactions Among Land Use, Transportation, and Environmental Quality </vt:lpstr>
      <vt:lpstr>Background</vt:lpstr>
      <vt:lpstr>The Built Environment Has Direct and Indirect Effects on the Natural Environment</vt:lpstr>
      <vt:lpstr>Document Overview</vt:lpstr>
      <vt:lpstr>Document Overview</vt:lpstr>
      <vt:lpstr>Population</vt:lpstr>
      <vt:lpstr>Metropolitan Area Size</vt:lpstr>
      <vt:lpstr>Developed Land</vt:lpstr>
      <vt:lpstr>Housing Units</vt:lpstr>
      <vt:lpstr>Average Size of Single-Family Homes</vt:lpstr>
      <vt:lpstr>Average U.S. Household Size</vt:lpstr>
      <vt:lpstr>Building Energy Use</vt:lpstr>
      <vt:lpstr>Building Water Use</vt:lpstr>
      <vt:lpstr>Building Construction Waste Production</vt:lpstr>
      <vt:lpstr>Impervious Cover</vt:lpstr>
      <vt:lpstr>Roads</vt:lpstr>
      <vt:lpstr>Parking</vt:lpstr>
      <vt:lpstr>Vehicles per Household</vt:lpstr>
      <vt:lpstr>Growth in Vehicle Miles Traveled (VMT) and Population</vt:lpstr>
      <vt:lpstr>Means of Transportation to Work</vt:lpstr>
      <vt:lpstr>Future Trends</vt:lpstr>
      <vt:lpstr>Document Overview</vt:lpstr>
      <vt:lpstr>Environmental and Human  Health Impacts </vt:lpstr>
      <vt:lpstr>Loss of Wetlands</vt:lpstr>
      <vt:lpstr>Change in Forest Area, 1907-2002</vt:lpstr>
      <vt:lpstr>Habitat Degradation</vt:lpstr>
      <vt:lpstr>Effects of Roads</vt:lpstr>
      <vt:lpstr>Land Contamination</vt:lpstr>
      <vt:lpstr>Degradation of Water Resources</vt:lpstr>
      <vt:lpstr>Effects of Development on  Stream Hydrology</vt:lpstr>
      <vt:lpstr>Effects of Development on  Stream Geomorphology</vt:lpstr>
      <vt:lpstr>National Air Pollution Emissions by Source Sector, 2010</vt:lpstr>
      <vt:lpstr>Indoor Air Pollution</vt:lpstr>
      <vt:lpstr>Heat Island Effect</vt:lpstr>
      <vt:lpstr>U.S. Greenhouse Gas Emissions by Economic Sector, 2010</vt:lpstr>
      <vt:lpstr>U.S. Greenhouse Gas Emissions,  1990-2010</vt:lpstr>
      <vt:lpstr>Effects of Global Climate Change</vt:lpstr>
      <vt:lpstr>Activity Levels, Obesity, and Chronic Disease</vt:lpstr>
      <vt:lpstr>Vehicle Crashes</vt:lpstr>
      <vt:lpstr>Document Overview</vt:lpstr>
      <vt:lpstr>Effects of Different Types of Development on the Environment</vt:lpstr>
      <vt:lpstr>Safeguarding Sensitive Areas</vt:lpstr>
      <vt:lpstr>Importance of Infill Development</vt:lpstr>
      <vt:lpstr>Benefits of Focusing Development Around Transit Stations</vt:lpstr>
      <vt:lpstr>Compact Development</vt:lpstr>
      <vt:lpstr>Compact Development and  Air Pollution</vt:lpstr>
      <vt:lpstr>Mixed-Use Development</vt:lpstr>
      <vt:lpstr>Street Connectivity</vt:lpstr>
      <vt:lpstr>Community Design</vt:lpstr>
      <vt:lpstr>Destination Accessibility</vt:lpstr>
      <vt:lpstr>Green Building</vt:lpstr>
      <vt:lpstr>Scenario Planning</vt:lpstr>
      <vt:lpstr>PowerPoint Presentation</vt:lpstr>
    </vt:vector>
  </TitlesOfParts>
  <Company>Office 2004 Test Drive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Dillon, Michael</cp:lastModifiedBy>
  <cp:revision>120</cp:revision>
  <dcterms:created xsi:type="dcterms:W3CDTF">2011-02-09T16:00:48Z</dcterms:created>
  <dcterms:modified xsi:type="dcterms:W3CDTF">2015-04-06T17:49:59Z</dcterms:modified>
</cp:coreProperties>
</file>