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85" r:id="rId5"/>
    <p:sldId id="286"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1" r:id="rId32"/>
    <p:sldId id="287" r:id="rId33"/>
    <p:sldId id="288" r:id="rId3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4" autoAdjust="0"/>
    <p:restoredTop sz="94660"/>
  </p:normalViewPr>
  <p:slideViewPr>
    <p:cSldViewPr snapToGrid="0">
      <p:cViewPr varScale="1">
        <p:scale>
          <a:sx n="65" d="100"/>
          <a:sy n="65" d="100"/>
        </p:scale>
        <p:origin x="53" y="701"/>
      </p:cViewPr>
      <p:guideLst>
        <p:guide orient="horz" pos="2160"/>
        <p:guide pos="3840"/>
      </p:guideLst>
    </p:cSldViewPr>
  </p:slideViewPr>
  <p:notesTextViewPr>
    <p:cViewPr>
      <p:scale>
        <a:sx n="1" d="1"/>
        <a:sy n="1" d="1"/>
      </p:scale>
      <p:origin x="0" y="0"/>
    </p:cViewPr>
  </p:notesTextViewPr>
  <p:notesViewPr>
    <p:cSldViewPr snapToGrid="0">
      <p:cViewPr varScale="1">
        <p:scale>
          <a:sx n="74" d="100"/>
          <a:sy n="74" d="100"/>
        </p:scale>
        <p:origin x="1411" y="8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1440" tIns="45720" rIns="91440" bIns="45720" rtlCol="0"/>
          <a:lstStyle>
            <a:lvl1pPr algn="r">
              <a:defRPr sz="1200"/>
            </a:lvl1pPr>
          </a:lstStyle>
          <a:p>
            <a:fld id="{6F976404-2D20-491A-A233-A944BD7D8AE7}" type="datetimeFigureOut">
              <a:rPr lang="en-US" smtClean="0"/>
              <a:t>5/20/2015</a:t>
            </a:fld>
            <a:endParaRPr lang="en-US"/>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57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3" cy="465796"/>
          </a:xfrm>
          <a:prstGeom prst="rect">
            <a:avLst/>
          </a:prstGeom>
        </p:spPr>
        <p:txBody>
          <a:bodyPr vert="horz" lIns="91440" tIns="45720" rIns="91440" bIns="45720" rtlCol="0" anchor="b"/>
          <a:lstStyle>
            <a:lvl1pPr algn="r">
              <a:defRPr sz="1200"/>
            </a:lvl1pPr>
          </a:lstStyle>
          <a:p>
            <a:fld id="{4F6B35AF-FE58-4FD3-AF52-65D5255C0AFF}" type="slidenum">
              <a:rPr lang="en-US" smtClean="0"/>
              <a:t>‹#›</a:t>
            </a:fld>
            <a:endParaRPr lang="en-US"/>
          </a:p>
        </p:txBody>
      </p:sp>
    </p:spTree>
    <p:extLst>
      <p:ext uri="{BB962C8B-B14F-4D97-AF65-F5344CB8AC3E}">
        <p14:creationId xmlns:p14="http://schemas.microsoft.com/office/powerpoint/2010/main" val="47525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B35AF-FE58-4FD3-AF52-65D5255C0AFF}" type="slidenum">
              <a:rPr lang="en-US" smtClean="0"/>
              <a:t>1</a:t>
            </a:fld>
            <a:endParaRPr lang="en-US"/>
          </a:p>
        </p:txBody>
      </p:sp>
    </p:spTree>
    <p:extLst>
      <p:ext uri="{BB962C8B-B14F-4D97-AF65-F5344CB8AC3E}">
        <p14:creationId xmlns:p14="http://schemas.microsoft.com/office/powerpoint/2010/main" val="349834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browse for the file that you want to convert from XML to staging tables.</a:t>
            </a:r>
          </a:p>
          <a:p>
            <a:pPr marL="171450" indent="-171450">
              <a:buFont typeface="Arial" panose="020B0604020202020204" pitchFamily="34" charset="0"/>
              <a:buChar char="•"/>
            </a:pPr>
            <a:r>
              <a:rPr lang="en-US" dirty="0" smtClean="0"/>
              <a:t>Select the data category of the file.  Either “Facility Inventory” or “Point”</a:t>
            </a:r>
          </a:p>
          <a:p>
            <a:pPr marL="171450" indent="-171450">
              <a:buFont typeface="Arial" panose="020B0604020202020204" pitchFamily="34" charset="0"/>
              <a:buChar char="•"/>
            </a:pPr>
            <a:r>
              <a:rPr lang="en-US" dirty="0" smtClean="0"/>
              <a:t>Next select either to delete any exiting records already in the staging tables an replace with </a:t>
            </a:r>
            <a:r>
              <a:rPr lang="en-US" dirty="0" smtClean="0"/>
              <a:t>the </a:t>
            </a:r>
            <a:r>
              <a:rPr lang="en-US" dirty="0" smtClean="0"/>
              <a:t>incoming records (1</a:t>
            </a:r>
            <a:r>
              <a:rPr lang="en-US" baseline="30000" dirty="0" smtClean="0"/>
              <a:t>st</a:t>
            </a:r>
            <a:r>
              <a:rPr lang="en-US" dirty="0" smtClean="0"/>
              <a:t> selection); or keep existing records in the staging table and have the incoming records appended to those records.  The second option will keep any previously added data and append the new records to already existing records.  This option would be applicable if you had already imported your facility inventory and wanted to then import your point.</a:t>
            </a:r>
          </a:p>
          <a:p>
            <a:pPr marL="171450" indent="-171450">
              <a:buFont typeface="Arial" panose="020B0604020202020204" pitchFamily="34" charset="0"/>
              <a:buChar char="•"/>
            </a:pPr>
            <a:r>
              <a:rPr lang="en-US" dirty="0" smtClean="0"/>
              <a:t>Select </a:t>
            </a:r>
            <a:r>
              <a:rPr lang="en-US" dirty="0" smtClean="0"/>
              <a:t>“Begin Import</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SLEIS USERS:  Exports from SLEIS can now be converted using the Bridge Tool without having to manipulate the XML schema first.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10</a:t>
            </a:fld>
            <a:endParaRPr lang="en-US"/>
          </a:p>
        </p:txBody>
      </p:sp>
    </p:spTree>
    <p:extLst>
      <p:ext uri="{BB962C8B-B14F-4D97-AF65-F5344CB8AC3E}">
        <p14:creationId xmlns:p14="http://schemas.microsoft.com/office/powerpoint/2010/main" val="344922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the file is processing your will see a screen to notify you of where in the conversion process the file is currently at.  As each component is completed you will receive a green checkmark and a “Finished” status.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smtClean="0"/>
              <a:t>Select“Done</a:t>
            </a:r>
            <a:r>
              <a:rPr lang="en-US" dirty="0" smtClean="0"/>
              <a:t>” when complete.  If there is an error in the file and the Bridge Tool cannot convert the file, a red check mark and “Error” will appear.  You would then select “View XML Schema Issues” for a description of the error.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Selecting “Done” will close the processing screen or you may use the “x” in the corner to close this screen. </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11</a:t>
            </a:fld>
            <a:endParaRPr lang="en-US"/>
          </a:p>
        </p:txBody>
      </p:sp>
    </p:spTree>
    <p:extLst>
      <p:ext uri="{BB962C8B-B14F-4D97-AF65-F5344CB8AC3E}">
        <p14:creationId xmlns:p14="http://schemas.microsoft.com/office/powerpoint/2010/main" val="416221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importing a file, you can select “View XML Conversion Report” to get a recap of the data imported.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You can also use “Edit” link to </a:t>
            </a:r>
            <a:r>
              <a:rPr lang="en-US" dirty="0" smtClean="0"/>
              <a:t>go </a:t>
            </a:r>
            <a:r>
              <a:rPr lang="en-US" dirty="0" smtClean="0"/>
              <a:t>directly to a table for editing.</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12</a:t>
            </a:fld>
            <a:endParaRPr lang="en-US"/>
          </a:p>
        </p:txBody>
      </p:sp>
    </p:spTree>
    <p:extLst>
      <p:ext uri="{BB962C8B-B14F-4D97-AF65-F5344CB8AC3E}">
        <p14:creationId xmlns:p14="http://schemas.microsoft.com/office/powerpoint/2010/main" val="225831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 we will import an emissions snapshot using the same file we used for the facility snapshot file. </a:t>
            </a:r>
          </a:p>
          <a:p>
            <a:pPr marL="171450" indent="-171450">
              <a:buFont typeface="Arial" panose="020B0604020202020204" pitchFamily="34" charset="0"/>
              <a:buChar char="•"/>
            </a:pPr>
            <a:r>
              <a:rPr lang="en-US" dirty="0" smtClean="0"/>
              <a:t>Browse for you emissions snapshot file</a:t>
            </a:r>
          </a:p>
          <a:p>
            <a:pPr marL="171450" indent="-171450">
              <a:buFont typeface="Arial" panose="020B0604020202020204" pitchFamily="34" charset="0"/>
              <a:buChar char="•"/>
            </a:pPr>
            <a:r>
              <a:rPr lang="en-US" dirty="0" smtClean="0"/>
              <a:t>Select “Point” data category</a:t>
            </a:r>
          </a:p>
          <a:p>
            <a:pPr marL="171450" indent="-171450">
              <a:buFont typeface="Arial" panose="020B0604020202020204" pitchFamily="34" charset="0"/>
              <a:buChar char="•"/>
            </a:pPr>
            <a:r>
              <a:rPr lang="en-US" dirty="0" smtClean="0"/>
              <a:t>Be sure to select the second option to append records and not replace. If you are planning on having both your facility data and point emissions in the same file  If you do not, all the previously imported facility data , which we just did, will be deleted and only the emissions data will remain.</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13</a:t>
            </a:fld>
            <a:endParaRPr lang="en-US"/>
          </a:p>
        </p:txBody>
      </p:sp>
    </p:spTree>
    <p:extLst>
      <p:ext uri="{BB962C8B-B14F-4D97-AF65-F5344CB8AC3E}">
        <p14:creationId xmlns:p14="http://schemas.microsoft.com/office/powerpoint/2010/main" val="404486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the import has processed look at the XML Conversion Report.  From this report it looks like we imported over 10,000 emission records for 47 facilities, 389 units at 1616 processes.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 XML Conversion report will show you the count for the last import only. </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14</a:t>
            </a:fld>
            <a:endParaRPr lang="en-US"/>
          </a:p>
        </p:txBody>
      </p:sp>
    </p:spTree>
    <p:extLst>
      <p:ext uri="{BB962C8B-B14F-4D97-AF65-F5344CB8AC3E}">
        <p14:creationId xmlns:p14="http://schemas.microsoft.com/office/powerpoint/2010/main" val="174735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next function that we will look at is the Export to CERS </a:t>
            </a:r>
            <a:r>
              <a:rPr lang="en-US" dirty="0" smtClean="0"/>
              <a:t>XML</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15</a:t>
            </a:fld>
            <a:endParaRPr lang="en-US"/>
          </a:p>
        </p:txBody>
      </p:sp>
    </p:spTree>
    <p:extLst>
      <p:ext uri="{BB962C8B-B14F-4D97-AF65-F5344CB8AC3E}">
        <p14:creationId xmlns:p14="http://schemas.microsoft.com/office/powerpoint/2010/main" val="317703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 view the file location.  File location will default to </a:t>
            </a:r>
            <a:r>
              <a:rPr lang="en-US" dirty="0" smtClean="0"/>
              <a:t>wherever you </a:t>
            </a:r>
            <a:r>
              <a:rPr lang="en-US" dirty="0" smtClean="0"/>
              <a:t>have saved your renamed tool</a:t>
            </a:r>
          </a:p>
          <a:p>
            <a:pPr marL="171450" indent="-171450">
              <a:buFont typeface="Arial" panose="020B0604020202020204" pitchFamily="34" charset="0"/>
              <a:buChar char="•"/>
            </a:pPr>
            <a:r>
              <a:rPr lang="en-US" dirty="0" smtClean="0"/>
              <a:t>Select the data category to be converted.  Either Facility Inventory  or Point</a:t>
            </a:r>
          </a:p>
          <a:p>
            <a:pPr marL="171450" indent="-171450">
              <a:buFont typeface="Arial" panose="020B0604020202020204" pitchFamily="34" charset="0"/>
              <a:buChar char="•"/>
            </a:pPr>
            <a:r>
              <a:rPr lang="en-US" dirty="0" smtClean="0"/>
              <a:t>Next complete the Header information.  </a:t>
            </a:r>
            <a:endParaRPr lang="en-US" dirty="0" smtClean="0"/>
          </a:p>
          <a:p>
            <a:pPr marL="171450" indent="-171450">
              <a:buFont typeface="Arial" panose="020B0604020202020204" pitchFamily="34" charset="0"/>
              <a:buChar char="•"/>
            </a:pPr>
            <a:r>
              <a:rPr lang="en-US" dirty="0" smtClean="0"/>
              <a:t>EPA Dataset is for EPA use only and should remain blank</a:t>
            </a:r>
          </a:p>
          <a:p>
            <a:pPr marL="171450" indent="-171450">
              <a:buFont typeface="Arial" panose="020B0604020202020204" pitchFamily="34" charset="0"/>
              <a:buChar char="•"/>
            </a:pPr>
            <a:r>
              <a:rPr lang="en-US" dirty="0" smtClean="0"/>
              <a:t>Keywords</a:t>
            </a:r>
            <a:r>
              <a:rPr lang="en-US" dirty="0" smtClean="0"/>
              <a:t>, and Comment are optional.</a:t>
            </a:r>
          </a:p>
          <a:p>
            <a:pPr marL="171450" indent="-171450">
              <a:buFont typeface="Arial" panose="020B0604020202020204" pitchFamily="34" charset="0"/>
              <a:buChar char="•"/>
            </a:pPr>
            <a:r>
              <a:rPr lang="en-US" dirty="0" smtClean="0"/>
              <a:t>Last select “Begin Export”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16</a:t>
            </a:fld>
            <a:endParaRPr lang="en-US"/>
          </a:p>
        </p:txBody>
      </p:sp>
    </p:spTree>
    <p:extLst>
      <p:ext uri="{BB962C8B-B14F-4D97-AF65-F5344CB8AC3E}">
        <p14:creationId xmlns:p14="http://schemas.microsoft.com/office/powerpoint/2010/main" val="32956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there are problems with  this export.  Select “view QA Report.”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17</a:t>
            </a:fld>
            <a:endParaRPr lang="en-US"/>
          </a:p>
        </p:txBody>
      </p:sp>
    </p:spTree>
    <p:extLst>
      <p:ext uri="{BB962C8B-B14F-4D97-AF65-F5344CB8AC3E}">
        <p14:creationId xmlns:p14="http://schemas.microsoft.com/office/powerpoint/2010/main" val="61081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QA report states that there is an Emission Process missing an Emission Unit record.</a:t>
            </a:r>
          </a:p>
          <a:p>
            <a:pPr marL="171450" indent="-171450">
              <a:buFont typeface="Arial" panose="020B0604020202020204" pitchFamily="34" charset="0"/>
              <a:buChar char="•"/>
            </a:pPr>
            <a:r>
              <a:rPr lang="en-US" dirty="0" smtClean="0"/>
              <a:t>If you scroll to the left you will see an “Edit” link …</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18</a:t>
            </a:fld>
            <a:endParaRPr lang="en-US"/>
          </a:p>
        </p:txBody>
      </p:sp>
    </p:spTree>
    <p:extLst>
      <p:ext uri="{BB962C8B-B14F-4D97-AF65-F5344CB8AC3E}">
        <p14:creationId xmlns:p14="http://schemas.microsoft.com/office/powerpoint/2010/main" val="70106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…which will bring you to the record in the Emission Process table to see what unit is missing from the Emissions Unit table.  Add this unit to the Emissions Unit table and start the conversion process again.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 correction will not be reflected in the QA Report until you run the conversion process again.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19</a:t>
            </a:fld>
            <a:endParaRPr lang="en-US"/>
          </a:p>
        </p:txBody>
      </p:sp>
    </p:spTree>
    <p:extLst>
      <p:ext uri="{BB962C8B-B14F-4D97-AF65-F5344CB8AC3E}">
        <p14:creationId xmlns:p14="http://schemas.microsoft.com/office/powerpoint/2010/main" val="37870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older Bridge Tool became inoperable because of Java updates.  </a:t>
            </a:r>
            <a:r>
              <a:rPr lang="en-US" dirty="0"/>
              <a:t>T</a:t>
            </a:r>
            <a:r>
              <a:rPr lang="en-US" dirty="0" smtClean="0"/>
              <a:t>he  new bridge tool is MS Access based instead of Java.</a:t>
            </a:r>
          </a:p>
          <a:p>
            <a:endParaRPr lang="en-US" dirty="0"/>
          </a:p>
          <a:p>
            <a:r>
              <a:rPr lang="en-US" dirty="0" smtClean="0"/>
              <a:t>Built on Access 2013 but is backward compatible to Access 2007.</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a:t>
            </a:fld>
            <a:endParaRPr lang="en-US"/>
          </a:p>
        </p:txBody>
      </p:sp>
    </p:spTree>
    <p:extLst>
      <p:ext uri="{BB962C8B-B14F-4D97-AF65-F5344CB8AC3E}">
        <p14:creationId xmlns:p14="http://schemas.microsoft.com/office/powerpoint/2010/main" val="174143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 decide not to address thee errors immediately, you can always pull them back up by selecting “View QA Report” from the Main Menu.</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20</a:t>
            </a:fld>
            <a:endParaRPr lang="en-US"/>
          </a:p>
        </p:txBody>
      </p:sp>
    </p:spTree>
    <p:extLst>
      <p:ext uri="{BB962C8B-B14F-4D97-AF65-F5344CB8AC3E}">
        <p14:creationId xmlns:p14="http://schemas.microsoft.com/office/powerpoint/2010/main" val="44822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export a point XML file.</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21</a:t>
            </a:fld>
            <a:endParaRPr lang="en-US"/>
          </a:p>
        </p:txBody>
      </p:sp>
    </p:spTree>
    <p:extLst>
      <p:ext uri="{BB962C8B-B14F-4D97-AF65-F5344CB8AC3E}">
        <p14:creationId xmlns:p14="http://schemas.microsoft.com/office/powerpoint/2010/main" val="354922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it looks  like there are errors which are preventing the file converting.</a:t>
            </a:r>
          </a:p>
          <a:p>
            <a:endParaRPr lang="en-US" dirty="0"/>
          </a:p>
          <a:p>
            <a:r>
              <a:rPr lang="en-US" dirty="0" smtClean="0"/>
              <a:t>Select “View QA Report”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22</a:t>
            </a:fld>
            <a:endParaRPr lang="en-US"/>
          </a:p>
        </p:txBody>
      </p:sp>
    </p:spTree>
    <p:extLst>
      <p:ext uri="{BB962C8B-B14F-4D97-AF65-F5344CB8AC3E}">
        <p14:creationId xmlns:p14="http://schemas.microsoft.com/office/powerpoint/2010/main" val="263197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440 validation errors which must be corrected in order to export a viable XML file.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 first error is a duplicate record error.  The remainder of the errors show that  an Emissions Calculation Methodology Code  is missing and the Supplemental Calculation Parameter Numerator Unit of Measure  is missing from numerous records.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Let’s </a:t>
            </a:r>
            <a:r>
              <a:rPr lang="en-US" dirty="0" smtClean="0"/>
              <a:t>address </a:t>
            </a:r>
            <a:r>
              <a:rPr lang="en-US" dirty="0" smtClean="0"/>
              <a:t>the duplicate.  Select the “Edit” link for the duplicate on the far left hand </a:t>
            </a:r>
            <a:r>
              <a:rPr lang="en-US" dirty="0" smtClean="0"/>
              <a:t>side of the record.</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23</a:t>
            </a:fld>
            <a:endParaRPr lang="en-US"/>
          </a:p>
        </p:txBody>
      </p:sp>
    </p:spTree>
    <p:extLst>
      <p:ext uri="{BB962C8B-B14F-4D97-AF65-F5344CB8AC3E}">
        <p14:creationId xmlns:p14="http://schemas.microsoft.com/office/powerpoint/2010/main" val="2490228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edit link will direct you to where a duplicate record exists.  Delete the duplicate record and return to the QA report.  </a:t>
            </a:r>
            <a:r>
              <a:rPr lang="en-US" b="1" dirty="0" smtClean="0"/>
              <a:t>Correcting this error will not delete it from </a:t>
            </a:r>
            <a:r>
              <a:rPr lang="en-US" b="1" dirty="0" smtClean="0"/>
              <a:t>the QA </a:t>
            </a:r>
            <a:r>
              <a:rPr lang="en-US" b="1" dirty="0" smtClean="0"/>
              <a:t>report until you run the export function again</a:t>
            </a:r>
            <a:r>
              <a:rPr lang="en-US" dirty="0" smtClean="0"/>
              <a: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24</a:t>
            </a:fld>
            <a:endParaRPr lang="en-US"/>
          </a:p>
        </p:txBody>
      </p:sp>
    </p:spTree>
    <p:extLst>
      <p:ext uri="{BB962C8B-B14F-4D97-AF65-F5344CB8AC3E}">
        <p14:creationId xmlns:p14="http://schemas.microsoft.com/office/powerpoint/2010/main" val="32571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 let’s </a:t>
            </a:r>
            <a:r>
              <a:rPr lang="en-US" dirty="0" smtClean="0"/>
              <a:t>correct </a:t>
            </a:r>
            <a:r>
              <a:rPr lang="en-US" dirty="0" smtClean="0"/>
              <a:t>the Emission Methodology Calculation Code.  Select the “Edit“ for the error in the QA Report.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Next add the missing code.  Again remember that the correction will not be reflected in the QA report until you have rerun the conversion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After correcting all of the errors listed in the QA report, </a:t>
            </a:r>
            <a:r>
              <a:rPr lang="en-US" dirty="0" smtClean="0"/>
              <a:t>re-run </a:t>
            </a:r>
            <a:r>
              <a:rPr lang="en-US" dirty="0" smtClean="0"/>
              <a:t>the export function.  The Bridge Tool is designed to look for:</a:t>
            </a:r>
          </a:p>
          <a:p>
            <a:pPr marL="628650" lvl="1" indent="-171450">
              <a:buFont typeface="Arial" panose="020B0604020202020204" pitchFamily="34" charset="0"/>
              <a:buChar char="•"/>
            </a:pPr>
            <a:r>
              <a:rPr lang="en-US" dirty="0" smtClean="0"/>
              <a:t>Widows/Orphans</a:t>
            </a:r>
          </a:p>
          <a:p>
            <a:pPr marL="628650" lvl="1" indent="-171450">
              <a:buFont typeface="Arial" panose="020B0604020202020204" pitchFamily="34" charset="0"/>
              <a:buChar char="•"/>
            </a:pPr>
            <a:r>
              <a:rPr lang="en-US" dirty="0" smtClean="0"/>
              <a:t>Duplicate Records</a:t>
            </a:r>
          </a:p>
          <a:p>
            <a:pPr marL="628650" lvl="1" indent="-171450">
              <a:buFont typeface="Arial" panose="020B0604020202020204" pitchFamily="34" charset="0"/>
              <a:buChar char="•"/>
            </a:pPr>
            <a:r>
              <a:rPr lang="en-US" dirty="0" smtClean="0"/>
              <a:t>Some required data elements.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The Bridge Tool does not run the many QA checks that are processed during the data submittal to QA or Production environments.  The Bridge Tool only checks for items which will prevent a valid XML conversion.</a:t>
            </a:r>
            <a:endParaRPr lang="en-US" b="1" dirty="0"/>
          </a:p>
        </p:txBody>
      </p:sp>
      <p:sp>
        <p:nvSpPr>
          <p:cNvPr id="4" name="Slide Number Placeholder 3"/>
          <p:cNvSpPr>
            <a:spLocks noGrp="1"/>
          </p:cNvSpPr>
          <p:nvPr>
            <p:ph type="sldNum" sz="quarter" idx="10"/>
          </p:nvPr>
        </p:nvSpPr>
        <p:spPr/>
        <p:txBody>
          <a:bodyPr/>
          <a:lstStyle/>
          <a:p>
            <a:fld id="{4F6B35AF-FE58-4FD3-AF52-65D5255C0AFF}" type="slidenum">
              <a:rPr lang="en-US" smtClean="0"/>
              <a:t>25</a:t>
            </a:fld>
            <a:endParaRPr lang="en-US"/>
          </a:p>
        </p:txBody>
      </p:sp>
    </p:spTree>
    <p:extLst>
      <p:ext uri="{BB962C8B-B14F-4D97-AF65-F5344CB8AC3E}">
        <p14:creationId xmlns:p14="http://schemas.microsoft.com/office/powerpoint/2010/main" val="3797986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Once you file completes a conversion run without any errors, select “View XML Conversion Report.”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 XML Conversion Report will give you a count of the number of records in each component.  There are two ways to use this count report.  First look at the number of records in each staging table and compare to the number of records in each </a:t>
            </a:r>
            <a:r>
              <a:rPr lang="en-US" dirty="0" smtClean="0"/>
              <a:t>record of the conversion report.  </a:t>
            </a:r>
            <a:r>
              <a:rPr lang="en-US" dirty="0" smtClean="0"/>
              <a:t>They should be the same.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You can also use these counts to compare against your Feedback Report/Statistic </a:t>
            </a:r>
            <a:r>
              <a:rPr lang="en-US" dirty="0" smtClean="0"/>
              <a:t>page when you do your submission.  </a:t>
            </a:r>
            <a:r>
              <a:rPr lang="en-US" dirty="0" smtClean="0"/>
              <a:t>They should also be the same.</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26</a:t>
            </a:fld>
            <a:endParaRPr lang="en-US"/>
          </a:p>
        </p:txBody>
      </p:sp>
    </p:spTree>
    <p:extLst>
      <p:ext uri="{BB962C8B-B14F-4D97-AF65-F5344CB8AC3E}">
        <p14:creationId xmlns:p14="http://schemas.microsoft.com/office/powerpoint/2010/main" val="2062640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last functionality that we will review is the Import Staging Tables.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.If you have existing staging tables which were created with the previous Bridge Tool, we have added the  functionality to be able to import those tables into the new format.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27</a:t>
            </a:fld>
            <a:endParaRPr lang="en-US"/>
          </a:p>
        </p:txBody>
      </p:sp>
    </p:spTree>
    <p:extLst>
      <p:ext uri="{BB962C8B-B14F-4D97-AF65-F5344CB8AC3E}">
        <p14:creationId xmlns:p14="http://schemas.microsoft.com/office/powerpoint/2010/main" val="3704965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t>
            </a:r>
            <a:r>
              <a:rPr lang="en-US" dirty="0" smtClean="0"/>
              <a:t>rowse </a:t>
            </a:r>
            <a:r>
              <a:rPr lang="en-US" dirty="0" smtClean="0"/>
              <a:t>to select your old staging table file for import</a:t>
            </a:r>
            <a:r>
              <a:rPr lang="en-US" b="1" dirty="0" smtClean="0"/>
              <a:t>.  REMEMBER </a:t>
            </a:r>
            <a:r>
              <a:rPr lang="en-US" dirty="0" smtClean="0"/>
              <a:t>that </a:t>
            </a:r>
            <a:r>
              <a:rPr lang="en-US" dirty="0" smtClean="0"/>
              <a:t>the first </a:t>
            </a:r>
            <a:r>
              <a:rPr lang="en-US" dirty="0" smtClean="0"/>
              <a:t>option will </a:t>
            </a:r>
            <a:r>
              <a:rPr lang="en-US" b="1" dirty="0" smtClean="0"/>
              <a:t>DELETE</a:t>
            </a:r>
            <a:r>
              <a:rPr lang="en-US" dirty="0" smtClean="0"/>
              <a:t> and replace all existing records currently in the staging tables and the second option will </a:t>
            </a:r>
            <a:r>
              <a:rPr lang="en-US" b="1" dirty="0" smtClean="0"/>
              <a:t>APPEND</a:t>
            </a:r>
            <a:r>
              <a:rPr lang="en-US" dirty="0" smtClean="0"/>
              <a:t> the imported records to the existing records if they exist.  Your will </a:t>
            </a:r>
            <a:r>
              <a:rPr lang="en-US" b="1" dirty="0" smtClean="0"/>
              <a:t>NOT</a:t>
            </a:r>
            <a:r>
              <a:rPr lang="en-US" dirty="0" smtClean="0"/>
              <a:t> receive a screen showing the file being processed or an XML Conversion Report when importing older staging tables</a:t>
            </a:r>
            <a:r>
              <a:rPr lang="en-US"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This import will not bring in the CERS and Exchange Header information since this will need to be populated when you do an export from the new tool.</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28</a:t>
            </a:fld>
            <a:endParaRPr lang="en-US"/>
          </a:p>
        </p:txBody>
      </p:sp>
    </p:spTree>
    <p:extLst>
      <p:ext uri="{BB962C8B-B14F-4D97-AF65-F5344CB8AC3E}">
        <p14:creationId xmlns:p14="http://schemas.microsoft.com/office/powerpoint/2010/main" val="3804080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Remember that you can close the Main Menu at anytime by selecting the “x” in the top right hand corner.  Double clicking on the </a:t>
            </a:r>
            <a:r>
              <a:rPr lang="en-US" dirty="0" err="1" smtClean="0"/>
              <a:t>frmMainMenu</a:t>
            </a:r>
            <a:r>
              <a:rPr lang="en-US" dirty="0" smtClean="0"/>
              <a:t> under the Forms section will bring the menu back up.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As in the old Bridge Tool, you still have the ability to import </a:t>
            </a:r>
            <a:r>
              <a:rPr lang="en-US" dirty="0" smtClean="0"/>
              <a:t>your own tables </a:t>
            </a:r>
            <a:r>
              <a:rPr lang="en-US" dirty="0" smtClean="0"/>
              <a:t>using the Access import function.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You may add your own queries or additional data fields </a:t>
            </a:r>
            <a:r>
              <a:rPr lang="en-US" u="sng" dirty="0" smtClean="0"/>
              <a:t>at the end </a:t>
            </a:r>
            <a:r>
              <a:rPr lang="en-US" dirty="0" smtClean="0"/>
              <a:t>of a staging table.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DO NOT CHANGE THE DATA TYPE OR NAME FOR ANY FIELDS WHICH ALREADY EXIST IN THE STAGING TABLE.</a:t>
            </a:r>
            <a:endParaRPr lang="en-US" b="1" dirty="0"/>
          </a:p>
        </p:txBody>
      </p:sp>
      <p:sp>
        <p:nvSpPr>
          <p:cNvPr id="4" name="Slide Number Placeholder 3"/>
          <p:cNvSpPr>
            <a:spLocks noGrp="1"/>
          </p:cNvSpPr>
          <p:nvPr>
            <p:ph type="sldNum" sz="quarter" idx="10"/>
          </p:nvPr>
        </p:nvSpPr>
        <p:spPr/>
        <p:txBody>
          <a:bodyPr/>
          <a:lstStyle/>
          <a:p>
            <a:fld id="{4F6B35AF-FE58-4FD3-AF52-65D5255C0AFF}" type="slidenum">
              <a:rPr lang="en-US" smtClean="0"/>
              <a:t>29</a:t>
            </a:fld>
            <a:endParaRPr lang="en-US"/>
          </a:p>
        </p:txBody>
      </p:sp>
    </p:spTree>
    <p:extLst>
      <p:ext uri="{BB962C8B-B14F-4D97-AF65-F5344CB8AC3E}">
        <p14:creationId xmlns:p14="http://schemas.microsoft.com/office/powerpoint/2010/main" val="298501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3</a:t>
            </a:fld>
            <a:endParaRPr lang="en-US"/>
          </a:p>
        </p:txBody>
      </p:sp>
    </p:spTree>
    <p:extLst>
      <p:ext uri="{BB962C8B-B14F-4D97-AF65-F5344CB8AC3E}">
        <p14:creationId xmlns:p14="http://schemas.microsoft.com/office/powerpoint/2010/main" val="2990651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B35AF-FE58-4FD3-AF52-65D5255C0AFF}" type="slidenum">
              <a:rPr lang="en-US" smtClean="0"/>
              <a:t>30</a:t>
            </a:fld>
            <a:endParaRPr lang="en-US"/>
          </a:p>
        </p:txBody>
      </p:sp>
    </p:spTree>
    <p:extLst>
      <p:ext uri="{BB962C8B-B14F-4D97-AF65-F5344CB8AC3E}">
        <p14:creationId xmlns:p14="http://schemas.microsoft.com/office/powerpoint/2010/main" val="3948084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Nonpoint has the same functionality as the Facility/Point Bridge Tool.</a:t>
            </a:r>
          </a:p>
          <a:p>
            <a:endParaRPr lang="en-US" dirty="0"/>
          </a:p>
          <a:p>
            <a:r>
              <a:rPr lang="en-US" dirty="0" smtClean="0"/>
              <a:t>There </a:t>
            </a:r>
            <a:r>
              <a:rPr lang="en-US" dirty="0" smtClean="0"/>
              <a:t>is</a:t>
            </a:r>
            <a:r>
              <a:rPr lang="en-US" dirty="0" smtClean="0"/>
              <a:t> </a:t>
            </a:r>
            <a:r>
              <a:rPr lang="en-US" dirty="0" smtClean="0"/>
              <a:t>one additional feature in this tool.  The Export Onroad/Nonroad XML Wrapper which is required when submitting your </a:t>
            </a:r>
            <a:r>
              <a:rPr lang="en-US" dirty="0" smtClean="0"/>
              <a:t>mobile inputs</a:t>
            </a:r>
            <a:r>
              <a:rPr lang="en-US" dirty="0" smtClean="0"/>
              <a: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31</a:t>
            </a:fld>
            <a:endParaRPr lang="en-US"/>
          </a:p>
        </p:txBody>
      </p:sp>
    </p:spTree>
    <p:extLst>
      <p:ext uri="{BB962C8B-B14F-4D97-AF65-F5344CB8AC3E}">
        <p14:creationId xmlns:p14="http://schemas.microsoft.com/office/powerpoint/2010/main" val="3043181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select where you would like the wrapper to be saved to.  The tool automatically defaults to the location of the tool on your computer.</a:t>
            </a:r>
          </a:p>
          <a:p>
            <a:endParaRPr lang="en-US" dirty="0"/>
          </a:p>
          <a:p>
            <a:r>
              <a:rPr lang="en-US" dirty="0" smtClean="0"/>
              <a:t>Next select from the dropdown menu </a:t>
            </a:r>
            <a:r>
              <a:rPr lang="en-US" dirty="0" smtClean="0"/>
              <a:t>either </a:t>
            </a:r>
            <a:r>
              <a:rPr lang="en-US" dirty="0" smtClean="0"/>
              <a:t>Onroad or Nonroad.</a:t>
            </a:r>
          </a:p>
          <a:p>
            <a:endParaRPr lang="en-US" dirty="0"/>
          </a:p>
          <a:p>
            <a:r>
              <a:rPr lang="en-US" dirty="0" smtClean="0"/>
              <a:t>Type in the Emissions Year</a:t>
            </a:r>
          </a:p>
          <a:p>
            <a:endParaRPr lang="en-US" dirty="0"/>
          </a:p>
          <a:p>
            <a:r>
              <a:rPr lang="en-US" dirty="0" smtClean="0"/>
              <a:t>Select </a:t>
            </a:r>
            <a:r>
              <a:rPr lang="en-US" dirty="0" smtClean="0"/>
              <a:t>the Submission Type.  Either QA or Production.</a:t>
            </a:r>
          </a:p>
          <a:p>
            <a:endParaRPr lang="en-US" dirty="0"/>
          </a:p>
          <a:p>
            <a:r>
              <a:rPr lang="en-US" dirty="0" smtClean="0"/>
              <a:t>Now select your activity database type.  Either CDB for Onroad or NCD for Nonroad.</a:t>
            </a:r>
          </a:p>
          <a:p>
            <a:endParaRPr lang="en-US" dirty="0"/>
          </a:p>
          <a:p>
            <a:r>
              <a:rPr lang="en-US" dirty="0" smtClean="0"/>
              <a:t>Complete your User ID, Author Name, Organization and Program System Code</a:t>
            </a:r>
          </a:p>
          <a:p>
            <a:endParaRPr lang="en-US" dirty="0"/>
          </a:p>
          <a:p>
            <a:r>
              <a:rPr lang="en-US" dirty="0" smtClean="0"/>
              <a:t>The EPA Dataset field is used by EPA only and should remain blank.</a:t>
            </a:r>
          </a:p>
          <a:p>
            <a:endParaRPr lang="en-US" dirty="0"/>
          </a:p>
          <a:p>
            <a:r>
              <a:rPr lang="en-US" dirty="0" smtClean="0"/>
              <a:t>Keywords and Comments are optional fields.</a:t>
            </a:r>
          </a:p>
          <a:p>
            <a:endParaRPr lang="en-US" dirty="0"/>
          </a:p>
          <a:p>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32</a:t>
            </a:fld>
            <a:endParaRPr lang="en-US"/>
          </a:p>
        </p:txBody>
      </p:sp>
    </p:spTree>
    <p:extLst>
      <p:ext uri="{BB962C8B-B14F-4D97-AF65-F5344CB8AC3E}">
        <p14:creationId xmlns:p14="http://schemas.microsoft.com/office/powerpoint/2010/main" val="374791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Event Bridge Tool which operates just like the Facility/Point.  There have been no changes to the table structure.</a:t>
            </a:r>
          </a:p>
          <a:p>
            <a:endParaRPr lang="en-US" dirty="0"/>
          </a:p>
          <a:p>
            <a:r>
              <a:rPr lang="en-US" dirty="0" smtClean="0"/>
              <a:t>Several people downloaded the first version of the Bridge Tool and received the “Compile error in hidden: Random File”.  This error </a:t>
            </a:r>
            <a:r>
              <a:rPr lang="en-US" dirty="0" smtClean="0"/>
              <a:t>is </a:t>
            </a:r>
            <a:r>
              <a:rPr lang="en-US" dirty="0" smtClean="0"/>
              <a:t>caused by 64 bit vs 32 bit issues.  These have been resolved and the new versions </a:t>
            </a:r>
            <a:r>
              <a:rPr lang="en-US" dirty="0" smtClean="0"/>
              <a:t>have been posted </a:t>
            </a:r>
            <a:r>
              <a:rPr lang="en-US" dirty="0" smtClean="0"/>
              <a:t>today.</a:t>
            </a:r>
          </a:p>
          <a:p>
            <a:endParaRPr lang="en-US" dirty="0"/>
          </a:p>
          <a:p>
            <a:r>
              <a:rPr lang="en-US" dirty="0" smtClean="0"/>
              <a:t>This presentation, with speaker notes, will be posted to CHIEF at the location indicated by </a:t>
            </a:r>
            <a:r>
              <a:rPr lang="en-US" dirty="0" smtClean="0"/>
              <a:t>tomorrow.</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33</a:t>
            </a:fld>
            <a:endParaRPr lang="en-US"/>
          </a:p>
        </p:txBody>
      </p:sp>
    </p:spTree>
    <p:extLst>
      <p:ext uri="{BB962C8B-B14F-4D97-AF65-F5344CB8AC3E}">
        <p14:creationId xmlns:p14="http://schemas.microsoft.com/office/powerpoint/2010/main" val="418733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flattening of the files the minimum that you would need to report emissions is the emissions table.</a:t>
            </a:r>
          </a:p>
          <a:p>
            <a:endParaRPr lang="en-US" dirty="0"/>
          </a:p>
          <a:p>
            <a:r>
              <a:rPr lang="en-US" dirty="0" smtClean="0"/>
              <a:t>If you wish to add activity data then you will need the Reporting Period table.</a:t>
            </a:r>
          </a:p>
          <a:p>
            <a:endParaRPr lang="en-US" dirty="0"/>
          </a:p>
          <a:p>
            <a:r>
              <a:rPr lang="en-US" dirty="0" smtClean="0"/>
              <a:t>If you are adding operating details you will also need the Operating Detail table</a:t>
            </a:r>
          </a:p>
          <a:p>
            <a:endParaRPr lang="en-US" dirty="0"/>
          </a:p>
          <a:p>
            <a:r>
              <a:rPr lang="en-US" dirty="0" smtClean="0"/>
              <a:t>And lastly, if adding supplemental parameters such as %Ash Content, then you would need the Supplemental Parameter table.</a:t>
            </a:r>
          </a:p>
          <a:p>
            <a:endParaRPr lang="en-US" dirty="0" smtClean="0"/>
          </a:p>
          <a:p>
            <a:r>
              <a:rPr lang="en-US" dirty="0" smtClean="0"/>
              <a:t>Nothing has changed as far as controls.  You will still need the Control Approach, Control Method and Control Pollutant tables.</a:t>
            </a:r>
            <a:endParaRPr lang="en-US" dirty="0"/>
          </a:p>
          <a:p>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4</a:t>
            </a:fld>
            <a:endParaRPr lang="en-US"/>
          </a:p>
        </p:txBody>
      </p:sp>
    </p:spTree>
    <p:extLst>
      <p:ext uri="{BB962C8B-B14F-4D97-AF65-F5344CB8AC3E}">
        <p14:creationId xmlns:p14="http://schemas.microsoft.com/office/powerpoint/2010/main" val="415118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Nonpoint, the same layout applies.  </a:t>
            </a:r>
          </a:p>
          <a:p>
            <a:endParaRPr lang="en-US" dirty="0"/>
          </a:p>
          <a:p>
            <a:r>
              <a:rPr lang="en-US" dirty="0" smtClean="0"/>
              <a:t>To report emissions the minimum you need report is the Emissions table.</a:t>
            </a:r>
          </a:p>
          <a:p>
            <a:endParaRPr lang="en-US" dirty="0"/>
          </a:p>
          <a:p>
            <a:r>
              <a:rPr lang="en-US" dirty="0" smtClean="0"/>
              <a:t>The Location and Emission Process tables may be used to add comments with regard to either subject.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5</a:t>
            </a:fld>
            <a:endParaRPr lang="en-US"/>
          </a:p>
        </p:txBody>
      </p:sp>
    </p:spTree>
    <p:extLst>
      <p:ext uri="{BB962C8B-B14F-4D97-AF65-F5344CB8AC3E}">
        <p14:creationId xmlns:p14="http://schemas.microsoft.com/office/powerpoint/2010/main" val="224854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B35AF-FE58-4FD3-AF52-65D5255C0AFF}" type="slidenum">
              <a:rPr lang="en-US" smtClean="0"/>
              <a:t>6</a:t>
            </a:fld>
            <a:endParaRPr lang="en-US"/>
          </a:p>
        </p:txBody>
      </p:sp>
    </p:spTree>
    <p:extLst>
      <p:ext uri="{BB962C8B-B14F-4D97-AF65-F5344CB8AC3E}">
        <p14:creationId xmlns:p14="http://schemas.microsoft.com/office/powerpoint/2010/main" val="156823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3605" y="4426211"/>
            <a:ext cx="5588000" cy="3655457"/>
          </a:xfrm>
        </p:spPr>
        <p:txBody>
          <a:bodyPr/>
          <a:lstStyle/>
          <a:p>
            <a:pPr marL="171450" indent="-171450">
              <a:buFont typeface="Arial" panose="020B0604020202020204" pitchFamily="34" charset="0"/>
              <a:buChar char="•"/>
            </a:pPr>
            <a:r>
              <a:rPr lang="en-US" dirty="0" smtClean="0"/>
              <a:t>Download the tool for the data category of interest from the CHIEF website listed in the previous slide.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initial opening process may take as much as 20 seconds since the Bridge Tool is activating numerous XML files which are used in the validation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Rename your file.  This will prevent you from overriding an existing file if you download the Bridge Tool again.  You may keep your facility and point in the same database or have separate databases for each data category.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Click on “Enable Content” security warning.  This will only need to be done once for each file name and may not need to be done for certain MS Access Trust settings.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7</a:t>
            </a:fld>
            <a:endParaRPr lang="en-US"/>
          </a:p>
        </p:txBody>
      </p:sp>
    </p:spTree>
    <p:extLst>
      <p:ext uri="{BB962C8B-B14F-4D97-AF65-F5344CB8AC3E}">
        <p14:creationId xmlns:p14="http://schemas.microsoft.com/office/powerpoint/2010/main" val="396436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 selecting “Enable Content,” a Main Menu page will open.  If at any time you close this menu, you may return by doubling clicking the </a:t>
            </a:r>
            <a:r>
              <a:rPr lang="en-US" dirty="0" err="1" smtClean="0"/>
              <a:t>frmMainMenu</a:t>
            </a:r>
            <a:r>
              <a:rPr lang="en-US" dirty="0" smtClean="0"/>
              <a:t> table under the FORMS section of the file.</a:t>
            </a:r>
            <a:endParaRPr lang="en-US" dirty="0"/>
          </a:p>
          <a:p>
            <a:pPr marL="171450" indent="-171450">
              <a:buFont typeface="Arial" panose="020B0604020202020204" pitchFamily="34" charset="0"/>
              <a:buChar char="•"/>
            </a:pPr>
            <a:r>
              <a:rPr lang="en-US" dirty="0" smtClean="0"/>
              <a:t>There are six areas to the menu</a:t>
            </a:r>
          </a:p>
          <a:p>
            <a:pPr marL="628650" lvl="1" indent="-171450">
              <a:buFont typeface="Arial" panose="020B0604020202020204" pitchFamily="34" charset="0"/>
              <a:buChar char="•"/>
            </a:pPr>
            <a:r>
              <a:rPr lang="en-US" dirty="0" smtClean="0"/>
              <a:t>First is the “Import from CERS XML which will be used if you want to convert a facility or emissions snapshot report.</a:t>
            </a:r>
          </a:p>
          <a:p>
            <a:pPr marL="628650" lvl="1" indent="-171450">
              <a:buFont typeface="Arial" panose="020B0604020202020204" pitchFamily="34" charset="0"/>
              <a:buChar char="•"/>
            </a:pPr>
            <a:r>
              <a:rPr lang="en-US" dirty="0" err="1" smtClean="0"/>
              <a:t>Exort</a:t>
            </a:r>
            <a:r>
              <a:rPr lang="en-US" dirty="0" smtClean="0"/>
              <a:t> to CERS XML which is used to convert your staging tables into a XML file which can be used for submission to the QA or Production environment.</a:t>
            </a:r>
          </a:p>
          <a:p>
            <a:pPr marL="628650" lvl="1" indent="-171450">
              <a:buFont typeface="Arial" panose="020B0604020202020204" pitchFamily="34" charset="0"/>
              <a:buChar char="•"/>
            </a:pPr>
            <a:r>
              <a:rPr lang="en-US" dirty="0" smtClean="0"/>
              <a:t>Edit Data Tables – Use to edit records or tables.  You may still open the table directly and not use the main menu.</a:t>
            </a:r>
          </a:p>
          <a:p>
            <a:pPr marL="628650" lvl="1" indent="-171450">
              <a:buFont typeface="Arial" panose="020B0604020202020204" pitchFamily="34" charset="0"/>
              <a:buChar char="•"/>
            </a:pPr>
            <a:r>
              <a:rPr lang="en-US" dirty="0" smtClean="0"/>
              <a:t>View QA Report – Similar to the feedback </a:t>
            </a:r>
            <a:r>
              <a:rPr lang="en-US" dirty="0" smtClean="0"/>
              <a:t>report, </a:t>
            </a:r>
            <a:r>
              <a:rPr lang="en-US" dirty="0" smtClean="0"/>
              <a:t>in that if there are any errors in the conversion </a:t>
            </a:r>
            <a:r>
              <a:rPr lang="en-US" dirty="0" smtClean="0"/>
              <a:t>process, </a:t>
            </a:r>
            <a:r>
              <a:rPr lang="en-US" dirty="0" smtClean="0"/>
              <a:t>those errors will be found here.</a:t>
            </a:r>
          </a:p>
          <a:p>
            <a:pPr marL="628650" lvl="1" indent="-171450">
              <a:buFont typeface="Arial" panose="020B0604020202020204" pitchFamily="34" charset="0"/>
              <a:buChar char="•"/>
            </a:pPr>
            <a:r>
              <a:rPr lang="en-US" dirty="0" smtClean="0"/>
              <a:t>View XML Component Scan Report – After importing or exporting and XML file this report will give you the statistics as to the number of records in each component.  These statistics could be used as a comparison against the statistics page of the feedback report when you do an export.</a:t>
            </a:r>
          </a:p>
          <a:p>
            <a:pPr marL="628650" lvl="1" indent="-171450">
              <a:buFont typeface="Arial" panose="020B0604020202020204" pitchFamily="34" charset="0"/>
              <a:buChar char="•"/>
            </a:pPr>
            <a:r>
              <a:rPr lang="en-US" dirty="0" smtClean="0"/>
              <a:t>Import Staging Table – Can be used to import older staging table files into the new format</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8</a:t>
            </a:fld>
            <a:endParaRPr lang="en-US"/>
          </a:p>
        </p:txBody>
      </p:sp>
    </p:spTree>
    <p:extLst>
      <p:ext uri="{BB962C8B-B14F-4D97-AF65-F5344CB8AC3E}">
        <p14:creationId xmlns:p14="http://schemas.microsoft.com/office/powerpoint/2010/main" val="306214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start by looking at how to import a facility snapshot in CERS XML</a:t>
            </a:r>
          </a:p>
          <a:p>
            <a:pPr marL="171450" indent="-171450">
              <a:buFont typeface="Arial" panose="020B0604020202020204" pitchFamily="34" charset="0"/>
              <a:buChar char="•"/>
            </a:pPr>
            <a:r>
              <a:rPr lang="en-US" dirty="0" smtClean="0"/>
              <a:t>This function would be used to convert a Facility or Emissions snapshot report from the EIS Gateway to staging tables.</a:t>
            </a:r>
            <a:endParaRPr lang="en-US" dirty="0"/>
          </a:p>
        </p:txBody>
      </p:sp>
      <p:sp>
        <p:nvSpPr>
          <p:cNvPr id="4" name="Slide Number Placeholder 3"/>
          <p:cNvSpPr>
            <a:spLocks noGrp="1"/>
          </p:cNvSpPr>
          <p:nvPr>
            <p:ph type="sldNum" sz="quarter" idx="10"/>
          </p:nvPr>
        </p:nvSpPr>
        <p:spPr/>
        <p:txBody>
          <a:bodyPr/>
          <a:lstStyle/>
          <a:p>
            <a:fld id="{4F6B35AF-FE58-4FD3-AF52-65D5255C0AFF}" type="slidenum">
              <a:rPr lang="en-US" smtClean="0"/>
              <a:t>9</a:t>
            </a:fld>
            <a:endParaRPr lang="en-US"/>
          </a:p>
        </p:txBody>
      </p:sp>
    </p:spTree>
    <p:extLst>
      <p:ext uri="{BB962C8B-B14F-4D97-AF65-F5344CB8AC3E}">
        <p14:creationId xmlns:p14="http://schemas.microsoft.com/office/powerpoint/2010/main" val="217498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4A0807-2F7F-4F3F-8B91-03BB3ED3B786}"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75795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A0807-2F7F-4F3F-8B91-03BB3ED3B786}"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227889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A0807-2F7F-4F3F-8B91-03BB3ED3B786}"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198673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A0807-2F7F-4F3F-8B91-03BB3ED3B786}"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85992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A0807-2F7F-4F3F-8B91-03BB3ED3B786}"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381217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A0807-2F7F-4F3F-8B91-03BB3ED3B786}"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261340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4A0807-2F7F-4F3F-8B91-03BB3ED3B786}"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41681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4A0807-2F7F-4F3F-8B91-03BB3ED3B786}"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189381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0807-2F7F-4F3F-8B91-03BB3ED3B786}"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288613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A0807-2F7F-4F3F-8B91-03BB3ED3B786}"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384623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A0807-2F7F-4F3F-8B91-03BB3ED3B786}"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8F88F-6625-46F8-9841-B0387BE4833B}" type="slidenum">
              <a:rPr lang="en-US" smtClean="0"/>
              <a:t>‹#›</a:t>
            </a:fld>
            <a:endParaRPr lang="en-US"/>
          </a:p>
        </p:txBody>
      </p:sp>
    </p:spTree>
    <p:extLst>
      <p:ext uri="{BB962C8B-B14F-4D97-AF65-F5344CB8AC3E}">
        <p14:creationId xmlns:p14="http://schemas.microsoft.com/office/powerpoint/2010/main" val="358122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A0807-2F7F-4F3F-8B91-03BB3ED3B786}" type="datetimeFigureOut">
              <a:rPr lang="en-US" smtClean="0"/>
              <a:t>5/20/2015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8F88F-6625-46F8-9841-B0387BE4833B}" type="slidenum">
              <a:rPr lang="en-US" smtClean="0"/>
              <a:t>‹#›</a:t>
            </a:fld>
            <a:endParaRPr lang="en-US"/>
          </a:p>
        </p:txBody>
      </p:sp>
    </p:spTree>
    <p:extLst>
      <p:ext uri="{BB962C8B-B14F-4D97-AF65-F5344CB8AC3E}">
        <p14:creationId xmlns:p14="http://schemas.microsoft.com/office/powerpoint/2010/main" val="309218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epa.gov/ttn/chief/eiinformatio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epa.gov/ttn/chief/eidocs/training.html#ei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pa.gov/ttn/chief/eiinformatio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Bridge Tool</a:t>
            </a:r>
            <a:endParaRPr lang="en-US" dirty="0"/>
          </a:p>
        </p:txBody>
      </p:sp>
      <p:sp>
        <p:nvSpPr>
          <p:cNvPr id="3" name="Subtitle 2"/>
          <p:cNvSpPr>
            <a:spLocks noGrp="1"/>
          </p:cNvSpPr>
          <p:nvPr>
            <p:ph type="subTitle" idx="1"/>
          </p:nvPr>
        </p:nvSpPr>
        <p:spPr/>
        <p:txBody>
          <a:bodyPr>
            <a:normAutofit lnSpcReduction="10000"/>
          </a:bodyPr>
          <a:lstStyle/>
          <a:p>
            <a:r>
              <a:rPr lang="en-US" dirty="0" smtClean="0"/>
              <a:t>Sally Dombrowski</a:t>
            </a:r>
          </a:p>
          <a:p>
            <a:r>
              <a:rPr lang="en-US" dirty="0" smtClean="0"/>
              <a:t>US Environmental Protection Agency, OAR, OAQPS, AQAD</a:t>
            </a:r>
          </a:p>
          <a:p>
            <a:r>
              <a:rPr lang="en-US" dirty="0" smtClean="0"/>
              <a:t>Emissions Inventory and Analysis Group</a:t>
            </a:r>
          </a:p>
          <a:p>
            <a:r>
              <a:rPr lang="en-US" dirty="0" smtClean="0"/>
              <a:t>May 19, 2015</a:t>
            </a:r>
            <a:endParaRPr lang="en-US" dirty="0"/>
          </a:p>
        </p:txBody>
      </p:sp>
    </p:spTree>
    <p:extLst>
      <p:ext uri="{BB962C8B-B14F-4D97-AF65-F5344CB8AC3E}">
        <p14:creationId xmlns:p14="http://schemas.microsoft.com/office/powerpoint/2010/main" val="1608059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137" y="207817"/>
            <a:ext cx="12066863" cy="6546273"/>
          </a:xfrm>
          <a:prstGeom prst="rect">
            <a:avLst/>
          </a:prstGeom>
        </p:spPr>
      </p:pic>
      <p:sp>
        <p:nvSpPr>
          <p:cNvPr id="3" name="Oval 2"/>
          <p:cNvSpPr/>
          <p:nvPr/>
        </p:nvSpPr>
        <p:spPr>
          <a:xfrm>
            <a:off x="6265718" y="2608118"/>
            <a:ext cx="810491" cy="3740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94610" y="2970761"/>
            <a:ext cx="1520190" cy="2410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57374" y="3435232"/>
            <a:ext cx="3023235" cy="8052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25688" y="2345228"/>
            <a:ext cx="417102"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4154978" y="2886248"/>
            <a:ext cx="417102"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4947458" y="3598718"/>
            <a:ext cx="417102" cy="369332"/>
          </a:xfrm>
          <a:prstGeom prst="rect">
            <a:avLst/>
          </a:prstGeom>
          <a:noFill/>
        </p:spPr>
        <p:txBody>
          <a:bodyPr wrap="none" rtlCol="0">
            <a:spAutoFit/>
          </a:bodyPr>
          <a:lstStyle/>
          <a:p>
            <a:r>
              <a:rPr lang="en-US" dirty="0" smtClean="0"/>
              <a:t>#3</a:t>
            </a:r>
            <a:endParaRPr lang="en-US" dirty="0"/>
          </a:p>
        </p:txBody>
      </p:sp>
      <p:sp>
        <p:nvSpPr>
          <p:cNvPr id="9" name="Oval 8"/>
          <p:cNvSpPr/>
          <p:nvPr/>
        </p:nvSpPr>
        <p:spPr>
          <a:xfrm>
            <a:off x="5280660" y="3968050"/>
            <a:ext cx="985058" cy="443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05648" y="4459778"/>
            <a:ext cx="417102"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19518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937260" y="274320"/>
            <a:ext cx="10161270" cy="6423660"/>
          </a:xfrm>
          <a:prstGeom prst="rect">
            <a:avLst/>
          </a:prstGeom>
        </p:spPr>
      </p:pic>
      <p:sp>
        <p:nvSpPr>
          <p:cNvPr id="3" name="Oval 2"/>
          <p:cNvSpPr/>
          <p:nvPr/>
        </p:nvSpPr>
        <p:spPr>
          <a:xfrm>
            <a:off x="7040880" y="4800600"/>
            <a:ext cx="1165860"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51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 y="95250"/>
            <a:ext cx="6397991" cy="3470910"/>
          </a:xfrm>
          <a:prstGeom prst="rect">
            <a:avLst/>
          </a:prstGeom>
        </p:spPr>
      </p:pic>
      <p:sp>
        <p:nvSpPr>
          <p:cNvPr id="3" name="Oval 2"/>
          <p:cNvSpPr/>
          <p:nvPr/>
        </p:nvSpPr>
        <p:spPr>
          <a:xfrm>
            <a:off x="1131570" y="2320290"/>
            <a:ext cx="2240280" cy="3314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4"/>
          <a:stretch>
            <a:fillRect/>
          </a:stretch>
        </p:blipFill>
        <p:spPr>
          <a:xfrm>
            <a:off x="3124200" y="1831657"/>
            <a:ext cx="8637270" cy="4946333"/>
          </a:xfrm>
          <a:prstGeom prst="rect">
            <a:avLst/>
          </a:prstGeom>
        </p:spPr>
      </p:pic>
      <p:sp>
        <p:nvSpPr>
          <p:cNvPr id="5" name="Oval 4"/>
          <p:cNvSpPr/>
          <p:nvPr/>
        </p:nvSpPr>
        <p:spPr>
          <a:xfrm>
            <a:off x="4377690" y="4446270"/>
            <a:ext cx="33147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427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90945" y="145473"/>
            <a:ext cx="11315700" cy="6338454"/>
          </a:xfrm>
          <a:prstGeom prst="rect">
            <a:avLst/>
          </a:prstGeom>
        </p:spPr>
      </p:pic>
      <p:sp>
        <p:nvSpPr>
          <p:cNvPr id="3" name="Oval 2"/>
          <p:cNvSpPr/>
          <p:nvPr/>
        </p:nvSpPr>
        <p:spPr>
          <a:xfrm>
            <a:off x="2192482" y="3562004"/>
            <a:ext cx="2545773" cy="2909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242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0970"/>
            <a:ext cx="11833824" cy="6419850"/>
          </a:xfrm>
          <a:prstGeom prst="rect">
            <a:avLst/>
          </a:prstGeom>
        </p:spPr>
      </p:pic>
    </p:spTree>
    <p:extLst>
      <p:ext uri="{BB962C8B-B14F-4D97-AF65-F5344CB8AC3E}">
        <p14:creationId xmlns:p14="http://schemas.microsoft.com/office/powerpoint/2010/main" val="4211169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769620" y="293370"/>
            <a:ext cx="10854690" cy="6313170"/>
          </a:xfrm>
          <a:prstGeom prst="rect">
            <a:avLst/>
          </a:prstGeom>
        </p:spPr>
      </p:pic>
      <p:sp>
        <p:nvSpPr>
          <p:cNvPr id="3" name="Oval 2"/>
          <p:cNvSpPr/>
          <p:nvPr/>
        </p:nvSpPr>
        <p:spPr>
          <a:xfrm>
            <a:off x="3623310" y="3383280"/>
            <a:ext cx="4126230" cy="400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849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66700" y="368617"/>
            <a:ext cx="11529060" cy="5872163"/>
          </a:xfrm>
          <a:prstGeom prst="rect">
            <a:avLst/>
          </a:prstGeom>
        </p:spPr>
      </p:pic>
    </p:spTree>
    <p:extLst>
      <p:ext uri="{BB962C8B-B14F-4D97-AF65-F5344CB8AC3E}">
        <p14:creationId xmlns:p14="http://schemas.microsoft.com/office/powerpoint/2010/main" val="561475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55270" y="425767"/>
            <a:ext cx="11289030" cy="5986463"/>
          </a:xfrm>
          <a:prstGeom prst="rect">
            <a:avLst/>
          </a:prstGeom>
        </p:spPr>
      </p:pic>
      <p:sp>
        <p:nvSpPr>
          <p:cNvPr id="3" name="Oval 2"/>
          <p:cNvSpPr/>
          <p:nvPr/>
        </p:nvSpPr>
        <p:spPr>
          <a:xfrm>
            <a:off x="4526280" y="2583180"/>
            <a:ext cx="1417320" cy="4343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892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32410" y="231457"/>
            <a:ext cx="10420350" cy="5872163"/>
          </a:xfrm>
          <a:prstGeom prst="rect">
            <a:avLst/>
          </a:prstGeom>
        </p:spPr>
      </p:pic>
      <p:sp>
        <p:nvSpPr>
          <p:cNvPr id="3" name="Oval 2"/>
          <p:cNvSpPr/>
          <p:nvPr/>
        </p:nvSpPr>
        <p:spPr>
          <a:xfrm>
            <a:off x="3474720" y="2343150"/>
            <a:ext cx="3028950" cy="400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4"/>
          <a:stretch>
            <a:fillRect/>
          </a:stretch>
        </p:blipFill>
        <p:spPr>
          <a:xfrm>
            <a:off x="4415790" y="2826067"/>
            <a:ext cx="5943600" cy="3194685"/>
          </a:xfrm>
          <a:prstGeom prst="rect">
            <a:avLst/>
          </a:prstGeom>
        </p:spPr>
      </p:pic>
      <p:sp>
        <p:nvSpPr>
          <p:cNvPr id="5" name="Oval 4"/>
          <p:cNvSpPr/>
          <p:nvPr/>
        </p:nvSpPr>
        <p:spPr>
          <a:xfrm>
            <a:off x="5154930" y="3966210"/>
            <a:ext cx="44577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900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78130" y="448627"/>
            <a:ext cx="11289030" cy="5975033"/>
          </a:xfrm>
          <a:prstGeom prst="rect">
            <a:avLst/>
          </a:prstGeom>
        </p:spPr>
      </p:pic>
      <p:sp>
        <p:nvSpPr>
          <p:cNvPr id="3" name="Oval 2"/>
          <p:cNvSpPr/>
          <p:nvPr/>
        </p:nvSpPr>
        <p:spPr>
          <a:xfrm>
            <a:off x="5074920" y="1497330"/>
            <a:ext cx="2057400" cy="6286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88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p:txBody>
          <a:bodyPr/>
          <a:lstStyle/>
          <a:p>
            <a:r>
              <a:rPr lang="en-US" dirty="0" smtClean="0"/>
              <a:t>Java</a:t>
            </a:r>
          </a:p>
          <a:p>
            <a:r>
              <a:rPr lang="en-US" dirty="0" smtClean="0"/>
              <a:t>Access 2013 based; backward compatible to Access 2007</a:t>
            </a:r>
          </a:p>
          <a:p>
            <a:r>
              <a:rPr lang="en-US" dirty="0" smtClean="0"/>
              <a:t>Header:</a:t>
            </a:r>
          </a:p>
          <a:p>
            <a:pPr lvl="1"/>
            <a:r>
              <a:rPr lang="en-US" dirty="0" smtClean="0"/>
              <a:t>Document Header replaces CERs and Exchange Header tables.  </a:t>
            </a:r>
          </a:p>
          <a:p>
            <a:r>
              <a:rPr lang="en-US" dirty="0" smtClean="0"/>
              <a:t>Facility Inventory:</a:t>
            </a:r>
          </a:p>
          <a:p>
            <a:pPr lvl="1"/>
            <a:r>
              <a:rPr lang="en-US" dirty="0" smtClean="0"/>
              <a:t>The Facility Site Geographic Coordinates table merged into Facility Site table</a:t>
            </a:r>
          </a:p>
          <a:p>
            <a:pPr lvl="1"/>
            <a:r>
              <a:rPr lang="en-US" dirty="0" smtClean="0"/>
              <a:t>The Release Point Geographic Coordinates table merged into Release Point table.</a:t>
            </a:r>
          </a:p>
          <a:p>
            <a:endParaRPr lang="en-US" dirty="0" smtClean="0"/>
          </a:p>
          <a:p>
            <a:pPr lvl="1"/>
            <a:endParaRPr lang="en-US" dirty="0"/>
          </a:p>
        </p:txBody>
      </p:sp>
    </p:spTree>
    <p:extLst>
      <p:ext uri="{BB962C8B-B14F-4D97-AF65-F5344CB8AC3E}">
        <p14:creationId xmlns:p14="http://schemas.microsoft.com/office/powerpoint/2010/main" val="1025804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 y="494347"/>
            <a:ext cx="10888980" cy="6066473"/>
          </a:xfrm>
          <a:prstGeom prst="rect">
            <a:avLst/>
          </a:prstGeom>
        </p:spPr>
      </p:pic>
      <p:sp>
        <p:nvSpPr>
          <p:cNvPr id="3" name="Oval 2"/>
          <p:cNvSpPr/>
          <p:nvPr/>
        </p:nvSpPr>
        <p:spPr>
          <a:xfrm>
            <a:off x="2263140" y="3943350"/>
            <a:ext cx="3326130" cy="5715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07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506730" y="517207"/>
            <a:ext cx="10831830" cy="6032183"/>
          </a:xfrm>
          <a:prstGeom prst="rect">
            <a:avLst/>
          </a:prstGeom>
        </p:spPr>
      </p:pic>
      <p:sp>
        <p:nvSpPr>
          <p:cNvPr id="3" name="Oval 2"/>
          <p:cNvSpPr/>
          <p:nvPr/>
        </p:nvSpPr>
        <p:spPr>
          <a:xfrm>
            <a:off x="3006090" y="3234690"/>
            <a:ext cx="914400" cy="400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390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586740" y="505777"/>
            <a:ext cx="10306050" cy="5929313"/>
          </a:xfrm>
          <a:prstGeom prst="rect">
            <a:avLst/>
          </a:prstGeom>
        </p:spPr>
      </p:pic>
    </p:spTree>
    <p:extLst>
      <p:ext uri="{BB962C8B-B14F-4D97-AF65-F5344CB8AC3E}">
        <p14:creationId xmlns:p14="http://schemas.microsoft.com/office/powerpoint/2010/main" val="147264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15290" y="505777"/>
            <a:ext cx="10728960" cy="5986463"/>
          </a:xfrm>
          <a:prstGeom prst="rect">
            <a:avLst/>
          </a:prstGeom>
        </p:spPr>
      </p:pic>
    </p:spTree>
    <p:extLst>
      <p:ext uri="{BB962C8B-B14F-4D97-AF65-F5344CB8AC3E}">
        <p14:creationId xmlns:p14="http://schemas.microsoft.com/office/powerpoint/2010/main" val="3685594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98120" y="208597"/>
            <a:ext cx="11746230" cy="5872163"/>
          </a:xfrm>
          <a:prstGeom prst="rect">
            <a:avLst/>
          </a:prstGeom>
        </p:spPr>
      </p:pic>
    </p:spTree>
    <p:extLst>
      <p:ext uri="{BB962C8B-B14F-4D97-AF65-F5344CB8AC3E}">
        <p14:creationId xmlns:p14="http://schemas.microsoft.com/office/powerpoint/2010/main" val="2558782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583930" y="2354580"/>
            <a:ext cx="2263140" cy="88011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stretch>
            <a:fillRect/>
          </a:stretch>
        </p:blipFill>
        <p:spPr>
          <a:xfrm>
            <a:off x="415290" y="505777"/>
            <a:ext cx="10728960" cy="5986463"/>
          </a:xfrm>
          <a:prstGeom prst="rect">
            <a:avLst/>
          </a:prstGeom>
        </p:spPr>
      </p:pic>
      <p:pic>
        <p:nvPicPr>
          <p:cNvPr id="2" name="Picture 1"/>
          <p:cNvPicPr/>
          <p:nvPr/>
        </p:nvPicPr>
        <p:blipFill>
          <a:blip r:embed="rId4"/>
          <a:stretch>
            <a:fillRect/>
          </a:stretch>
        </p:blipFill>
        <p:spPr>
          <a:xfrm>
            <a:off x="6812280" y="680085"/>
            <a:ext cx="4983480" cy="3766185"/>
          </a:xfrm>
          <a:prstGeom prst="rect">
            <a:avLst/>
          </a:prstGeom>
        </p:spPr>
      </p:pic>
      <p:sp>
        <p:nvSpPr>
          <p:cNvPr id="5" name="Oval 4"/>
          <p:cNvSpPr/>
          <p:nvPr/>
        </p:nvSpPr>
        <p:spPr>
          <a:xfrm>
            <a:off x="10378440" y="1234440"/>
            <a:ext cx="994410" cy="3886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478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210" y="186690"/>
            <a:ext cx="11891010" cy="6450872"/>
          </a:xfrm>
          <a:prstGeom prst="rect">
            <a:avLst/>
          </a:prstGeom>
        </p:spPr>
      </p:pic>
      <p:sp>
        <p:nvSpPr>
          <p:cNvPr id="5" name="Oval 4"/>
          <p:cNvSpPr/>
          <p:nvPr/>
        </p:nvSpPr>
        <p:spPr>
          <a:xfrm>
            <a:off x="2205990" y="4263390"/>
            <a:ext cx="3623310" cy="4914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347239" y="-222614"/>
            <a:ext cx="6699981" cy="3634740"/>
          </a:xfrm>
          <a:prstGeom prst="rect">
            <a:avLst/>
          </a:prstGeom>
        </p:spPr>
      </p:pic>
      <p:pic>
        <p:nvPicPr>
          <p:cNvPr id="7" name="Picture 6"/>
          <p:cNvPicPr>
            <a:picLocks noChangeAspect="1"/>
          </p:cNvPicPr>
          <p:nvPr/>
        </p:nvPicPr>
        <p:blipFill>
          <a:blip r:embed="rId5"/>
          <a:stretch>
            <a:fillRect/>
          </a:stretch>
        </p:blipFill>
        <p:spPr>
          <a:xfrm>
            <a:off x="5347239" y="2479376"/>
            <a:ext cx="6236176" cy="3383125"/>
          </a:xfrm>
          <a:prstGeom prst="rect">
            <a:avLst/>
          </a:prstGeom>
        </p:spPr>
      </p:pic>
      <p:sp>
        <p:nvSpPr>
          <p:cNvPr id="8" name="Oval 7"/>
          <p:cNvSpPr/>
          <p:nvPr/>
        </p:nvSpPr>
        <p:spPr>
          <a:xfrm>
            <a:off x="8697229" y="1394460"/>
            <a:ext cx="355331" cy="1028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3609" y="5638799"/>
            <a:ext cx="488681" cy="2237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60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489" y="118110"/>
            <a:ext cx="11981309" cy="6499860"/>
          </a:xfrm>
          <a:prstGeom prst="rect">
            <a:avLst/>
          </a:prstGeom>
        </p:spPr>
      </p:pic>
      <p:sp>
        <p:nvSpPr>
          <p:cNvPr id="4" name="Oval 3"/>
          <p:cNvSpPr/>
          <p:nvPr/>
        </p:nvSpPr>
        <p:spPr>
          <a:xfrm>
            <a:off x="2537460" y="4800600"/>
            <a:ext cx="2880360" cy="3543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8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58140" y="322897"/>
            <a:ext cx="11563350" cy="6192203"/>
          </a:xfrm>
          <a:prstGeom prst="rect">
            <a:avLst/>
          </a:prstGeom>
        </p:spPr>
      </p:pic>
    </p:spTree>
    <p:extLst>
      <p:ext uri="{BB962C8B-B14F-4D97-AF65-F5344CB8AC3E}">
        <p14:creationId xmlns:p14="http://schemas.microsoft.com/office/powerpoint/2010/main" val="161372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950" y="323850"/>
            <a:ext cx="11502390" cy="6240047"/>
          </a:xfrm>
          <a:prstGeom prst="rect">
            <a:avLst/>
          </a:prstGeom>
        </p:spPr>
      </p:pic>
      <p:sp>
        <p:nvSpPr>
          <p:cNvPr id="4" name="Oval 3"/>
          <p:cNvSpPr/>
          <p:nvPr/>
        </p:nvSpPr>
        <p:spPr>
          <a:xfrm>
            <a:off x="11590020" y="1280160"/>
            <a:ext cx="377190" cy="30861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2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changed?</a:t>
            </a:r>
            <a:endParaRPr lang="en-US" dirty="0"/>
          </a:p>
        </p:txBody>
      </p:sp>
      <p:sp>
        <p:nvSpPr>
          <p:cNvPr id="3" name="Content Placeholder 2"/>
          <p:cNvSpPr>
            <a:spLocks noGrp="1"/>
          </p:cNvSpPr>
          <p:nvPr>
            <p:ph idx="1"/>
          </p:nvPr>
        </p:nvSpPr>
        <p:spPr>
          <a:xfrm>
            <a:off x="838200" y="1514475"/>
            <a:ext cx="10515600" cy="4662488"/>
          </a:xfrm>
        </p:spPr>
        <p:txBody>
          <a:bodyPr>
            <a:normAutofit/>
          </a:bodyPr>
          <a:lstStyle/>
          <a:p>
            <a:r>
              <a:rPr lang="en-US" dirty="0" smtClean="0"/>
              <a:t>Point</a:t>
            </a:r>
          </a:p>
          <a:p>
            <a:pPr marL="685800" lvl="2">
              <a:spcBef>
                <a:spcPts val="1000"/>
              </a:spcBef>
            </a:pPr>
            <a:r>
              <a:rPr lang="en-US" sz="2400" dirty="0"/>
              <a:t>CERs and Exchange Header tables merged into Document Header table</a:t>
            </a:r>
            <a:r>
              <a:rPr lang="en-US" sz="2400" dirty="0" smtClean="0"/>
              <a:t>.</a:t>
            </a:r>
          </a:p>
          <a:p>
            <a:pPr lvl="1"/>
            <a:r>
              <a:rPr lang="en-US" dirty="0" smtClean="0"/>
              <a:t>Facility Site, Emission Unit, and Emission Process identifiers and staging tables no longer needed</a:t>
            </a:r>
          </a:p>
          <a:p>
            <a:pPr lvl="1"/>
            <a:r>
              <a:rPr lang="en-US" dirty="0" smtClean="0"/>
              <a:t>One table required to report emissions – Emissions table</a:t>
            </a:r>
          </a:p>
          <a:p>
            <a:pPr lvl="1"/>
            <a:r>
              <a:rPr lang="en-US" dirty="0" smtClean="0"/>
              <a:t>Reporting Period table only required for reporting Activity</a:t>
            </a:r>
          </a:p>
          <a:p>
            <a:r>
              <a:rPr lang="en-US" dirty="0" smtClean="0"/>
              <a:t>Nonpoint</a:t>
            </a:r>
          </a:p>
          <a:p>
            <a:pPr lvl="1"/>
            <a:r>
              <a:rPr lang="en-US" dirty="0" smtClean="0"/>
              <a:t>CERs and Exchange Header tables merged into Document Header table.</a:t>
            </a:r>
          </a:p>
          <a:p>
            <a:pPr lvl="1"/>
            <a:r>
              <a:rPr lang="en-US" dirty="0" smtClean="0"/>
              <a:t>One table required to report emissions – Emissions table</a:t>
            </a:r>
          </a:p>
          <a:p>
            <a:pPr lvl="1"/>
            <a:r>
              <a:rPr lang="en-US" dirty="0"/>
              <a:t>Reporting Period table only required for reporting </a:t>
            </a:r>
            <a:r>
              <a:rPr lang="en-US" dirty="0" smtClean="0"/>
              <a:t>Activity</a:t>
            </a:r>
          </a:p>
          <a:p>
            <a:pPr lvl="1"/>
            <a:r>
              <a:rPr lang="en-US" dirty="0" smtClean="0"/>
              <a:t>Emissions Process and Location tables only used to add comments</a:t>
            </a:r>
          </a:p>
          <a:p>
            <a:pPr lvl="1"/>
            <a:endParaRPr lang="en-US" dirty="0"/>
          </a:p>
        </p:txBody>
      </p:sp>
    </p:spTree>
    <p:extLst>
      <p:ext uri="{BB962C8B-B14F-4D97-AF65-F5344CB8AC3E}">
        <p14:creationId xmlns:p14="http://schemas.microsoft.com/office/powerpoint/2010/main" val="972893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Nonpoint/</a:t>
            </a:r>
            <a:r>
              <a:rPr lang="en-US" dirty="0" err="1" smtClean="0"/>
              <a:t>Onroad</a:t>
            </a:r>
            <a:r>
              <a:rPr lang="en-US" dirty="0" smtClean="0"/>
              <a:t>/</a:t>
            </a:r>
            <a:r>
              <a:rPr lang="en-US" dirty="0" err="1" smtClean="0"/>
              <a:t>Nonroad</a:t>
            </a:r>
            <a:r>
              <a:rPr lang="en-US" dirty="0" smtClean="0"/>
              <a:t> Bridge Tool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336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 y="220980"/>
            <a:ext cx="11730990" cy="6364062"/>
          </a:xfrm>
          <a:prstGeom prst="rect">
            <a:avLst/>
          </a:prstGeom>
        </p:spPr>
      </p:pic>
      <p:sp>
        <p:nvSpPr>
          <p:cNvPr id="3" name="Oval 2"/>
          <p:cNvSpPr/>
          <p:nvPr/>
        </p:nvSpPr>
        <p:spPr>
          <a:xfrm>
            <a:off x="2239108" y="4654062"/>
            <a:ext cx="3493477" cy="4806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77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5415" y="-46892"/>
            <a:ext cx="10175631" cy="6858000"/>
          </a:xfrm>
          <a:prstGeom prst="rect">
            <a:avLst/>
          </a:prstGeom>
          <a:solidFill>
            <a:srgbClr val="FF0000"/>
          </a:solidFill>
        </p:spPr>
      </p:pic>
      <p:sp>
        <p:nvSpPr>
          <p:cNvPr id="3" name="Oval 2"/>
          <p:cNvSpPr/>
          <p:nvPr/>
        </p:nvSpPr>
        <p:spPr>
          <a:xfrm>
            <a:off x="9097108" y="2461851"/>
            <a:ext cx="1195754"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78615" y="6049108"/>
            <a:ext cx="1242647" cy="46892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490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Bridge Tool</a:t>
            </a:r>
            <a:endParaRPr lang="en-US" dirty="0"/>
          </a:p>
        </p:txBody>
      </p:sp>
      <p:sp>
        <p:nvSpPr>
          <p:cNvPr id="3" name="Content Placeholder 2"/>
          <p:cNvSpPr>
            <a:spLocks noGrp="1"/>
          </p:cNvSpPr>
          <p:nvPr>
            <p:ph idx="1"/>
          </p:nvPr>
        </p:nvSpPr>
        <p:spPr>
          <a:xfrm>
            <a:off x="838200" y="1462209"/>
            <a:ext cx="10515600" cy="4351338"/>
          </a:xfrm>
        </p:spPr>
        <p:txBody>
          <a:bodyPr/>
          <a:lstStyle/>
          <a:p>
            <a:r>
              <a:rPr lang="en-US" dirty="0" smtClean="0"/>
              <a:t>Event Bridge Tool</a:t>
            </a:r>
          </a:p>
          <a:p>
            <a:r>
              <a:rPr lang="en-US" dirty="0" smtClean="0"/>
              <a:t>Error – Compile error in hidden: Random File</a:t>
            </a:r>
          </a:p>
          <a:p>
            <a:r>
              <a:rPr lang="en-US" dirty="0"/>
              <a:t>New </a:t>
            </a:r>
            <a:r>
              <a:rPr lang="en-US" dirty="0" smtClean="0"/>
              <a:t>Version – CHIEF – Emission Inventory Tools  </a:t>
            </a:r>
            <a:r>
              <a:rPr lang="en-US" dirty="0">
                <a:hlinkClick r:id="rId3"/>
              </a:rPr>
              <a:t>http://</a:t>
            </a:r>
            <a:r>
              <a:rPr lang="en-US" dirty="0" smtClean="0">
                <a:hlinkClick r:id="rId3"/>
              </a:rPr>
              <a:t>www.epa.gov/ttn/chief/eiinformation.html</a:t>
            </a:r>
            <a:r>
              <a:rPr lang="en-US" dirty="0" smtClean="0"/>
              <a:t> </a:t>
            </a:r>
          </a:p>
          <a:p>
            <a:r>
              <a:rPr lang="en-US" dirty="0" smtClean="0"/>
              <a:t>Instructions – CHIEF – Emission Inventory System – EIS Training  </a:t>
            </a:r>
            <a:r>
              <a:rPr lang="en-US" dirty="0">
                <a:hlinkClick r:id="rId4"/>
              </a:rPr>
              <a:t>http://</a:t>
            </a:r>
            <a:r>
              <a:rPr lang="en-US" dirty="0" smtClean="0">
                <a:hlinkClick r:id="rId4"/>
              </a:rPr>
              <a:t>www.epa.gov/ttn/chief/eidocs/training.html#eis</a:t>
            </a:r>
            <a:r>
              <a:rPr lang="en-US" dirty="0" smtClean="0"/>
              <a:t> </a:t>
            </a:r>
            <a:endParaRPr lang="en-US" dirty="0"/>
          </a:p>
        </p:txBody>
      </p:sp>
    </p:spTree>
    <p:extLst>
      <p:ext uri="{BB962C8B-B14F-4D97-AF65-F5344CB8AC3E}">
        <p14:creationId xmlns:p14="http://schemas.microsoft.com/office/powerpoint/2010/main" val="89246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Point</a:t>
            </a:r>
            <a:endParaRPr lang="en-US" dirty="0"/>
          </a:p>
        </p:txBody>
      </p:sp>
      <p:sp>
        <p:nvSpPr>
          <p:cNvPr id="6" name="Rectangle 5"/>
          <p:cNvSpPr/>
          <p:nvPr/>
        </p:nvSpPr>
        <p:spPr>
          <a:xfrm>
            <a:off x="457199" y="2209800"/>
            <a:ext cx="2129107" cy="93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Emissions Only</a:t>
            </a:r>
            <a:endParaRPr lang="en-US" dirty="0"/>
          </a:p>
        </p:txBody>
      </p:sp>
      <p:sp>
        <p:nvSpPr>
          <p:cNvPr id="7" name="Down Arrow 6"/>
          <p:cNvSpPr/>
          <p:nvPr/>
        </p:nvSpPr>
        <p:spPr>
          <a:xfrm>
            <a:off x="1328197" y="3143865"/>
            <a:ext cx="387110" cy="84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977" y="4077929"/>
            <a:ext cx="2032329" cy="1027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Emissions Table</a:t>
            </a:r>
            <a:endParaRPr lang="en-US" dirty="0"/>
          </a:p>
        </p:txBody>
      </p:sp>
      <p:sp>
        <p:nvSpPr>
          <p:cNvPr id="9" name="Rectangle 8"/>
          <p:cNvSpPr/>
          <p:nvPr/>
        </p:nvSpPr>
        <p:spPr>
          <a:xfrm>
            <a:off x="3166972" y="2209800"/>
            <a:ext cx="2129107" cy="93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a:t>
            </a:r>
          </a:p>
          <a:p>
            <a:pPr algn="ctr"/>
            <a:r>
              <a:rPr lang="en-US" dirty="0" smtClean="0"/>
              <a:t>Activity</a:t>
            </a:r>
            <a:endParaRPr lang="en-US" dirty="0"/>
          </a:p>
        </p:txBody>
      </p:sp>
      <p:sp>
        <p:nvSpPr>
          <p:cNvPr id="10" name="Down Arrow 9"/>
          <p:cNvSpPr/>
          <p:nvPr/>
        </p:nvSpPr>
        <p:spPr>
          <a:xfrm>
            <a:off x="4037970" y="3143865"/>
            <a:ext cx="387110" cy="84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66972" y="4077929"/>
            <a:ext cx="2032329" cy="1027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 Period Table</a:t>
            </a:r>
            <a:endParaRPr lang="en-US" dirty="0"/>
          </a:p>
        </p:txBody>
      </p:sp>
      <p:sp>
        <p:nvSpPr>
          <p:cNvPr id="12" name="Rectangle 11"/>
          <p:cNvSpPr/>
          <p:nvPr/>
        </p:nvSpPr>
        <p:spPr>
          <a:xfrm>
            <a:off x="5876744" y="2209800"/>
            <a:ext cx="2129107" cy="93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Operating Details</a:t>
            </a:r>
            <a:endParaRPr lang="en-US" dirty="0"/>
          </a:p>
        </p:txBody>
      </p:sp>
      <p:sp>
        <p:nvSpPr>
          <p:cNvPr id="13" name="Down Arrow 12"/>
          <p:cNvSpPr/>
          <p:nvPr/>
        </p:nvSpPr>
        <p:spPr>
          <a:xfrm>
            <a:off x="6747743" y="3143865"/>
            <a:ext cx="387110" cy="84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76744" y="4077929"/>
            <a:ext cx="2032329" cy="1027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Operating Detail Table</a:t>
            </a:r>
            <a:endParaRPr lang="en-US" dirty="0"/>
          </a:p>
        </p:txBody>
      </p:sp>
      <p:sp>
        <p:nvSpPr>
          <p:cNvPr id="15" name="Rectangle 14"/>
          <p:cNvSpPr/>
          <p:nvPr/>
        </p:nvSpPr>
        <p:spPr>
          <a:xfrm>
            <a:off x="8586517" y="2209800"/>
            <a:ext cx="2129107" cy="93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Supplemental Parameters</a:t>
            </a:r>
            <a:endParaRPr lang="en-US" dirty="0"/>
          </a:p>
        </p:txBody>
      </p:sp>
      <p:sp>
        <p:nvSpPr>
          <p:cNvPr id="16" name="Down Arrow 15"/>
          <p:cNvSpPr/>
          <p:nvPr/>
        </p:nvSpPr>
        <p:spPr>
          <a:xfrm>
            <a:off x="9457515" y="3143865"/>
            <a:ext cx="387110" cy="84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86517" y="4077929"/>
            <a:ext cx="2032329" cy="1027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Supplemental Parameters Table</a:t>
            </a:r>
            <a:endParaRPr lang="en-US" dirty="0"/>
          </a:p>
        </p:txBody>
      </p:sp>
      <p:sp>
        <p:nvSpPr>
          <p:cNvPr id="21" name="Oval 20"/>
          <p:cNvSpPr/>
          <p:nvPr/>
        </p:nvSpPr>
        <p:spPr>
          <a:xfrm>
            <a:off x="228600" y="1171575"/>
            <a:ext cx="2938372" cy="4686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24354" y="5276850"/>
            <a:ext cx="35068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you are only reporting emissions, you only need the emissions table.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2128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Nonpoint</a:t>
            </a:r>
            <a:endParaRPr lang="en-US" dirty="0"/>
          </a:p>
        </p:txBody>
      </p:sp>
      <p:grpSp>
        <p:nvGrpSpPr>
          <p:cNvPr id="5" name="Group 4"/>
          <p:cNvGrpSpPr/>
          <p:nvPr/>
        </p:nvGrpSpPr>
        <p:grpSpPr>
          <a:xfrm>
            <a:off x="457199" y="2209800"/>
            <a:ext cx="10258425" cy="2895600"/>
            <a:chOff x="457200" y="1143000"/>
            <a:chExt cx="8077200" cy="2362200"/>
          </a:xfrm>
        </p:grpSpPr>
        <p:sp>
          <p:nvSpPr>
            <p:cNvPr id="6" name="Rectangle 5"/>
            <p:cNvSpPr/>
            <p:nvPr/>
          </p:nvSpPr>
          <p:spPr>
            <a:xfrm>
              <a:off x="457200" y="11430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Emissions Only</a:t>
              </a:r>
              <a:endParaRPr lang="en-US" dirty="0"/>
            </a:p>
          </p:txBody>
        </p:sp>
        <p:sp>
          <p:nvSpPr>
            <p:cNvPr id="7" name="Down Arrow 6"/>
            <p:cNvSpPr/>
            <p:nvPr/>
          </p:nvSpPr>
          <p:spPr>
            <a:xfrm>
              <a:off x="1143000" y="1905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26670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Emissions Table</a:t>
              </a:r>
              <a:endParaRPr lang="en-US" dirty="0"/>
            </a:p>
          </p:txBody>
        </p:sp>
        <p:sp>
          <p:nvSpPr>
            <p:cNvPr id="9" name="Rectangle 8"/>
            <p:cNvSpPr/>
            <p:nvPr/>
          </p:nvSpPr>
          <p:spPr>
            <a:xfrm>
              <a:off x="2590800" y="11430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a:t>
              </a:r>
            </a:p>
            <a:p>
              <a:pPr algn="ctr"/>
              <a:r>
                <a:rPr lang="en-US" dirty="0" smtClean="0"/>
                <a:t>Activity</a:t>
              </a:r>
              <a:endParaRPr lang="en-US" dirty="0"/>
            </a:p>
          </p:txBody>
        </p:sp>
        <p:sp>
          <p:nvSpPr>
            <p:cNvPr id="10" name="Down Arrow 9"/>
            <p:cNvSpPr/>
            <p:nvPr/>
          </p:nvSpPr>
          <p:spPr>
            <a:xfrm>
              <a:off x="3276600" y="1905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26670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Reporting Period Table</a:t>
              </a:r>
              <a:endParaRPr lang="en-US" dirty="0"/>
            </a:p>
          </p:txBody>
        </p:sp>
        <p:sp>
          <p:nvSpPr>
            <p:cNvPr id="12" name="Rectangle 11"/>
            <p:cNvSpPr/>
            <p:nvPr/>
          </p:nvSpPr>
          <p:spPr>
            <a:xfrm>
              <a:off x="4724400" y="11430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Operating Details</a:t>
              </a:r>
              <a:endParaRPr lang="en-US" dirty="0"/>
            </a:p>
          </p:txBody>
        </p:sp>
        <p:sp>
          <p:nvSpPr>
            <p:cNvPr id="13" name="Down Arrow 12"/>
            <p:cNvSpPr/>
            <p:nvPr/>
          </p:nvSpPr>
          <p:spPr>
            <a:xfrm>
              <a:off x="5410200" y="1905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26670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Operating Detail Table</a:t>
              </a:r>
              <a:endParaRPr lang="en-US" dirty="0"/>
            </a:p>
          </p:txBody>
        </p:sp>
        <p:sp>
          <p:nvSpPr>
            <p:cNvPr id="15" name="Rectangle 14"/>
            <p:cNvSpPr/>
            <p:nvPr/>
          </p:nvSpPr>
          <p:spPr>
            <a:xfrm>
              <a:off x="6858000" y="11430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Supplemental Parameters</a:t>
              </a:r>
              <a:endParaRPr lang="en-US" dirty="0"/>
            </a:p>
          </p:txBody>
        </p:sp>
        <p:sp>
          <p:nvSpPr>
            <p:cNvPr id="16" name="Down Arrow 15"/>
            <p:cNvSpPr/>
            <p:nvPr/>
          </p:nvSpPr>
          <p:spPr>
            <a:xfrm>
              <a:off x="7543800" y="19050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0" y="26670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Supplemental Parameters Table</a:t>
              </a:r>
              <a:endParaRPr lang="en-US" dirty="0"/>
            </a:p>
          </p:txBody>
        </p:sp>
        <p:sp>
          <p:nvSpPr>
            <p:cNvPr id="18" name="Plus 17"/>
            <p:cNvSpPr/>
            <p:nvPr/>
          </p:nvSpPr>
          <p:spPr>
            <a:xfrm>
              <a:off x="2209800" y="2743200"/>
              <a:ext cx="304800" cy="342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18"/>
            <p:cNvSpPr/>
            <p:nvPr/>
          </p:nvSpPr>
          <p:spPr>
            <a:xfrm>
              <a:off x="4323304" y="2743200"/>
              <a:ext cx="304800" cy="342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19"/>
            <p:cNvSpPr/>
            <p:nvPr/>
          </p:nvSpPr>
          <p:spPr>
            <a:xfrm>
              <a:off x="6477000" y="2743200"/>
              <a:ext cx="304800" cy="342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228600" y="1171575"/>
            <a:ext cx="2938372" cy="4686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96079" y="600075"/>
            <a:ext cx="5647059"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Location and Emission Process Tables – Comments only</a:t>
            </a:r>
          </a:p>
          <a:p>
            <a:pPr marL="285750" indent="-285750">
              <a:buFont typeface="Arial" panose="020B0604020202020204" pitchFamily="34" charset="0"/>
              <a:buChar char="•"/>
            </a:pPr>
            <a:r>
              <a:rPr lang="en-US" dirty="0" smtClean="0"/>
              <a:t>Excluded Location – No change </a:t>
            </a:r>
          </a:p>
          <a:p>
            <a:pPr marL="285750" indent="-285750">
              <a:buFont typeface="Arial" panose="020B0604020202020204" pitchFamily="34" charset="0"/>
              <a:buChar char="•"/>
            </a:pPr>
            <a:r>
              <a:rPr lang="en-US" dirty="0" smtClean="0"/>
              <a:t>Control Approach, Measure and Pollutant – No change</a:t>
            </a:r>
            <a:endParaRPr lang="en-US" dirty="0"/>
          </a:p>
        </p:txBody>
      </p:sp>
    </p:spTree>
    <p:extLst>
      <p:ext uri="{BB962C8B-B14F-4D97-AF65-F5344CB8AC3E}">
        <p14:creationId xmlns:p14="http://schemas.microsoft.com/office/powerpoint/2010/main" val="182341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the Bridge Tool?</a:t>
            </a:r>
            <a:endParaRPr lang="en-US" dirty="0"/>
          </a:p>
        </p:txBody>
      </p:sp>
      <p:sp>
        <p:nvSpPr>
          <p:cNvPr id="3" name="Content Placeholder 2"/>
          <p:cNvSpPr>
            <a:spLocks noGrp="1"/>
          </p:cNvSpPr>
          <p:nvPr>
            <p:ph idx="1"/>
          </p:nvPr>
        </p:nvSpPr>
        <p:spPr/>
        <p:txBody>
          <a:bodyPr/>
          <a:lstStyle/>
          <a:p>
            <a:r>
              <a:rPr lang="en-US" dirty="0" smtClean="0"/>
              <a:t>The Bridge Tool for each data category will be locate on </a:t>
            </a:r>
            <a:r>
              <a:rPr lang="en-US" dirty="0"/>
              <a:t>CHIEF at </a:t>
            </a:r>
            <a:r>
              <a:rPr lang="en-US" dirty="0">
                <a:hlinkClick r:id="rId3"/>
              </a:rPr>
              <a:t>http://</a:t>
            </a:r>
            <a:r>
              <a:rPr lang="en-US" dirty="0" smtClean="0">
                <a:hlinkClick r:id="rId3"/>
              </a:rPr>
              <a:t>www.epa.gov/ttn/chief/eiinformation.html</a:t>
            </a:r>
            <a:r>
              <a:rPr lang="en-US" dirty="0" smtClean="0"/>
              <a:t> under “Emission Inventory Tools”</a:t>
            </a:r>
          </a:p>
          <a:p>
            <a:r>
              <a:rPr lang="en-US" dirty="0" smtClean="0"/>
              <a:t>If using </a:t>
            </a:r>
            <a:r>
              <a:rPr lang="en-US" dirty="0" err="1" smtClean="0"/>
              <a:t>FireFox</a:t>
            </a:r>
            <a:r>
              <a:rPr lang="en-US" dirty="0" smtClean="0"/>
              <a:t> right click on the file to download.</a:t>
            </a:r>
          </a:p>
          <a:p>
            <a:r>
              <a:rPr lang="en-US" dirty="0" smtClean="0"/>
              <a:t>“Emission Inventory Tools” link also available on the Gateway after June 15 under the Reference Data section.</a:t>
            </a:r>
            <a:endParaRPr lang="en-US" dirty="0"/>
          </a:p>
        </p:txBody>
      </p:sp>
    </p:spTree>
    <p:extLst>
      <p:ext uri="{BB962C8B-B14F-4D97-AF65-F5344CB8AC3E}">
        <p14:creationId xmlns:p14="http://schemas.microsoft.com/office/powerpoint/2010/main" val="63072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t>Download the Bridge Tool for the data category of interest </a:t>
            </a:r>
          </a:p>
          <a:p>
            <a:r>
              <a:rPr lang="en-US" dirty="0" smtClean="0"/>
              <a:t>Rename your file prior to use</a:t>
            </a:r>
          </a:p>
          <a:p>
            <a:r>
              <a:rPr lang="en-US" dirty="0" smtClean="0"/>
              <a:t>When the file opens</a:t>
            </a:r>
          </a:p>
          <a:p>
            <a:pPr lvl="1"/>
            <a:r>
              <a:rPr lang="en-US" dirty="0" smtClean="0"/>
              <a:t>Click on “Enable Content” security warning at the top of the page.</a:t>
            </a:r>
            <a:endParaRPr lang="en-US" dirty="0"/>
          </a:p>
        </p:txBody>
      </p:sp>
      <p:pic>
        <p:nvPicPr>
          <p:cNvPr id="5" name="Picture 4"/>
          <p:cNvPicPr>
            <a:picLocks noChangeAspect="1"/>
          </p:cNvPicPr>
          <p:nvPr/>
        </p:nvPicPr>
        <p:blipFill>
          <a:blip r:embed="rId3"/>
          <a:stretch>
            <a:fillRect/>
          </a:stretch>
        </p:blipFill>
        <p:spPr>
          <a:xfrm>
            <a:off x="544845" y="3787934"/>
            <a:ext cx="10113180" cy="5486400"/>
          </a:xfrm>
          <a:prstGeom prst="rect">
            <a:avLst/>
          </a:prstGeom>
        </p:spPr>
      </p:pic>
      <p:sp>
        <p:nvSpPr>
          <p:cNvPr id="6" name="Oval 5"/>
          <p:cNvSpPr/>
          <p:nvPr/>
        </p:nvSpPr>
        <p:spPr>
          <a:xfrm>
            <a:off x="3440430" y="4615815"/>
            <a:ext cx="137160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977890"/>
            <a:ext cx="12192000" cy="88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23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62230" cy="6858000"/>
          </a:xfrm>
          <a:prstGeom prst="rect">
            <a:avLst/>
          </a:prstGeom>
        </p:spPr>
      </p:pic>
      <p:sp>
        <p:nvSpPr>
          <p:cNvPr id="5" name="Oval 4"/>
          <p:cNvSpPr/>
          <p:nvPr/>
        </p:nvSpPr>
        <p:spPr>
          <a:xfrm>
            <a:off x="0" y="4894118"/>
            <a:ext cx="1184564" cy="4052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468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262230" cy="6858000"/>
          </a:xfrm>
          <a:prstGeom prst="rect">
            <a:avLst/>
          </a:prstGeom>
        </p:spPr>
      </p:pic>
      <p:sp>
        <p:nvSpPr>
          <p:cNvPr id="3" name="Oval 2"/>
          <p:cNvSpPr/>
          <p:nvPr/>
        </p:nvSpPr>
        <p:spPr>
          <a:xfrm>
            <a:off x="2023110" y="2708910"/>
            <a:ext cx="3451860" cy="5486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14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2470</Words>
  <Application>Microsoft Office PowerPoint</Application>
  <PresentationFormat>Widescreen</PresentationFormat>
  <Paragraphs>230</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The New Bridge Tool</vt:lpstr>
      <vt:lpstr>What has changed?</vt:lpstr>
      <vt:lpstr>What has changed?</vt:lpstr>
      <vt:lpstr>PowerPoint Presentation</vt:lpstr>
      <vt:lpstr>PowerPoint Presentation</vt:lpstr>
      <vt:lpstr>Where can I get the Bridge Tool?</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Nonpoint/Onroad/Nonroad Bridge Tool</vt:lpstr>
      <vt:lpstr>PowerPoint Presentation</vt:lpstr>
      <vt:lpstr>PowerPoint Presentation</vt:lpstr>
      <vt:lpstr>The New Bridge Tool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Bridge Tool</dc:title>
  <dc:creator>Sally</dc:creator>
  <cp:lastModifiedBy>Dombrowski, Sally</cp:lastModifiedBy>
  <cp:revision>54</cp:revision>
  <cp:lastPrinted>2015-05-19T14:31:01Z</cp:lastPrinted>
  <dcterms:created xsi:type="dcterms:W3CDTF">2015-05-04T16:41:17Z</dcterms:created>
  <dcterms:modified xsi:type="dcterms:W3CDTF">2015-05-20T10:37:05Z</dcterms:modified>
</cp:coreProperties>
</file>