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7"/>
  </p:sldMasterIdLst>
  <p:notesMasterIdLst>
    <p:notesMasterId r:id="rId84"/>
  </p:notesMasterIdLst>
  <p:sldIdLst>
    <p:sldId id="408" r:id="rId48"/>
    <p:sldId id="261" r:id="rId49"/>
    <p:sldId id="377" r:id="rId50"/>
    <p:sldId id="378" r:id="rId51"/>
    <p:sldId id="379" r:id="rId52"/>
    <p:sldId id="354" r:id="rId53"/>
    <p:sldId id="382" r:id="rId54"/>
    <p:sldId id="274" r:id="rId55"/>
    <p:sldId id="417" r:id="rId56"/>
    <p:sldId id="410" r:id="rId57"/>
    <p:sldId id="277" r:id="rId58"/>
    <p:sldId id="385" r:id="rId59"/>
    <p:sldId id="412" r:id="rId60"/>
    <p:sldId id="415" r:id="rId61"/>
    <p:sldId id="407" r:id="rId62"/>
    <p:sldId id="383" r:id="rId63"/>
    <p:sldId id="411" r:id="rId64"/>
    <p:sldId id="389" r:id="rId65"/>
    <p:sldId id="388" r:id="rId66"/>
    <p:sldId id="279" r:id="rId67"/>
    <p:sldId id="296" r:id="rId68"/>
    <p:sldId id="405" r:id="rId69"/>
    <p:sldId id="294" r:id="rId70"/>
    <p:sldId id="380" r:id="rId71"/>
    <p:sldId id="402" r:id="rId72"/>
    <p:sldId id="262" r:id="rId73"/>
    <p:sldId id="400" r:id="rId74"/>
    <p:sldId id="401" r:id="rId75"/>
    <p:sldId id="357" r:id="rId76"/>
    <p:sldId id="397" r:id="rId77"/>
    <p:sldId id="265" r:id="rId78"/>
    <p:sldId id="266" r:id="rId79"/>
    <p:sldId id="361" r:id="rId80"/>
    <p:sldId id="308" r:id="rId81"/>
    <p:sldId id="413" r:id="rId82"/>
    <p:sldId id="416" r:id="rId8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n Steinbeck" initials="AS" lastIdx="1" clrIdx="0">
    <p:extLst/>
  </p:cmAuthor>
  <p:cmAuthor id="2" name="Criss, Joshua" initials="CJ" lastIdx="1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292929"/>
    <a:srgbClr val="31A283"/>
    <a:srgbClr val="0F0F0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6311" autoAdjust="0"/>
    <p:restoredTop sz="55540" autoAdjust="0"/>
  </p:normalViewPr>
  <p:slideViewPr>
    <p:cSldViewPr snapToGrid="0">
      <p:cViewPr varScale="1">
        <p:scale>
          <a:sx n="39" d="100"/>
          <a:sy n="39" d="100"/>
        </p:scale>
        <p:origin x="1349" y="58"/>
      </p:cViewPr>
      <p:guideLst>
        <p:guide orient="horz" pos="2160"/>
        <p:guide pos="3840"/>
      </p:guideLst>
    </p:cSldViewPr>
  </p:slideViewPr>
  <p:outlineViewPr>
    <p:cViewPr>
      <p:scale>
        <a:sx n="33" d="100"/>
        <a:sy n="33" d="100"/>
      </p:scale>
      <p:origin x="0" y="-29868"/>
    </p:cViewPr>
  </p:outlineViewPr>
  <p:notesTextViewPr>
    <p:cViewPr>
      <p:scale>
        <a:sx n="3" d="2"/>
        <a:sy n="3" d="2"/>
      </p:scale>
      <p:origin x="0" y="0"/>
    </p:cViewPr>
  </p:notesTextViewPr>
  <p:sorterViewPr>
    <p:cViewPr>
      <p:scale>
        <a:sx n="50" d="100"/>
        <a:sy n="50" d="100"/>
      </p:scale>
      <p:origin x="0" y="-336"/>
    </p:cViewPr>
  </p:sorterViewPr>
  <p:notesViewPr>
    <p:cSldViewPr snapToGrid="0">
      <p:cViewPr varScale="1">
        <p:scale>
          <a:sx n="88" d="100"/>
          <a:sy n="88" d="100"/>
        </p:scale>
        <p:origin x="297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customXml" Target="../customXml/item39.xml"/><Relationship Id="rId21" Type="http://schemas.openxmlformats.org/officeDocument/2006/relationships/customXml" Target="../customXml/item21.xml"/><Relationship Id="rId34" Type="http://schemas.openxmlformats.org/officeDocument/2006/relationships/customXml" Target="../customXml/item34.xml"/><Relationship Id="rId42" Type="http://schemas.openxmlformats.org/officeDocument/2006/relationships/customXml" Target="../customXml/item42.xml"/><Relationship Id="rId47" Type="http://schemas.openxmlformats.org/officeDocument/2006/relationships/slideMaster" Target="slideMasters/slideMaster1.xml"/><Relationship Id="rId50" Type="http://schemas.openxmlformats.org/officeDocument/2006/relationships/slide" Target="slides/slide3.xml"/><Relationship Id="rId55" Type="http://schemas.openxmlformats.org/officeDocument/2006/relationships/slide" Target="slides/slide8.xml"/><Relationship Id="rId63" Type="http://schemas.openxmlformats.org/officeDocument/2006/relationships/slide" Target="slides/slide16.xml"/><Relationship Id="rId68" Type="http://schemas.openxmlformats.org/officeDocument/2006/relationships/slide" Target="slides/slide21.xml"/><Relationship Id="rId76" Type="http://schemas.openxmlformats.org/officeDocument/2006/relationships/slide" Target="slides/slide29.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24.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slide" Target="slides/slide6.xml"/><Relationship Id="rId58" Type="http://schemas.openxmlformats.org/officeDocument/2006/relationships/slide" Target="slides/slide11.xml"/><Relationship Id="rId66" Type="http://schemas.openxmlformats.org/officeDocument/2006/relationships/slide" Target="slides/slide19.xml"/><Relationship Id="rId74" Type="http://schemas.openxmlformats.org/officeDocument/2006/relationships/slide" Target="slides/slide27.xml"/><Relationship Id="rId79" Type="http://schemas.openxmlformats.org/officeDocument/2006/relationships/slide" Target="slides/slide32.xml"/><Relationship Id="rId87"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slide" Target="slides/slide14.xml"/><Relationship Id="rId82" Type="http://schemas.openxmlformats.org/officeDocument/2006/relationships/slide" Target="slides/slide35.xml"/><Relationship Id="rId19" Type="http://schemas.openxmlformats.org/officeDocument/2006/relationships/customXml" Target="../customXml/item19.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slide" Target="slides/slide1.xml"/><Relationship Id="rId56" Type="http://schemas.openxmlformats.org/officeDocument/2006/relationships/slide" Target="slides/slide9.xml"/><Relationship Id="rId64" Type="http://schemas.openxmlformats.org/officeDocument/2006/relationships/slide" Target="slides/slide17.xml"/><Relationship Id="rId69" Type="http://schemas.openxmlformats.org/officeDocument/2006/relationships/slide" Target="slides/slide22.xml"/><Relationship Id="rId77" Type="http://schemas.openxmlformats.org/officeDocument/2006/relationships/slide" Target="slides/slide30.xml"/><Relationship Id="rId8" Type="http://schemas.openxmlformats.org/officeDocument/2006/relationships/customXml" Target="../customXml/item8.xml"/><Relationship Id="rId51" Type="http://schemas.openxmlformats.org/officeDocument/2006/relationships/slide" Target="slides/slide4.xml"/><Relationship Id="rId72" Type="http://schemas.openxmlformats.org/officeDocument/2006/relationships/slide" Target="slides/slide25.xml"/><Relationship Id="rId80" Type="http://schemas.openxmlformats.org/officeDocument/2006/relationships/slide" Target="slides/slide33.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slide" Target="slides/slide12.xml"/><Relationship Id="rId67" Type="http://schemas.openxmlformats.org/officeDocument/2006/relationships/slide" Target="slides/slide20.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slide" Target="slides/slide7.xml"/><Relationship Id="rId62" Type="http://schemas.openxmlformats.org/officeDocument/2006/relationships/slide" Target="slides/slide15.xml"/><Relationship Id="rId70" Type="http://schemas.openxmlformats.org/officeDocument/2006/relationships/slide" Target="slides/slide23.xml"/><Relationship Id="rId75" Type="http://schemas.openxmlformats.org/officeDocument/2006/relationships/slide" Target="slides/slide28.xml"/><Relationship Id="rId83" Type="http://schemas.openxmlformats.org/officeDocument/2006/relationships/slide" Target="slides/slide36.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2.xml"/><Relationship Id="rId57" Type="http://schemas.openxmlformats.org/officeDocument/2006/relationships/slide" Target="slides/slide10.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slide" Target="slides/slide5.xml"/><Relationship Id="rId60" Type="http://schemas.openxmlformats.org/officeDocument/2006/relationships/slide" Target="slides/slide13.xml"/><Relationship Id="rId65" Type="http://schemas.openxmlformats.org/officeDocument/2006/relationships/slide" Target="slides/slide18.xml"/><Relationship Id="rId73" Type="http://schemas.openxmlformats.org/officeDocument/2006/relationships/slide" Target="slides/slide26.xml"/><Relationship Id="rId78" Type="http://schemas.openxmlformats.org/officeDocument/2006/relationships/slide" Target="slides/slide31.xml"/><Relationship Id="rId81" Type="http://schemas.openxmlformats.org/officeDocument/2006/relationships/slide" Target="slides/slide34.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2000-01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Farmers Markets</c:v>
                </c:pt>
                <c:pt idx="1">
                  <c:v>Farm to School Programs</c:v>
                </c:pt>
              </c:strCache>
            </c:strRef>
          </c:cat>
          <c:val>
            <c:numRef>
              <c:f>Sheet1!$B$2:$B$3</c:f>
              <c:numCache>
                <c:formatCode>General</c:formatCode>
                <c:ptCount val="2"/>
                <c:pt idx="0" formatCode="#,##0">
                  <c:v>2863</c:v>
                </c:pt>
                <c:pt idx="1">
                  <c:v>6</c:v>
                </c:pt>
              </c:numCache>
            </c:numRef>
          </c:val>
          <c:extLst>
            <c:ext xmlns:c16="http://schemas.microsoft.com/office/drawing/2014/chart" uri="{C3380CC4-5D6E-409C-BE32-E72D297353CC}">
              <c16:uniqueId val="{00000000-1BD5-47A0-9256-2F58AD5F4B6B}"/>
            </c:ext>
          </c:extLst>
        </c:ser>
        <c:ser>
          <c:idx val="1"/>
          <c:order val="1"/>
          <c:tx>
            <c:strRef>
              <c:f>Sheet1!$C$1</c:f>
              <c:strCache>
                <c:ptCount val="1"/>
                <c:pt idx="0">
                  <c:v>2004</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Farmers Markets</c:v>
                </c:pt>
                <c:pt idx="1">
                  <c:v>Farm to School Programs</c:v>
                </c:pt>
              </c:strCache>
            </c:strRef>
          </c:cat>
          <c:val>
            <c:numRef>
              <c:f>Sheet1!$C$2:$C$3</c:f>
              <c:numCache>
                <c:formatCode>General</c:formatCode>
                <c:ptCount val="2"/>
                <c:pt idx="0" formatCode="#,##0">
                  <c:v>3706</c:v>
                </c:pt>
                <c:pt idx="1">
                  <c:v>400</c:v>
                </c:pt>
              </c:numCache>
            </c:numRef>
          </c:val>
          <c:extLst>
            <c:ext xmlns:c16="http://schemas.microsoft.com/office/drawing/2014/chart" uri="{C3380CC4-5D6E-409C-BE32-E72D297353CC}">
              <c16:uniqueId val="{00000001-1BD5-47A0-9256-2F58AD5F4B6B}"/>
            </c:ext>
          </c:extLst>
        </c:ser>
        <c:ser>
          <c:idx val="2"/>
          <c:order val="2"/>
          <c:tx>
            <c:strRef>
              <c:f>Sheet1!$D$1</c:f>
              <c:strCache>
                <c:ptCount val="1"/>
                <c:pt idx="0">
                  <c:v>2009</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Farmers Markets</c:v>
                </c:pt>
                <c:pt idx="1">
                  <c:v>Farm to School Programs</c:v>
                </c:pt>
              </c:strCache>
            </c:strRef>
          </c:cat>
          <c:val>
            <c:numRef>
              <c:f>Sheet1!$D$2:$D$3</c:f>
              <c:numCache>
                <c:formatCode>#,##0</c:formatCode>
                <c:ptCount val="2"/>
                <c:pt idx="0">
                  <c:v>5274</c:v>
                </c:pt>
                <c:pt idx="1">
                  <c:v>2051</c:v>
                </c:pt>
              </c:numCache>
            </c:numRef>
          </c:val>
          <c:extLst>
            <c:ext xmlns:c16="http://schemas.microsoft.com/office/drawing/2014/chart" uri="{C3380CC4-5D6E-409C-BE32-E72D297353CC}">
              <c16:uniqueId val="{00000002-1BD5-47A0-9256-2F58AD5F4B6B}"/>
            </c:ext>
          </c:extLst>
        </c:ser>
        <c:ser>
          <c:idx val="3"/>
          <c:order val="3"/>
          <c:tx>
            <c:strRef>
              <c:f>Sheet1!$E$1</c:f>
              <c:strCache>
                <c:ptCount val="1"/>
                <c:pt idx="0">
                  <c:v>2014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Farmers Markets</c:v>
                </c:pt>
                <c:pt idx="1">
                  <c:v>Farm to School Programs</c:v>
                </c:pt>
              </c:strCache>
            </c:strRef>
          </c:cat>
          <c:val>
            <c:numRef>
              <c:f>Sheet1!$E$2:$E$3</c:f>
              <c:numCache>
                <c:formatCode>#,##0</c:formatCode>
                <c:ptCount val="2"/>
                <c:pt idx="0">
                  <c:v>8268</c:v>
                </c:pt>
                <c:pt idx="1">
                  <c:v>4322</c:v>
                </c:pt>
              </c:numCache>
            </c:numRef>
          </c:val>
          <c:extLst>
            <c:ext xmlns:c16="http://schemas.microsoft.com/office/drawing/2014/chart" uri="{C3380CC4-5D6E-409C-BE32-E72D297353CC}">
              <c16:uniqueId val="{00000003-1BD5-47A0-9256-2F58AD5F4B6B}"/>
            </c:ext>
          </c:extLst>
        </c:ser>
        <c:dLbls>
          <c:showLegendKey val="0"/>
          <c:showVal val="0"/>
          <c:showCatName val="0"/>
          <c:showSerName val="0"/>
          <c:showPercent val="0"/>
          <c:showBubbleSize val="0"/>
        </c:dLbls>
        <c:gapWidth val="100"/>
        <c:overlap val="-24"/>
        <c:axId val="47548672"/>
        <c:axId val="47570944"/>
      </c:barChart>
      <c:catAx>
        <c:axId val="4754867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400" b="0" i="0" u="none" strike="noStrike" kern="1200" baseline="0">
                <a:solidFill>
                  <a:schemeClr val="lt1">
                    <a:lumMod val="85000"/>
                  </a:schemeClr>
                </a:solidFill>
                <a:latin typeface="+mn-lt"/>
                <a:ea typeface="+mn-ea"/>
                <a:cs typeface="+mn-cs"/>
              </a:defRPr>
            </a:pPr>
            <a:endParaRPr lang="en-US"/>
          </a:p>
        </c:txPr>
        <c:crossAx val="47570944"/>
        <c:crosses val="autoZero"/>
        <c:auto val="1"/>
        <c:lblAlgn val="ctr"/>
        <c:lblOffset val="100"/>
        <c:noMultiLvlLbl val="0"/>
      </c:catAx>
      <c:valAx>
        <c:axId val="47570944"/>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47548672"/>
        <c:crosses val="autoZero"/>
        <c:crossBetween val="between"/>
      </c:valAx>
      <c:spPr>
        <a:noFill/>
        <a:ln>
          <a:noFill/>
        </a:ln>
        <a:effectLst/>
      </c:spPr>
    </c:plotArea>
    <c:legend>
      <c:legendPos val="b"/>
      <c:layout>
        <c:manualLayout>
          <c:xMode val="edge"/>
          <c:yMode val="edge"/>
          <c:x val="0.56540985342271899"/>
          <c:y val="0.93762284872751644"/>
          <c:w val="0.38080614922166328"/>
          <c:h val="6.237715127248351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9015693402779"/>
          <c:y val="3.3489852472264478E-2"/>
          <c:w val="0.79342421134365815"/>
          <c:h val="0.74831456725219003"/>
        </c:manualLayout>
      </c:layout>
      <c:barChart>
        <c:barDir val="col"/>
        <c:grouping val="clustered"/>
        <c:varyColors val="0"/>
        <c:ser>
          <c:idx val="0"/>
          <c:order val="0"/>
          <c:tx>
            <c:strRef>
              <c:f>Sheet1!$B$1</c:f>
              <c:strCache>
                <c:ptCount val="1"/>
                <c:pt idx="0">
                  <c:v>2000-01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Food Hubs</c:v>
                </c:pt>
              </c:strCache>
            </c:strRef>
          </c:cat>
          <c:val>
            <c:numRef>
              <c:f>Sheet1!$B$2</c:f>
              <c:numCache>
                <c:formatCode>General</c:formatCode>
                <c:ptCount val="1"/>
                <c:pt idx="0">
                  <c:v>52</c:v>
                </c:pt>
              </c:numCache>
            </c:numRef>
          </c:val>
          <c:extLst>
            <c:ext xmlns:c16="http://schemas.microsoft.com/office/drawing/2014/chart" uri="{C3380CC4-5D6E-409C-BE32-E72D297353CC}">
              <c16:uniqueId val="{00000000-CB53-4730-89B2-45486D2D8D8F}"/>
            </c:ext>
          </c:extLst>
        </c:ser>
        <c:ser>
          <c:idx val="1"/>
          <c:order val="1"/>
          <c:tx>
            <c:strRef>
              <c:f>Sheet1!$C$1</c:f>
              <c:strCache>
                <c:ptCount val="1"/>
                <c:pt idx="0">
                  <c:v>2004</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Food Hubs</c:v>
                </c:pt>
              </c:strCache>
            </c:strRef>
          </c:cat>
          <c:val>
            <c:numRef>
              <c:f>Sheet1!$C$2</c:f>
              <c:numCache>
                <c:formatCode>General</c:formatCode>
                <c:ptCount val="1"/>
                <c:pt idx="0">
                  <c:v>71</c:v>
                </c:pt>
              </c:numCache>
            </c:numRef>
          </c:val>
          <c:extLst>
            <c:ext xmlns:c16="http://schemas.microsoft.com/office/drawing/2014/chart" uri="{C3380CC4-5D6E-409C-BE32-E72D297353CC}">
              <c16:uniqueId val="{00000001-CB53-4730-89B2-45486D2D8D8F}"/>
            </c:ext>
          </c:extLst>
        </c:ser>
        <c:ser>
          <c:idx val="2"/>
          <c:order val="2"/>
          <c:tx>
            <c:strRef>
              <c:f>Sheet1!$D$1</c:f>
              <c:strCache>
                <c:ptCount val="1"/>
                <c:pt idx="0">
                  <c:v>2009</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Food Hubs</c:v>
                </c:pt>
              </c:strCache>
            </c:strRef>
          </c:cat>
          <c:val>
            <c:numRef>
              <c:f>Sheet1!$D$2</c:f>
              <c:numCache>
                <c:formatCode>General</c:formatCode>
                <c:ptCount val="1"/>
                <c:pt idx="0">
                  <c:v>168</c:v>
                </c:pt>
              </c:numCache>
            </c:numRef>
          </c:val>
          <c:extLst>
            <c:ext xmlns:c16="http://schemas.microsoft.com/office/drawing/2014/chart" uri="{C3380CC4-5D6E-409C-BE32-E72D297353CC}">
              <c16:uniqueId val="{00000002-CB53-4730-89B2-45486D2D8D8F}"/>
            </c:ext>
          </c:extLst>
        </c:ser>
        <c:ser>
          <c:idx val="3"/>
          <c:order val="3"/>
          <c:tx>
            <c:strRef>
              <c:f>Sheet1!$E$1</c:f>
              <c:strCache>
                <c:ptCount val="1"/>
                <c:pt idx="0">
                  <c:v>2014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Food Hubs</c:v>
                </c:pt>
              </c:strCache>
            </c:strRef>
          </c:cat>
          <c:val>
            <c:numRef>
              <c:f>Sheet1!$E$2</c:f>
              <c:numCache>
                <c:formatCode>General</c:formatCode>
                <c:ptCount val="1"/>
                <c:pt idx="0">
                  <c:v>302</c:v>
                </c:pt>
              </c:numCache>
            </c:numRef>
          </c:val>
          <c:extLst>
            <c:ext xmlns:c16="http://schemas.microsoft.com/office/drawing/2014/chart" uri="{C3380CC4-5D6E-409C-BE32-E72D297353CC}">
              <c16:uniqueId val="{00000003-CB53-4730-89B2-45486D2D8D8F}"/>
            </c:ext>
          </c:extLst>
        </c:ser>
        <c:dLbls>
          <c:showLegendKey val="0"/>
          <c:showVal val="0"/>
          <c:showCatName val="0"/>
          <c:showSerName val="0"/>
          <c:showPercent val="0"/>
          <c:showBubbleSize val="0"/>
        </c:dLbls>
        <c:gapWidth val="100"/>
        <c:overlap val="-24"/>
        <c:axId val="47064192"/>
        <c:axId val="47065728"/>
      </c:barChart>
      <c:catAx>
        <c:axId val="4706419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400" b="0" i="0" u="none" strike="noStrike" kern="1200" baseline="0">
                <a:solidFill>
                  <a:schemeClr val="lt1">
                    <a:lumMod val="85000"/>
                  </a:schemeClr>
                </a:solidFill>
                <a:latin typeface="+mn-lt"/>
                <a:ea typeface="+mn-ea"/>
                <a:cs typeface="+mn-cs"/>
              </a:defRPr>
            </a:pPr>
            <a:endParaRPr lang="en-US"/>
          </a:p>
        </c:txPr>
        <c:crossAx val="47065728"/>
        <c:crosses val="autoZero"/>
        <c:auto val="1"/>
        <c:lblAlgn val="ctr"/>
        <c:lblOffset val="100"/>
        <c:noMultiLvlLbl val="0"/>
      </c:catAx>
      <c:valAx>
        <c:axId val="4706572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06419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800" dirty="0">
                <a:effectLst/>
                <a:latin typeface="Arial" panose="020B0604020202020204" pitchFamily="34" charset="0"/>
                <a:cs typeface="Arial" panose="020B0604020202020204" pitchFamily="34" charset="0"/>
              </a:rPr>
              <a:t>Total </a:t>
            </a:r>
            <a:r>
              <a:rPr lang="en-US" sz="2800" baseline="0" dirty="0">
                <a:effectLst/>
                <a:latin typeface="Arial" panose="020B0604020202020204" pitchFamily="34" charset="0"/>
                <a:cs typeface="Arial" panose="020B0604020202020204" pitchFamily="34" charset="0"/>
              </a:rPr>
              <a:t>A</a:t>
            </a:r>
            <a:r>
              <a:rPr lang="en-US" sz="2800" dirty="0">
                <a:effectLst/>
                <a:latin typeface="Arial" panose="020B0604020202020204" pitchFamily="34" charset="0"/>
                <a:cs typeface="Arial" panose="020B0604020202020204" pitchFamily="34" charset="0"/>
              </a:rPr>
              <a:t>gricultural Sales 2012 </a:t>
            </a:r>
          </a:p>
        </c:rich>
      </c:tx>
      <c:overlay val="0"/>
      <c:spPr>
        <a:noFill/>
        <a:ln>
          <a:noFill/>
        </a:ln>
        <a:effectLst/>
      </c:spPr>
      <c:txPr>
        <a:bodyPr rot="0" spcFirstLastPara="1" vertOverflow="ellipsis" vert="horz" wrap="square" anchor="ctr" anchorCtr="1"/>
        <a:lstStyle/>
        <a:p>
          <a:pPr>
            <a:defRPr sz="2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492-4C71-8BAF-6044C773F9C9}"/>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492-4C71-8BAF-6044C773F9C9}"/>
              </c:ext>
            </c:extLst>
          </c:dPt>
          <c:dLbls>
            <c:dLbl>
              <c:idx val="0"/>
              <c:delete val="1"/>
              <c:extLst>
                <c:ext xmlns:c15="http://schemas.microsoft.com/office/drawing/2012/chart" uri="{CE6537A1-D6FC-4f65-9D91-7224C49458BB}"/>
                <c:ext xmlns:c16="http://schemas.microsoft.com/office/drawing/2014/chart" uri="{C3380CC4-5D6E-409C-BE32-E72D297353CC}">
                  <c16:uniqueId val="{00000001-8492-4C71-8BAF-6044C773F9C9}"/>
                </c:ext>
              </c:extLst>
            </c:dLbl>
            <c:dLbl>
              <c:idx val="1"/>
              <c:layout>
                <c:manualLayout>
                  <c:x val="5.4543521832498144E-2"/>
                  <c:y val="0.1261604820358886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232181818181818"/>
                      <c:h val="0.12880939072107322"/>
                    </c:manualLayout>
                  </c15:layout>
                </c:ext>
                <c:ext xmlns:c16="http://schemas.microsoft.com/office/drawing/2014/chart" uri="{C3380CC4-5D6E-409C-BE32-E72D297353CC}">
                  <c16:uniqueId val="{00000003-8492-4C71-8BAF-6044C773F9C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Sheet1!$A$2:$A$3</c:f>
              <c:strCache>
                <c:ptCount val="2"/>
                <c:pt idx="0">
                  <c:v>All Other Sales</c:v>
                </c:pt>
                <c:pt idx="1">
                  <c:v>Direct to Consumer Sales</c:v>
                </c:pt>
              </c:strCache>
            </c:strRef>
          </c:cat>
          <c:val>
            <c:numRef>
              <c:f>Sheet1!$B$2:$B$3</c:f>
              <c:numCache>
                <c:formatCode>0.0%</c:formatCode>
                <c:ptCount val="2"/>
                <c:pt idx="0">
                  <c:v>0.997</c:v>
                </c:pt>
                <c:pt idx="1">
                  <c:v>3.0000000000000001E-3</c:v>
                </c:pt>
              </c:numCache>
            </c:numRef>
          </c:val>
          <c:extLst>
            <c:ext xmlns:c16="http://schemas.microsoft.com/office/drawing/2014/chart" uri="{C3380CC4-5D6E-409C-BE32-E72D297353CC}">
              <c16:uniqueId val="{00000004-8492-4C71-8BAF-6044C773F9C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3CAC985-B2BA-4CBA-8C39-85391FB12582}" type="datetimeFigureOut">
              <a:rPr lang="en-US" smtClean="0"/>
              <a:t>10/19/2017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CC5991F-8F4D-4346-AEC1-E15AEF287E5C}" type="slidenum">
              <a:rPr lang="en-US" smtClean="0"/>
              <a:t>‹#›</a:t>
            </a:fld>
            <a:endParaRPr lang="en-US"/>
          </a:p>
        </p:txBody>
      </p:sp>
    </p:spTree>
    <p:extLst>
      <p:ext uri="{BB962C8B-B14F-4D97-AF65-F5344CB8AC3E}">
        <p14:creationId xmlns:p14="http://schemas.microsoft.com/office/powerpoint/2010/main" val="3163052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pa.gov/smartgrowth/local-foods-local-places-toolki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Unless</a:t>
            </a:r>
            <a:r>
              <a:rPr lang="en-US" baseline="0" dirty="0"/>
              <a:t> otherwise noted, all images are courtesy of EPA or Renaissance Planning Group. All images in this presentation may be used in presentations adapted for individual communities.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presentation was developed as part of the U.S. Environmental Protection Agency’s </a:t>
            </a:r>
            <a:r>
              <a:rPr lang="en-US" sz="1200" i="1" kern="1200" dirty="0">
                <a:solidFill>
                  <a:schemeClr val="tx1"/>
                </a:solidFill>
                <a:effectLst/>
                <a:latin typeface="+mn-lt"/>
                <a:ea typeface="+mn-ea"/>
                <a:cs typeface="+mn-cs"/>
              </a:rPr>
              <a:t>Local Foods, Local Places Toolkit: A Guide to Help Communities Revitalize Using Local Food Systems</a:t>
            </a:r>
            <a:r>
              <a:rPr lang="en-US" sz="1200" kern="1200" dirty="0">
                <a:solidFill>
                  <a:schemeClr val="tx1"/>
                </a:solidFill>
                <a:effectLst/>
                <a:latin typeface="+mn-lt"/>
                <a:ea typeface="+mn-ea"/>
                <a:cs typeface="+mn-cs"/>
              </a:rPr>
              <a:t>. </a:t>
            </a:r>
            <a:r>
              <a:rPr lang="en-US" sz="1200" kern="1200">
                <a:solidFill>
                  <a:schemeClr val="tx1"/>
                </a:solidFill>
                <a:effectLst/>
                <a:latin typeface="+mn-lt"/>
                <a:ea typeface="+mn-ea"/>
                <a:cs typeface="+mn-cs"/>
              </a:rPr>
              <a:t>The complete toolkit is available at </a:t>
            </a:r>
            <a:r>
              <a:rPr lang="en-US" sz="1200" u="sng" kern="1200">
                <a:solidFill>
                  <a:schemeClr val="tx1"/>
                </a:solidFill>
                <a:effectLst/>
                <a:latin typeface="+mn-lt"/>
                <a:ea typeface="+mn-ea"/>
                <a:cs typeface="+mn-cs"/>
                <a:hlinkClick r:id="rId3"/>
              </a:rPr>
              <a:t>https://www.epa.gov/smartgrowth/local-foods-local-places-toolkit</a:t>
            </a:r>
            <a:r>
              <a:rPr lang="en-US" sz="1200" kern="1200">
                <a:solidFill>
                  <a:schemeClr val="tx1"/>
                </a:solidFill>
                <a:effectLst/>
                <a:latin typeface="+mn-lt"/>
                <a:ea typeface="+mn-ea"/>
                <a:cs typeface="+mn-cs"/>
              </a:rPr>
              <a:t>.</a:t>
            </a:r>
            <a:r>
              <a:rPr lang="en-US" baseline="0"/>
              <a:t> </a:t>
            </a:r>
            <a:endParaRPr lang="en-US" dirty="0"/>
          </a:p>
        </p:txBody>
      </p:sp>
      <p:sp>
        <p:nvSpPr>
          <p:cNvPr id="4" name="Slide Number Placeholder 3"/>
          <p:cNvSpPr>
            <a:spLocks noGrp="1"/>
          </p:cNvSpPr>
          <p:nvPr>
            <p:ph type="sldNum" sz="quarter" idx="10"/>
          </p:nvPr>
        </p:nvSpPr>
        <p:spPr/>
        <p:txBody>
          <a:bodyPr/>
          <a:lstStyle/>
          <a:p>
            <a:fld id="{92D520BF-5E5C-47BB-BCF8-CD615ED22B25}" type="slidenum">
              <a:rPr lang="en-US" smtClean="0"/>
              <a:t>1</a:t>
            </a:fld>
            <a:endParaRPr lang="en-US"/>
          </a:p>
        </p:txBody>
      </p:sp>
    </p:spTree>
    <p:extLst>
      <p:ext uri="{BB962C8B-B14F-4D97-AF65-F5344CB8AC3E}">
        <p14:creationId xmlns:p14="http://schemas.microsoft.com/office/powerpoint/2010/main" val="301266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local food system comprises everything involved in taking food from the grower to the consumer – processing facilities, distribution systems, the places where people buy or consume the food, and ultimately what happens to food waste.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Local food systems are different from the global food system because they connect the grower more directly with the consumer and can better match local supply and demand. Much of the economic benefit of local food purchases goes to people living and working in the community. Retail outlets like farmers markets and farm-to-table restaurants have other benefits too. They can become magnets for other small businesses, helping to strengthen the entire community. In addition, opportunities to learn where food comes from, and not just purchase but even grow your own food in school or community gardens can give people greater access to fresh, nutritious food and help to build an overall culture of health.</a:t>
            </a:r>
            <a:r>
              <a:rPr lang="en-US" sz="1100" dirty="0"/>
              <a:t> </a:t>
            </a:r>
          </a:p>
          <a:p>
            <a:endParaRPr lang="en-US" b="1" dirty="0"/>
          </a:p>
        </p:txBody>
      </p:sp>
      <p:sp>
        <p:nvSpPr>
          <p:cNvPr id="4" name="Slide Number Placeholder 3"/>
          <p:cNvSpPr>
            <a:spLocks noGrp="1"/>
          </p:cNvSpPr>
          <p:nvPr>
            <p:ph type="sldNum" sz="quarter" idx="10"/>
          </p:nvPr>
        </p:nvSpPr>
        <p:spPr/>
        <p:txBody>
          <a:bodyPr/>
          <a:lstStyle/>
          <a:p>
            <a:fld id="{ACC5991F-8F4D-4346-AEC1-E15AEF287E5C}" type="slidenum">
              <a:rPr lang="en-US" smtClean="0"/>
              <a:t>10</a:t>
            </a:fld>
            <a:endParaRPr lang="en-US"/>
          </a:p>
        </p:txBody>
      </p:sp>
    </p:spTree>
    <p:extLst>
      <p:ext uri="{BB962C8B-B14F-4D97-AF65-F5344CB8AC3E}">
        <p14:creationId xmlns:p14="http://schemas.microsoft.com/office/powerpoint/2010/main" val="4052266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612">
              <a:defRPr/>
            </a:pPr>
            <a:r>
              <a:rPr lang="en-US" sz="1500" dirty="0"/>
              <a:t>Local food systems are growing all over the country. Farmers markets, food hubs, and farm-to-school programs—all key strategies for connecting supply with demand—are growing rapidly. </a:t>
            </a:r>
          </a:p>
          <a:p>
            <a:pPr marL="0" lvl="1" defTabSz="966612">
              <a:defRPr/>
            </a:pPr>
            <a:endParaRPr lang="en-US" sz="1500" dirty="0"/>
          </a:p>
          <a:p>
            <a:pPr marL="302066" lvl="1" indent="-302066" defTabSz="966612">
              <a:buFont typeface="Arial" panose="020B0604020202020204" pitchFamily="34" charset="0"/>
              <a:buChar char="•"/>
              <a:defRPr/>
            </a:pPr>
            <a:r>
              <a:rPr lang="en-US" sz="1500" dirty="0"/>
              <a:t>The number of farmers markets nearly</a:t>
            </a:r>
            <a:r>
              <a:rPr lang="en-US" sz="1500" baseline="0" dirty="0"/>
              <a:t> tripled between</a:t>
            </a:r>
            <a:r>
              <a:rPr lang="en-US" sz="1500" dirty="0"/>
              <a:t> 2000 and 2014.</a:t>
            </a:r>
          </a:p>
          <a:p>
            <a:pPr marL="302066" marR="0" lvl="1" indent="-302066"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Farm-to-school programs went from just six to more than 4,000 in a little more than 10 years.</a:t>
            </a:r>
          </a:p>
          <a:p>
            <a:pPr marL="302066" lvl="1" indent="-302066" defTabSz="966612">
              <a:buFont typeface="Arial" panose="020B0604020202020204" pitchFamily="34" charset="0"/>
              <a:buChar char="•"/>
              <a:defRPr/>
            </a:pPr>
            <a:r>
              <a:rPr lang="en-US" sz="1500" dirty="0"/>
              <a:t>Food hubs grew almost six-fold. They help connect farmers with institutional buyers and end consumers by offering</a:t>
            </a:r>
            <a:r>
              <a:rPr lang="en-US" sz="1500" baseline="0" dirty="0"/>
              <a:t> aggregation, distribution, and marketing services.</a:t>
            </a:r>
            <a:endParaRPr lang="en-US" sz="1500" dirty="0"/>
          </a:p>
          <a:p>
            <a:pPr marL="0" lvl="1" defTabSz="966612">
              <a:defRPr/>
            </a:pPr>
            <a:endParaRPr lang="en-US" sz="1500" dirty="0"/>
          </a:p>
          <a:p>
            <a:pPr marL="0" lvl="1" defTabSz="966612">
              <a:defRPr/>
            </a:pPr>
            <a:r>
              <a:rPr lang="en-US" sz="1100" dirty="0"/>
              <a:t>Sources: </a:t>
            </a:r>
          </a:p>
          <a:p>
            <a:pPr marL="302066" lvl="1" indent="-302066" defTabSz="966612">
              <a:buFont typeface="Arial" panose="020B0604020202020204" pitchFamily="34" charset="0"/>
              <a:buChar char="•"/>
              <a:defRPr/>
            </a:pPr>
            <a:r>
              <a:rPr lang="en-US" sz="1100" dirty="0"/>
              <a:t>USDA Economic Research Service. </a:t>
            </a:r>
            <a:r>
              <a:rPr lang="en-US" sz="1100" i="1" dirty="0"/>
              <a:t>Local Food Systems</a:t>
            </a:r>
            <a:r>
              <a:rPr lang="en-US" sz="1100" dirty="0"/>
              <a:t>: </a:t>
            </a:r>
            <a:r>
              <a:rPr lang="en-US" sz="1100" i="1" dirty="0"/>
              <a:t>Concepts, Impacts, and Issues. </a:t>
            </a:r>
            <a:r>
              <a:rPr lang="en-US" sz="1100" dirty="0"/>
              <a:t>2010. https://www.ers.usda.gov/publications/pub-details/?pubid=46395. </a:t>
            </a:r>
          </a:p>
          <a:p>
            <a:pPr marL="302066" lvl="1" indent="-302066" defTabSz="966612">
              <a:buFont typeface="Arial" panose="020B0604020202020204" pitchFamily="34" charset="0"/>
              <a:buChar char="•"/>
              <a:defRPr/>
            </a:pPr>
            <a:r>
              <a:rPr lang="en-US" sz="1100" dirty="0"/>
              <a:t>USDA Economic Research Service. </a:t>
            </a:r>
            <a:r>
              <a:rPr lang="en-US" sz="1100" i="1" dirty="0"/>
              <a:t>Trends in U.S. Local and Regional Food Systems: Report to Congress</a:t>
            </a:r>
            <a:r>
              <a:rPr lang="en-US" sz="1100" dirty="0"/>
              <a:t>. 2015. https://www.ers.usda.gov/publications/pub-details/?pubid=42807. </a:t>
            </a:r>
          </a:p>
          <a:p>
            <a:pPr marL="0" lvl="1" defTabSz="966612">
              <a:defRPr/>
            </a:pPr>
            <a:endParaRPr lang="en-US" sz="2100" dirty="0"/>
          </a:p>
          <a:p>
            <a:pPr marL="0" lvl="1" defTabSz="966612">
              <a:defRPr/>
            </a:pPr>
            <a:endParaRPr lang="en-US" sz="2100" dirty="0"/>
          </a:p>
          <a:p>
            <a:pPr marL="0" lvl="1" defTabSz="966612">
              <a:defRPr/>
            </a:pPr>
            <a:endParaRPr lang="en-US" sz="2100" dirty="0"/>
          </a:p>
          <a:p>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11</a:t>
            </a:fld>
            <a:endParaRPr lang="en-US"/>
          </a:p>
        </p:txBody>
      </p:sp>
    </p:spTree>
    <p:extLst>
      <p:ext uri="{BB962C8B-B14F-4D97-AF65-F5344CB8AC3E}">
        <p14:creationId xmlns:p14="http://schemas.microsoft.com/office/powerpoint/2010/main" val="103046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a:t>
            </a:r>
            <a:r>
              <a:rPr lang="en-US" b="0" baseline="0" dirty="0"/>
              <a:t> growth is driven by consumer preferences and attitudes towards food. Restaurants for several years in a row have identified local foods as a top trend to which they are responding. </a:t>
            </a:r>
            <a:endParaRPr lang="en-US" b="1" dirty="0"/>
          </a:p>
          <a:p>
            <a:endParaRPr lang="en-US" dirty="0"/>
          </a:p>
          <a:p>
            <a:r>
              <a:rPr lang="en-US" baseline="0" dirty="0"/>
              <a:t>This list reveals that five of the six top trends are related to local foods according to a survey of 1,575 chefs nationwide. </a:t>
            </a:r>
            <a:endParaRPr lang="en-US" dirty="0"/>
          </a:p>
          <a:p>
            <a:endParaRPr lang="en-US" dirty="0"/>
          </a:p>
          <a:p>
            <a:r>
              <a:rPr lang="en-US" sz="1100" dirty="0"/>
              <a:t>Source: National Restaurant Association. </a:t>
            </a:r>
            <a:r>
              <a:rPr lang="en-US" sz="1100" i="1" dirty="0"/>
              <a:t>What’s Hot – 2016 Culinary Forecast</a:t>
            </a:r>
            <a:r>
              <a:rPr lang="en-US" sz="1100" dirty="0"/>
              <a:t>. http://www.restaurant.org/Downloads/PDFs/News-Research/WhatsHot2016. </a:t>
            </a:r>
          </a:p>
          <a:p>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12</a:t>
            </a:fld>
            <a:endParaRPr lang="en-US"/>
          </a:p>
        </p:txBody>
      </p:sp>
    </p:spTree>
    <p:extLst>
      <p:ext uri="{BB962C8B-B14F-4D97-AF65-F5344CB8AC3E}">
        <p14:creationId xmlns:p14="http://schemas.microsoft.com/office/powerpoint/2010/main" val="3024959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a:t>
            </a:r>
            <a:r>
              <a:rPr lang="en-US" baseline="0" dirty="0"/>
              <a:t> the rapid growth in local food systems and the desire for local foods, direct-to-consumer sales are still a very small percent of all agricultural sales. An important caveat is that these data include edible farm products (not flowers or nursery crops) sold through on-farm stores, farmers markets, roadside stands, community-supported agriculture, on-line, pick-your-own, and mobile markets—but do not include local foods that are sold through intermediary channels, such as grocery stores. Still, local products are a small share of the food mix and there is considerable room to grow. </a:t>
            </a:r>
            <a:endParaRPr lang="en-US" dirty="0"/>
          </a:p>
          <a:p>
            <a:endParaRPr lang="en-US" dirty="0"/>
          </a:p>
          <a:p>
            <a:r>
              <a:rPr lang="en-US" sz="1100" dirty="0"/>
              <a:t>Sources:</a:t>
            </a:r>
          </a:p>
          <a:p>
            <a:pPr marL="181240" indent="-181240">
              <a:buFont typeface="Arial" panose="020B0604020202020204" pitchFamily="34" charset="0"/>
              <a:buChar char="•"/>
            </a:pPr>
            <a:r>
              <a:rPr lang="en-US" sz="1100" dirty="0"/>
              <a:t>USDA Economic Research Service. </a:t>
            </a:r>
            <a:r>
              <a:rPr lang="en-US" sz="1100" i="1" dirty="0"/>
              <a:t>Local Food Systems: Concepts, Impacts, and Issues</a:t>
            </a:r>
            <a:r>
              <a:rPr lang="en-US" sz="1100" dirty="0"/>
              <a:t>. 2010. https://www.ers.usda.gov/publications/pub-details/?pubid=46395.</a:t>
            </a:r>
          </a:p>
          <a:p>
            <a:pPr marL="181240" indent="-181240">
              <a:buFont typeface="Arial" panose="020B0604020202020204" pitchFamily="34" charset="0"/>
              <a:buChar char="•"/>
            </a:pPr>
            <a:r>
              <a:rPr lang="en-US" sz="1100" dirty="0"/>
              <a:t>USDA National Agricultural Statistics Service. </a:t>
            </a:r>
            <a:r>
              <a:rPr lang="en-US" sz="1100" i="1" dirty="0"/>
              <a:t>Farmers Marketing</a:t>
            </a:r>
            <a:r>
              <a:rPr lang="en-US" sz="1100" dirty="0"/>
              <a:t>. 2014. https://www.agcensus.usda.gov/Publications/2012/Online_Resources/Highlights/Farmers_Marketing/Highlights_Farmers_Marketing.pdf.</a:t>
            </a:r>
          </a:p>
          <a:p>
            <a:pPr marL="181240" indent="-181240">
              <a:buFont typeface="Arial" panose="020B0604020202020204" pitchFamily="34" charset="0"/>
              <a:buChar char="•"/>
            </a:pPr>
            <a:r>
              <a:rPr lang="en-US" sz="1100" dirty="0"/>
              <a:t>USDA National Agricultural Statistics Service. </a:t>
            </a:r>
            <a:r>
              <a:rPr lang="en-US" sz="1100" i="1" dirty="0"/>
              <a:t>Direct Farm Sales of Food. </a:t>
            </a:r>
            <a:r>
              <a:rPr lang="en-US" sz="1100" i="0" dirty="0"/>
              <a:t>2016. https://www.agcensus.usda.gov/Publications/2012/Online_Resources/Highlights/Local_Food/LocalFoodsMarketingPractices_Highlights.pdf. </a:t>
            </a:r>
            <a:endParaRPr lang="en-US" sz="1100" dirty="0"/>
          </a:p>
          <a:p>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13</a:t>
            </a:fld>
            <a:endParaRPr lang="en-US"/>
          </a:p>
        </p:txBody>
      </p:sp>
    </p:spTree>
    <p:extLst>
      <p:ext uri="{BB962C8B-B14F-4D97-AF65-F5344CB8AC3E}">
        <p14:creationId xmlns:p14="http://schemas.microsoft.com/office/powerpoint/2010/main" val="903293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Access to affordable, nutritious food is a challenge for at</a:t>
            </a:r>
            <a:r>
              <a:rPr lang="en-US" sz="1200" baseline="0" dirty="0"/>
              <a:t> least some households in many communities. Households without access to a vehicle, including many low-income and senior households, have the hardest time reaching full-service grocery stores or other outlets that sell fresh, healthy food. </a:t>
            </a:r>
          </a:p>
          <a:p>
            <a:endParaRPr lang="en-US" sz="1200" dirty="0"/>
          </a:p>
          <a:p>
            <a:r>
              <a:rPr lang="en-US" sz="1200" dirty="0"/>
              <a:t>2.3 million U.S. households</a:t>
            </a:r>
            <a:r>
              <a:rPr lang="en-US" sz="1200" baseline="0" dirty="0"/>
              <a:t> (2.2 percent) live more than a mile from a supermarket and don’t have access to a vehicle. Another 3.4 million live between one-half and one mile and don’t have access to a vehicle. Improving ways for people to get around is thus an important piece of improving food access. In addition to increasing the number of retail outlets for fresh, nutritious food, improving walkability, </a:t>
            </a:r>
            <a:r>
              <a:rPr lang="en-US" sz="1200" baseline="0" dirty="0" err="1"/>
              <a:t>bikeability</a:t>
            </a:r>
            <a:r>
              <a:rPr lang="en-US" sz="1200" baseline="0" dirty="0"/>
              <a:t>, and public transit can also improve food access. </a:t>
            </a:r>
            <a:endParaRPr lang="en-US" sz="1200" dirty="0"/>
          </a:p>
          <a:p>
            <a:endParaRPr lang="en-US" sz="1200" dirty="0"/>
          </a:p>
          <a:p>
            <a:r>
              <a:rPr lang="en-US" sz="1200" dirty="0"/>
              <a:t>Source: </a:t>
            </a:r>
            <a:r>
              <a:rPr lang="en-US" dirty="0"/>
              <a:t>USDA</a:t>
            </a:r>
            <a:r>
              <a:rPr lang="en-US" baseline="0" dirty="0"/>
              <a:t> Economic Research Service. Access to Affordable and Nutritious Food: Measuring and Understanding Food Deserts and Their Consequences: Report to Congress. 2009. </a:t>
            </a:r>
            <a:r>
              <a:rPr lang="en-US" dirty="0"/>
              <a:t>https://www.ers.usda.gov/publications/pub-details/?pubid=42729. </a:t>
            </a:r>
          </a:p>
        </p:txBody>
      </p:sp>
      <p:sp>
        <p:nvSpPr>
          <p:cNvPr id="4" name="Slide Number Placeholder 3"/>
          <p:cNvSpPr>
            <a:spLocks noGrp="1"/>
          </p:cNvSpPr>
          <p:nvPr>
            <p:ph type="sldNum" sz="quarter" idx="10"/>
          </p:nvPr>
        </p:nvSpPr>
        <p:spPr/>
        <p:txBody>
          <a:bodyPr/>
          <a:lstStyle/>
          <a:p>
            <a:fld id="{ACC5991F-8F4D-4346-AEC1-E15AEF287E5C}" type="slidenum">
              <a:rPr lang="en-US" smtClean="0"/>
              <a:t>14</a:t>
            </a:fld>
            <a:endParaRPr lang="en-US"/>
          </a:p>
        </p:txBody>
      </p:sp>
    </p:spTree>
    <p:extLst>
      <p:ext uri="{BB962C8B-B14F-4D97-AF65-F5344CB8AC3E}">
        <p14:creationId xmlns:p14="http://schemas.microsoft.com/office/powerpoint/2010/main" val="2968621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a:t>
            </a:r>
            <a:r>
              <a:rPr lang="en-US" b="0" baseline="0" dirty="0"/>
              <a:t>here is federal funding available to help improve access to local food. The 2014 Farm Bill increased funding for programs that support local foods. This graphic from the USDA shows the various actors in the local food system and some of the programs that are available to support each.</a:t>
            </a:r>
          </a:p>
          <a:p>
            <a:endParaRPr lang="en-US" b="0" baseline="0" dirty="0"/>
          </a:p>
          <a:p>
            <a:r>
              <a:rPr lang="en-US" b="0" baseline="0" dirty="0"/>
              <a:t>Source: USDA. </a:t>
            </a:r>
            <a:r>
              <a:rPr lang="en-US" b="0" i="1" baseline="0" dirty="0"/>
              <a:t>USDA Programs in the Local Food Supply Chain</a:t>
            </a:r>
            <a:r>
              <a:rPr lang="en-US" b="0" i="0" baseline="0" dirty="0"/>
              <a:t>. https://www.usda.gov/sites/default/files/documents/FoodSupplyChain_v8.pdf. </a:t>
            </a:r>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15</a:t>
            </a:fld>
            <a:endParaRPr lang="en-US"/>
          </a:p>
        </p:txBody>
      </p:sp>
    </p:spTree>
    <p:extLst>
      <p:ext uri="{BB962C8B-B14F-4D97-AF65-F5344CB8AC3E}">
        <p14:creationId xmlns:p14="http://schemas.microsoft.com/office/powerpoint/2010/main" val="739493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baseline="0" dirty="0"/>
              <a:t>What is driving the growing demand and interest for local foods? The next few slides explore some of the concerns people have, and some of the benefits a community can realize when more people are eating local and communities use the development of a local food system to help revitalize downtowns and neighborhoods. </a:t>
            </a:r>
            <a:endParaRPr lang="en-US" b="1" dirty="0"/>
          </a:p>
          <a:p>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16</a:t>
            </a:fld>
            <a:endParaRPr lang="en-US"/>
          </a:p>
        </p:txBody>
      </p:sp>
    </p:spTree>
    <p:extLst>
      <p:ext uri="{BB962C8B-B14F-4D97-AF65-F5344CB8AC3E}">
        <p14:creationId xmlns:p14="http://schemas.microsoft.com/office/powerpoint/2010/main" val="4134719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dirty="0"/>
              <a:t>Customers</a:t>
            </a:r>
            <a:r>
              <a:rPr lang="en-US" b="0" baseline="0" dirty="0"/>
              <a:t> are also looking for local foods at the grocery store. The consulting firm A.T. Kearney looked at the top reasons people are buying local foods. These include that buying local helps the local economy, gives you a better and broader assortment of products, and is a healthier choice. </a:t>
            </a:r>
          </a:p>
          <a:p>
            <a:pPr defTabSz="966612">
              <a:defRPr/>
            </a:pPr>
            <a:endParaRPr lang="en-US" b="0" baseline="0" dirty="0"/>
          </a:p>
          <a:p>
            <a:pPr defTabSz="966612">
              <a:defRPr/>
            </a:pPr>
            <a:r>
              <a:rPr lang="en-US" b="0" baseline="0" dirty="0"/>
              <a:t>Next we’ll go into some of these reasons in a little more detail.</a:t>
            </a:r>
            <a:r>
              <a:rPr lang="en-US" dirty="0"/>
              <a:t> </a:t>
            </a:r>
          </a:p>
          <a:p>
            <a:endParaRPr lang="en-US" dirty="0"/>
          </a:p>
          <a:p>
            <a:r>
              <a:rPr lang="en-US" sz="1100" dirty="0"/>
              <a:t>Source: James Rushing and Jens </a:t>
            </a:r>
            <a:r>
              <a:rPr lang="en-US" sz="1100" dirty="0" err="1"/>
              <a:t>Ruehle</a:t>
            </a:r>
            <a:r>
              <a:rPr lang="en-US" sz="1100" dirty="0"/>
              <a:t>. “Buying into the Local Food Movement.” 2013. A.T. Kearney. https://www.atkearney.com/documents/10192/709903/Buying+into+the+Local+Food+Movement.pdf/68091049-b5c2-4d2a-a770-ee5b703da8fd. </a:t>
            </a:r>
          </a:p>
          <a:p>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17</a:t>
            </a:fld>
            <a:endParaRPr lang="en-US"/>
          </a:p>
        </p:txBody>
      </p:sp>
    </p:spTree>
    <p:extLst>
      <p:ext uri="{BB962C8B-B14F-4D97-AF65-F5344CB8AC3E}">
        <p14:creationId xmlns:p14="http://schemas.microsoft.com/office/powerpoint/2010/main" val="319265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dirty="0"/>
              <a:t>Many communities have economic concerns, like </a:t>
            </a:r>
            <a:r>
              <a:rPr lang="en-US" b="0" baseline="0" dirty="0"/>
              <a:t>the loss of local businesses that make places unique, especially in the downtown area, slow job growth or stagnant wages, and leakage of local dollars to national retailers. Local food systems can help address these concerns.</a:t>
            </a:r>
          </a:p>
          <a:p>
            <a:pPr defTabSz="966612">
              <a:defRPr/>
            </a:pPr>
            <a:endParaRPr lang="en-US" b="0" baseline="0" dirty="0"/>
          </a:p>
          <a:p>
            <a:pPr defTabSz="966612">
              <a:defRPr/>
            </a:pPr>
            <a:r>
              <a:rPr lang="en-US" b="0" baseline="0" dirty="0"/>
              <a:t>Local food businesses like farmers markets and restaurants that serve local foods, along with food hubs, commercial kitchens, and other entities that support local foods entrepreneurs create opportunities for people to spend their dollars in places where that money is more likely to be reinvested it in the community. </a:t>
            </a:r>
          </a:p>
          <a:p>
            <a:pPr defTabSz="966612">
              <a:defRPr/>
            </a:pPr>
            <a:endParaRPr lang="en-US" b="0" baseline="0" dirty="0"/>
          </a:p>
          <a:p>
            <a:pPr defTabSz="966612">
              <a:defRPr/>
            </a:pPr>
            <a:r>
              <a:rPr lang="en-US" b="0" baseline="0" dirty="0"/>
              <a:t>When these local foods businesses are located in downtowns, they not only help fill a possibly vacant space where there is existing infrastructure, they help enliven the heart of the community, generate traffic for neighboring businesses, and help improve the community’s overall economic outlook. In other words, the location of local foods enterprises is key to getting the greatest benefit out of those investments.</a:t>
            </a:r>
          </a:p>
          <a:p>
            <a:pPr defTabSz="966612">
              <a:defRPr/>
            </a:pPr>
            <a:endParaRPr lang="en-US" b="1" dirty="0"/>
          </a:p>
          <a:p>
            <a:pPr defTabSz="966612">
              <a:defRPr/>
            </a:pPr>
            <a:r>
              <a:rPr lang="en-US" b="0" dirty="0"/>
              <a:t>New Albany, Mississippi</a:t>
            </a:r>
            <a:r>
              <a:rPr lang="en-US" b="0" baseline="0" dirty="0"/>
              <a:t> is a good example of how local foods can support the downtown and local economy. Downtown businesses saw a 25% uptick in business on the 2</a:t>
            </a:r>
            <a:r>
              <a:rPr lang="en-US" b="0" baseline="30000" dirty="0"/>
              <a:t>nd</a:t>
            </a:r>
            <a:r>
              <a:rPr lang="en-US" b="0" baseline="0" dirty="0"/>
              <a:t> Saturday of each month, when the downtown farmers market adds music and arts vendors. </a:t>
            </a:r>
          </a:p>
          <a:p>
            <a:pPr defTabSz="966612">
              <a:defRPr/>
            </a:pPr>
            <a:endParaRPr lang="en-US" b="0" baseline="0" dirty="0"/>
          </a:p>
          <a:p>
            <a:pPr defTabSz="966612">
              <a:defRPr/>
            </a:pPr>
            <a:r>
              <a:rPr lang="en-US" b="0" baseline="0" dirty="0"/>
              <a:t>Source: American Independent Business Alliance. “</a:t>
            </a:r>
            <a:r>
              <a:rPr lang="en-US" sz="1200" b="0" kern="1200" dirty="0">
                <a:solidFill>
                  <a:schemeClr val="tx1"/>
                </a:solidFill>
                <a:effectLst/>
                <a:latin typeface="+mn-lt"/>
                <a:ea typeface="+mn-ea"/>
                <a:cs typeface="+mn-cs"/>
              </a:rPr>
              <a:t>The Multiplier Effect of Local Independent Businesses.” https://www.amiba.net/resources/multiplier-effect/. Accessed May 24, 2017. </a:t>
            </a:r>
          </a:p>
        </p:txBody>
      </p:sp>
      <p:sp>
        <p:nvSpPr>
          <p:cNvPr id="4" name="Slide Number Placeholder 3"/>
          <p:cNvSpPr>
            <a:spLocks noGrp="1"/>
          </p:cNvSpPr>
          <p:nvPr>
            <p:ph type="sldNum" sz="quarter" idx="10"/>
          </p:nvPr>
        </p:nvSpPr>
        <p:spPr/>
        <p:txBody>
          <a:bodyPr/>
          <a:lstStyle/>
          <a:p>
            <a:fld id="{ACC5991F-8F4D-4346-AEC1-E15AEF287E5C}" type="slidenum">
              <a:rPr lang="en-US" smtClean="0"/>
              <a:t>18</a:t>
            </a:fld>
            <a:endParaRPr lang="en-US"/>
          </a:p>
        </p:txBody>
      </p:sp>
    </p:spTree>
    <p:extLst>
      <p:ext uri="{BB962C8B-B14F-4D97-AF65-F5344CB8AC3E}">
        <p14:creationId xmlns:p14="http://schemas.microsoft.com/office/powerpoint/2010/main" val="737541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Health</a:t>
            </a:r>
            <a:r>
              <a:rPr lang="en-US" b="0" baseline="0" dirty="0"/>
              <a:t> is a major concern in the United States. Obesity has risen dramatically in recent decades and brought with it many related health problems such as diabetes, high blood pressure, and heart disease. </a:t>
            </a:r>
          </a:p>
          <a:p>
            <a:endParaRPr lang="en-US" b="0" baseline="0" dirty="0"/>
          </a:p>
          <a:p>
            <a:r>
              <a:rPr lang="en-US" b="0" baseline="0" dirty="0"/>
              <a:t>Lack of access to affordable, healthy food and safe places to walk, bike, and recreate are important contributors to this problem. Developing new healthy food outlets and ensuring people can get there safely and comfortably by walking or biking creates a healthier community. </a:t>
            </a:r>
            <a:endParaRPr lang="en-US" b="1" dirty="0"/>
          </a:p>
          <a:p>
            <a:endParaRPr lang="en-US" dirty="0"/>
          </a:p>
          <a:p>
            <a:r>
              <a:rPr lang="en-US" sz="1100" dirty="0"/>
              <a:t>Sources: </a:t>
            </a:r>
          </a:p>
          <a:p>
            <a:pPr marL="181240" indent="-181240">
              <a:buFont typeface="Arial" panose="020B0604020202020204" pitchFamily="34" charset="0"/>
              <a:buChar char="•"/>
            </a:pPr>
            <a:r>
              <a:rPr lang="en-US" sz="1100" dirty="0"/>
              <a:t>Centers for Disease Control and Prevention. “Overweight &amp; Obesity.” http://www.cdc.gov/obesity/data/adult.html. Accessed September 14, 2016.</a:t>
            </a:r>
          </a:p>
          <a:p>
            <a:pPr marL="181240" indent="-181240" defTabSz="966612">
              <a:buFont typeface="Arial" panose="020B0604020202020204" pitchFamily="34" charset="0"/>
              <a:buChar char="•"/>
              <a:defRPr/>
            </a:pPr>
            <a:r>
              <a:rPr lang="en-US" sz="1100" dirty="0" err="1"/>
              <a:t>Treuhaft</a:t>
            </a:r>
            <a:r>
              <a:rPr lang="en-US" sz="1100" dirty="0"/>
              <a:t>, Sarah and Allison </a:t>
            </a:r>
            <a:r>
              <a:rPr lang="en-US" sz="1100" dirty="0" err="1"/>
              <a:t>Karpyn</a:t>
            </a:r>
            <a:r>
              <a:rPr lang="en-US" sz="1100" dirty="0"/>
              <a:t>. </a:t>
            </a:r>
            <a:r>
              <a:rPr lang="en-US" sz="1100" i="1" dirty="0"/>
              <a:t>The Grocery Gap: Who Has Access to Healthy Food and Why it Matters. </a:t>
            </a:r>
            <a:r>
              <a:rPr lang="en-US" sz="1100" dirty="0"/>
              <a:t>The Food Trust. 2010. http://thefoodtrust.org/uploads/media_items/grocerygap.original.pdf.</a:t>
            </a:r>
          </a:p>
        </p:txBody>
      </p:sp>
      <p:sp>
        <p:nvSpPr>
          <p:cNvPr id="4" name="Slide Number Placeholder 3"/>
          <p:cNvSpPr>
            <a:spLocks noGrp="1"/>
          </p:cNvSpPr>
          <p:nvPr>
            <p:ph type="sldNum" sz="quarter" idx="10"/>
          </p:nvPr>
        </p:nvSpPr>
        <p:spPr/>
        <p:txBody>
          <a:bodyPr/>
          <a:lstStyle/>
          <a:p>
            <a:fld id="{ACC5991F-8F4D-4346-AEC1-E15AEF287E5C}" type="slidenum">
              <a:rPr lang="en-US" smtClean="0"/>
              <a:t>19</a:t>
            </a:fld>
            <a:endParaRPr lang="en-US"/>
          </a:p>
        </p:txBody>
      </p:sp>
    </p:spTree>
    <p:extLst>
      <p:ext uri="{BB962C8B-B14F-4D97-AF65-F5344CB8AC3E}">
        <p14:creationId xmlns:p14="http://schemas.microsoft.com/office/powerpoint/2010/main" val="3874685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a:t>
            </a:r>
            <a:r>
              <a:rPr lang="en-US" b="1" dirty="0"/>
              <a:t> </a:t>
            </a:r>
            <a:r>
              <a:rPr lang="en-US" dirty="0"/>
              <a:t>Local Foods, Local Places</a:t>
            </a:r>
            <a:r>
              <a:rPr lang="en-US" baseline="0" dirty="0"/>
              <a:t> process aims to increase economic opportunity, improve access to healthy foods, and revitalize downtowns and existing neighborhoods. It helps accomplish this by creating connections that make a stronger local food system and linking that food system to place-based investments in existing communities. </a:t>
            </a:r>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2</a:t>
            </a:fld>
            <a:endParaRPr lang="en-US"/>
          </a:p>
        </p:txBody>
      </p:sp>
    </p:spTree>
    <p:extLst>
      <p:ext uri="{BB962C8B-B14F-4D97-AF65-F5344CB8AC3E}">
        <p14:creationId xmlns:p14="http://schemas.microsoft.com/office/powerpoint/2010/main" val="532988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Environmental concerns about farming practices, loss</a:t>
            </a:r>
            <a:r>
              <a:rPr lang="en-US" b="0" baseline="0" dirty="0"/>
              <a:t> of farmland and open space, and agriculture’s contribution to climate change have also led many consumers to want </a:t>
            </a:r>
            <a:r>
              <a:rPr lang="en-US" baseline="0" dirty="0"/>
              <a:t>to understand more about how their food is produced. Knowing the farmer who produces your food AND having direct conversations about the practices used give consumers confidence that they can make informed choices that are better for the environment.</a:t>
            </a:r>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20</a:t>
            </a:fld>
            <a:endParaRPr lang="en-US"/>
          </a:p>
        </p:txBody>
      </p:sp>
    </p:spTree>
    <p:extLst>
      <p:ext uri="{BB962C8B-B14F-4D97-AF65-F5344CB8AC3E}">
        <p14:creationId xmlns:p14="http://schemas.microsoft.com/office/powerpoint/2010/main" val="1305366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Where do you fit in with these trends? </a:t>
            </a:r>
          </a:p>
        </p:txBody>
      </p:sp>
      <p:sp>
        <p:nvSpPr>
          <p:cNvPr id="4" name="Slide Number Placeholder 3"/>
          <p:cNvSpPr>
            <a:spLocks noGrp="1"/>
          </p:cNvSpPr>
          <p:nvPr>
            <p:ph type="sldNum" sz="quarter" idx="10"/>
          </p:nvPr>
        </p:nvSpPr>
        <p:spPr/>
        <p:txBody>
          <a:bodyPr/>
          <a:lstStyle/>
          <a:p>
            <a:fld id="{ACC5991F-8F4D-4346-AEC1-E15AEF287E5C}" type="slidenum">
              <a:rPr lang="en-US" smtClean="0"/>
              <a:t>21</a:t>
            </a:fld>
            <a:endParaRPr lang="en-US"/>
          </a:p>
        </p:txBody>
      </p:sp>
    </p:spTree>
    <p:extLst>
      <p:ext uri="{BB962C8B-B14F-4D97-AF65-F5344CB8AC3E}">
        <p14:creationId xmlns:p14="http://schemas.microsoft.com/office/powerpoint/2010/main" val="3709287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a:t>
            </a:r>
            <a:r>
              <a:rPr lang="en-US" baseline="0" dirty="0"/>
              <a:t> information about the community that illustrates some of the economic, health, and environmental challenges local foods might help address. Also note key assets that could be used as a starting point from which to grow.]</a:t>
            </a:r>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22</a:t>
            </a:fld>
            <a:endParaRPr lang="en-US"/>
          </a:p>
        </p:txBody>
      </p:sp>
    </p:spTree>
    <p:extLst>
      <p:ext uri="{BB962C8B-B14F-4D97-AF65-F5344CB8AC3E}">
        <p14:creationId xmlns:p14="http://schemas.microsoft.com/office/powerpoint/2010/main" val="178224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next few slides will show some images from communities that carried out a similar process through the federal Local Foods, Local Places technical assistance program. These brief introductions to strategies other communities have used are intended to inspire some creativity among everyone here as we brainstorm approaches that might work here. </a:t>
            </a:r>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23</a:t>
            </a:fld>
            <a:endParaRPr lang="en-US"/>
          </a:p>
        </p:txBody>
      </p:sp>
    </p:spTree>
    <p:extLst>
      <p:ext uri="{BB962C8B-B14F-4D97-AF65-F5344CB8AC3E}">
        <p14:creationId xmlns:p14="http://schemas.microsoft.com/office/powerpoint/2010/main" val="3934797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ct val="0"/>
              </a:spcBef>
            </a:pPr>
            <a:r>
              <a:rPr lang="en-US" baseline="0" dirty="0"/>
              <a:t>Williamson, West Virginia, wanted to increase access to healthy, local foods, especially for lower-income residents. This image shows the resulting Community Garden of </a:t>
            </a:r>
            <a:r>
              <a:rPr lang="en-US" baseline="0" dirty="0" err="1"/>
              <a:t>Eatin</a:t>
            </a:r>
            <a:r>
              <a:rPr lang="en-US" baseline="0" dirty="0"/>
              <a:t>’, sited on a formerly vacant lot between a railyard and housing for lower-income and disabled people. </a:t>
            </a:r>
          </a:p>
          <a:p>
            <a:pPr marL="0" lvl="1">
              <a:spcBef>
                <a:spcPct val="0"/>
              </a:spcBef>
            </a:pPr>
            <a:endParaRPr lang="en-US" baseline="0" dirty="0"/>
          </a:p>
          <a:p>
            <a:pPr marL="0" lvl="1">
              <a:spcBef>
                <a:spcPct val="0"/>
              </a:spcBef>
            </a:pPr>
            <a:r>
              <a:rPr lang="en-US" baseline="0" dirty="0"/>
              <a:t>Details:</a:t>
            </a:r>
            <a:endParaRPr lang="en-US" sz="1300" dirty="0"/>
          </a:p>
          <a:p>
            <a:pPr marL="181240" indent="-181240">
              <a:buFont typeface="Arial" panose="020B0604020202020204" pitchFamily="34" charset="0"/>
              <a:buChar char="•"/>
            </a:pPr>
            <a:r>
              <a:rPr lang="en-US" sz="1300" dirty="0"/>
              <a:t>The garden is a collaboration of the Williamson Redevelopment Authority, Central Appalachian Sustainable Economies, West Virginia University Extension, and the Wildwood Garden Club.</a:t>
            </a:r>
          </a:p>
          <a:p>
            <a:pPr marL="181240" indent="-181240" defTabSz="966612">
              <a:buFont typeface="Arial" panose="020B0604020202020204" pitchFamily="34" charset="0"/>
              <a:buChar char="•"/>
              <a:defRPr/>
            </a:pPr>
            <a:r>
              <a:rPr lang="en-US" sz="1300" dirty="0"/>
              <a:t>The mayor provided city property for the garden.</a:t>
            </a:r>
          </a:p>
          <a:p>
            <a:pPr marL="181240" indent="-181240">
              <a:buFont typeface="Arial" panose="020B0604020202020204" pitchFamily="34" charset="0"/>
              <a:buChar char="•"/>
            </a:pPr>
            <a:r>
              <a:rPr lang="en-US" sz="1300" dirty="0"/>
              <a:t>Intentionally located next to Williamson Towers, a low-income housing development.</a:t>
            </a:r>
          </a:p>
          <a:p>
            <a:pPr marL="181240" indent="-181240">
              <a:buFont typeface="Arial" panose="020B0604020202020204" pitchFamily="34" charset="0"/>
              <a:buChar char="•"/>
            </a:pPr>
            <a:r>
              <a:rPr lang="en-US" sz="1300" dirty="0"/>
              <a:t>Many gardeners live at the Towers and are disabled or elderly. </a:t>
            </a:r>
          </a:p>
          <a:p>
            <a:pPr marL="181240" indent="-181240">
              <a:buFont typeface="Arial" panose="020B0604020202020204" pitchFamily="34" charset="0"/>
              <a:buChar char="•"/>
            </a:pPr>
            <a:r>
              <a:rPr lang="en-US" sz="1300" dirty="0"/>
              <a:t>Includes 30 raised beds that allow those in wheelchairs to garden.</a:t>
            </a:r>
          </a:p>
          <a:p>
            <a:pPr marL="181240" indent="-181240">
              <a:buFont typeface="Arial" panose="020B0604020202020204" pitchFamily="34" charset="0"/>
              <a:buChar char="•"/>
            </a:pPr>
            <a:r>
              <a:rPr lang="en-US" sz="1300" dirty="0"/>
              <a:t>Three high tunnels allow for a longer growing season.</a:t>
            </a:r>
          </a:p>
          <a:p>
            <a:pPr marL="181240" indent="-181240" defTabSz="966612">
              <a:buFont typeface="Arial" panose="020B0604020202020204" pitchFamily="34" charset="0"/>
              <a:buChar char="•"/>
              <a:defRPr/>
            </a:pPr>
            <a:r>
              <a:rPr lang="en-US" sz="1300" dirty="0"/>
              <a:t>Profits from sales at the city’s farmers market support the gardens. </a:t>
            </a:r>
          </a:p>
          <a:p>
            <a:pPr marL="181240" indent="-181240">
              <a:buFont typeface="Arial" panose="020B0604020202020204" pitchFamily="34" charset="0"/>
              <a:buChar char="•"/>
            </a:pPr>
            <a:endParaRPr lang="en-US" sz="1300" dirty="0"/>
          </a:p>
          <a:p>
            <a:r>
              <a:rPr lang="en-US" sz="1100" dirty="0"/>
              <a:t>See: Grow Appalachia. “Williamson Health &amp; Wellness Center.” https://growappalachia.berea.edu/portfolio-items/sustainable-williamson/. Accessed Sep. 28, 2017.</a:t>
            </a:r>
          </a:p>
          <a:p>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24</a:t>
            </a:fld>
            <a:endParaRPr lang="en-US"/>
          </a:p>
        </p:txBody>
      </p:sp>
    </p:spTree>
    <p:extLst>
      <p:ext uri="{BB962C8B-B14F-4D97-AF65-F5344CB8AC3E}">
        <p14:creationId xmlns:p14="http://schemas.microsoft.com/office/powerpoint/2010/main" val="2529686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nonprofit</a:t>
            </a:r>
            <a:r>
              <a:rPr lang="en-US" baseline="0" dirty="0"/>
              <a:t> organization </a:t>
            </a:r>
            <a:r>
              <a:rPr lang="en-US" dirty="0"/>
              <a:t>Grow Ohio Valley has a wide-ranging</a:t>
            </a:r>
            <a:r>
              <a:rPr lang="en-US" baseline="0" dirty="0"/>
              <a:t> set of programs to increase access to healthy, local food; increase prosperity; and help downtown Wheeling thrive. They operate greenhouses on vacant lots in the city where the organization grows food for its farm stands, mobile farmers market, and community-supported agriculture (CSA) program. The organization’s next project is an urban orchard on an abandoned and unbuildable hillside just a short walk from downtown. </a:t>
            </a:r>
          </a:p>
          <a:p>
            <a:endParaRPr lang="en-US" sz="1300" dirty="0"/>
          </a:p>
          <a:p>
            <a:r>
              <a:rPr lang="en-US" sz="1100" dirty="0"/>
              <a:t>See: Grow Ohio Valley. http://www.growov.org/. Accessed August 12, 2016.</a:t>
            </a:r>
          </a:p>
        </p:txBody>
      </p:sp>
      <p:sp>
        <p:nvSpPr>
          <p:cNvPr id="4" name="Slide Number Placeholder 3"/>
          <p:cNvSpPr>
            <a:spLocks noGrp="1"/>
          </p:cNvSpPr>
          <p:nvPr>
            <p:ph type="sldNum" sz="quarter" idx="10"/>
          </p:nvPr>
        </p:nvSpPr>
        <p:spPr/>
        <p:txBody>
          <a:bodyPr/>
          <a:lstStyle/>
          <a:p>
            <a:fld id="{ACC5991F-8F4D-4346-AEC1-E15AEF287E5C}" type="slidenum">
              <a:rPr lang="en-US" smtClean="0"/>
              <a:t>25</a:t>
            </a:fld>
            <a:endParaRPr lang="en-US"/>
          </a:p>
        </p:txBody>
      </p:sp>
    </p:spTree>
    <p:extLst>
      <p:ext uri="{BB962C8B-B14F-4D97-AF65-F5344CB8AC3E}">
        <p14:creationId xmlns:p14="http://schemas.microsoft.com/office/powerpoint/2010/main" val="3083608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612">
              <a:defRPr/>
            </a:pPr>
            <a:r>
              <a:rPr lang="en-US" b="0" baseline="0" dirty="0"/>
              <a:t>A strong local food system also brings economic benefits to producers and businesses. The Appalachian Harvest Food Hub in Southwest Virginia grew out of a desire to help struggling tobacco farmers transition to certified organic crop production. It provides aggregation and distribution services that allow small farmers to reach large institutional and retail buyers. </a:t>
            </a:r>
            <a:endParaRPr lang="en-US" b="1" dirty="0"/>
          </a:p>
          <a:p>
            <a:pPr marL="0" lvl="1" defTabSz="966612">
              <a:defRPr/>
            </a:pPr>
            <a:endParaRPr lang="en-US" dirty="0"/>
          </a:p>
          <a:p>
            <a:pPr marL="0" lvl="1" defTabSz="966612">
              <a:defRPr/>
            </a:pPr>
            <a:r>
              <a:rPr lang="en-US" baseline="0" dirty="0"/>
              <a:t>Details:</a:t>
            </a:r>
          </a:p>
          <a:p>
            <a:pPr marL="181240" lvl="1" indent="-181240" defTabSz="966612">
              <a:buFont typeface="Arial" panose="020B0604020202020204" pitchFamily="34" charset="0"/>
              <a:buChar char="•"/>
              <a:defRPr/>
            </a:pPr>
            <a:r>
              <a:rPr lang="en-US" baseline="0" dirty="0"/>
              <a:t>The hub provides services for 40-50 low-resource farmers.</a:t>
            </a:r>
          </a:p>
          <a:p>
            <a:pPr marL="181240" lvl="1" indent="-181240" defTabSz="966612">
              <a:buFont typeface="Arial" panose="020B0604020202020204" pitchFamily="34" charset="0"/>
              <a:buChar char="•"/>
              <a:defRPr/>
            </a:pPr>
            <a:r>
              <a:rPr lang="en-US" baseline="0" dirty="0"/>
              <a:t>It is one of the longest-running food hubs in the country, operating since 1995.</a:t>
            </a:r>
          </a:p>
          <a:p>
            <a:pPr marL="181240" lvl="1" indent="-181240" defTabSz="966612">
              <a:buFont typeface="Arial" panose="020B0604020202020204" pitchFamily="34" charset="0"/>
              <a:buChar char="•"/>
              <a:defRPr/>
            </a:pPr>
            <a:r>
              <a:rPr lang="en-US" baseline="0" dirty="0"/>
              <a:t>Gross sales in 2013 were nearly $1.5 million.</a:t>
            </a:r>
          </a:p>
          <a:p>
            <a:pPr marL="181240" lvl="1" indent="-181240" defTabSz="966612">
              <a:buFont typeface="Arial" panose="020B0604020202020204" pitchFamily="34" charset="0"/>
              <a:buChar char="•"/>
              <a:defRPr/>
            </a:pPr>
            <a:endParaRPr lang="en-US" baseline="0" dirty="0"/>
          </a:p>
          <a:p>
            <a:pPr marL="0" lvl="1" defTabSz="966612">
              <a:defRPr/>
            </a:pPr>
            <a:r>
              <a:rPr lang="en-US" sz="1100" dirty="0"/>
              <a:t>See: </a:t>
            </a:r>
          </a:p>
          <a:p>
            <a:pPr marL="181240" lvl="1" indent="-181240" defTabSz="966612">
              <a:buFont typeface="Arial" panose="020B0604020202020204" pitchFamily="34" charset="0"/>
              <a:buChar char="•"/>
              <a:defRPr/>
            </a:pPr>
            <a:r>
              <a:rPr lang="en-US" sz="1100" dirty="0"/>
              <a:t>Crum, Sylvia. “Appalachian Harvest: The story of a food hub in Appalachia.” </a:t>
            </a:r>
            <a:r>
              <a:rPr lang="en-US" sz="1100" i="1" dirty="0"/>
              <a:t>Health &amp; Wellness Magazine.</a:t>
            </a:r>
            <a:r>
              <a:rPr lang="en-US" sz="1100" dirty="0"/>
              <a:t> http://tnhealthandwellness.com/appalachian-harvest-the-story-of-a-food-hub-in-appalachia/. Accessed August 12, 2016.</a:t>
            </a:r>
          </a:p>
          <a:p>
            <a:pPr marL="181240" lvl="1" indent="-181240" defTabSz="966612">
              <a:buFont typeface="Arial" panose="020B0604020202020204" pitchFamily="34" charset="0"/>
              <a:buChar char="•"/>
              <a:defRPr/>
            </a:pPr>
            <a:r>
              <a:rPr lang="en-US" sz="1100" dirty="0"/>
              <a:t>Appalachian Sustainable Development. “Appalachian Harvest.” http://asdevelop.org/ah/. Accessed August 12. 2016.</a:t>
            </a:r>
          </a:p>
          <a:p>
            <a:pPr marL="0" lvl="1" indent="0" defTabSz="966612">
              <a:buFont typeface="Arial" panose="020B0604020202020204" pitchFamily="34" charset="0"/>
              <a:buNone/>
              <a:defRPr/>
            </a:pPr>
            <a:endParaRPr lang="en-US" sz="1100" dirty="0"/>
          </a:p>
          <a:p>
            <a:pPr marL="0" marR="0" lvl="1"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0" dirty="0">
                <a:solidFill>
                  <a:schemeClr val="bg1"/>
                </a:solidFill>
                <a:latin typeface="Arial" panose="020B0604020202020204" pitchFamily="34" charset="0"/>
                <a:cs typeface="Arial" panose="020B0604020202020204" pitchFamily="34" charset="0"/>
              </a:rPr>
              <a:t>Photo source: Appalachian Sustainable Development </a:t>
            </a:r>
          </a:p>
        </p:txBody>
      </p:sp>
      <p:sp>
        <p:nvSpPr>
          <p:cNvPr id="4" name="Slide Number Placeholder 3"/>
          <p:cNvSpPr>
            <a:spLocks noGrp="1"/>
          </p:cNvSpPr>
          <p:nvPr>
            <p:ph type="sldNum" sz="quarter" idx="10"/>
          </p:nvPr>
        </p:nvSpPr>
        <p:spPr/>
        <p:txBody>
          <a:bodyPr/>
          <a:lstStyle/>
          <a:p>
            <a:fld id="{ACC5991F-8F4D-4346-AEC1-E15AEF287E5C}" type="slidenum">
              <a:rPr lang="en-US" smtClean="0"/>
              <a:t>26</a:t>
            </a:fld>
            <a:endParaRPr lang="en-US"/>
          </a:p>
        </p:txBody>
      </p:sp>
    </p:spTree>
    <p:extLst>
      <p:ext uri="{BB962C8B-B14F-4D97-AF65-F5344CB8AC3E}">
        <p14:creationId xmlns:p14="http://schemas.microsoft.com/office/powerpoint/2010/main" val="53042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Youngstown Neighborhood Development Corporation </a:t>
            </a:r>
            <a:r>
              <a:rPr lang="en-US" b="0" baseline="0" dirty="0"/>
              <a:t>operates the Iron Roots Urban Farm on 1.7 acres in the city. It is a teaching farm for urban growing techniques</a:t>
            </a:r>
            <a:r>
              <a:rPr lang="en-US" baseline="0" dirty="0"/>
              <a:t> to encourage healthy lifestyles and provide residents with the skills to start small businesses. At the site’s training center, participants learn how to purchase land; select, grow, harvest, and clean crops; and market the final product. Iron Roots’ produce is for sale at local farmers markets and through a community supported agriculture (CSA) program. </a:t>
            </a:r>
          </a:p>
          <a:p>
            <a:endParaRPr lang="en-US" baseline="0" dirty="0"/>
          </a:p>
          <a:p>
            <a:r>
              <a:rPr lang="en-US" baseline="0" dirty="0"/>
              <a:t>See: </a:t>
            </a:r>
          </a:p>
          <a:p>
            <a:pPr marL="181240" indent="-181240">
              <a:buFont typeface="Arial" panose="020B0604020202020204" pitchFamily="34" charset="0"/>
              <a:buChar char="•"/>
            </a:pPr>
            <a:r>
              <a:rPr lang="en-US" sz="1100" dirty="0"/>
              <a:t>Youngstown Neighborhood Development Corporation. “Iron Roots Urban Farm.” http://www.yndc.org/programs/iron-roots-urban-farm. Accessed August 12, 2016. </a:t>
            </a:r>
          </a:p>
          <a:p>
            <a:pPr marL="181240" indent="-181240">
              <a:buFont typeface="Arial" panose="020B0604020202020204" pitchFamily="34" charset="0"/>
              <a:buChar char="•"/>
            </a:pPr>
            <a:r>
              <a:rPr lang="en-US" sz="1100" dirty="0"/>
              <a:t>Vivian, Goodman. “Youngstown gardeners growing produce for sale.” WKSU Public Radio. July 5, 2013. http://wksu.org/news/feature/quickbites/36015. </a:t>
            </a:r>
            <a:br>
              <a:rPr lang="en-US" dirty="0">
                <a:effectLst/>
              </a:rPr>
            </a:br>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27</a:t>
            </a:fld>
            <a:endParaRPr lang="en-US"/>
          </a:p>
        </p:txBody>
      </p:sp>
    </p:spTree>
    <p:extLst>
      <p:ext uri="{BB962C8B-B14F-4D97-AF65-F5344CB8AC3E}">
        <p14:creationId xmlns:p14="http://schemas.microsoft.com/office/powerpoint/2010/main" val="368089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development corporation Common Wealth opened their Kitchen Incubator in 2013. It provides licensed, commercial kitchen facilities to food vendors along with training in entrepreneurship, business planning, and marketing. </a:t>
            </a:r>
            <a:r>
              <a:rPr lang="en-US" baseline="0" dirty="0"/>
              <a:t>A</a:t>
            </a:r>
            <a:r>
              <a:rPr lang="en-US" dirty="0"/>
              <a:t> co-op café next door lets</a:t>
            </a:r>
            <a:r>
              <a:rPr lang="en-US" baseline="0" dirty="0"/>
              <a:t> entrepreneurs sell their creations</a:t>
            </a:r>
            <a:r>
              <a:rPr lang="en-US" b="0" baseline="0" dirty="0"/>
              <a:t>.</a:t>
            </a:r>
          </a:p>
          <a:p>
            <a:endParaRPr lang="en-US" b="0" baseline="0" dirty="0"/>
          </a:p>
          <a:p>
            <a:r>
              <a:rPr lang="en-US" sz="1100" dirty="0"/>
              <a:t>See: </a:t>
            </a:r>
          </a:p>
          <a:p>
            <a:pPr marL="181240" indent="-181240">
              <a:buFont typeface="Arial" panose="020B0604020202020204" pitchFamily="34" charset="0"/>
              <a:buChar char="•"/>
            </a:pPr>
            <a:r>
              <a:rPr lang="en-US" sz="1100" dirty="0"/>
              <a:t>Common Wealth. “Common Wealth Kitchen Incubator.” http://www.cwkitchenincubator.org/. Accessed Aug. 12, 2016.</a:t>
            </a:r>
          </a:p>
          <a:p>
            <a:pPr marL="181240" indent="-181240">
              <a:buFont typeface="Arial" panose="020B0604020202020204" pitchFamily="34" charset="0"/>
              <a:buChar char="•"/>
            </a:pPr>
            <a:r>
              <a:rPr lang="en-US" sz="1100" dirty="0"/>
              <a:t>Wood, Andrea. “Kitchen Incubator Grows the Urban Food Economy.” </a:t>
            </a:r>
            <a:r>
              <a:rPr lang="en-US" sz="1100" i="1" dirty="0"/>
              <a:t>The Business Journal</a:t>
            </a:r>
            <a:r>
              <a:rPr lang="en-US" sz="1100" dirty="0"/>
              <a:t>. Oct. 14, 2013. http://archive.businessjournaldaily.com/economic-development/kitchen-incubator-grows-urban-food-economy-2013-10-14.</a:t>
            </a:r>
          </a:p>
        </p:txBody>
      </p:sp>
      <p:sp>
        <p:nvSpPr>
          <p:cNvPr id="4" name="Slide Number Placeholder 3"/>
          <p:cNvSpPr>
            <a:spLocks noGrp="1"/>
          </p:cNvSpPr>
          <p:nvPr>
            <p:ph type="sldNum" sz="quarter" idx="10"/>
          </p:nvPr>
        </p:nvSpPr>
        <p:spPr/>
        <p:txBody>
          <a:bodyPr/>
          <a:lstStyle/>
          <a:p>
            <a:fld id="{ACC5991F-8F4D-4346-AEC1-E15AEF287E5C}" type="slidenum">
              <a:rPr lang="en-US" smtClean="0"/>
              <a:t>28</a:t>
            </a:fld>
            <a:endParaRPr lang="en-US"/>
          </a:p>
        </p:txBody>
      </p:sp>
    </p:spTree>
    <p:extLst>
      <p:ext uri="{BB962C8B-B14F-4D97-AF65-F5344CB8AC3E}">
        <p14:creationId xmlns:p14="http://schemas.microsoft.com/office/powerpoint/2010/main" val="4260262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ct val="0"/>
              </a:spcBef>
            </a:pPr>
            <a:r>
              <a:rPr lang="en-US" b="0" baseline="0" dirty="0"/>
              <a:t>Students at Acadiana high school in Lafayette, Louisiana, can become certified meat processors that create local Cajun specialties. Students make their own seasonings and market the products themselves, with proceeds going to support the program.</a:t>
            </a:r>
          </a:p>
          <a:p>
            <a:pPr marL="0" lvl="1">
              <a:spcBef>
                <a:spcPct val="0"/>
              </a:spcBef>
            </a:pPr>
            <a:endParaRPr lang="en-US" b="0" baseline="0" dirty="0"/>
          </a:p>
          <a:p>
            <a:pPr marL="0" lvl="1">
              <a:spcBef>
                <a:spcPct val="0"/>
              </a:spcBef>
            </a:pPr>
            <a:r>
              <a:rPr lang="en-US" sz="1100" dirty="0"/>
              <a:t>See: KATC.com. “Meat Processing Class Helps High School Students Get Certified.” Mar. 3, 2015. http://www.katc.com/story/28252944/meat-processing-class-helps-high-school-students-get-certified. </a:t>
            </a:r>
          </a:p>
        </p:txBody>
      </p:sp>
      <p:sp>
        <p:nvSpPr>
          <p:cNvPr id="4" name="Slide Number Placeholder 3"/>
          <p:cNvSpPr>
            <a:spLocks noGrp="1"/>
          </p:cNvSpPr>
          <p:nvPr>
            <p:ph type="sldNum" sz="quarter" idx="10"/>
          </p:nvPr>
        </p:nvSpPr>
        <p:spPr/>
        <p:txBody>
          <a:bodyPr/>
          <a:lstStyle/>
          <a:p>
            <a:fld id="{ACC5991F-8F4D-4346-AEC1-E15AEF287E5C}" type="slidenum">
              <a:rPr lang="en-US" smtClean="0"/>
              <a:t>29</a:t>
            </a:fld>
            <a:endParaRPr lang="en-US"/>
          </a:p>
        </p:txBody>
      </p:sp>
    </p:spTree>
    <p:extLst>
      <p:ext uri="{BB962C8B-B14F-4D97-AF65-F5344CB8AC3E}">
        <p14:creationId xmlns:p14="http://schemas.microsoft.com/office/powerpoint/2010/main" val="3707153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Foods, Local Places helps communities create economic opportunities for local farmers and businesses, including through expanded local production, local farmers</a:t>
            </a:r>
            <a:r>
              <a:rPr lang="en-US" baseline="0" dirty="0"/>
              <a:t> markets, cultivating food entrepreneurs, and supporting other local business growth.</a:t>
            </a:r>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3</a:t>
            </a:fld>
            <a:endParaRPr lang="en-US"/>
          </a:p>
        </p:txBody>
      </p:sp>
    </p:spTree>
    <p:extLst>
      <p:ext uri="{BB962C8B-B14F-4D97-AF65-F5344CB8AC3E}">
        <p14:creationId xmlns:p14="http://schemas.microsoft.com/office/powerpoint/2010/main" val="3371020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lang="en-US" b="0" baseline="0" dirty="0"/>
              <a:t>The Many Hands Urban Farm &amp; Learning Center is part of the nonprofit Sonoran Desert Conference Center, which also includes </a:t>
            </a:r>
            <a:r>
              <a:rPr lang="en-US" dirty="0">
                <a:effectLst/>
              </a:rPr>
              <a:t>teaching and demonstration space, </a:t>
            </a:r>
            <a:r>
              <a:rPr lang="en-US" b="0" baseline="0" dirty="0"/>
              <a:t>a commercial kitchen, and overnight accommodations. The facility serves an important function as a hub for local food activities and supports tourism. The farm helps educate residents about techniques for growing food in the harsh climate of southern Arizona. The initiative is leading to shared knowledge of how to grow common vegetables and other crops as well as traditional, native crops that have been a part of the region’s culture for a long time. Traditional and new uses for cactus, corn, and mesquite wood and beans are examples.</a:t>
            </a:r>
            <a:endParaRPr lang="en-US" b="0" dirty="0"/>
          </a:p>
          <a:p>
            <a:pPr marL="0" lvl="1">
              <a:spcBef>
                <a:spcPct val="0"/>
              </a:spcBef>
            </a:pPr>
            <a:endParaRPr lang="en-US" b="0" baseline="0" dirty="0"/>
          </a:p>
          <a:p>
            <a:pPr marL="0" lvl="1">
              <a:spcBef>
                <a:spcPct val="0"/>
              </a:spcBef>
            </a:pPr>
            <a:r>
              <a:rPr lang="en-US" sz="1100" dirty="0"/>
              <a:t>See: Fallows, Deborah. “Farming in the Desert: A Small Town in The Desert Grows a Thriving Food Scene.” </a:t>
            </a:r>
            <a:r>
              <a:rPr lang="en-US" sz="1100" i="1" dirty="0"/>
              <a:t>The Atlantic</a:t>
            </a:r>
            <a:r>
              <a:rPr lang="en-US" sz="1100" dirty="0"/>
              <a:t>. Jun. 1, 2016. http://www.theatlantic.com/national/archive/2016/06/farming-in-the-desert/484292/. </a:t>
            </a:r>
          </a:p>
        </p:txBody>
      </p:sp>
      <p:sp>
        <p:nvSpPr>
          <p:cNvPr id="4" name="Slide Number Placeholder 3"/>
          <p:cNvSpPr>
            <a:spLocks noGrp="1"/>
          </p:cNvSpPr>
          <p:nvPr>
            <p:ph type="sldNum" sz="quarter" idx="10"/>
          </p:nvPr>
        </p:nvSpPr>
        <p:spPr/>
        <p:txBody>
          <a:bodyPr/>
          <a:lstStyle/>
          <a:p>
            <a:fld id="{ACC5991F-8F4D-4346-AEC1-E15AEF287E5C}" type="slidenum">
              <a:rPr lang="en-US" smtClean="0"/>
              <a:t>30</a:t>
            </a:fld>
            <a:endParaRPr lang="en-US"/>
          </a:p>
        </p:txBody>
      </p:sp>
    </p:spTree>
    <p:extLst>
      <p:ext uri="{BB962C8B-B14F-4D97-AF65-F5344CB8AC3E}">
        <p14:creationId xmlns:p14="http://schemas.microsoft.com/office/powerpoint/2010/main" val="899948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ct val="0"/>
              </a:spcBef>
            </a:pPr>
            <a:r>
              <a:rPr lang="en-US" b="0" baseline="0" dirty="0"/>
              <a:t>In addition to providing health benefits and economic opportunities, local foods can be used to help catalyze investment and revitalization in downtowns, Main Streets, and older mixed-use neighborhoods. Pikeville, Tennessee, has done this with success. </a:t>
            </a:r>
          </a:p>
          <a:p>
            <a:pPr marL="0" lvl="1">
              <a:spcBef>
                <a:spcPct val="0"/>
              </a:spcBef>
            </a:pPr>
            <a:endParaRPr lang="en-US" b="0" baseline="0" dirty="0"/>
          </a:p>
          <a:p>
            <a:pPr marL="0" lvl="1">
              <a:spcBef>
                <a:spcPct val="0"/>
              </a:spcBef>
            </a:pPr>
            <a:r>
              <a:rPr lang="en-US" dirty="0"/>
              <a:t>The Tennessee</a:t>
            </a:r>
            <a:r>
              <a:rPr lang="en-US" baseline="0" dirty="0"/>
              <a:t> Department of Transportation built a</a:t>
            </a:r>
            <a:r>
              <a:rPr lang="en-US" dirty="0"/>
              <a:t> bypass around Pikeville </a:t>
            </a:r>
            <a:r>
              <a:rPr lang="en-US" baseline="0" dirty="0"/>
              <a:t>in the mid 2000s, which diverted traffic off of Main Street. To counteract the resulting loss of business, the town combined several sources of funding to redesign its Main Street to make it more walkable and inviting and constructed a farmers market pavilion on a vacant lot next to the courthouse, in the heart of its downtown. It intends for the market to tie together the revitalization efforts with plans for a community kitchen.</a:t>
            </a:r>
          </a:p>
          <a:p>
            <a:pPr marL="0" lvl="1">
              <a:spcBef>
                <a:spcPct val="0"/>
              </a:spcBef>
            </a:pPr>
            <a:endParaRPr lang="en-US" baseline="0" dirty="0"/>
          </a:p>
          <a:p>
            <a:pPr marL="0" lvl="1">
              <a:spcBef>
                <a:spcPct val="0"/>
              </a:spcBef>
            </a:pPr>
            <a:r>
              <a:rPr lang="en-US" sz="1100" dirty="0"/>
              <a:t>See: </a:t>
            </a:r>
            <a:r>
              <a:rPr lang="en-US" sz="1100" dirty="0" err="1"/>
              <a:t>Farmer│Morgan</a:t>
            </a:r>
            <a:r>
              <a:rPr lang="en-US" sz="1100" dirty="0"/>
              <a:t>. “Pikeville Main Street Project.” http://farmermorgan.com/recent-projects/main-street-project-pikeville-tn/. Accessed Aug. 12, 2016. </a:t>
            </a:r>
          </a:p>
          <a:p>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31</a:t>
            </a:fld>
            <a:endParaRPr lang="en-US"/>
          </a:p>
        </p:txBody>
      </p:sp>
    </p:spTree>
    <p:extLst>
      <p:ext uri="{BB962C8B-B14F-4D97-AF65-F5344CB8AC3E}">
        <p14:creationId xmlns:p14="http://schemas.microsoft.com/office/powerpoint/2010/main" val="3828844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ct val="0"/>
              </a:spcBef>
            </a:pPr>
            <a:r>
              <a:rPr lang="en-US" b="0" baseline="0" dirty="0"/>
              <a:t>Combining local foods with investments that make better places can create a lot of positive energy and momentum, as shown in New Albany, Mississippi. </a:t>
            </a:r>
          </a:p>
          <a:p>
            <a:pPr marL="0" lvl="1">
              <a:spcBef>
                <a:spcPct val="0"/>
              </a:spcBef>
            </a:pPr>
            <a:endParaRPr lang="en-US" b="0" baseline="0" dirty="0"/>
          </a:p>
          <a:p>
            <a:pPr marL="0" lvl="1">
              <a:spcBef>
                <a:spcPct val="0"/>
              </a:spcBef>
            </a:pPr>
            <a:r>
              <a:rPr lang="en-US" baseline="0" dirty="0"/>
              <a:t>The </a:t>
            </a:r>
            <a:r>
              <a:rPr lang="en-US" baseline="0" dirty="0" err="1"/>
              <a:t>Tanglefoot</a:t>
            </a:r>
            <a:r>
              <a:rPr lang="en-US" baseline="0" dirty="0"/>
              <a:t> Trail is a 44-mile rail-trail with a terminus in downtown New Albany. In the first two years of operation, at least 10 new businesses opened along the trail, and tourism tax revenue grew by 20 percent. The building on the left/top is a bike shop while the building on the right/bottom is now home to a coffee shop after being vacant for decades. </a:t>
            </a:r>
            <a:endParaRPr lang="en-US" dirty="0"/>
          </a:p>
          <a:p>
            <a:endParaRPr lang="en-US" dirty="0"/>
          </a:p>
          <a:p>
            <a:r>
              <a:rPr lang="en-US" sz="1100" dirty="0"/>
              <a:t>See: Stark, Laura. “Mississippi’s </a:t>
            </a:r>
            <a:r>
              <a:rPr lang="en-US" sz="1100" dirty="0" err="1"/>
              <a:t>Tanglefoot</a:t>
            </a:r>
            <a:r>
              <a:rPr lang="en-US" sz="1100" dirty="0"/>
              <a:t> Trail.” Rails to Trails Conservancy Blog. Aug. 12, 2015. http://www.railstotrails.org/trailblog/2015/august/12/mississippi-s-tanglefoot-trail/. </a:t>
            </a:r>
          </a:p>
        </p:txBody>
      </p:sp>
      <p:sp>
        <p:nvSpPr>
          <p:cNvPr id="4" name="Slide Number Placeholder 3"/>
          <p:cNvSpPr>
            <a:spLocks noGrp="1"/>
          </p:cNvSpPr>
          <p:nvPr>
            <p:ph type="sldNum" sz="quarter" idx="10"/>
          </p:nvPr>
        </p:nvSpPr>
        <p:spPr/>
        <p:txBody>
          <a:bodyPr/>
          <a:lstStyle/>
          <a:p>
            <a:fld id="{ACC5991F-8F4D-4346-AEC1-E15AEF287E5C}" type="slidenum">
              <a:rPr lang="en-US" smtClean="0"/>
              <a:t>32</a:t>
            </a:fld>
            <a:endParaRPr lang="en-US"/>
          </a:p>
        </p:txBody>
      </p:sp>
    </p:spTree>
    <p:extLst>
      <p:ext uri="{BB962C8B-B14F-4D97-AF65-F5344CB8AC3E}">
        <p14:creationId xmlns:p14="http://schemas.microsoft.com/office/powerpoint/2010/main" val="1955222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a:t>
            </a:r>
            <a:r>
              <a:rPr lang="en-US" b="0" baseline="0" dirty="0"/>
              <a:t> we see there is potential to grow your local foods economy in ways that reap multiple community benefits. Let’s now move into a couple of exercises that will help establish the values, vision, and goals that you all have for food and place-making. </a:t>
            </a:r>
            <a:endParaRPr lang="en-US" b="1" dirty="0"/>
          </a:p>
        </p:txBody>
      </p:sp>
      <p:sp>
        <p:nvSpPr>
          <p:cNvPr id="4" name="Slide Number Placeholder 3"/>
          <p:cNvSpPr>
            <a:spLocks noGrp="1"/>
          </p:cNvSpPr>
          <p:nvPr>
            <p:ph type="sldNum" sz="quarter" idx="10"/>
          </p:nvPr>
        </p:nvSpPr>
        <p:spPr/>
        <p:txBody>
          <a:bodyPr/>
          <a:lstStyle/>
          <a:p>
            <a:fld id="{ACC5991F-8F4D-4346-AEC1-E15AEF287E5C}" type="slidenum">
              <a:rPr lang="en-US" smtClean="0"/>
              <a:t>33</a:t>
            </a:fld>
            <a:endParaRPr lang="en-US"/>
          </a:p>
        </p:txBody>
      </p:sp>
    </p:spTree>
    <p:extLst>
      <p:ext uri="{BB962C8B-B14F-4D97-AF65-F5344CB8AC3E}">
        <p14:creationId xmlns:p14="http://schemas.microsoft.com/office/powerpoint/2010/main" val="4166717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Jot down on a notecard how you would complete the sentence, “I believe that [insert city name]…” On the back of the notecard, complete the sentence, “I believe that the local food system in [insert city name]…” </a:t>
            </a:r>
          </a:p>
          <a:p>
            <a:endParaRPr lang="en-US" sz="1300" dirty="0"/>
          </a:p>
          <a:p>
            <a:r>
              <a:rPr lang="en-US" sz="1300" dirty="0"/>
              <a:t>[</a:t>
            </a:r>
            <a:r>
              <a:rPr lang="en-US" sz="1300" i="1" dirty="0"/>
              <a:t>Once everyone has completed writing their thoughts down, ask everyone to stand up. Participants then share their beliefs about their city one-by-one, sitting down afterwards. Once everyone is seated, the room again stands and repeats the exercise, sharing beliefs about their local food system. Take notes and collect the cards from participants for inclusion in the final report.</a:t>
            </a:r>
            <a:r>
              <a:rPr lang="en-US" sz="1300" dirty="0"/>
              <a:t>]</a:t>
            </a:r>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34</a:t>
            </a:fld>
            <a:endParaRPr lang="en-US"/>
          </a:p>
        </p:txBody>
      </p:sp>
    </p:spTree>
    <p:extLst>
      <p:ext uri="{BB962C8B-B14F-4D97-AF65-F5344CB8AC3E}">
        <p14:creationId xmlns:p14="http://schemas.microsoft.com/office/powerpoint/2010/main" val="4003949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Write on a notecard an aspirational headline for the front page of the local newspaper that will be published in 10-20 years. Imagine what you would like to see happen. Who made it happen? What are the results? </a:t>
            </a:r>
          </a:p>
          <a:p>
            <a:pPr lvl="0"/>
            <a:endParaRPr lang="en-US" sz="1300" dirty="0"/>
          </a:p>
          <a:p>
            <a:pPr lvl="0"/>
            <a:r>
              <a:rPr lang="en-US" sz="1300" dirty="0"/>
              <a:t>[</a:t>
            </a:r>
            <a:r>
              <a:rPr lang="en-US" sz="1300" i="1" dirty="0"/>
              <a:t>Once everyone has completed writing their thoughts down, participants then share their ideas with the group. Take notes and collect the cards from participants. Listen for commonly used words, ideas, and images, taking note of whether these are reflected in the draft goals that will be open for discussion on day 2.</a:t>
            </a:r>
            <a:r>
              <a:rPr lang="en-US" sz="1300" dirty="0"/>
              <a:t>]</a:t>
            </a:r>
          </a:p>
          <a:p>
            <a:endParaRPr lang="en-US" sz="1300" dirty="0"/>
          </a:p>
          <a:p>
            <a:r>
              <a:rPr lang="en-US" sz="1300" dirty="0"/>
              <a:t>Illustration</a:t>
            </a:r>
            <a:r>
              <a:rPr lang="en-US" sz="1300" baseline="0" dirty="0"/>
              <a:t> credit: Poiesis Design and Planning</a:t>
            </a:r>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35</a:t>
            </a:fld>
            <a:endParaRPr lang="en-US"/>
          </a:p>
        </p:txBody>
      </p:sp>
    </p:spTree>
    <p:extLst>
      <p:ext uri="{BB962C8B-B14F-4D97-AF65-F5344CB8AC3E}">
        <p14:creationId xmlns:p14="http://schemas.microsoft.com/office/powerpoint/2010/main" val="2448331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Quietly spend a few minutes taking notes on what you see as the city’s main assets and opportunities and the main barriers and challenges to achieving success.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After everyone has had a chance to brainstorm independently, small groups should discuss their thoughts and report out to the larger group on what are the most common or most significant ideas that emerged. Capture the ideas presented on flip charts that can be referred to the next day during the review of goals and the action planning </a:t>
            </a:r>
            <a:r>
              <a:rPr lang="en-US" sz="1200" i="1" kern="1200">
                <a:solidFill>
                  <a:schemeClr val="tx1"/>
                </a:solidFill>
                <a:effectLst/>
                <a:latin typeface="+mn-lt"/>
                <a:ea typeface="+mn-ea"/>
                <a:cs typeface="+mn-cs"/>
              </a:rPr>
              <a:t>process.</a:t>
            </a:r>
            <a:r>
              <a:rPr lang="en-US" sz="120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5991F-8F4D-4346-AEC1-E15AEF287E5C}" type="slidenum">
              <a:rPr lang="en-US" smtClean="0"/>
              <a:t>36</a:t>
            </a:fld>
            <a:endParaRPr lang="en-US"/>
          </a:p>
        </p:txBody>
      </p:sp>
    </p:spTree>
    <p:extLst>
      <p:ext uri="{BB962C8B-B14F-4D97-AF65-F5344CB8AC3E}">
        <p14:creationId xmlns:p14="http://schemas.microsoft.com/office/powerpoint/2010/main" val="394944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helps communities that</a:t>
            </a:r>
            <a:r>
              <a:rPr lang="en-US" baseline="0" dirty="0"/>
              <a:t> want</a:t>
            </a:r>
            <a:r>
              <a:rPr lang="en-US" dirty="0"/>
              <a:t> to improve access to fresh, nutritious food, especially among disadvantaged groups, whether through new types of retail outlets that can meet a community’s unique challenges and needs; education on</a:t>
            </a:r>
            <a:r>
              <a:rPr lang="en-US" baseline="0" dirty="0"/>
              <a:t> how to produce, prepare, and make healthy food choices; or initiatives to make it easier to be physically active outside</a:t>
            </a:r>
            <a:r>
              <a:rPr lang="en-US" dirty="0"/>
              <a:t>.</a:t>
            </a:r>
          </a:p>
        </p:txBody>
      </p:sp>
      <p:sp>
        <p:nvSpPr>
          <p:cNvPr id="4" name="Slide Number Placeholder 3"/>
          <p:cNvSpPr>
            <a:spLocks noGrp="1"/>
          </p:cNvSpPr>
          <p:nvPr>
            <p:ph type="sldNum" sz="quarter" idx="10"/>
          </p:nvPr>
        </p:nvSpPr>
        <p:spPr/>
        <p:txBody>
          <a:bodyPr/>
          <a:lstStyle/>
          <a:p>
            <a:fld id="{ACC5991F-8F4D-4346-AEC1-E15AEF287E5C}" type="slidenum">
              <a:rPr lang="en-US" smtClean="0"/>
              <a:t>4</a:t>
            </a:fld>
            <a:endParaRPr lang="en-US"/>
          </a:p>
        </p:txBody>
      </p:sp>
    </p:spTree>
    <p:extLst>
      <p:ext uri="{BB962C8B-B14F-4D97-AF65-F5344CB8AC3E}">
        <p14:creationId xmlns:p14="http://schemas.microsoft.com/office/powerpoint/2010/main" val="226210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helps</a:t>
            </a:r>
            <a:r>
              <a:rPr lang="en-US" baseline="0" dirty="0"/>
              <a:t> revitalize existing neighborhoods by working in places where there is renewed momentum and interest in bringing people downtown and to mixed-use commercial corridors, offering local foods in neighborhood businesses and farmers markets; and improving access to local foods through public investments that improve walking, biking, and transit options.</a:t>
            </a:r>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5</a:t>
            </a:fld>
            <a:endParaRPr lang="en-US"/>
          </a:p>
        </p:txBody>
      </p:sp>
    </p:spTree>
    <p:extLst>
      <p:ext uri="{BB962C8B-B14F-4D97-AF65-F5344CB8AC3E}">
        <p14:creationId xmlns:p14="http://schemas.microsoft.com/office/powerpoint/2010/main" val="672185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a process that starts with the big picture–with the community’s values, vision, and goals–and results in</a:t>
            </a:r>
            <a:r>
              <a:rPr lang="en-US" b="0" baseline="0" dirty="0"/>
              <a:t> the framework of an action plan by the end of the day tomorrow. We’ll go through action brainstorming to assess what assets the community has now and what is missing or could be strengthened or improved. Some case studies from other communities will help set the stage for those exercises. Then we’ll move into action planning to help identify priorities, roles, and responsibilities for moving forward.</a:t>
            </a:r>
            <a:endParaRPr lang="en-US" b="1" dirty="0"/>
          </a:p>
        </p:txBody>
      </p:sp>
      <p:sp>
        <p:nvSpPr>
          <p:cNvPr id="4" name="Slide Number Placeholder 3"/>
          <p:cNvSpPr>
            <a:spLocks noGrp="1"/>
          </p:cNvSpPr>
          <p:nvPr>
            <p:ph type="sldNum" sz="quarter" idx="10"/>
          </p:nvPr>
        </p:nvSpPr>
        <p:spPr/>
        <p:txBody>
          <a:bodyPr/>
          <a:lstStyle/>
          <a:p>
            <a:fld id="{ACC5991F-8F4D-4346-AEC1-E15AEF287E5C}" type="slidenum">
              <a:rPr lang="en-US" smtClean="0"/>
              <a:t>6</a:t>
            </a:fld>
            <a:endParaRPr lang="en-US"/>
          </a:p>
        </p:txBody>
      </p:sp>
    </p:spTree>
    <p:extLst>
      <p:ext uri="{BB962C8B-B14F-4D97-AF65-F5344CB8AC3E}">
        <p14:creationId xmlns:p14="http://schemas.microsoft.com/office/powerpoint/2010/main" val="3893634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look at what we mean when we speak about a food system and local food.</a:t>
            </a:r>
          </a:p>
        </p:txBody>
      </p:sp>
      <p:sp>
        <p:nvSpPr>
          <p:cNvPr id="4" name="Slide Number Placeholder 3"/>
          <p:cNvSpPr>
            <a:spLocks noGrp="1"/>
          </p:cNvSpPr>
          <p:nvPr>
            <p:ph type="sldNum" sz="quarter" idx="10"/>
          </p:nvPr>
        </p:nvSpPr>
        <p:spPr/>
        <p:txBody>
          <a:bodyPr/>
          <a:lstStyle/>
          <a:p>
            <a:fld id="{ACC5991F-8F4D-4346-AEC1-E15AEF287E5C}" type="slidenum">
              <a:rPr lang="en-US" smtClean="0"/>
              <a:t>7</a:t>
            </a:fld>
            <a:endParaRPr lang="en-US"/>
          </a:p>
        </p:txBody>
      </p:sp>
    </p:spTree>
    <p:extLst>
      <p:ext uri="{BB962C8B-B14F-4D97-AF65-F5344CB8AC3E}">
        <p14:creationId xmlns:p14="http://schemas.microsoft.com/office/powerpoint/2010/main" val="1337616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term “local food system” will be familiar to</a:t>
            </a:r>
            <a:r>
              <a:rPr lang="en-US" b="0" baseline="0" dirty="0"/>
              <a:t> some people in the audience. But it may be a new concept for others. </a:t>
            </a:r>
            <a:r>
              <a:rPr lang="en-US" b="0" dirty="0"/>
              <a:t>There is no single definition of local foods. This definition</a:t>
            </a:r>
            <a:r>
              <a:rPr lang="en-US" b="0" baseline="0" dirty="0"/>
              <a:t> comes from USDA and is a good starting point. How you define local foods for the purposes of this workshop is up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USDA Economic</a:t>
            </a:r>
            <a:r>
              <a:rPr lang="en-US" sz="1200" baseline="0" dirty="0"/>
              <a:t> </a:t>
            </a:r>
            <a:r>
              <a:rPr lang="en-US" sz="1200" dirty="0"/>
              <a:t>Research</a:t>
            </a:r>
            <a:r>
              <a:rPr lang="en-US" sz="1200" baseline="0" dirty="0"/>
              <a:t> </a:t>
            </a:r>
            <a:r>
              <a:rPr lang="en-US" sz="1200" dirty="0"/>
              <a:t>Service. </a:t>
            </a:r>
            <a:r>
              <a:rPr lang="en-US" sz="1200" i="1" dirty="0"/>
              <a:t>Local Food Systems</a:t>
            </a:r>
            <a:r>
              <a:rPr lang="en-US" sz="1200" dirty="0"/>
              <a:t>: </a:t>
            </a:r>
            <a:r>
              <a:rPr lang="en-US" sz="1200" i="1" dirty="0"/>
              <a:t>Concepts, Impacts, and Issues. </a:t>
            </a:r>
            <a:r>
              <a:rPr lang="en-US" sz="1200" i="0" dirty="0"/>
              <a:t>https://www.ers.usda.gov/publications/pub-details/?pubid=46395. </a:t>
            </a:r>
            <a:r>
              <a:rPr lang="en-US" sz="1200" dirty="0"/>
              <a:t>2010.</a:t>
            </a:r>
            <a:r>
              <a:rPr lang="en-US" sz="1800" dirty="0"/>
              <a:t> </a:t>
            </a:r>
          </a:p>
          <a:p>
            <a:r>
              <a:rPr lang="en-US" b="0" baseline="0" dirty="0"/>
              <a:t> </a:t>
            </a:r>
            <a:endParaRPr lang="en-US" b="1" dirty="0"/>
          </a:p>
        </p:txBody>
      </p:sp>
      <p:sp>
        <p:nvSpPr>
          <p:cNvPr id="4" name="Slide Number Placeholder 3"/>
          <p:cNvSpPr>
            <a:spLocks noGrp="1"/>
          </p:cNvSpPr>
          <p:nvPr>
            <p:ph type="sldNum" sz="quarter" idx="10"/>
          </p:nvPr>
        </p:nvSpPr>
        <p:spPr/>
        <p:txBody>
          <a:bodyPr/>
          <a:lstStyle/>
          <a:p>
            <a:fld id="{ACC5991F-8F4D-4346-AEC1-E15AEF287E5C}" type="slidenum">
              <a:rPr lang="en-US" smtClean="0"/>
              <a:t>8</a:t>
            </a:fld>
            <a:endParaRPr lang="en-US"/>
          </a:p>
        </p:txBody>
      </p:sp>
    </p:spTree>
    <p:extLst>
      <p:ext uri="{BB962C8B-B14F-4D97-AF65-F5344CB8AC3E}">
        <p14:creationId xmlns:p14="http://schemas.microsoft.com/office/powerpoint/2010/main" val="2936408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are all familiar with the dominant food system, which is global in</a:t>
            </a:r>
            <a:r>
              <a:rPr lang="en-US" b="0" baseline="0" dirty="0"/>
              <a:t> nature and delivers food efficiently to supermarkets. The purpose of our work is not to replace this system, but instead to supplement the global system, reaping the economic, health, and environmental benefits that come along with a strong local food system.</a:t>
            </a:r>
          </a:p>
          <a:p>
            <a:endParaRPr lang="en-US" b="0" baseline="0" dirty="0"/>
          </a:p>
          <a:p>
            <a:r>
              <a:rPr lang="en-US" b="0" baseline="0" dirty="0"/>
              <a:t>Photo source: USDA</a:t>
            </a:r>
            <a:endParaRPr lang="en-US" dirty="0"/>
          </a:p>
        </p:txBody>
      </p:sp>
      <p:sp>
        <p:nvSpPr>
          <p:cNvPr id="4" name="Slide Number Placeholder 3"/>
          <p:cNvSpPr>
            <a:spLocks noGrp="1"/>
          </p:cNvSpPr>
          <p:nvPr>
            <p:ph type="sldNum" sz="quarter" idx="10"/>
          </p:nvPr>
        </p:nvSpPr>
        <p:spPr/>
        <p:txBody>
          <a:bodyPr/>
          <a:lstStyle/>
          <a:p>
            <a:fld id="{ACC5991F-8F4D-4346-AEC1-E15AEF287E5C}" type="slidenum">
              <a:rPr lang="en-US" smtClean="0"/>
              <a:t>9</a:t>
            </a:fld>
            <a:endParaRPr lang="en-US"/>
          </a:p>
        </p:txBody>
      </p:sp>
    </p:spTree>
    <p:extLst>
      <p:ext uri="{BB962C8B-B14F-4D97-AF65-F5344CB8AC3E}">
        <p14:creationId xmlns:p14="http://schemas.microsoft.com/office/powerpoint/2010/main" val="2206418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5664200"/>
            <a:ext cx="12192000" cy="1193800"/>
          </a:xfrm>
          <a:solidFill>
            <a:schemeClr val="accent3"/>
          </a:solidFill>
        </p:spPr>
        <p:txBody>
          <a:bodyPr anchor="ctr"/>
          <a:lstStyle>
            <a:lvl1pPr marL="0" indent="0" algn="r">
              <a:buNone/>
              <a:defRPr b="1">
                <a:solidFill>
                  <a:schemeClr val="bg1"/>
                </a:solidFill>
              </a:defRPr>
            </a:lvl1pPr>
          </a:lstStyle>
          <a:p>
            <a:pPr lvl="0"/>
            <a:r>
              <a:rPr lang="en-US" dirty="0"/>
              <a:t>SECTION HEADER</a:t>
            </a:r>
          </a:p>
        </p:txBody>
      </p:sp>
    </p:spTree>
    <p:extLst>
      <p:ext uri="{BB962C8B-B14F-4D97-AF65-F5344CB8AC3E}">
        <p14:creationId xmlns:p14="http://schemas.microsoft.com/office/powerpoint/2010/main" val="2846156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0" y="0"/>
            <a:ext cx="8129588" cy="4371975"/>
          </a:xfrm>
        </p:spPr>
        <p:txBody>
          <a:bodyPr/>
          <a:lstStyle>
            <a:lvl1pPr marL="0" indent="0">
              <a:buNone/>
              <a:defRPr baseline="0"/>
            </a:lvl1pPr>
          </a:lstStyle>
          <a:p>
            <a:endParaRPr lang="en-US" dirty="0"/>
          </a:p>
          <a:p>
            <a:endParaRPr lang="en-US" dirty="0"/>
          </a:p>
          <a:p>
            <a:endParaRPr lang="en-US" dirty="0"/>
          </a:p>
          <a:p>
            <a:endParaRPr lang="en-US" dirty="0"/>
          </a:p>
          <a:p>
            <a:r>
              <a:rPr lang="en-US" dirty="0"/>
              <a:t>MAIN PICTURE</a:t>
            </a:r>
          </a:p>
        </p:txBody>
      </p:sp>
      <p:sp>
        <p:nvSpPr>
          <p:cNvPr id="8" name="Text Placeholder 7"/>
          <p:cNvSpPr>
            <a:spLocks noGrp="1"/>
          </p:cNvSpPr>
          <p:nvPr>
            <p:ph type="body" sz="quarter" idx="10"/>
          </p:nvPr>
        </p:nvSpPr>
        <p:spPr>
          <a:xfrm>
            <a:off x="8336452" y="312096"/>
            <a:ext cx="3635375" cy="6467475"/>
          </a:xfrm>
        </p:spPr>
        <p:txBody>
          <a:bodyPr/>
          <a:lstStyle>
            <a:lvl1pPr>
              <a:defRPr sz="3200">
                <a:solidFill>
                  <a:schemeClr val="tx1">
                    <a:lumMod val="65000"/>
                    <a:lumOff val="35000"/>
                  </a:schemeClr>
                </a:solidFill>
              </a:defRPr>
            </a:lvl1pPr>
            <a:lvl2pPr>
              <a:defRPr sz="2800">
                <a:solidFill>
                  <a:schemeClr val="tx1">
                    <a:lumMod val="65000"/>
                    <a:lumOff val="35000"/>
                  </a:schemeClr>
                </a:solidFill>
              </a:defRPr>
            </a:lvl2pPr>
            <a:lvl3pPr>
              <a:defRPr>
                <a:solidFill>
                  <a:schemeClr val="tx1">
                    <a:lumMod val="65000"/>
                    <a:lumOff val="3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18" name="Picture Placeholder 17"/>
          <p:cNvSpPr>
            <a:spLocks noGrp="1"/>
          </p:cNvSpPr>
          <p:nvPr>
            <p:ph type="pic" sz="quarter" idx="12" hasCustomPrompt="1"/>
          </p:nvPr>
        </p:nvSpPr>
        <p:spPr>
          <a:xfrm>
            <a:off x="0" y="4483100"/>
            <a:ext cx="2609850" cy="2374900"/>
          </a:xfrm>
        </p:spPr>
        <p:txBody>
          <a:bodyPr/>
          <a:lstStyle>
            <a:lvl1pPr marL="0" indent="0">
              <a:buNone/>
              <a:defRPr/>
            </a:lvl1pPr>
          </a:lstStyle>
          <a:p>
            <a:r>
              <a:rPr lang="en-US" dirty="0"/>
              <a:t>Support Pic</a:t>
            </a:r>
          </a:p>
        </p:txBody>
      </p:sp>
      <p:sp>
        <p:nvSpPr>
          <p:cNvPr id="19" name="Picture Placeholder 17"/>
          <p:cNvSpPr>
            <a:spLocks noGrp="1"/>
          </p:cNvSpPr>
          <p:nvPr>
            <p:ph type="pic" sz="quarter" idx="13" hasCustomPrompt="1"/>
          </p:nvPr>
        </p:nvSpPr>
        <p:spPr>
          <a:xfrm>
            <a:off x="5519738" y="4483100"/>
            <a:ext cx="2609850" cy="2374900"/>
          </a:xfrm>
        </p:spPr>
        <p:txBody>
          <a:bodyPr/>
          <a:lstStyle>
            <a:lvl1pPr marL="0" indent="0">
              <a:buNone/>
              <a:defRPr/>
            </a:lvl1pPr>
          </a:lstStyle>
          <a:p>
            <a:r>
              <a:rPr lang="en-US" dirty="0"/>
              <a:t>Support Pic</a:t>
            </a:r>
          </a:p>
        </p:txBody>
      </p:sp>
      <p:sp>
        <p:nvSpPr>
          <p:cNvPr id="20" name="Picture Placeholder 17"/>
          <p:cNvSpPr>
            <a:spLocks noGrp="1"/>
          </p:cNvSpPr>
          <p:nvPr>
            <p:ph type="pic" sz="quarter" idx="14" hasCustomPrompt="1"/>
          </p:nvPr>
        </p:nvSpPr>
        <p:spPr>
          <a:xfrm>
            <a:off x="2759869" y="4483100"/>
            <a:ext cx="2609850" cy="2374900"/>
          </a:xfrm>
        </p:spPr>
        <p:txBody>
          <a:bodyPr/>
          <a:lstStyle>
            <a:lvl1pPr marL="0" indent="0">
              <a:buNone/>
              <a:defRPr/>
            </a:lvl1pPr>
          </a:lstStyle>
          <a:p>
            <a:r>
              <a:rPr lang="en-US" dirty="0"/>
              <a:t>Support Pic</a:t>
            </a:r>
          </a:p>
          <a:p>
            <a:r>
              <a:rPr lang="en-US" dirty="0"/>
              <a:t>(Adjust as Needed)</a:t>
            </a:r>
          </a:p>
        </p:txBody>
      </p:sp>
      <p:sp>
        <p:nvSpPr>
          <p:cNvPr id="22" name="Text Placeholder 21"/>
          <p:cNvSpPr>
            <a:spLocks noGrp="1"/>
          </p:cNvSpPr>
          <p:nvPr>
            <p:ph type="body" sz="quarter" idx="15" hasCustomPrompt="1"/>
          </p:nvPr>
        </p:nvSpPr>
        <p:spPr>
          <a:xfrm>
            <a:off x="0" y="312096"/>
            <a:ext cx="7631086" cy="790348"/>
          </a:xfrm>
          <a:solidFill>
            <a:schemeClr val="accent1"/>
          </a:solidFill>
        </p:spPr>
        <p:txBody>
          <a:bodyPr anchor="ctr"/>
          <a:lstStyle>
            <a:lvl1pPr marL="0" indent="0">
              <a:buNone/>
              <a:defRPr b="1">
                <a:solidFill>
                  <a:schemeClr val="bg1"/>
                </a:solidFill>
              </a:defRPr>
            </a:lvl1pPr>
          </a:lstStyle>
          <a:p>
            <a:pPr lvl="0"/>
            <a:r>
              <a:rPr lang="en-US" dirty="0"/>
              <a:t>HEADER</a:t>
            </a:r>
          </a:p>
        </p:txBody>
      </p:sp>
    </p:spTree>
    <p:extLst>
      <p:ext uri="{BB962C8B-B14F-4D97-AF65-F5344CB8AC3E}">
        <p14:creationId xmlns:p14="http://schemas.microsoft.com/office/powerpoint/2010/main" val="98085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Picture, No Text">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0"/>
            <a:ext cx="12192000" cy="6858000"/>
          </a:xfrm>
        </p:spPr>
        <p:txBody>
          <a:bodyPr/>
          <a:lstStyle/>
          <a:p>
            <a:endParaRPr lang="en-US"/>
          </a:p>
        </p:txBody>
      </p:sp>
      <p:sp>
        <p:nvSpPr>
          <p:cNvPr id="3" name="Text Placeholder 21"/>
          <p:cNvSpPr>
            <a:spLocks noGrp="1"/>
          </p:cNvSpPr>
          <p:nvPr>
            <p:ph type="body" sz="quarter" idx="15" hasCustomPrompt="1"/>
          </p:nvPr>
        </p:nvSpPr>
        <p:spPr>
          <a:xfrm>
            <a:off x="-1" y="312096"/>
            <a:ext cx="9735015" cy="790348"/>
          </a:xfrm>
          <a:solidFill>
            <a:schemeClr val="accent1"/>
          </a:solidFill>
        </p:spPr>
        <p:txBody>
          <a:bodyPr anchor="ctr"/>
          <a:lstStyle>
            <a:lvl1pPr marL="0" indent="0">
              <a:buNone/>
              <a:defRPr b="1">
                <a:solidFill>
                  <a:schemeClr val="bg1"/>
                </a:solidFill>
              </a:defRPr>
            </a:lvl1pPr>
          </a:lstStyle>
          <a:p>
            <a:pPr lvl="0"/>
            <a:r>
              <a:rPr lang="en-US" dirty="0"/>
              <a:t>HEADER</a:t>
            </a:r>
          </a:p>
        </p:txBody>
      </p:sp>
    </p:spTree>
    <p:extLst>
      <p:ext uri="{BB962C8B-B14F-4D97-AF65-F5344CB8AC3E}">
        <p14:creationId xmlns:p14="http://schemas.microsoft.com/office/powerpoint/2010/main" val="288743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content w/ text">
    <p:spTree>
      <p:nvGrpSpPr>
        <p:cNvPr id="1" name=""/>
        <p:cNvGrpSpPr/>
        <p:nvPr/>
      </p:nvGrpSpPr>
      <p:grpSpPr>
        <a:xfrm>
          <a:off x="0" y="0"/>
          <a:ext cx="0" cy="0"/>
          <a:chOff x="0" y="0"/>
          <a:chExt cx="0" cy="0"/>
        </a:xfrm>
      </p:grpSpPr>
      <p:sp>
        <p:nvSpPr>
          <p:cNvPr id="4" name="Text Placeholder 7"/>
          <p:cNvSpPr>
            <a:spLocks noGrp="1"/>
          </p:cNvSpPr>
          <p:nvPr>
            <p:ph type="body" sz="quarter" idx="10"/>
          </p:nvPr>
        </p:nvSpPr>
        <p:spPr>
          <a:xfrm>
            <a:off x="8336452" y="312096"/>
            <a:ext cx="3635375" cy="6467475"/>
          </a:xfrm>
        </p:spPr>
        <p:txBody>
          <a:bodyPr/>
          <a:lstStyle>
            <a:lvl1pPr>
              <a:defRPr sz="3200">
                <a:solidFill>
                  <a:schemeClr val="tx1">
                    <a:lumMod val="65000"/>
                    <a:lumOff val="35000"/>
                  </a:schemeClr>
                </a:solidFill>
              </a:defRPr>
            </a:lvl1pPr>
            <a:lvl2pPr>
              <a:defRPr sz="2800">
                <a:solidFill>
                  <a:schemeClr val="tx1">
                    <a:lumMod val="65000"/>
                    <a:lumOff val="35000"/>
                  </a:schemeClr>
                </a:solidFill>
              </a:defRPr>
            </a:lvl2pPr>
            <a:lvl3pPr>
              <a:defRPr>
                <a:solidFill>
                  <a:schemeClr val="tx1">
                    <a:lumMod val="65000"/>
                    <a:lumOff val="3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5" name="Picture Placeholder 14"/>
          <p:cNvSpPr>
            <a:spLocks noGrp="1"/>
          </p:cNvSpPr>
          <p:nvPr>
            <p:ph type="pic" sz="quarter" idx="11"/>
          </p:nvPr>
        </p:nvSpPr>
        <p:spPr>
          <a:xfrm>
            <a:off x="0" y="0"/>
            <a:ext cx="8129588" cy="6857999"/>
          </a:xfrm>
        </p:spPr>
        <p:txBody>
          <a:bodyPr/>
          <a:lstStyle>
            <a:lvl1pPr marL="0" indent="0">
              <a:buNone/>
              <a:defRPr baseline="0"/>
            </a:lvl1pPr>
          </a:lstStyle>
          <a:p>
            <a:endParaRPr lang="en-US" dirty="0"/>
          </a:p>
          <a:p>
            <a:endParaRPr lang="en-US" dirty="0"/>
          </a:p>
          <a:p>
            <a:endParaRPr lang="en-US" dirty="0"/>
          </a:p>
          <a:p>
            <a:endParaRPr lang="en-US" dirty="0"/>
          </a:p>
          <a:p>
            <a:r>
              <a:rPr lang="en-US" dirty="0"/>
              <a:t>MAIN PICTURE</a:t>
            </a:r>
          </a:p>
        </p:txBody>
      </p:sp>
      <p:sp>
        <p:nvSpPr>
          <p:cNvPr id="3" name="Text Placeholder 21"/>
          <p:cNvSpPr>
            <a:spLocks noGrp="1"/>
          </p:cNvSpPr>
          <p:nvPr>
            <p:ph type="body" sz="quarter" idx="15" hasCustomPrompt="1"/>
          </p:nvPr>
        </p:nvSpPr>
        <p:spPr>
          <a:xfrm>
            <a:off x="0" y="312096"/>
            <a:ext cx="8129589" cy="790348"/>
          </a:xfrm>
          <a:solidFill>
            <a:schemeClr val="accent1"/>
          </a:solidFill>
        </p:spPr>
        <p:txBody>
          <a:bodyPr anchor="ctr"/>
          <a:lstStyle>
            <a:lvl1pPr marL="0" indent="0">
              <a:buNone/>
              <a:defRPr b="1">
                <a:solidFill>
                  <a:schemeClr val="bg1"/>
                </a:solidFill>
              </a:defRPr>
            </a:lvl1pPr>
          </a:lstStyle>
          <a:p>
            <a:pPr lvl="0"/>
            <a:r>
              <a:rPr lang="en-US" dirty="0"/>
              <a:t>HEADER</a:t>
            </a:r>
          </a:p>
        </p:txBody>
      </p:sp>
    </p:spTree>
    <p:extLst>
      <p:ext uri="{BB962C8B-B14F-4D97-AF65-F5344CB8AC3E}">
        <p14:creationId xmlns:p14="http://schemas.microsoft.com/office/powerpoint/2010/main" val="240190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1"/>
          <p:cNvSpPr>
            <a:spLocks noGrp="1"/>
          </p:cNvSpPr>
          <p:nvPr>
            <p:ph type="body" sz="quarter" idx="15" hasCustomPrompt="1"/>
          </p:nvPr>
        </p:nvSpPr>
        <p:spPr>
          <a:xfrm>
            <a:off x="-1" y="312096"/>
            <a:ext cx="12192001" cy="790348"/>
          </a:xfrm>
          <a:solidFill>
            <a:schemeClr val="accent1"/>
          </a:solidFill>
        </p:spPr>
        <p:txBody>
          <a:bodyPr anchor="ctr"/>
          <a:lstStyle>
            <a:lvl1pPr marL="0" indent="0" algn="ctr">
              <a:buNone/>
              <a:defRPr b="1">
                <a:solidFill>
                  <a:schemeClr val="bg1"/>
                </a:solidFill>
              </a:defRPr>
            </a:lvl1pPr>
          </a:lstStyle>
          <a:p>
            <a:pPr lvl="0"/>
            <a:r>
              <a:rPr lang="en-US" dirty="0"/>
              <a:t>HEADER</a:t>
            </a:r>
          </a:p>
        </p:txBody>
      </p:sp>
      <p:sp>
        <p:nvSpPr>
          <p:cNvPr id="4" name="Text Placeholder 7"/>
          <p:cNvSpPr>
            <a:spLocks noGrp="1"/>
          </p:cNvSpPr>
          <p:nvPr>
            <p:ph type="body" sz="quarter" idx="10"/>
          </p:nvPr>
        </p:nvSpPr>
        <p:spPr>
          <a:xfrm>
            <a:off x="118003" y="1839951"/>
            <a:ext cx="5669480" cy="5018049"/>
          </a:xfrm>
        </p:spPr>
        <p:txBody>
          <a:bodyPr/>
          <a:lstStyle>
            <a:lvl1pPr>
              <a:defRPr sz="3200">
                <a:solidFill>
                  <a:schemeClr val="tx1">
                    <a:lumMod val="65000"/>
                    <a:lumOff val="35000"/>
                  </a:schemeClr>
                </a:solidFill>
              </a:defRPr>
            </a:lvl1pPr>
            <a:lvl2pPr>
              <a:defRPr sz="2800">
                <a:solidFill>
                  <a:schemeClr val="tx1">
                    <a:lumMod val="65000"/>
                    <a:lumOff val="35000"/>
                  </a:schemeClr>
                </a:solidFill>
              </a:defRPr>
            </a:lvl2pPr>
            <a:lvl3pPr>
              <a:defRPr>
                <a:solidFill>
                  <a:schemeClr val="tx1">
                    <a:lumMod val="65000"/>
                    <a:lumOff val="3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21"/>
          <p:cNvSpPr>
            <a:spLocks noGrp="1"/>
          </p:cNvSpPr>
          <p:nvPr>
            <p:ph type="body" sz="quarter" idx="17" hasCustomPrompt="1"/>
          </p:nvPr>
        </p:nvSpPr>
        <p:spPr>
          <a:xfrm>
            <a:off x="118004" y="1338145"/>
            <a:ext cx="5669480" cy="501805"/>
          </a:xfrm>
          <a:solidFill>
            <a:schemeClr val="accent4"/>
          </a:solidFill>
        </p:spPr>
        <p:txBody>
          <a:bodyPr anchor="ctr">
            <a:noAutofit/>
          </a:bodyPr>
          <a:lstStyle>
            <a:lvl1pPr marL="0" indent="0" algn="ctr">
              <a:buNone/>
              <a:defRPr sz="2400" b="1">
                <a:solidFill>
                  <a:schemeClr val="bg1"/>
                </a:solidFill>
              </a:defRPr>
            </a:lvl1pPr>
          </a:lstStyle>
          <a:p>
            <a:pPr lvl="0"/>
            <a:r>
              <a:rPr lang="en-US" dirty="0"/>
              <a:t>HEADER</a:t>
            </a:r>
          </a:p>
        </p:txBody>
      </p:sp>
      <p:sp>
        <p:nvSpPr>
          <p:cNvPr id="15" name="Text Placeholder 21"/>
          <p:cNvSpPr>
            <a:spLocks noGrp="1"/>
          </p:cNvSpPr>
          <p:nvPr>
            <p:ph type="body" sz="quarter" idx="18" hasCustomPrompt="1"/>
          </p:nvPr>
        </p:nvSpPr>
        <p:spPr>
          <a:xfrm>
            <a:off x="6392423" y="1338145"/>
            <a:ext cx="5669480" cy="501805"/>
          </a:xfrm>
          <a:solidFill>
            <a:schemeClr val="accent4"/>
          </a:solidFill>
        </p:spPr>
        <p:txBody>
          <a:bodyPr anchor="ctr">
            <a:noAutofit/>
          </a:bodyPr>
          <a:lstStyle>
            <a:lvl1pPr marL="0" indent="0" algn="ctr">
              <a:buNone/>
              <a:defRPr sz="2400" b="1">
                <a:solidFill>
                  <a:schemeClr val="bg1"/>
                </a:solidFill>
              </a:defRPr>
            </a:lvl1pPr>
          </a:lstStyle>
          <a:p>
            <a:pPr lvl="0"/>
            <a:r>
              <a:rPr lang="en-US" dirty="0"/>
              <a:t>HEADER</a:t>
            </a:r>
          </a:p>
        </p:txBody>
      </p:sp>
      <p:sp>
        <p:nvSpPr>
          <p:cNvPr id="16" name="Text Placeholder 7"/>
          <p:cNvSpPr>
            <a:spLocks noGrp="1"/>
          </p:cNvSpPr>
          <p:nvPr>
            <p:ph type="body" sz="quarter" idx="19"/>
          </p:nvPr>
        </p:nvSpPr>
        <p:spPr>
          <a:xfrm>
            <a:off x="6392423" y="1839951"/>
            <a:ext cx="5669480" cy="5018049"/>
          </a:xfrm>
        </p:spPr>
        <p:txBody>
          <a:bodyPr/>
          <a:lstStyle>
            <a:lvl1pPr>
              <a:defRPr sz="3200">
                <a:solidFill>
                  <a:schemeClr val="tx1">
                    <a:lumMod val="65000"/>
                    <a:lumOff val="35000"/>
                  </a:schemeClr>
                </a:solidFill>
              </a:defRPr>
            </a:lvl1pPr>
            <a:lvl2pPr>
              <a:defRPr sz="2800">
                <a:solidFill>
                  <a:schemeClr val="tx1">
                    <a:lumMod val="65000"/>
                    <a:lumOff val="35000"/>
                  </a:schemeClr>
                </a:solidFill>
              </a:defRPr>
            </a:lvl2pPr>
            <a:lvl3pPr>
              <a:defRPr>
                <a:solidFill>
                  <a:schemeClr val="tx1">
                    <a:lumMod val="65000"/>
                    <a:lumOff val="3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67040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990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62"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985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985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97118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9442686"/>
      </p:ext>
    </p:extLst>
  </p:cSld>
  <p:clrMap bg1="lt1" tx1="dk1" bg2="lt2" tx2="dk2" accent1="accent1" accent2="accent2" accent3="accent3" accent4="accent4" accent5="accent5" accent6="accent6" hlink="hlink" folHlink="folHlink"/>
  <p:sldLayoutIdLst>
    <p:sldLayoutId id="2147483689" r:id="rId1"/>
    <p:sldLayoutId id="2147483679" r:id="rId2"/>
    <p:sldLayoutId id="2147483690" r:id="rId3"/>
    <p:sldLayoutId id="2147483691" r:id="rId4"/>
    <p:sldLayoutId id="2147483692" r:id="rId5"/>
    <p:sldLayoutId id="2147483684" r:id="rId6"/>
    <p:sldLayoutId id="2147483693" r:id="rId7"/>
  </p:sldLayoutIdLst>
  <p:txStyles>
    <p:titleStyle>
      <a:lvl1pPr algn="l" defTabSz="914400" rtl="0" eaLnBrk="1" latinLnBrk="0" hangingPunct="1">
        <a:lnSpc>
          <a:spcPct val="90000"/>
        </a:lnSpc>
        <a:spcBef>
          <a:spcPct val="0"/>
        </a:spcBef>
        <a:buNone/>
        <a:defRPr sz="4400" kern="1200">
          <a:solidFill>
            <a:schemeClr val="bg1"/>
          </a:solidFill>
          <a:effectLst>
            <a:outerShdw blurRad="50800" dist="38100" dir="2700000" algn="tl"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lumMod val="65000"/>
              <a:lumOff val="35000"/>
            </a:schemeClr>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65000"/>
              <a:lumOff val="35000"/>
            </a:schemeClr>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6.jp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3940" y="2920669"/>
            <a:ext cx="3956970" cy="931052"/>
          </a:xfrm>
          <a:prstGeom prst="rect">
            <a:avLst/>
          </a:prstGeom>
        </p:spPr>
      </p:pic>
      <p:sp>
        <p:nvSpPr>
          <p:cNvPr id="7" name="Text Placeholder 6"/>
          <p:cNvSpPr>
            <a:spLocks noGrp="1"/>
          </p:cNvSpPr>
          <p:nvPr>
            <p:ph type="body" sz="quarter" idx="10"/>
          </p:nvPr>
        </p:nvSpPr>
        <p:spPr>
          <a:xfrm>
            <a:off x="8279607" y="312096"/>
            <a:ext cx="3845337" cy="6467475"/>
          </a:xfrm>
        </p:spPr>
        <p:txBody>
          <a:bodyPr/>
          <a:lstStyle/>
          <a:p>
            <a:pPr marL="0" indent="0" algn="ctr">
              <a:buNone/>
            </a:pPr>
            <a:endParaRPr lang="en-US" dirty="0"/>
          </a:p>
          <a:p>
            <a:pPr marL="0" indent="0" algn="ctr">
              <a:buNone/>
            </a:pPr>
            <a:r>
              <a:rPr lang="en-US" dirty="0"/>
              <a:t>[Community Name]</a:t>
            </a:r>
          </a:p>
          <a:p>
            <a:pPr marL="0" indent="0" algn="ctr">
              <a:buNone/>
            </a:pPr>
            <a:r>
              <a:rPr lang="en-US" dirty="0"/>
              <a:t>[Date] </a:t>
            </a:r>
          </a:p>
          <a:p>
            <a:pPr marL="0" indent="0" algn="ctr">
              <a:buNone/>
            </a:pPr>
            <a:r>
              <a:rPr lang="en-US" dirty="0"/>
              <a:t>Day 1</a:t>
            </a:r>
          </a:p>
        </p:txBody>
      </p:sp>
      <p:sp>
        <p:nvSpPr>
          <p:cNvPr id="9" name="Picture Placeholder 8"/>
          <p:cNvSpPr>
            <a:spLocks noGrp="1"/>
          </p:cNvSpPr>
          <p:nvPr>
            <p:ph type="pic" sz="quarter" idx="11"/>
          </p:nvPr>
        </p:nvSpPr>
        <p:spPr>
          <a:xfrm>
            <a:off x="0" y="0"/>
            <a:ext cx="7983940" cy="5772926"/>
          </a:xfrm>
        </p:spPr>
      </p:sp>
    </p:spTree>
    <p:extLst>
      <p:ext uri="{BB962C8B-B14F-4D97-AF65-F5344CB8AC3E}">
        <p14:creationId xmlns:p14="http://schemas.microsoft.com/office/powerpoint/2010/main" val="159276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6"/>
          </p:nvPr>
        </p:nvPicPr>
        <p:blipFill rotWithShape="1">
          <a:blip r:embed="rId3" cstate="print">
            <a:extLst>
              <a:ext uri="{28A0092B-C50C-407E-A947-70E740481C1C}">
                <a14:useLocalDpi xmlns:a14="http://schemas.microsoft.com/office/drawing/2010/main" val="0"/>
              </a:ext>
            </a:extLst>
          </a:blip>
          <a:srcRect t="1561" b="1871"/>
          <a:stretch/>
        </p:blipFill>
        <p:spPr>
          <a:xfrm>
            <a:off x="0" y="-1"/>
            <a:ext cx="12192000" cy="6858001"/>
          </a:xfrm>
        </p:spPr>
      </p:pic>
      <p:sp>
        <p:nvSpPr>
          <p:cNvPr id="7" name="Text Placeholder 6"/>
          <p:cNvSpPr>
            <a:spLocks noGrp="1"/>
          </p:cNvSpPr>
          <p:nvPr>
            <p:ph type="body" sz="quarter" idx="15"/>
          </p:nvPr>
        </p:nvSpPr>
        <p:spPr>
          <a:xfrm>
            <a:off x="0" y="5252224"/>
            <a:ext cx="2140298" cy="1605776"/>
          </a:xfrm>
          <a:noFill/>
        </p:spPr>
        <p:txBody>
          <a:bodyPr>
            <a:normAutofit lnSpcReduction="10000"/>
          </a:bodyPr>
          <a:lstStyle/>
          <a:p>
            <a:r>
              <a:rPr lang="en-US" dirty="0">
                <a:solidFill>
                  <a:schemeClr val="tx2"/>
                </a:solidFill>
              </a:rPr>
              <a:t>LOCAL</a:t>
            </a:r>
          </a:p>
          <a:p>
            <a:r>
              <a:rPr lang="en-US" dirty="0">
                <a:solidFill>
                  <a:schemeClr val="tx2"/>
                </a:solidFill>
              </a:rPr>
              <a:t>FOOD SYSTEM</a:t>
            </a:r>
          </a:p>
        </p:txBody>
      </p:sp>
      <p:sp>
        <p:nvSpPr>
          <p:cNvPr id="2" name="TextBox 1"/>
          <p:cNvSpPr txBox="1"/>
          <p:nvPr/>
        </p:nvSpPr>
        <p:spPr>
          <a:xfrm>
            <a:off x="9858348" y="6550223"/>
            <a:ext cx="2333652" cy="307777"/>
          </a:xfrm>
          <a:prstGeom prst="rect">
            <a:avLst/>
          </a:prstGeom>
          <a:noFill/>
        </p:spPr>
        <p:txBody>
          <a:bodyPr wrap="none" rtlCol="0">
            <a:spAutoFit/>
          </a:bodyPr>
          <a:lstStyle/>
          <a:p>
            <a:r>
              <a:rPr lang="en-US" sz="1400" i="1" dirty="0"/>
              <a:t>Source: Renaissance Planning</a:t>
            </a:r>
          </a:p>
        </p:txBody>
      </p:sp>
    </p:spTree>
    <p:extLst>
      <p:ext uri="{BB962C8B-B14F-4D97-AF65-F5344CB8AC3E}">
        <p14:creationId xmlns:p14="http://schemas.microsoft.com/office/powerpoint/2010/main" val="1621308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2347932240"/>
              </p:ext>
            </p:extLst>
          </p:nvPr>
        </p:nvGraphicFramePr>
        <p:xfrm>
          <a:off x="233464" y="1517517"/>
          <a:ext cx="7744720" cy="466630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0752727" y="6375125"/>
            <a:ext cx="1270659" cy="307777"/>
          </a:xfrm>
          <a:prstGeom prst="rect">
            <a:avLst/>
          </a:prstGeom>
          <a:noFill/>
        </p:spPr>
        <p:txBody>
          <a:bodyPr wrap="square" rtlCol="0">
            <a:spAutoFit/>
          </a:bodyPr>
          <a:lstStyle/>
          <a:p>
            <a:r>
              <a:rPr lang="en-US" sz="1400" i="1" dirty="0">
                <a:solidFill>
                  <a:schemeClr val="bg1"/>
                </a:solidFill>
              </a:rPr>
              <a:t>Source: USDA</a:t>
            </a:r>
          </a:p>
        </p:txBody>
      </p:sp>
      <p:sp>
        <p:nvSpPr>
          <p:cNvPr id="6" name="Text Placeholder 18"/>
          <p:cNvSpPr txBox="1">
            <a:spLocks/>
          </p:cNvSpPr>
          <p:nvPr/>
        </p:nvSpPr>
        <p:spPr>
          <a:xfrm>
            <a:off x="-1" y="312096"/>
            <a:ext cx="12192001" cy="790348"/>
          </a:xfrm>
          <a:prstGeom prst="rect">
            <a:avLst/>
          </a:prstGeom>
          <a:solidFill>
            <a:srgbClr val="31A283"/>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292929"/>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292929"/>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292929"/>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LOCAL FOOD SYSTEMS ARE GROWING RAPIDLY </a:t>
            </a:r>
          </a:p>
        </p:txBody>
      </p:sp>
      <p:graphicFrame>
        <p:nvGraphicFramePr>
          <p:cNvPr id="4" name="Chart 3"/>
          <p:cNvGraphicFramePr/>
          <p:nvPr>
            <p:extLst>
              <p:ext uri="{D42A27DB-BD31-4B8C-83A1-F6EECF244321}">
                <p14:modId xmlns:p14="http://schemas.microsoft.com/office/powerpoint/2010/main" val="635689319"/>
              </p:ext>
            </p:extLst>
          </p:nvPr>
        </p:nvGraphicFramePr>
        <p:xfrm>
          <a:off x="7978183" y="1517516"/>
          <a:ext cx="4045203" cy="466630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6645310" y="6550223"/>
            <a:ext cx="5546690" cy="307777"/>
          </a:xfrm>
          <a:prstGeom prst="rect">
            <a:avLst/>
          </a:prstGeom>
          <a:solidFill>
            <a:schemeClr val="bg1">
              <a:alpha val="90000"/>
            </a:schemeClr>
          </a:solidFill>
        </p:spPr>
        <p:txBody>
          <a:bodyPr wrap="square" rtlCol="0">
            <a:spAutoFit/>
          </a:bodyPr>
          <a:lstStyle/>
          <a:p>
            <a:pPr algn="r"/>
            <a:r>
              <a:rPr lang="en-US" sz="1400" i="1" dirty="0">
                <a:solidFill>
                  <a:schemeClr val="tx1">
                    <a:lumMod val="65000"/>
                    <a:lumOff val="35000"/>
                  </a:schemeClr>
                </a:solidFill>
              </a:rPr>
              <a:t>Source: USDA Economic Research Service</a:t>
            </a:r>
          </a:p>
        </p:txBody>
      </p:sp>
    </p:spTree>
    <p:extLst>
      <p:ext uri="{BB962C8B-B14F-4D97-AF65-F5344CB8AC3E}">
        <p14:creationId xmlns:p14="http://schemas.microsoft.com/office/powerpoint/2010/main" val="1375308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8"/>
          <p:cNvSpPr txBox="1">
            <a:spLocks/>
          </p:cNvSpPr>
          <p:nvPr/>
        </p:nvSpPr>
        <p:spPr>
          <a:xfrm>
            <a:off x="-1" y="312095"/>
            <a:ext cx="12192001" cy="1074577"/>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292929"/>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292929"/>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292929"/>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DINERS WANT LOCAL OPTIONS: TOP RESTAURANT TRENDS FOR 2016</a:t>
            </a:r>
          </a:p>
        </p:txBody>
      </p:sp>
      <p:sp>
        <p:nvSpPr>
          <p:cNvPr id="9" name="TextBox 8"/>
          <p:cNvSpPr txBox="1"/>
          <p:nvPr/>
        </p:nvSpPr>
        <p:spPr>
          <a:xfrm>
            <a:off x="6645310" y="6550223"/>
            <a:ext cx="5546690" cy="307777"/>
          </a:xfrm>
          <a:prstGeom prst="rect">
            <a:avLst/>
          </a:prstGeom>
          <a:solidFill>
            <a:schemeClr val="bg1">
              <a:alpha val="90000"/>
            </a:schemeClr>
          </a:solidFill>
        </p:spPr>
        <p:txBody>
          <a:bodyPr wrap="square" rtlCol="0">
            <a:spAutoFit/>
          </a:bodyPr>
          <a:lstStyle/>
          <a:p>
            <a:pPr algn="r"/>
            <a:r>
              <a:rPr lang="en-US" sz="1400" i="1" dirty="0">
                <a:solidFill>
                  <a:schemeClr val="tx1">
                    <a:lumMod val="65000"/>
                    <a:lumOff val="35000"/>
                  </a:schemeClr>
                </a:solidFill>
              </a:rPr>
              <a:t>Source: National Restaurant Association. “2016 Culinary Forecast.”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860" y="1531899"/>
            <a:ext cx="1371599" cy="96811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860" y="2551613"/>
            <a:ext cx="1371599" cy="96934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860" y="5613847"/>
            <a:ext cx="1371599" cy="96934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860" y="3571327"/>
            <a:ext cx="1371599" cy="96934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860" y="4592278"/>
            <a:ext cx="1371599" cy="969348"/>
          </a:xfrm>
          <a:prstGeom prst="rect">
            <a:avLst/>
          </a:prstGeom>
        </p:spPr>
      </p:pic>
      <p:sp>
        <p:nvSpPr>
          <p:cNvPr id="17" name="Text Placeholder 13"/>
          <p:cNvSpPr txBox="1">
            <a:spLocks/>
          </p:cNvSpPr>
          <p:nvPr/>
        </p:nvSpPr>
        <p:spPr>
          <a:xfrm>
            <a:off x="2120202" y="1531898"/>
            <a:ext cx="8862646" cy="9681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292929"/>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292929"/>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292929"/>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tx1">
                    <a:lumMod val="65000"/>
                    <a:lumOff val="35000"/>
                  </a:schemeClr>
                </a:solidFill>
              </a:rPr>
              <a:t>#1: Locally sourced meats and seafood</a:t>
            </a:r>
          </a:p>
        </p:txBody>
      </p:sp>
      <p:sp>
        <p:nvSpPr>
          <p:cNvPr id="18" name="Text Placeholder 13"/>
          <p:cNvSpPr txBox="1">
            <a:spLocks/>
          </p:cNvSpPr>
          <p:nvPr/>
        </p:nvSpPr>
        <p:spPr>
          <a:xfrm>
            <a:off x="2120202" y="2552850"/>
            <a:ext cx="8862646" cy="9681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292929"/>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292929"/>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292929"/>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tx1">
                    <a:lumMod val="65000"/>
                    <a:lumOff val="35000"/>
                  </a:schemeClr>
                </a:solidFill>
              </a:rPr>
              <a:t>#3: Locally grown produce</a:t>
            </a:r>
          </a:p>
        </p:txBody>
      </p:sp>
      <p:sp>
        <p:nvSpPr>
          <p:cNvPr id="19" name="Text Placeholder 13"/>
          <p:cNvSpPr txBox="1">
            <a:spLocks/>
          </p:cNvSpPr>
          <p:nvPr/>
        </p:nvSpPr>
        <p:spPr>
          <a:xfrm>
            <a:off x="2120202" y="5627626"/>
            <a:ext cx="8862646" cy="9681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292929"/>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292929"/>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292929"/>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tx1">
                    <a:lumMod val="65000"/>
                    <a:lumOff val="35000"/>
                  </a:schemeClr>
                </a:solidFill>
              </a:rPr>
              <a:t>#6: Environmental sustainability</a:t>
            </a:r>
          </a:p>
        </p:txBody>
      </p:sp>
      <p:sp>
        <p:nvSpPr>
          <p:cNvPr id="20" name="Text Placeholder 13"/>
          <p:cNvSpPr txBox="1">
            <a:spLocks/>
          </p:cNvSpPr>
          <p:nvPr/>
        </p:nvSpPr>
        <p:spPr>
          <a:xfrm>
            <a:off x="2120202" y="3571945"/>
            <a:ext cx="8862646" cy="9681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292929"/>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292929"/>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292929"/>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tx1">
                    <a:lumMod val="65000"/>
                    <a:lumOff val="35000"/>
                  </a:schemeClr>
                </a:solidFill>
              </a:rPr>
              <a:t>#4: Hyper-local sourcing</a:t>
            </a:r>
          </a:p>
        </p:txBody>
      </p:sp>
      <p:sp>
        <p:nvSpPr>
          <p:cNvPr id="21" name="Text Placeholder 13"/>
          <p:cNvSpPr txBox="1">
            <a:spLocks/>
          </p:cNvSpPr>
          <p:nvPr/>
        </p:nvSpPr>
        <p:spPr>
          <a:xfrm>
            <a:off x="2120202" y="4552470"/>
            <a:ext cx="8862646" cy="9681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292929"/>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292929"/>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292929"/>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292929"/>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tx1">
                    <a:lumMod val="65000"/>
                    <a:lumOff val="35000"/>
                  </a:schemeClr>
                </a:solidFill>
              </a:rPr>
              <a:t>#5: Natural ingredients/minimally processed food</a:t>
            </a:r>
          </a:p>
        </p:txBody>
      </p:sp>
    </p:spTree>
    <p:extLst>
      <p:ext uri="{BB962C8B-B14F-4D97-AF65-F5344CB8AC3E}">
        <p14:creationId xmlns:p14="http://schemas.microsoft.com/office/powerpoint/2010/main" val="2128114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0" y="178281"/>
            <a:ext cx="12110224" cy="790348"/>
          </a:xfrm>
          <a:solidFill>
            <a:schemeClr val="accent1"/>
          </a:solidFill>
        </p:spPr>
        <p:txBody>
          <a:bodyPr/>
          <a:lstStyle/>
          <a:p>
            <a:r>
              <a:rPr lang="en-US" dirty="0"/>
              <a:t>ROOM TO GROW</a:t>
            </a:r>
          </a:p>
        </p:txBody>
      </p:sp>
      <p:sp>
        <p:nvSpPr>
          <p:cNvPr id="8" name="Text Placeholder 5"/>
          <p:cNvSpPr txBox="1">
            <a:spLocks/>
          </p:cNvSpPr>
          <p:nvPr/>
        </p:nvSpPr>
        <p:spPr>
          <a:xfrm>
            <a:off x="7259444" y="1177925"/>
            <a:ext cx="4712383" cy="5413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lumMod val="65000"/>
                    <a:lumOff val="35000"/>
                  </a:schemeClr>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65000"/>
                    <a:lumOff val="35000"/>
                  </a:schemeClr>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600" dirty="0"/>
              <a:t>Direct-to-consumer sales are growing faster than all agricultural sales.</a:t>
            </a:r>
          </a:p>
          <a:p>
            <a:pPr marL="742950" lvl="1" indent="-285750">
              <a:spcAft>
                <a:spcPts val="600"/>
              </a:spcAft>
            </a:pPr>
            <a:r>
              <a:rPr lang="en-US" sz="2600" dirty="0"/>
              <a:t>1997: $551 million</a:t>
            </a:r>
          </a:p>
          <a:p>
            <a:pPr marL="742950" lvl="1" indent="-285750">
              <a:spcAft>
                <a:spcPts val="600"/>
              </a:spcAft>
            </a:pPr>
            <a:r>
              <a:rPr lang="en-US" sz="2600" dirty="0"/>
              <a:t>2007: $1.2 billion</a:t>
            </a:r>
          </a:p>
          <a:p>
            <a:pPr marL="742950" lvl="1" indent="-285750">
              <a:spcAft>
                <a:spcPts val="600"/>
              </a:spcAft>
            </a:pPr>
            <a:r>
              <a:rPr lang="en-US" sz="2600" dirty="0"/>
              <a:t>2012: $1.3 billion</a:t>
            </a:r>
          </a:p>
          <a:p>
            <a:pPr marL="742950" lvl="1" indent="-285750">
              <a:spcAft>
                <a:spcPts val="600"/>
              </a:spcAft>
            </a:pPr>
            <a:r>
              <a:rPr lang="en-US" sz="2600" dirty="0"/>
              <a:t>2015: $3.0 billion</a:t>
            </a:r>
          </a:p>
          <a:p>
            <a:pPr marL="285750" indent="-285750">
              <a:spcAft>
                <a:spcPts val="600"/>
              </a:spcAft>
            </a:pPr>
            <a:r>
              <a:rPr lang="en-US" sz="2600" dirty="0"/>
              <a:t>However, they accounted for only 0.3% of U.S. agricultural sales in 2012.</a:t>
            </a:r>
          </a:p>
        </p:txBody>
      </p:sp>
      <p:graphicFrame>
        <p:nvGraphicFramePr>
          <p:cNvPr id="9" name="Content Placeholder 7"/>
          <p:cNvGraphicFramePr>
            <a:graphicFrameLocks/>
          </p:cNvGraphicFramePr>
          <p:nvPr>
            <p:extLst/>
          </p:nvPr>
        </p:nvGraphicFramePr>
        <p:xfrm>
          <a:off x="-1" y="1177925"/>
          <a:ext cx="6985000" cy="56800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984999" y="6334780"/>
            <a:ext cx="5207001" cy="523220"/>
          </a:xfrm>
          <a:prstGeom prst="rect">
            <a:avLst/>
          </a:prstGeom>
          <a:solidFill>
            <a:schemeClr val="bg1">
              <a:alpha val="90000"/>
            </a:schemeClr>
          </a:solidFill>
        </p:spPr>
        <p:txBody>
          <a:bodyPr wrap="square" rtlCol="0">
            <a:spAutoFit/>
          </a:bodyPr>
          <a:lstStyle/>
          <a:p>
            <a:pPr algn="r"/>
            <a:r>
              <a:rPr lang="en-US" sz="1400" i="1" dirty="0">
                <a:solidFill>
                  <a:schemeClr val="tx1">
                    <a:lumMod val="65000"/>
                    <a:lumOff val="35000"/>
                  </a:schemeClr>
                </a:solidFill>
              </a:rPr>
              <a:t>Sources: USDA Economic Research Service and National Agricultural Statistics Service</a:t>
            </a:r>
          </a:p>
        </p:txBody>
      </p:sp>
    </p:spTree>
    <p:extLst>
      <p:ext uri="{BB962C8B-B14F-4D97-AF65-F5344CB8AC3E}">
        <p14:creationId xmlns:p14="http://schemas.microsoft.com/office/powerpoint/2010/main" val="831692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283388" y="312096"/>
            <a:ext cx="3747247" cy="6238127"/>
          </a:xfrm>
        </p:spPr>
        <p:txBody>
          <a:bodyPr>
            <a:normAutofit fontScale="92500"/>
          </a:bodyPr>
          <a:lstStyle/>
          <a:p>
            <a:r>
              <a:rPr lang="en-US" dirty="0"/>
              <a:t>2.3 million U.S. households live more than 1 mile from a supermarket and do not have access to a vehicle.</a:t>
            </a:r>
          </a:p>
          <a:p>
            <a:r>
              <a:rPr lang="en-US" dirty="0"/>
              <a:t>The ability to safely and comfortably walk, bike, or take transit to affordable healthy food retailers is critical to community health.</a:t>
            </a:r>
          </a:p>
        </p:txBody>
      </p:sp>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5547" r="5547"/>
          <a:stretch>
            <a:fillRect/>
          </a:stretch>
        </p:blipFill>
        <p:spPr/>
      </p:pic>
      <p:sp>
        <p:nvSpPr>
          <p:cNvPr id="4" name="Text Placeholder 3"/>
          <p:cNvSpPr>
            <a:spLocks noGrp="1"/>
          </p:cNvSpPr>
          <p:nvPr>
            <p:ph type="body" sz="quarter" idx="15"/>
          </p:nvPr>
        </p:nvSpPr>
        <p:spPr/>
        <p:txBody>
          <a:bodyPr>
            <a:normAutofit/>
          </a:bodyPr>
          <a:lstStyle/>
          <a:p>
            <a:pPr>
              <a:lnSpc>
                <a:spcPct val="120000"/>
              </a:lnSpc>
            </a:pPr>
            <a:r>
              <a:rPr lang="en-US" sz="2800" dirty="0"/>
              <a:t>MANY PEOPLE NEED BETTER FOOD ACCESS</a:t>
            </a:r>
          </a:p>
        </p:txBody>
      </p:sp>
      <p:sp>
        <p:nvSpPr>
          <p:cNvPr id="8" name="TextBox 7"/>
          <p:cNvSpPr txBox="1"/>
          <p:nvPr/>
        </p:nvSpPr>
        <p:spPr>
          <a:xfrm>
            <a:off x="8129588" y="6550223"/>
            <a:ext cx="4062412" cy="307777"/>
          </a:xfrm>
          <a:prstGeom prst="rect">
            <a:avLst/>
          </a:prstGeom>
          <a:solidFill>
            <a:schemeClr val="bg1">
              <a:alpha val="90000"/>
            </a:schemeClr>
          </a:solidFill>
        </p:spPr>
        <p:txBody>
          <a:bodyPr wrap="square" rtlCol="0">
            <a:spAutoFit/>
          </a:bodyPr>
          <a:lstStyle/>
          <a:p>
            <a:pPr algn="r"/>
            <a:r>
              <a:rPr lang="en-US" sz="1400" i="1" dirty="0">
                <a:solidFill>
                  <a:schemeClr val="tx1">
                    <a:lumMod val="65000"/>
                    <a:lumOff val="35000"/>
                  </a:schemeClr>
                </a:solidFill>
              </a:rPr>
              <a:t>Source: USDA Economic Research Service</a:t>
            </a:r>
          </a:p>
        </p:txBody>
      </p:sp>
    </p:spTree>
    <p:extLst>
      <p:ext uri="{BB962C8B-B14F-4D97-AF65-F5344CB8AC3E}">
        <p14:creationId xmlns:p14="http://schemas.microsoft.com/office/powerpoint/2010/main" val="1009811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0" y="133350"/>
            <a:ext cx="10996864" cy="790348"/>
          </a:xfrm>
        </p:spPr>
        <p:txBody>
          <a:bodyPr>
            <a:normAutofit fontScale="85000" lnSpcReduction="10000"/>
          </a:bodyPr>
          <a:lstStyle/>
          <a:p>
            <a:r>
              <a:rPr lang="en-US" dirty="0"/>
              <a:t>USDA PROGRAMS IN THE LOCAL FOOD SUPPLY CHAIN</a:t>
            </a: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327" t="20001" r="4055" b="34466"/>
          <a:stretch/>
        </p:blipFill>
        <p:spPr>
          <a:xfrm>
            <a:off x="1" y="923698"/>
            <a:ext cx="12192000" cy="4682231"/>
          </a:xfrm>
          <a:prstGeom prst="rect">
            <a:avLst/>
          </a:prstGeom>
        </p:spPr>
      </p:pic>
      <p:sp>
        <p:nvSpPr>
          <p:cNvPr id="3" name="Rectangle 2"/>
          <p:cNvSpPr/>
          <p:nvPr/>
        </p:nvSpPr>
        <p:spPr>
          <a:xfrm>
            <a:off x="7670800" y="6468533"/>
            <a:ext cx="2523067" cy="389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5836" t="65185" r="6116" b="21481"/>
          <a:stretch/>
        </p:blipFill>
        <p:spPr>
          <a:xfrm>
            <a:off x="5647182" y="5588995"/>
            <a:ext cx="3285151" cy="120679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5836" t="78519" r="6116" b="8642"/>
          <a:stretch/>
        </p:blipFill>
        <p:spPr>
          <a:xfrm>
            <a:off x="8876236" y="5622862"/>
            <a:ext cx="3315764" cy="1172923"/>
          </a:xfrm>
          <a:prstGeom prst="rect">
            <a:avLst/>
          </a:prstGeom>
        </p:spPr>
      </p:pic>
      <p:cxnSp>
        <p:nvCxnSpPr>
          <p:cNvPr id="9" name="Straight Connector 8"/>
          <p:cNvCxnSpPr/>
          <p:nvPr/>
        </p:nvCxnSpPr>
        <p:spPr>
          <a:xfrm>
            <a:off x="5647182" y="5892800"/>
            <a:ext cx="0" cy="965200"/>
          </a:xfrm>
          <a:prstGeom prst="line">
            <a:avLst/>
          </a:prstGeom>
          <a:ln>
            <a:solidFill>
              <a:srgbClr val="C00000"/>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8859303" y="5639795"/>
            <a:ext cx="3315764" cy="0"/>
          </a:xfrm>
          <a:prstGeom prst="line">
            <a:avLst/>
          </a:prstGeom>
          <a:ln>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827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5664200"/>
            <a:ext cx="12192000" cy="1193800"/>
          </a:xfrm>
        </p:spPr>
        <p:txBody>
          <a:bodyPr/>
          <a:lstStyle/>
          <a:p>
            <a:r>
              <a:rPr lang="en-US" dirty="0"/>
              <a:t>A GROWING INTEREST IN LOCAL FOODS</a:t>
            </a:r>
          </a:p>
        </p:txBody>
      </p:sp>
    </p:spTree>
    <p:extLst>
      <p:ext uri="{BB962C8B-B14F-4D97-AF65-F5344CB8AC3E}">
        <p14:creationId xmlns:p14="http://schemas.microsoft.com/office/powerpoint/2010/main" val="3447328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spcAft>
                <a:spcPts val="1800"/>
              </a:spcAft>
            </a:pPr>
            <a:r>
              <a:rPr lang="en-US" dirty="0"/>
              <a:t>66% believe local foods help local economies.</a:t>
            </a:r>
          </a:p>
          <a:p>
            <a:pPr>
              <a:spcBef>
                <a:spcPts val="0"/>
              </a:spcBef>
              <a:spcAft>
                <a:spcPts val="1800"/>
              </a:spcAft>
            </a:pPr>
            <a:r>
              <a:rPr lang="en-US" dirty="0"/>
              <a:t>60% believe local foods offer a better and broader assortment of products.</a:t>
            </a:r>
          </a:p>
          <a:p>
            <a:pPr>
              <a:spcBef>
                <a:spcPts val="0"/>
              </a:spcBef>
              <a:spcAft>
                <a:spcPts val="1800"/>
              </a:spcAft>
            </a:pPr>
            <a:r>
              <a:rPr lang="en-US" dirty="0"/>
              <a:t>45% believe local foods are healthier.</a:t>
            </a:r>
          </a:p>
        </p:txBody>
      </p:sp>
      <p:pic>
        <p:nvPicPr>
          <p:cNvPr id="9" name="Picture Placeholder 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1571" b="11571"/>
          <a:stretch>
            <a:fillRect/>
          </a:stretch>
        </p:blipFill>
        <p:spPr/>
      </p:pic>
      <p:pic>
        <p:nvPicPr>
          <p:cNvPr id="12" name="Picture Placeholder 11"/>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8790" r="8790"/>
          <a:stretch>
            <a:fillRect/>
          </a:stretch>
        </p:blipFill>
        <p:spPr/>
      </p:pic>
      <p:pic>
        <p:nvPicPr>
          <p:cNvPr id="11" name="Picture Placeholder 10"/>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8790" r="8790"/>
          <a:stretch>
            <a:fillRect/>
          </a:stretch>
        </p:blipFill>
        <p:spPr/>
      </p:pic>
      <p:sp>
        <p:nvSpPr>
          <p:cNvPr id="7" name="Text Placeholder 6"/>
          <p:cNvSpPr>
            <a:spLocks noGrp="1"/>
          </p:cNvSpPr>
          <p:nvPr>
            <p:ph type="body" sz="quarter" idx="15"/>
          </p:nvPr>
        </p:nvSpPr>
        <p:spPr>
          <a:xfrm>
            <a:off x="0" y="312096"/>
            <a:ext cx="7707086" cy="790348"/>
          </a:xfrm>
          <a:solidFill>
            <a:schemeClr val="accent5"/>
          </a:solidFill>
        </p:spPr>
        <p:txBody>
          <a:bodyPr>
            <a:normAutofit fontScale="92500"/>
          </a:bodyPr>
          <a:lstStyle/>
          <a:p>
            <a:r>
              <a:rPr lang="en-US" dirty="0"/>
              <a:t>SHOPPERS WANT LOCAL OPTIONS</a:t>
            </a:r>
          </a:p>
        </p:txBody>
      </p:sp>
      <p:sp>
        <p:nvSpPr>
          <p:cNvPr id="8" name="TextBox 7"/>
          <p:cNvSpPr txBox="1"/>
          <p:nvPr/>
        </p:nvSpPr>
        <p:spPr>
          <a:xfrm>
            <a:off x="7594600" y="6550223"/>
            <a:ext cx="4597400" cy="307777"/>
          </a:xfrm>
          <a:prstGeom prst="rect">
            <a:avLst/>
          </a:prstGeom>
          <a:solidFill>
            <a:schemeClr val="bg1">
              <a:alpha val="90000"/>
            </a:schemeClr>
          </a:solidFill>
        </p:spPr>
        <p:txBody>
          <a:bodyPr wrap="square" rtlCol="0">
            <a:spAutoFit/>
          </a:bodyPr>
          <a:lstStyle/>
          <a:p>
            <a:pPr algn="r"/>
            <a:r>
              <a:rPr lang="en-US" sz="1400" i="1" dirty="0">
                <a:solidFill>
                  <a:schemeClr val="tx1">
                    <a:lumMod val="65000"/>
                    <a:lumOff val="35000"/>
                  </a:schemeClr>
                </a:solidFill>
              </a:rPr>
              <a:t>Source: A.T. Kearney. “Buying into the Local Food Movement.”</a:t>
            </a:r>
          </a:p>
        </p:txBody>
      </p:sp>
      <p:pic>
        <p:nvPicPr>
          <p:cNvPr id="4" name="Picture Placeholder 3"/>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t="19800" b="19800"/>
          <a:stretch>
            <a:fillRect/>
          </a:stretch>
        </p:blipFill>
        <p:spPr/>
      </p:pic>
    </p:spTree>
    <p:extLst>
      <p:ext uri="{BB962C8B-B14F-4D97-AF65-F5344CB8AC3E}">
        <p14:creationId xmlns:p14="http://schemas.microsoft.com/office/powerpoint/2010/main" val="3944010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lnSpcReduction="10000"/>
          </a:bodyPr>
          <a:lstStyle/>
          <a:p>
            <a:r>
              <a:rPr lang="en-US" dirty="0"/>
              <a:t>Money spent in local businesses is more likely to be reinvested in the community.</a:t>
            </a:r>
          </a:p>
          <a:p>
            <a:r>
              <a:rPr lang="en-US" dirty="0"/>
              <a:t>Downtown local food businesses can help fill vacant space in areas with existing infrastructure, reinvigorating the heart of the community. </a:t>
            </a:r>
          </a:p>
        </p:txBody>
      </p:sp>
      <p:pic>
        <p:nvPicPr>
          <p:cNvPr id="9" name="Picture Placeholder 8"/>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8790" r="8790"/>
          <a:stretch>
            <a:fillRect/>
          </a:stretch>
        </p:blipFill>
        <p:spPr/>
      </p:pic>
      <p:pic>
        <p:nvPicPr>
          <p:cNvPr id="11" name="Picture Placeholder 10"/>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8790" r="8790"/>
          <a:stretch>
            <a:fillRect/>
          </a:stretch>
        </p:blipFill>
        <p:spPr/>
      </p:pic>
      <p:pic>
        <p:nvPicPr>
          <p:cNvPr id="4" name="Picture Placeholder 3"/>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9666" b="9666"/>
          <a:stretch>
            <a:fillRect/>
          </a:stretch>
        </p:blipFill>
        <p:spPr/>
      </p:pic>
      <p:sp>
        <p:nvSpPr>
          <p:cNvPr id="7" name="Text Placeholder 6"/>
          <p:cNvSpPr>
            <a:spLocks noGrp="1"/>
          </p:cNvSpPr>
          <p:nvPr>
            <p:ph type="body" sz="quarter" idx="15"/>
          </p:nvPr>
        </p:nvSpPr>
        <p:spPr/>
        <p:txBody>
          <a:bodyPr/>
          <a:lstStyle/>
          <a:p>
            <a:r>
              <a:rPr lang="en-US" dirty="0"/>
              <a:t>ECONOMIC BENEFITS</a:t>
            </a:r>
          </a:p>
        </p:txBody>
      </p:sp>
      <p:pic>
        <p:nvPicPr>
          <p:cNvPr id="6" name="Picture Placeholder 5"/>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8790" r="8790"/>
          <a:stretch>
            <a:fillRect/>
          </a:stretch>
        </p:blipFill>
        <p:spPr/>
      </p:pic>
    </p:spTree>
    <p:extLst>
      <p:ext uri="{BB962C8B-B14F-4D97-AF65-F5344CB8AC3E}">
        <p14:creationId xmlns:p14="http://schemas.microsoft.com/office/powerpoint/2010/main" val="1074580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93" t="35320" r="23222" b="10105"/>
          <a:stretch/>
        </p:blipFill>
        <p:spPr>
          <a:xfrm>
            <a:off x="-1" y="-38100"/>
            <a:ext cx="8176593" cy="4455570"/>
          </a:xfrm>
          <a:prstGeom prst="rect">
            <a:avLst/>
          </a:prstGeom>
        </p:spPr>
      </p:pic>
      <p:sp>
        <p:nvSpPr>
          <p:cNvPr id="3" name="Text Placeholder 2"/>
          <p:cNvSpPr>
            <a:spLocks noGrp="1"/>
          </p:cNvSpPr>
          <p:nvPr>
            <p:ph type="body" sz="quarter" idx="10"/>
          </p:nvPr>
        </p:nvSpPr>
        <p:spPr/>
        <p:txBody>
          <a:bodyPr>
            <a:normAutofit/>
          </a:bodyPr>
          <a:lstStyle/>
          <a:p>
            <a:r>
              <a:rPr lang="en-US" dirty="0"/>
              <a:t>Residents with greater access to healthy food consume more healthy food.</a:t>
            </a:r>
          </a:p>
          <a:p>
            <a:r>
              <a:rPr lang="en-US" dirty="0"/>
              <a:t>Access to healthy food is associated with lower risk of obesity and diet-related chronic diseases.</a:t>
            </a:r>
          </a:p>
          <a:p>
            <a:endParaRPr lang="en-US" dirty="0"/>
          </a:p>
        </p:txBody>
      </p:sp>
      <p:sp>
        <p:nvSpPr>
          <p:cNvPr id="7" name="Text Placeholder 6"/>
          <p:cNvSpPr>
            <a:spLocks noGrp="1"/>
          </p:cNvSpPr>
          <p:nvPr>
            <p:ph type="body" sz="quarter" idx="15"/>
          </p:nvPr>
        </p:nvSpPr>
        <p:spPr>
          <a:xfrm>
            <a:off x="-1" y="312096"/>
            <a:ext cx="7905751" cy="773754"/>
          </a:xfrm>
          <a:solidFill>
            <a:schemeClr val="accent3"/>
          </a:solidFill>
        </p:spPr>
        <p:txBody>
          <a:bodyPr/>
          <a:lstStyle/>
          <a:p>
            <a:r>
              <a:rPr lang="en-US" dirty="0"/>
              <a:t>HEALTH BENEFITS</a:t>
            </a:r>
          </a:p>
        </p:txBody>
      </p:sp>
      <p:pic>
        <p:nvPicPr>
          <p:cNvPr id="10" name="Picture Placeholder 8"/>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8790" r="8790"/>
          <a:stretch>
            <a:fillRect/>
          </a:stretch>
        </p:blipFill>
        <p:spPr>
          <a:xfrm>
            <a:off x="0" y="4483100"/>
            <a:ext cx="2609850" cy="2374900"/>
          </a:xfrm>
        </p:spPr>
      </p:pic>
      <p:pic>
        <p:nvPicPr>
          <p:cNvPr id="11" name="Picture Placeholder 10"/>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8790" r="8790"/>
          <a:stretch>
            <a:fillRect/>
          </a:stretch>
        </p:blipFill>
        <p:spPr>
          <a:xfrm>
            <a:off x="5519738" y="4483100"/>
            <a:ext cx="2609850" cy="2374900"/>
          </a:xfrm>
        </p:spPr>
      </p:pic>
      <p:pic>
        <p:nvPicPr>
          <p:cNvPr id="12" name="Picture Placeholder 9"/>
          <p:cNvPicPr>
            <a:picLocks noGrp="1" noChangeAspect="1"/>
          </p:cNvPicPr>
          <p:nvPr>
            <p:ph type="pic" sz="quarter" idx="14"/>
          </p:nvPr>
        </p:nvPicPr>
        <p:blipFill>
          <a:blip r:embed="rId7" cstate="print">
            <a:extLst>
              <a:ext uri="{28A0092B-C50C-407E-A947-70E740481C1C}">
                <a14:useLocalDpi xmlns:a14="http://schemas.microsoft.com/office/drawing/2010/main" val="0"/>
              </a:ext>
            </a:extLst>
          </a:blip>
          <a:srcRect l="8790" r="8790"/>
          <a:stretch>
            <a:fillRect/>
          </a:stretch>
        </p:blipFill>
        <p:spPr>
          <a:xfrm>
            <a:off x="2759869" y="4483100"/>
            <a:ext cx="2609850" cy="2374900"/>
          </a:xfrm>
        </p:spPr>
      </p:pic>
      <p:sp>
        <p:nvSpPr>
          <p:cNvPr id="9" name="TextBox 8"/>
          <p:cNvSpPr txBox="1"/>
          <p:nvPr/>
        </p:nvSpPr>
        <p:spPr>
          <a:xfrm>
            <a:off x="7772400" y="6550225"/>
            <a:ext cx="4419600" cy="307777"/>
          </a:xfrm>
          <a:prstGeom prst="rect">
            <a:avLst/>
          </a:prstGeom>
          <a:solidFill>
            <a:schemeClr val="bg1">
              <a:alpha val="90000"/>
            </a:schemeClr>
          </a:solidFill>
        </p:spPr>
        <p:txBody>
          <a:bodyPr wrap="square" rtlCol="0">
            <a:spAutoFit/>
          </a:bodyPr>
          <a:lstStyle/>
          <a:p>
            <a:pPr algn="r"/>
            <a:r>
              <a:rPr lang="en-US" sz="1400" i="1" dirty="0">
                <a:solidFill>
                  <a:schemeClr val="tx1">
                    <a:lumMod val="65000"/>
                    <a:lumOff val="35000"/>
                  </a:schemeClr>
                </a:solidFill>
              </a:rPr>
              <a:t>Source </a:t>
            </a:r>
            <a:r>
              <a:rPr lang="en-US" sz="1400" i="1" dirty="0" err="1">
                <a:solidFill>
                  <a:schemeClr val="tx1">
                    <a:lumMod val="65000"/>
                    <a:lumOff val="35000"/>
                  </a:schemeClr>
                </a:solidFill>
              </a:rPr>
              <a:t>PolicyLink</a:t>
            </a:r>
            <a:r>
              <a:rPr lang="en-US" sz="1400" i="1" dirty="0">
                <a:solidFill>
                  <a:schemeClr val="tx1">
                    <a:lumMod val="65000"/>
                    <a:lumOff val="35000"/>
                  </a:schemeClr>
                </a:solidFill>
              </a:rPr>
              <a:t> and The Food Trust. “The Grocery Gap.”</a:t>
            </a:r>
          </a:p>
        </p:txBody>
      </p:sp>
    </p:spTree>
    <p:extLst>
      <p:ext uri="{BB962C8B-B14F-4D97-AF65-F5344CB8AC3E}">
        <p14:creationId xmlns:p14="http://schemas.microsoft.com/office/powerpoint/2010/main" val="523648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1"/>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7187" t="14148" b="14148"/>
          <a:stretch/>
        </p:blipFill>
        <p:spPr>
          <a:xfrm>
            <a:off x="-11151" y="0"/>
            <a:ext cx="8140739" cy="4337824"/>
          </a:xfrm>
        </p:spPr>
      </p:pic>
      <p:sp>
        <p:nvSpPr>
          <p:cNvPr id="9" name="Content Placeholder 8"/>
          <p:cNvSpPr>
            <a:spLocks noGrp="1"/>
          </p:cNvSpPr>
          <p:nvPr>
            <p:ph type="body" sz="quarter" idx="10"/>
          </p:nvPr>
        </p:nvSpPr>
        <p:spPr/>
        <p:txBody>
          <a:bodyPr>
            <a:noAutofit/>
          </a:bodyPr>
          <a:lstStyle/>
          <a:p>
            <a:pPr marL="0" indent="0">
              <a:spcBef>
                <a:spcPts val="600"/>
              </a:spcBef>
              <a:spcAft>
                <a:spcPts val="600"/>
              </a:spcAft>
              <a:buNone/>
            </a:pPr>
            <a:r>
              <a:rPr lang="en-US" sz="2800" b="1" dirty="0">
                <a:solidFill>
                  <a:srgbClr val="1C1C1C"/>
                </a:solidFill>
              </a:rPr>
              <a:t>Desired Outcomes</a:t>
            </a:r>
          </a:p>
          <a:p>
            <a:pPr>
              <a:spcBef>
                <a:spcPts val="0"/>
              </a:spcBef>
              <a:spcAft>
                <a:spcPts val="600"/>
              </a:spcAft>
            </a:pPr>
            <a:r>
              <a:rPr lang="en-US" sz="2200" dirty="0">
                <a:solidFill>
                  <a:srgbClr val="1C1C1C"/>
                </a:solidFill>
              </a:rPr>
              <a:t>Economic opportunities for local farmers and businesses</a:t>
            </a:r>
          </a:p>
          <a:p>
            <a:pPr>
              <a:spcBef>
                <a:spcPts val="0"/>
              </a:spcBef>
              <a:spcAft>
                <a:spcPts val="600"/>
              </a:spcAft>
            </a:pPr>
            <a:r>
              <a:rPr lang="en-US" sz="2200" dirty="0">
                <a:solidFill>
                  <a:srgbClr val="1C1C1C"/>
                </a:solidFill>
              </a:rPr>
              <a:t>Access to healthy, local food, especially among disadvantaged groups</a:t>
            </a:r>
          </a:p>
          <a:p>
            <a:pPr>
              <a:spcBef>
                <a:spcPts val="0"/>
              </a:spcBef>
              <a:spcAft>
                <a:spcPts val="600"/>
              </a:spcAft>
            </a:pPr>
            <a:r>
              <a:rPr lang="en-US" sz="2200" dirty="0">
                <a:solidFill>
                  <a:srgbClr val="1C1C1C"/>
                </a:solidFill>
              </a:rPr>
              <a:t>Revitalized downtowns, Main Streets, and existing neighborhoods </a:t>
            </a:r>
          </a:p>
          <a:p>
            <a:pPr marL="0" indent="0">
              <a:spcBef>
                <a:spcPts val="600"/>
              </a:spcBef>
              <a:spcAft>
                <a:spcPts val="600"/>
              </a:spcAft>
              <a:buNone/>
            </a:pPr>
            <a:r>
              <a:rPr lang="en-US" sz="2800" b="1" dirty="0">
                <a:solidFill>
                  <a:srgbClr val="1C1C1C"/>
                </a:solidFill>
              </a:rPr>
              <a:t>End Products</a:t>
            </a:r>
          </a:p>
          <a:p>
            <a:pPr>
              <a:spcBef>
                <a:spcPts val="0"/>
              </a:spcBef>
              <a:spcAft>
                <a:spcPts val="600"/>
              </a:spcAft>
            </a:pPr>
            <a:r>
              <a:rPr lang="en-US" sz="2200" dirty="0">
                <a:solidFill>
                  <a:srgbClr val="1C1C1C"/>
                </a:solidFill>
              </a:rPr>
              <a:t>New connections among people to build capacity for success</a:t>
            </a:r>
          </a:p>
          <a:p>
            <a:pPr>
              <a:spcBef>
                <a:spcPts val="0"/>
              </a:spcBef>
              <a:spcAft>
                <a:spcPts val="600"/>
              </a:spcAft>
            </a:pPr>
            <a:r>
              <a:rPr lang="en-US" sz="2200" dirty="0">
                <a:solidFill>
                  <a:srgbClr val="1C1C1C"/>
                </a:solidFill>
              </a:rPr>
              <a:t>An action plan with goals and strategies for achieving these outcomes</a:t>
            </a:r>
          </a:p>
          <a:p>
            <a:pPr lvl="1"/>
            <a:endParaRPr lang="en-US" sz="2000" dirty="0">
              <a:solidFill>
                <a:srgbClr val="1C1C1C"/>
              </a:solidFill>
            </a:endParaRPr>
          </a:p>
          <a:p>
            <a:pPr lvl="1"/>
            <a:endParaRPr lang="en-US" sz="2000" dirty="0">
              <a:solidFill>
                <a:srgbClr val="1C1C1C"/>
              </a:solidFill>
            </a:endParaRPr>
          </a:p>
          <a:p>
            <a:pPr lvl="1"/>
            <a:endParaRPr lang="en-US" sz="2000" dirty="0">
              <a:solidFill>
                <a:srgbClr val="1C1C1C"/>
              </a:solidFill>
            </a:endParaRPr>
          </a:p>
        </p:txBody>
      </p:sp>
      <p:pic>
        <p:nvPicPr>
          <p:cNvPr id="14" name="Picture Placeholder 13"/>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8790" r="8790"/>
          <a:stretch>
            <a:fillRect/>
          </a:stretch>
        </p:blipFill>
        <p:spPr/>
      </p:pic>
      <p:pic>
        <p:nvPicPr>
          <p:cNvPr id="16" name="Picture Placeholder 15"/>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t="15876" b="15876"/>
          <a:stretch>
            <a:fillRect/>
          </a:stretch>
        </p:blipFill>
        <p:spPr/>
      </p:pic>
      <p:pic>
        <p:nvPicPr>
          <p:cNvPr id="15" name="Picture Placeholder 14"/>
          <p:cNvPicPr>
            <a:picLocks noGrp="1" noChangeAspect="1"/>
          </p:cNvPicPr>
          <p:nvPr>
            <p:ph type="pic" sz="quarter" idx="14"/>
          </p:nvPr>
        </p:nvPicPr>
        <p:blipFill>
          <a:blip r:embed="rId7" cstate="print">
            <a:extLst>
              <a:ext uri="{28A0092B-C50C-407E-A947-70E740481C1C}">
                <a14:useLocalDpi xmlns:a14="http://schemas.microsoft.com/office/drawing/2010/main" val="0"/>
              </a:ext>
            </a:extLst>
          </a:blip>
          <a:srcRect l="8790" r="8790"/>
          <a:stretch>
            <a:fillRect/>
          </a:stretch>
        </p:blipFill>
        <p:spPr/>
      </p:pic>
      <p:sp>
        <p:nvSpPr>
          <p:cNvPr id="12" name="Text Placeholder 11"/>
          <p:cNvSpPr>
            <a:spLocks noGrp="1"/>
          </p:cNvSpPr>
          <p:nvPr>
            <p:ph type="body" sz="quarter" idx="15"/>
          </p:nvPr>
        </p:nvSpPr>
        <p:spPr>
          <a:solidFill>
            <a:schemeClr val="accent3"/>
          </a:solidFill>
        </p:spPr>
        <p:txBody>
          <a:bodyPr anchor="ctr"/>
          <a:lstStyle/>
          <a:p>
            <a:r>
              <a:rPr lang="en-US" dirty="0"/>
              <a:t>PROGRAM PURPOSE</a:t>
            </a:r>
          </a:p>
        </p:txBody>
      </p:sp>
    </p:spTree>
    <p:extLst>
      <p:ext uri="{BB962C8B-B14F-4D97-AF65-F5344CB8AC3E}">
        <p14:creationId xmlns:p14="http://schemas.microsoft.com/office/powerpoint/2010/main" val="171484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34" t="-323" r="234" b="19981"/>
          <a:stretch/>
        </p:blipFill>
        <p:spPr/>
      </p:pic>
      <p:sp>
        <p:nvSpPr>
          <p:cNvPr id="8" name="Text Placeholder 7"/>
          <p:cNvSpPr>
            <a:spLocks noGrp="1"/>
          </p:cNvSpPr>
          <p:nvPr>
            <p:ph type="body" sz="quarter" idx="10"/>
          </p:nvPr>
        </p:nvSpPr>
        <p:spPr/>
        <p:txBody>
          <a:bodyPr>
            <a:noAutofit/>
          </a:bodyPr>
          <a:lstStyle/>
          <a:p>
            <a:pPr marL="285750" indent="-285750">
              <a:spcAft>
                <a:spcPts val="600"/>
              </a:spcAft>
              <a:buFont typeface="Arial" panose="020B0604020202020204" pitchFamily="34" charset="0"/>
              <a:buChar char="•"/>
            </a:pPr>
            <a:r>
              <a:rPr lang="en-US" sz="2800" dirty="0"/>
              <a:t>Knowing the farmer who produces your food allows consumers to get the information they need to make informed choices that are better for the environment.</a:t>
            </a:r>
          </a:p>
        </p:txBody>
      </p:sp>
      <p:pic>
        <p:nvPicPr>
          <p:cNvPr id="15" name="Picture Placeholder 14"/>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3529" r="13529"/>
          <a:stretch>
            <a:fillRect/>
          </a:stretch>
        </p:blipFill>
        <p:spPr>
          <a:xfrm>
            <a:off x="2759869" y="4483100"/>
            <a:ext cx="2609850" cy="2374900"/>
          </a:xfrm>
        </p:spPr>
      </p:pic>
      <p:pic>
        <p:nvPicPr>
          <p:cNvPr id="18" name="Picture Placeholder 17"/>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13220" r="13220"/>
          <a:stretch>
            <a:fillRect/>
          </a:stretch>
        </p:blipFill>
        <p:spPr/>
      </p:pic>
      <p:sp>
        <p:nvSpPr>
          <p:cNvPr id="10" name="Text Placeholder 9"/>
          <p:cNvSpPr>
            <a:spLocks noGrp="1"/>
          </p:cNvSpPr>
          <p:nvPr>
            <p:ph type="body" sz="quarter" idx="15"/>
          </p:nvPr>
        </p:nvSpPr>
        <p:spPr>
          <a:solidFill>
            <a:schemeClr val="accent5"/>
          </a:solidFill>
        </p:spPr>
        <p:txBody>
          <a:bodyPr/>
          <a:lstStyle/>
          <a:p>
            <a:r>
              <a:rPr lang="en-US" dirty="0"/>
              <a:t>ENVIRONMENTAL BENEFITS</a:t>
            </a:r>
          </a:p>
        </p:txBody>
      </p:sp>
      <p:pic>
        <p:nvPicPr>
          <p:cNvPr id="19" name="Picture Placeholder 18"/>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rcRect l="13529" r="13529"/>
          <a:stretch>
            <a:fillRect/>
          </a:stretch>
        </p:blipFill>
        <p:spPr>
          <a:xfrm>
            <a:off x="0" y="4483100"/>
            <a:ext cx="2609850" cy="2374900"/>
          </a:xfrm>
        </p:spPr>
      </p:pic>
    </p:spTree>
    <p:extLst>
      <p:ext uri="{BB962C8B-B14F-4D97-AF65-F5344CB8AC3E}">
        <p14:creationId xmlns:p14="http://schemas.microsoft.com/office/powerpoint/2010/main" val="2544604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COMMUNITY PROFILE</a:t>
            </a:r>
          </a:p>
        </p:txBody>
      </p:sp>
    </p:spTree>
    <p:extLst>
      <p:ext uri="{BB962C8B-B14F-4D97-AF65-F5344CB8AC3E}">
        <p14:creationId xmlns:p14="http://schemas.microsoft.com/office/powerpoint/2010/main" val="2618528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36020" y="1973766"/>
            <a:ext cx="4337824" cy="369332"/>
          </a:xfrm>
          <a:prstGeom prst="rect">
            <a:avLst/>
          </a:prstGeom>
          <a:noFill/>
        </p:spPr>
        <p:txBody>
          <a:bodyPr wrap="square" rtlCol="0">
            <a:spAutoFit/>
          </a:bodyPr>
          <a:lstStyle/>
          <a:p>
            <a:r>
              <a:rPr lang="en-US" dirty="0"/>
              <a:t>Insert community-specific infographics here</a:t>
            </a:r>
          </a:p>
        </p:txBody>
      </p:sp>
    </p:spTree>
    <p:extLst>
      <p:ext uri="{BB962C8B-B14F-4D97-AF65-F5344CB8AC3E}">
        <p14:creationId xmlns:p14="http://schemas.microsoft.com/office/powerpoint/2010/main" val="4238655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algn="r"/>
            <a:r>
              <a:rPr lang="en-US" dirty="0"/>
              <a:t>EXAMPLES FOR INSPIRATION</a:t>
            </a:r>
          </a:p>
        </p:txBody>
      </p:sp>
    </p:spTree>
    <p:extLst>
      <p:ext uri="{BB962C8B-B14F-4D97-AF65-F5344CB8AC3E}">
        <p14:creationId xmlns:p14="http://schemas.microsoft.com/office/powerpoint/2010/main" val="1313118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2500" b="12500"/>
          <a:stretch>
            <a:fillRect/>
          </a:stretch>
        </p:blipFill>
        <p:spPr>
          <a:xfrm>
            <a:off x="0" y="0"/>
            <a:ext cx="12192000" cy="6858000"/>
          </a:xfrm>
        </p:spPr>
      </p:pic>
      <p:sp>
        <p:nvSpPr>
          <p:cNvPr id="8" name="TextBox 7"/>
          <p:cNvSpPr txBox="1"/>
          <p:nvPr/>
        </p:nvSpPr>
        <p:spPr>
          <a:xfrm>
            <a:off x="0" y="6396335"/>
            <a:ext cx="9883302" cy="461665"/>
          </a:xfrm>
          <a:prstGeom prst="rect">
            <a:avLst/>
          </a:prstGeom>
          <a:solidFill>
            <a:schemeClr val="accent1"/>
          </a:solid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WILLIAMSON, WEST VIRGINIA: COMMUNITY GARDEN OF EATIN’ </a:t>
            </a:r>
          </a:p>
        </p:txBody>
      </p:sp>
      <p:sp>
        <p:nvSpPr>
          <p:cNvPr id="7" name="Text Placeholder 6"/>
          <p:cNvSpPr>
            <a:spLocks noGrp="1"/>
          </p:cNvSpPr>
          <p:nvPr>
            <p:ph type="body" sz="quarter" idx="15"/>
          </p:nvPr>
        </p:nvSpPr>
        <p:spPr>
          <a:xfrm>
            <a:off x="-1" y="0"/>
            <a:ext cx="10227733" cy="790348"/>
          </a:xfrm>
          <a:solidFill>
            <a:schemeClr val="accent1"/>
          </a:solidFill>
        </p:spPr>
        <p:txBody>
          <a:bodyPr>
            <a:normAutofit/>
          </a:bodyPr>
          <a:lstStyle/>
          <a:p>
            <a:r>
              <a:rPr lang="en-US" dirty="0"/>
              <a:t>ACCESS TO HEALTHY, LOCAL FOOD </a:t>
            </a:r>
          </a:p>
        </p:txBody>
      </p:sp>
    </p:spTree>
    <p:extLst>
      <p:ext uri="{BB962C8B-B14F-4D97-AF65-F5344CB8AC3E}">
        <p14:creationId xmlns:p14="http://schemas.microsoft.com/office/powerpoint/2010/main" val="3677046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7" y="0"/>
            <a:ext cx="12192000" cy="6858000"/>
          </a:xfrm>
          <a:prstGeom prst="rect">
            <a:avLst/>
          </a:prstGeom>
        </p:spPr>
      </p:pic>
      <p:sp>
        <p:nvSpPr>
          <p:cNvPr id="3" name="TextBox 2"/>
          <p:cNvSpPr txBox="1"/>
          <p:nvPr/>
        </p:nvSpPr>
        <p:spPr>
          <a:xfrm>
            <a:off x="-11151" y="6396335"/>
            <a:ext cx="10136458" cy="461665"/>
          </a:xfrm>
          <a:prstGeom prst="rect">
            <a:avLst/>
          </a:prstGeom>
          <a:solidFill>
            <a:schemeClr val="accent5"/>
          </a:solidFill>
        </p:spPr>
        <p:txBody>
          <a:bodyPr wrap="square" rtlCol="0" anchor="t">
            <a:spAutoFit/>
          </a:bodyPr>
          <a:lstStyle/>
          <a:p>
            <a:r>
              <a:rPr lang="en-US" sz="2400" b="1" dirty="0">
                <a:solidFill>
                  <a:schemeClr val="bg1"/>
                </a:solidFill>
                <a:latin typeface="Arial" panose="020B0604020202020204" pitchFamily="34" charset="0"/>
                <a:cs typeface="Arial" panose="020B0604020202020204" pitchFamily="34" charset="0"/>
              </a:rPr>
              <a:t>WHEELING, WEST VIRGINIA: GROW OHIO VALLEY</a:t>
            </a:r>
          </a:p>
        </p:txBody>
      </p:sp>
      <p:sp>
        <p:nvSpPr>
          <p:cNvPr id="6" name="Text Placeholder 6"/>
          <p:cNvSpPr txBox="1">
            <a:spLocks/>
          </p:cNvSpPr>
          <p:nvPr/>
        </p:nvSpPr>
        <p:spPr>
          <a:xfrm>
            <a:off x="-1" y="0"/>
            <a:ext cx="10244667" cy="790348"/>
          </a:xfrm>
          <a:prstGeom prst="rect">
            <a:avLst/>
          </a:prstGeom>
          <a:solidFill>
            <a:schemeClr val="accent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lumMod val="65000"/>
                    <a:lumOff val="35000"/>
                  </a:schemeClr>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65000"/>
                    <a:lumOff val="35000"/>
                  </a:schemeClr>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ACCESS TO HEALTHY, LOCAL FOOD </a:t>
            </a:r>
          </a:p>
        </p:txBody>
      </p:sp>
    </p:spTree>
    <p:extLst>
      <p:ext uri="{BB962C8B-B14F-4D97-AF65-F5344CB8AC3E}">
        <p14:creationId xmlns:p14="http://schemas.microsoft.com/office/powerpoint/2010/main" val="3227391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 y="6396335"/>
            <a:ext cx="9222060" cy="461665"/>
          </a:xfrm>
          <a:prstGeom prst="rect">
            <a:avLst/>
          </a:prstGeom>
          <a:solidFill>
            <a:schemeClr val="accent3"/>
          </a:solid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DUFFIELD, VIRGINIA: APPALACHIAN HARVEST FOOD HUB</a:t>
            </a:r>
          </a:p>
        </p:txBody>
      </p:sp>
      <p:sp>
        <p:nvSpPr>
          <p:cNvPr id="4" name="Text Placeholder 6"/>
          <p:cNvSpPr txBox="1">
            <a:spLocks/>
          </p:cNvSpPr>
          <p:nvPr/>
        </p:nvSpPr>
        <p:spPr>
          <a:xfrm>
            <a:off x="-1" y="0"/>
            <a:ext cx="10244668" cy="790348"/>
          </a:xfrm>
          <a:prstGeom prst="rect">
            <a:avLst/>
          </a:prstGeom>
          <a:solidFill>
            <a:schemeClr val="accent3"/>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lumMod val="65000"/>
                    <a:lumOff val="35000"/>
                  </a:schemeClr>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65000"/>
                    <a:lumOff val="35000"/>
                  </a:schemeClr>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ECONOMIC OPPORTUNITIES</a:t>
            </a:r>
          </a:p>
        </p:txBody>
      </p:sp>
    </p:spTree>
    <p:extLst>
      <p:ext uri="{BB962C8B-B14F-4D97-AF65-F5344CB8AC3E}">
        <p14:creationId xmlns:p14="http://schemas.microsoft.com/office/powerpoint/2010/main" val="2671734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12348469" cy="6920837"/>
          </a:xfrm>
          <a:prstGeom prst="rect">
            <a:avLst/>
          </a:prstGeom>
        </p:spPr>
      </p:pic>
      <p:sp>
        <p:nvSpPr>
          <p:cNvPr id="3" name="TextBox 2"/>
          <p:cNvSpPr txBox="1"/>
          <p:nvPr/>
        </p:nvSpPr>
        <p:spPr>
          <a:xfrm>
            <a:off x="-1" y="6452090"/>
            <a:ext cx="9199833" cy="461665"/>
          </a:xfrm>
          <a:prstGeom prst="rect">
            <a:avLst/>
          </a:prstGeom>
          <a:solidFill>
            <a:schemeClr val="accent4"/>
          </a:solidFill>
        </p:spPr>
        <p:txBody>
          <a:bodyPr wrap="square" rtlCol="0" anchor="t">
            <a:spAutoFit/>
          </a:bodyPr>
          <a:lstStyle/>
          <a:p>
            <a:r>
              <a:rPr lang="en-US" sz="2400" b="1" dirty="0">
                <a:solidFill>
                  <a:schemeClr val="bg1"/>
                </a:solidFill>
                <a:latin typeface="Arial" panose="020B0604020202020204" pitchFamily="34" charset="0"/>
                <a:cs typeface="Arial" panose="020B0604020202020204" pitchFamily="34" charset="0"/>
              </a:rPr>
              <a:t>YOUNGSTOWN, OHIO: IRON ROOTS URBAN FARM</a:t>
            </a:r>
          </a:p>
        </p:txBody>
      </p:sp>
      <p:sp>
        <p:nvSpPr>
          <p:cNvPr id="5" name="Text Placeholder 6"/>
          <p:cNvSpPr txBox="1">
            <a:spLocks/>
          </p:cNvSpPr>
          <p:nvPr/>
        </p:nvSpPr>
        <p:spPr>
          <a:xfrm>
            <a:off x="-1" y="0"/>
            <a:ext cx="10244668" cy="790348"/>
          </a:xfrm>
          <a:prstGeom prst="rect">
            <a:avLst/>
          </a:prstGeom>
          <a:solidFill>
            <a:schemeClr val="accent4"/>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lumMod val="65000"/>
                    <a:lumOff val="35000"/>
                  </a:schemeClr>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65000"/>
                    <a:lumOff val="35000"/>
                  </a:schemeClr>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ECONOMIC OPPORTUNITIES</a:t>
            </a:r>
          </a:p>
        </p:txBody>
      </p:sp>
    </p:spTree>
    <p:extLst>
      <p:ext uri="{BB962C8B-B14F-4D97-AF65-F5344CB8AC3E}">
        <p14:creationId xmlns:p14="http://schemas.microsoft.com/office/powerpoint/2010/main" val="4185527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77" t="-530" r="22553" b="21722"/>
          <a:stretch/>
        </p:blipFill>
        <p:spPr>
          <a:xfrm>
            <a:off x="0" y="-12032"/>
            <a:ext cx="12157022" cy="6936759"/>
          </a:xfrm>
          <a:prstGeom prst="rect">
            <a:avLst/>
          </a:prstGeom>
        </p:spPr>
      </p:pic>
      <p:sp>
        <p:nvSpPr>
          <p:cNvPr id="3" name="TextBox 2"/>
          <p:cNvSpPr txBox="1"/>
          <p:nvPr/>
        </p:nvSpPr>
        <p:spPr>
          <a:xfrm>
            <a:off x="0" y="6463062"/>
            <a:ext cx="9712712" cy="461665"/>
          </a:xfrm>
          <a:prstGeom prst="rect">
            <a:avLst/>
          </a:prstGeom>
          <a:solidFill>
            <a:schemeClr val="accent5"/>
          </a:solidFill>
        </p:spPr>
        <p:txBody>
          <a:bodyPr wrap="square" rtlCol="0" anchor="t">
            <a:spAutoFit/>
          </a:bodyPr>
          <a:lstStyle/>
          <a:p>
            <a:r>
              <a:rPr lang="en-US" sz="2400" b="1" dirty="0">
                <a:solidFill>
                  <a:schemeClr val="bg1"/>
                </a:solidFill>
                <a:latin typeface="Arial" panose="020B0604020202020204" pitchFamily="34" charset="0"/>
                <a:cs typeface="Arial" panose="020B0604020202020204" pitchFamily="34" charset="0"/>
              </a:rPr>
              <a:t>YOUNGSTOWN, OHIO: COMMON WEALTH KITCHEN INCUBATOR </a:t>
            </a:r>
          </a:p>
        </p:txBody>
      </p:sp>
      <p:sp>
        <p:nvSpPr>
          <p:cNvPr id="6" name="Text Placeholder 6"/>
          <p:cNvSpPr txBox="1">
            <a:spLocks/>
          </p:cNvSpPr>
          <p:nvPr/>
        </p:nvSpPr>
        <p:spPr>
          <a:xfrm>
            <a:off x="-1" y="0"/>
            <a:ext cx="10244667" cy="790348"/>
          </a:xfrm>
          <a:prstGeom prst="rect">
            <a:avLst/>
          </a:prstGeom>
          <a:solidFill>
            <a:schemeClr val="accent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lumMod val="65000"/>
                    <a:lumOff val="35000"/>
                  </a:schemeClr>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65000"/>
                    <a:lumOff val="35000"/>
                  </a:schemeClr>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ECONOMIC OPPORTUNITIES</a:t>
            </a:r>
          </a:p>
        </p:txBody>
      </p:sp>
    </p:spTree>
    <p:extLst>
      <p:ext uri="{BB962C8B-B14F-4D97-AF65-F5344CB8AC3E}">
        <p14:creationId xmlns:p14="http://schemas.microsoft.com/office/powerpoint/2010/main" val="956065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7645" b="13942"/>
          <a:stretch/>
        </p:blipFill>
        <p:spPr>
          <a:xfrm>
            <a:off x="-1" y="0"/>
            <a:ext cx="12192002" cy="717005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957" t="4849" r="33939" b="7705"/>
          <a:stretch/>
        </p:blipFill>
        <p:spPr>
          <a:xfrm>
            <a:off x="0" y="646331"/>
            <a:ext cx="4209143" cy="6062060"/>
          </a:xfrm>
          <a:prstGeom prst="rect">
            <a:avLst/>
          </a:prstGeom>
        </p:spPr>
      </p:pic>
      <p:sp>
        <p:nvSpPr>
          <p:cNvPr id="2" name="TextBox 1"/>
          <p:cNvSpPr txBox="1"/>
          <p:nvPr/>
        </p:nvSpPr>
        <p:spPr>
          <a:xfrm>
            <a:off x="4572000" y="3200400"/>
            <a:ext cx="3048000" cy="369332"/>
          </a:xfrm>
          <a:prstGeom prst="rect">
            <a:avLst/>
          </a:prstGeom>
        </p:spPr>
        <p:txBody>
          <a:bodyPr rtlCol="0">
            <a:spAutoFit/>
          </a:bodyPr>
          <a:lstStyle/>
          <a:p>
            <a:endParaRPr lang="en-US"/>
          </a:p>
        </p:txBody>
      </p:sp>
      <p:sp>
        <p:nvSpPr>
          <p:cNvPr id="8" name="TextBox 7"/>
          <p:cNvSpPr txBox="1"/>
          <p:nvPr/>
        </p:nvSpPr>
        <p:spPr>
          <a:xfrm>
            <a:off x="0" y="6708391"/>
            <a:ext cx="11039708" cy="461665"/>
          </a:xfrm>
          <a:prstGeom prst="rect">
            <a:avLst/>
          </a:prstGeom>
          <a:solidFill>
            <a:schemeClr val="accent3"/>
          </a:solidFill>
        </p:spPr>
        <p:txBody>
          <a:bodyPr wrap="square" rtlCol="0" anchor="t">
            <a:spAutoFit/>
          </a:bodyPr>
          <a:lstStyle/>
          <a:p>
            <a:r>
              <a:rPr lang="en-US" sz="2400" b="1" dirty="0">
                <a:solidFill>
                  <a:schemeClr val="bg1"/>
                </a:solidFill>
                <a:latin typeface="Arial" panose="020B0604020202020204" pitchFamily="34" charset="0"/>
                <a:cs typeface="Arial" panose="020B0604020202020204" pitchFamily="34" charset="0"/>
              </a:rPr>
              <a:t>LAFAYETTE, LOUISIANA: HIGH SCHOOL MEAT PROCESSING CLASS</a:t>
            </a:r>
          </a:p>
        </p:txBody>
      </p:sp>
      <p:sp>
        <p:nvSpPr>
          <p:cNvPr id="9" name="Text Placeholder 6"/>
          <p:cNvSpPr txBox="1">
            <a:spLocks/>
          </p:cNvSpPr>
          <p:nvPr/>
        </p:nvSpPr>
        <p:spPr>
          <a:xfrm>
            <a:off x="1" y="0"/>
            <a:ext cx="10210800" cy="790348"/>
          </a:xfrm>
          <a:prstGeom prst="rect">
            <a:avLst/>
          </a:prstGeom>
          <a:solidFill>
            <a:schemeClr val="accent3"/>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lumMod val="65000"/>
                    <a:lumOff val="35000"/>
                  </a:schemeClr>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65000"/>
                    <a:lumOff val="35000"/>
                  </a:schemeClr>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ECONOMIC OPPORTUNITIES</a:t>
            </a:r>
          </a:p>
        </p:txBody>
      </p:sp>
    </p:spTree>
    <p:extLst>
      <p:ext uri="{BB962C8B-B14F-4D97-AF65-F5344CB8AC3E}">
        <p14:creationId xmlns:p14="http://schemas.microsoft.com/office/powerpoint/2010/main" val="126103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4129" b="14129"/>
          <a:stretch>
            <a:fillRect/>
          </a:stretch>
        </p:blipFill>
        <p:spPr/>
      </p:pic>
      <p:sp>
        <p:nvSpPr>
          <p:cNvPr id="3" name="Text Placeholder 2"/>
          <p:cNvSpPr>
            <a:spLocks noGrp="1"/>
          </p:cNvSpPr>
          <p:nvPr>
            <p:ph type="body" sz="quarter" idx="10"/>
          </p:nvPr>
        </p:nvSpPr>
        <p:spPr/>
        <p:txBody>
          <a:bodyPr>
            <a:normAutofit/>
          </a:bodyPr>
          <a:lstStyle/>
          <a:p>
            <a:pPr>
              <a:spcBef>
                <a:spcPts val="0"/>
              </a:spcBef>
              <a:spcAft>
                <a:spcPts val="600"/>
              </a:spcAft>
            </a:pPr>
            <a:r>
              <a:rPr lang="en-US" dirty="0">
                <a:solidFill>
                  <a:srgbClr val="1C1C1C"/>
                </a:solidFill>
              </a:rPr>
              <a:t>Local production</a:t>
            </a:r>
          </a:p>
          <a:p>
            <a:pPr>
              <a:spcBef>
                <a:spcPts val="0"/>
              </a:spcBef>
              <a:spcAft>
                <a:spcPts val="600"/>
              </a:spcAft>
            </a:pPr>
            <a:r>
              <a:rPr lang="en-US" dirty="0">
                <a:solidFill>
                  <a:srgbClr val="1C1C1C"/>
                </a:solidFill>
              </a:rPr>
              <a:t>Local farmers markets</a:t>
            </a:r>
          </a:p>
          <a:p>
            <a:pPr>
              <a:spcBef>
                <a:spcPts val="0"/>
              </a:spcBef>
              <a:spcAft>
                <a:spcPts val="600"/>
              </a:spcAft>
            </a:pPr>
            <a:r>
              <a:rPr lang="en-US" dirty="0">
                <a:solidFill>
                  <a:srgbClr val="1C1C1C"/>
                </a:solidFill>
              </a:rPr>
              <a:t>Food entrepreneurs</a:t>
            </a:r>
          </a:p>
          <a:p>
            <a:pPr>
              <a:spcBef>
                <a:spcPts val="0"/>
              </a:spcBef>
              <a:spcAft>
                <a:spcPts val="600"/>
              </a:spcAft>
            </a:pPr>
            <a:r>
              <a:rPr lang="en-US" dirty="0">
                <a:solidFill>
                  <a:srgbClr val="1C1C1C"/>
                </a:solidFill>
              </a:rPr>
              <a:t>Other local business growth</a:t>
            </a:r>
          </a:p>
          <a:p>
            <a:pPr marL="0" indent="0">
              <a:buNone/>
            </a:pPr>
            <a:endParaRPr lang="en-US" dirty="0">
              <a:solidFill>
                <a:srgbClr val="1C1C1C"/>
              </a:solidFill>
            </a:endParaRPr>
          </a:p>
          <a:p>
            <a:endParaRPr lang="en-US" dirty="0">
              <a:solidFill>
                <a:srgbClr val="1C1C1C"/>
              </a:solidFill>
            </a:endParaRPr>
          </a:p>
          <a:p>
            <a:endParaRPr lang="en-US" dirty="0">
              <a:solidFill>
                <a:srgbClr val="1C1C1C"/>
              </a:solidFill>
            </a:endParaRPr>
          </a:p>
        </p:txBody>
      </p:sp>
      <p:pic>
        <p:nvPicPr>
          <p:cNvPr id="10" name="Picture Placeholder 9"/>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5862" b="15862"/>
          <a:stretch>
            <a:fillRect/>
          </a:stretch>
        </p:blipFill>
        <p:spPr/>
      </p:pic>
      <p:pic>
        <p:nvPicPr>
          <p:cNvPr id="12" name="Picture Placeholder 11"/>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15862" b="15862"/>
          <a:stretch>
            <a:fillRect/>
          </a:stretch>
        </p:blipFill>
        <p:spPr/>
      </p:pic>
      <p:pic>
        <p:nvPicPr>
          <p:cNvPr id="11" name="Picture Placeholder 10"/>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rcRect l="8826" r="8826"/>
          <a:stretch>
            <a:fillRect/>
          </a:stretch>
        </p:blipFill>
        <p:spPr/>
      </p:pic>
      <p:sp>
        <p:nvSpPr>
          <p:cNvPr id="7" name="Text Placeholder 6"/>
          <p:cNvSpPr>
            <a:spLocks noGrp="1"/>
          </p:cNvSpPr>
          <p:nvPr>
            <p:ph type="body" sz="quarter" idx="15"/>
          </p:nvPr>
        </p:nvSpPr>
        <p:spPr/>
        <p:txBody>
          <a:bodyPr/>
          <a:lstStyle/>
          <a:p>
            <a:r>
              <a:rPr lang="en-US" dirty="0"/>
              <a:t>ECONOMIC OPPORTUNITIES</a:t>
            </a:r>
          </a:p>
        </p:txBody>
      </p:sp>
    </p:spTree>
    <p:extLst>
      <p:ext uri="{BB962C8B-B14F-4D97-AF65-F5344CB8AC3E}">
        <p14:creationId xmlns:p14="http://schemas.microsoft.com/office/powerpoint/2010/main" val="2294158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44" y="-44450"/>
            <a:ext cx="12536488" cy="6998289"/>
          </a:xfrm>
          <a:prstGeom prst="rect">
            <a:avLst/>
          </a:prstGeom>
        </p:spPr>
      </p:pic>
      <p:sp>
        <p:nvSpPr>
          <p:cNvPr id="4" name="TextBox 3"/>
          <p:cNvSpPr txBox="1"/>
          <p:nvPr/>
        </p:nvSpPr>
        <p:spPr>
          <a:xfrm>
            <a:off x="0" y="6492174"/>
            <a:ext cx="11037862" cy="461665"/>
          </a:xfrm>
          <a:prstGeom prst="rect">
            <a:avLst/>
          </a:prstGeom>
          <a:solidFill>
            <a:schemeClr val="accent5"/>
          </a:solidFill>
        </p:spPr>
        <p:txBody>
          <a:bodyPr wrap="square" rtlCol="0" anchor="t">
            <a:spAutoFit/>
          </a:bodyPr>
          <a:lstStyle/>
          <a:p>
            <a:r>
              <a:rPr lang="en-US" sz="2400" b="1" dirty="0">
                <a:solidFill>
                  <a:schemeClr val="bg1"/>
                </a:solidFill>
                <a:latin typeface="Arial" panose="020B0604020202020204" pitchFamily="34" charset="0"/>
                <a:cs typeface="Arial" panose="020B0604020202020204" pitchFamily="34" charset="0"/>
              </a:rPr>
              <a:t>AJO, ARIZONA: MANY HANDS URBAN FARM AND LEARNING CENTER</a:t>
            </a:r>
          </a:p>
        </p:txBody>
      </p:sp>
      <p:sp>
        <p:nvSpPr>
          <p:cNvPr id="2" name="TextBox 1"/>
          <p:cNvSpPr txBox="1"/>
          <p:nvPr/>
        </p:nvSpPr>
        <p:spPr>
          <a:xfrm>
            <a:off x="4572000" y="3200400"/>
            <a:ext cx="3048000" cy="369332"/>
          </a:xfrm>
          <a:prstGeom prst="rect">
            <a:avLst/>
          </a:prstGeom>
        </p:spPr>
        <p:txBody>
          <a:bodyPr rtlCol="0">
            <a:spAutoFit/>
          </a:bodyPr>
          <a:lstStyle/>
          <a:p>
            <a:endParaRPr lang="en-US"/>
          </a:p>
        </p:txBody>
      </p:sp>
      <p:sp>
        <p:nvSpPr>
          <p:cNvPr id="7" name="Text Placeholder 6"/>
          <p:cNvSpPr txBox="1">
            <a:spLocks/>
          </p:cNvSpPr>
          <p:nvPr/>
        </p:nvSpPr>
        <p:spPr>
          <a:xfrm>
            <a:off x="-1845" y="-44450"/>
            <a:ext cx="10212645" cy="790348"/>
          </a:xfrm>
          <a:prstGeom prst="rect">
            <a:avLst/>
          </a:prstGeom>
          <a:solidFill>
            <a:schemeClr val="accent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lumMod val="65000"/>
                    <a:lumOff val="35000"/>
                  </a:schemeClr>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65000"/>
                    <a:lumOff val="35000"/>
                  </a:schemeClr>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ECONOMIC OPPORTUNITIES</a:t>
            </a:r>
          </a:p>
        </p:txBody>
      </p:sp>
    </p:spTree>
    <p:extLst>
      <p:ext uri="{BB962C8B-B14F-4D97-AF65-F5344CB8AC3E}">
        <p14:creationId xmlns:p14="http://schemas.microsoft.com/office/powerpoint/2010/main" val="2229489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6396335"/>
            <a:ext cx="12192000" cy="461665"/>
          </a:xfrm>
          <a:prstGeom prst="rect">
            <a:avLst/>
          </a:prstGeom>
          <a:solidFill>
            <a:schemeClr val="accent1"/>
          </a:solid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PIKEVILLE, TENNESSEE: STREETSCAPE OVERHAUL AND FARMERS MARKET</a:t>
            </a:r>
          </a:p>
        </p:txBody>
      </p:sp>
      <p:sp>
        <p:nvSpPr>
          <p:cNvPr id="4" name="Text Placeholder 6"/>
          <p:cNvSpPr txBox="1">
            <a:spLocks/>
          </p:cNvSpPr>
          <p:nvPr/>
        </p:nvSpPr>
        <p:spPr>
          <a:xfrm>
            <a:off x="0" y="0"/>
            <a:ext cx="10227733" cy="790348"/>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lumMod val="65000"/>
                    <a:lumOff val="35000"/>
                  </a:schemeClr>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65000"/>
                    <a:lumOff val="35000"/>
                  </a:schemeClr>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rPr>
              <a:t>REVITALIZE DOWNTOWNS AND MAIN STREETS</a:t>
            </a:r>
          </a:p>
        </p:txBody>
      </p:sp>
    </p:spTree>
    <p:extLst>
      <p:ext uri="{BB962C8B-B14F-4D97-AF65-F5344CB8AC3E}">
        <p14:creationId xmlns:p14="http://schemas.microsoft.com/office/powerpoint/2010/main" val="2158094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6396335"/>
            <a:ext cx="12192000" cy="461665"/>
          </a:xfrm>
          <a:prstGeom prst="rect">
            <a:avLst/>
          </a:prstGeom>
          <a:solidFill>
            <a:schemeClr val="accent2"/>
          </a:solid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NEW ALBANY, MISSISSIPPI: NEW RETAIL ON THE TANGLEFOOT RAIL TRAIL</a:t>
            </a:r>
          </a:p>
        </p:txBody>
      </p:sp>
      <p:sp>
        <p:nvSpPr>
          <p:cNvPr id="5" name="Text Placeholder 6"/>
          <p:cNvSpPr txBox="1">
            <a:spLocks/>
          </p:cNvSpPr>
          <p:nvPr/>
        </p:nvSpPr>
        <p:spPr>
          <a:xfrm>
            <a:off x="0" y="0"/>
            <a:ext cx="10210800" cy="790348"/>
          </a:xfrm>
          <a:prstGeom prst="rect">
            <a:avLst/>
          </a:prstGeom>
          <a:solidFill>
            <a:schemeClr val="accent2"/>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lumMod val="65000"/>
                    <a:lumOff val="35000"/>
                  </a:schemeClr>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65000"/>
                    <a:lumOff val="35000"/>
                  </a:schemeClr>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rPr>
              <a:t>REVITALIZE DOWNTOWNS AND MAIN STREETS</a:t>
            </a:r>
          </a:p>
        </p:txBody>
      </p:sp>
    </p:spTree>
    <p:extLst>
      <p:ext uri="{BB962C8B-B14F-4D97-AF65-F5344CB8AC3E}">
        <p14:creationId xmlns:p14="http://schemas.microsoft.com/office/powerpoint/2010/main" val="1116409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VALUES PAVE THE WAY FORWARD: EXERCISES</a:t>
            </a:r>
          </a:p>
        </p:txBody>
      </p:sp>
    </p:spTree>
    <p:extLst>
      <p:ext uri="{BB962C8B-B14F-4D97-AF65-F5344CB8AC3E}">
        <p14:creationId xmlns:p14="http://schemas.microsoft.com/office/powerpoint/2010/main" val="300769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1094"/>
          <a:stretch/>
        </p:blipFill>
        <p:spPr>
          <a:xfrm>
            <a:off x="0" y="1"/>
            <a:ext cx="8129588" cy="6857999"/>
          </a:xfrm>
        </p:spPr>
      </p:pic>
      <p:sp>
        <p:nvSpPr>
          <p:cNvPr id="2" name="Text Placeholder 1"/>
          <p:cNvSpPr>
            <a:spLocks noGrp="1"/>
          </p:cNvSpPr>
          <p:nvPr>
            <p:ph type="body" sz="quarter" idx="10"/>
          </p:nvPr>
        </p:nvSpPr>
        <p:spPr/>
        <p:txBody>
          <a:bodyPr/>
          <a:lstStyle/>
          <a:p>
            <a:r>
              <a:rPr lang="en-US" dirty="0"/>
              <a:t>On the front of a notecard, complete the sentence, “I believe that my community…”</a:t>
            </a:r>
          </a:p>
          <a:p>
            <a:r>
              <a:rPr lang="en-US" dirty="0"/>
              <a:t>On the back of the notecard, complete the sentence, “I believe that my community’s local food system…”</a:t>
            </a:r>
          </a:p>
        </p:txBody>
      </p:sp>
      <p:sp>
        <p:nvSpPr>
          <p:cNvPr id="6" name="Text Placeholder 5"/>
          <p:cNvSpPr>
            <a:spLocks noGrp="1"/>
          </p:cNvSpPr>
          <p:nvPr>
            <p:ph type="body" sz="quarter" idx="15"/>
          </p:nvPr>
        </p:nvSpPr>
        <p:spPr>
          <a:xfrm>
            <a:off x="-1" y="5690920"/>
            <a:ext cx="8129589" cy="790348"/>
          </a:xfrm>
          <a:solidFill>
            <a:schemeClr val="accent3"/>
          </a:solidFill>
        </p:spPr>
        <p:txBody>
          <a:bodyPr/>
          <a:lstStyle/>
          <a:p>
            <a:r>
              <a:rPr lang="en-US" dirty="0"/>
              <a:t>THIS I BELIEVE…</a:t>
            </a:r>
          </a:p>
        </p:txBody>
      </p:sp>
    </p:spTree>
    <p:extLst>
      <p:ext uri="{BB962C8B-B14F-4D97-AF65-F5344CB8AC3E}">
        <p14:creationId xmlns:p14="http://schemas.microsoft.com/office/powerpoint/2010/main" val="307157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rotWithShape="1">
          <a:blip r:embed="rId3"/>
          <a:srcRect l="-234" t="143" r="234" b="18170"/>
          <a:stretch/>
        </p:blipFill>
        <p:spPr>
          <a:xfrm>
            <a:off x="1" y="421521"/>
            <a:ext cx="8129588" cy="6398380"/>
          </a:xfrm>
          <a:prstGeom prst="rect">
            <a:avLst/>
          </a:prstGeom>
        </p:spPr>
      </p:pic>
      <p:sp>
        <p:nvSpPr>
          <p:cNvPr id="2" name="Text Placeholder 1"/>
          <p:cNvSpPr>
            <a:spLocks noGrp="1"/>
          </p:cNvSpPr>
          <p:nvPr>
            <p:ph type="body" sz="quarter" idx="10"/>
          </p:nvPr>
        </p:nvSpPr>
        <p:spPr/>
        <p:txBody>
          <a:bodyPr/>
          <a:lstStyle/>
          <a:p>
            <a:pPr marL="0" indent="0">
              <a:buNone/>
            </a:pPr>
            <a:r>
              <a:rPr lang="en-US" dirty="0"/>
              <a:t>Write an aspirational headline for the front page of the local newspaper that will be published in 10-20 years.</a:t>
            </a:r>
          </a:p>
          <a:p>
            <a:r>
              <a:rPr lang="en-US" dirty="0"/>
              <a:t>What happened?</a:t>
            </a:r>
          </a:p>
          <a:p>
            <a:r>
              <a:rPr lang="en-US" dirty="0"/>
              <a:t>Who made it happen?</a:t>
            </a:r>
          </a:p>
          <a:p>
            <a:r>
              <a:rPr lang="en-US" dirty="0"/>
              <a:t>What are the results?</a:t>
            </a:r>
          </a:p>
        </p:txBody>
      </p:sp>
      <p:sp>
        <p:nvSpPr>
          <p:cNvPr id="4" name="Text Placeholder 3"/>
          <p:cNvSpPr>
            <a:spLocks noGrp="1"/>
          </p:cNvSpPr>
          <p:nvPr>
            <p:ph type="body" sz="quarter" idx="15"/>
          </p:nvPr>
        </p:nvSpPr>
        <p:spPr>
          <a:xfrm>
            <a:off x="0" y="26346"/>
            <a:ext cx="8129589" cy="849954"/>
          </a:xfrm>
        </p:spPr>
        <p:txBody>
          <a:bodyPr>
            <a:normAutofit/>
          </a:bodyPr>
          <a:lstStyle/>
          <a:p>
            <a:r>
              <a:rPr lang="en-US" dirty="0"/>
              <a:t>OUR FUTURE COMMUNITY</a:t>
            </a:r>
          </a:p>
        </p:txBody>
      </p:sp>
    </p:spTree>
    <p:extLst>
      <p:ext uri="{BB962C8B-B14F-4D97-AF65-F5344CB8AC3E}">
        <p14:creationId xmlns:p14="http://schemas.microsoft.com/office/powerpoint/2010/main" val="1142745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Write down what you see as the city’s main assets, opportunities, barriers, and challenges.</a:t>
            </a:r>
          </a:p>
          <a:p>
            <a:r>
              <a:rPr lang="en-US" dirty="0"/>
              <a:t>Share your ideas with the group.</a:t>
            </a:r>
          </a:p>
        </p:txBody>
      </p:sp>
      <p:pic>
        <p:nvPicPr>
          <p:cNvPr id="5"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5547" r="5547"/>
          <a:stretch>
            <a:fillRect/>
          </a:stretch>
        </p:blipFill>
        <p:spPr/>
      </p:pic>
      <p:sp>
        <p:nvSpPr>
          <p:cNvPr id="4" name="Text Placeholder 3"/>
          <p:cNvSpPr>
            <a:spLocks noGrp="1"/>
          </p:cNvSpPr>
          <p:nvPr>
            <p:ph type="body" sz="quarter" idx="15"/>
          </p:nvPr>
        </p:nvSpPr>
        <p:spPr>
          <a:xfrm>
            <a:off x="0" y="312095"/>
            <a:ext cx="8129589" cy="822437"/>
          </a:xfrm>
        </p:spPr>
        <p:txBody>
          <a:bodyPr>
            <a:normAutofit fontScale="62500" lnSpcReduction="20000"/>
          </a:bodyPr>
          <a:lstStyle/>
          <a:p>
            <a:pPr>
              <a:lnSpc>
                <a:spcPct val="120000"/>
              </a:lnSpc>
            </a:pPr>
            <a:r>
              <a:rPr lang="en-US" dirty="0"/>
              <a:t>ASSETS/OPPORTUNITIES, BARRIERS/CHALLENGES</a:t>
            </a:r>
          </a:p>
        </p:txBody>
      </p:sp>
    </p:spTree>
    <p:extLst>
      <p:ext uri="{BB962C8B-B14F-4D97-AF65-F5344CB8AC3E}">
        <p14:creationId xmlns:p14="http://schemas.microsoft.com/office/powerpoint/2010/main" val="1128928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4148" b="14148"/>
          <a:stretch>
            <a:fillRect/>
          </a:stretch>
        </p:blipFill>
        <p:spPr/>
      </p:pic>
      <p:sp>
        <p:nvSpPr>
          <p:cNvPr id="3" name="Text Placeholder 2"/>
          <p:cNvSpPr>
            <a:spLocks noGrp="1"/>
          </p:cNvSpPr>
          <p:nvPr>
            <p:ph type="body" sz="quarter" idx="10"/>
          </p:nvPr>
        </p:nvSpPr>
        <p:spPr/>
        <p:txBody>
          <a:bodyPr/>
          <a:lstStyle/>
          <a:p>
            <a:pPr>
              <a:spcBef>
                <a:spcPts val="0"/>
              </a:spcBef>
              <a:spcAft>
                <a:spcPts val="600"/>
              </a:spcAft>
            </a:pPr>
            <a:r>
              <a:rPr lang="en-US" dirty="0">
                <a:solidFill>
                  <a:srgbClr val="1C1C1C"/>
                </a:solidFill>
              </a:rPr>
              <a:t>Innovative retail outlets</a:t>
            </a:r>
          </a:p>
          <a:p>
            <a:pPr>
              <a:spcBef>
                <a:spcPts val="0"/>
              </a:spcBef>
              <a:spcAft>
                <a:spcPts val="600"/>
              </a:spcAft>
            </a:pPr>
            <a:r>
              <a:rPr lang="en-US" dirty="0">
                <a:solidFill>
                  <a:srgbClr val="1C1C1C"/>
                </a:solidFill>
              </a:rPr>
              <a:t>Education:</a:t>
            </a:r>
          </a:p>
          <a:p>
            <a:pPr lvl="1">
              <a:spcBef>
                <a:spcPts val="0"/>
              </a:spcBef>
              <a:spcAft>
                <a:spcPts val="600"/>
              </a:spcAft>
            </a:pPr>
            <a:r>
              <a:rPr lang="en-US" dirty="0">
                <a:solidFill>
                  <a:srgbClr val="1C1C1C"/>
                </a:solidFill>
              </a:rPr>
              <a:t>Production</a:t>
            </a:r>
          </a:p>
          <a:p>
            <a:pPr lvl="1">
              <a:spcBef>
                <a:spcPts val="0"/>
              </a:spcBef>
              <a:spcAft>
                <a:spcPts val="600"/>
              </a:spcAft>
            </a:pPr>
            <a:r>
              <a:rPr lang="en-US" dirty="0">
                <a:solidFill>
                  <a:srgbClr val="1C1C1C"/>
                </a:solidFill>
              </a:rPr>
              <a:t>Preparation</a:t>
            </a:r>
          </a:p>
          <a:p>
            <a:pPr lvl="1">
              <a:spcBef>
                <a:spcPts val="0"/>
              </a:spcBef>
              <a:spcAft>
                <a:spcPts val="600"/>
              </a:spcAft>
            </a:pPr>
            <a:r>
              <a:rPr lang="en-US" dirty="0">
                <a:solidFill>
                  <a:srgbClr val="1C1C1C"/>
                </a:solidFill>
              </a:rPr>
              <a:t>Consumption</a:t>
            </a:r>
          </a:p>
          <a:p>
            <a:pPr>
              <a:spcBef>
                <a:spcPts val="0"/>
              </a:spcBef>
              <a:spcAft>
                <a:spcPts val="600"/>
              </a:spcAft>
            </a:pPr>
            <a:r>
              <a:rPr lang="en-US" dirty="0">
                <a:solidFill>
                  <a:srgbClr val="1C1C1C"/>
                </a:solidFill>
              </a:rPr>
              <a:t>Healthy neighborhoods initiatives</a:t>
            </a:r>
          </a:p>
          <a:p>
            <a:endParaRPr lang="en-US" dirty="0">
              <a:solidFill>
                <a:srgbClr val="1C1C1C"/>
              </a:solidFill>
            </a:endParaRPr>
          </a:p>
        </p:txBody>
      </p:sp>
      <p:pic>
        <p:nvPicPr>
          <p:cNvPr id="9" name="Picture Placeholder 8"/>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5876" b="15876"/>
          <a:stretch>
            <a:fillRect/>
          </a:stretch>
        </p:blipFill>
        <p:spPr/>
      </p:pic>
      <p:pic>
        <p:nvPicPr>
          <p:cNvPr id="11" name="Picture Placeholder 10"/>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8790" r="8790"/>
          <a:stretch>
            <a:fillRect/>
          </a:stretch>
        </p:blipFill>
        <p:spPr/>
      </p:pic>
      <p:pic>
        <p:nvPicPr>
          <p:cNvPr id="10" name="Picture Placeholder 9"/>
          <p:cNvPicPr>
            <a:picLocks noGrp="1" noChangeAspect="1"/>
          </p:cNvPicPr>
          <p:nvPr>
            <p:ph type="pic" sz="quarter" idx="14"/>
          </p:nvPr>
        </p:nvPicPr>
        <p:blipFill rotWithShape="1">
          <a:blip r:embed="rId6" cstate="print">
            <a:extLst>
              <a:ext uri="{28A0092B-C50C-407E-A947-70E740481C1C}">
                <a14:useLocalDpi xmlns:a14="http://schemas.microsoft.com/office/drawing/2010/main" val="0"/>
              </a:ext>
            </a:extLst>
          </a:blip>
          <a:srcRect t="6630" b="25121"/>
          <a:stretch/>
        </p:blipFill>
        <p:spPr/>
      </p:pic>
      <p:sp>
        <p:nvSpPr>
          <p:cNvPr id="7" name="Text Placeholder 6"/>
          <p:cNvSpPr>
            <a:spLocks noGrp="1"/>
          </p:cNvSpPr>
          <p:nvPr>
            <p:ph type="body" sz="quarter" idx="15"/>
          </p:nvPr>
        </p:nvSpPr>
        <p:spPr>
          <a:xfrm>
            <a:off x="0" y="3694176"/>
            <a:ext cx="8129588" cy="677799"/>
          </a:xfrm>
          <a:solidFill>
            <a:schemeClr val="accent3"/>
          </a:solidFill>
        </p:spPr>
        <p:txBody>
          <a:bodyPr>
            <a:normAutofit fontScale="70000" lnSpcReduction="20000"/>
          </a:bodyPr>
          <a:lstStyle/>
          <a:p>
            <a:r>
              <a:rPr lang="en-US" dirty="0"/>
              <a:t>IMPROVE ACCESS TO HEALTHY, LOCAL FOOD</a:t>
            </a:r>
          </a:p>
        </p:txBody>
      </p:sp>
    </p:spTree>
    <p:extLst>
      <p:ext uri="{BB962C8B-B14F-4D97-AF65-F5344CB8AC3E}">
        <p14:creationId xmlns:p14="http://schemas.microsoft.com/office/powerpoint/2010/main" val="1895779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4148" b="14148"/>
          <a:stretch>
            <a:fillRect/>
          </a:stretch>
        </p:blipFill>
        <p:spPr/>
      </p:pic>
      <p:sp>
        <p:nvSpPr>
          <p:cNvPr id="3" name="Text Placeholder 2"/>
          <p:cNvSpPr>
            <a:spLocks noGrp="1"/>
          </p:cNvSpPr>
          <p:nvPr>
            <p:ph type="body" sz="quarter" idx="10"/>
          </p:nvPr>
        </p:nvSpPr>
        <p:spPr>
          <a:xfrm>
            <a:off x="8336452" y="312096"/>
            <a:ext cx="3684098" cy="6467475"/>
          </a:xfrm>
        </p:spPr>
        <p:txBody>
          <a:bodyPr>
            <a:normAutofit/>
          </a:bodyPr>
          <a:lstStyle/>
          <a:p>
            <a:pPr>
              <a:spcBef>
                <a:spcPts val="0"/>
              </a:spcBef>
              <a:spcAft>
                <a:spcPts val="600"/>
              </a:spcAft>
            </a:pPr>
            <a:r>
              <a:rPr lang="en-US" sz="2800" dirty="0">
                <a:solidFill>
                  <a:srgbClr val="1C1C1C"/>
                </a:solidFill>
              </a:rPr>
              <a:t>Bring people downtown and to mixed-use commercial corridors.</a:t>
            </a:r>
          </a:p>
          <a:p>
            <a:pPr>
              <a:spcBef>
                <a:spcPts val="0"/>
              </a:spcBef>
              <a:spcAft>
                <a:spcPts val="600"/>
              </a:spcAft>
            </a:pPr>
            <a:r>
              <a:rPr lang="en-US" sz="2800" dirty="0">
                <a:solidFill>
                  <a:srgbClr val="1C1C1C"/>
                </a:solidFill>
              </a:rPr>
              <a:t>Offer local foods in restaurants, retail outlets, and farmers markets.</a:t>
            </a:r>
          </a:p>
          <a:p>
            <a:pPr>
              <a:spcBef>
                <a:spcPts val="0"/>
              </a:spcBef>
              <a:spcAft>
                <a:spcPts val="600"/>
              </a:spcAft>
            </a:pPr>
            <a:r>
              <a:rPr lang="en-US" sz="2800" dirty="0">
                <a:solidFill>
                  <a:srgbClr val="1C1C1C"/>
                </a:solidFill>
              </a:rPr>
              <a:t>Improve access to local foods through public investments that improve walking, biking, and transit options.</a:t>
            </a:r>
          </a:p>
          <a:p>
            <a:endParaRPr lang="en-US" dirty="0">
              <a:solidFill>
                <a:srgbClr val="1C1C1C"/>
              </a:solidFill>
            </a:endParaRPr>
          </a:p>
          <a:p>
            <a:endParaRPr lang="en-US" dirty="0">
              <a:solidFill>
                <a:srgbClr val="1C1C1C"/>
              </a:solidFill>
            </a:endParaRPr>
          </a:p>
          <a:p>
            <a:endParaRPr lang="en-US" dirty="0">
              <a:solidFill>
                <a:srgbClr val="1C1C1C"/>
              </a:solidFill>
            </a:endParaRPr>
          </a:p>
        </p:txBody>
      </p:sp>
      <p:pic>
        <p:nvPicPr>
          <p:cNvPr id="9" name="Picture Placeholder 8"/>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6582" r="6582"/>
          <a:stretch>
            <a:fillRect/>
          </a:stretch>
        </p:blipFill>
        <p:spPr/>
      </p:pic>
      <p:pic>
        <p:nvPicPr>
          <p:cNvPr id="10" name="Picture Placeholder 9"/>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8790" r="8790"/>
          <a:stretch>
            <a:fillRect/>
          </a:stretch>
        </p:blipFill>
        <p:spPr/>
      </p:pic>
      <p:sp>
        <p:nvSpPr>
          <p:cNvPr id="7" name="Text Placeholder 6"/>
          <p:cNvSpPr>
            <a:spLocks noGrp="1"/>
          </p:cNvSpPr>
          <p:nvPr>
            <p:ph type="body" sz="quarter" idx="15"/>
          </p:nvPr>
        </p:nvSpPr>
        <p:spPr>
          <a:xfrm>
            <a:off x="0" y="312096"/>
            <a:ext cx="8129588" cy="790348"/>
          </a:xfrm>
          <a:solidFill>
            <a:schemeClr val="accent6"/>
          </a:solidFill>
        </p:spPr>
        <p:txBody>
          <a:bodyPr>
            <a:normAutofit fontScale="85000" lnSpcReduction="10000"/>
          </a:bodyPr>
          <a:lstStyle/>
          <a:p>
            <a:r>
              <a:rPr lang="en-US" dirty="0"/>
              <a:t>REVITALIZE EXISTING NEIGHBORHOODS</a:t>
            </a:r>
          </a:p>
        </p:txBody>
      </p:sp>
      <p:pic>
        <p:nvPicPr>
          <p:cNvPr id="4" name="Picture Placeholder 3"/>
          <p:cNvPicPr>
            <a:picLocks noGrp="1" noChangeAspect="1"/>
          </p:cNvPicPr>
          <p:nvPr>
            <p:ph type="pic" sz="quarter" idx="13"/>
          </p:nvPr>
        </p:nvPicPr>
        <p:blipFill rotWithShape="1">
          <a:blip r:embed="rId6" cstate="print">
            <a:extLst>
              <a:ext uri="{28A0092B-C50C-407E-A947-70E740481C1C}">
                <a14:useLocalDpi xmlns:a14="http://schemas.microsoft.com/office/drawing/2010/main" val="0"/>
              </a:ext>
            </a:extLst>
          </a:blip>
          <a:srcRect l="11048" r="6533"/>
          <a:stretch/>
        </p:blipFill>
        <p:spPr/>
      </p:pic>
    </p:spTree>
    <p:extLst>
      <p:ext uri="{BB962C8B-B14F-4D97-AF65-F5344CB8AC3E}">
        <p14:creationId xmlns:p14="http://schemas.microsoft.com/office/powerpoint/2010/main" val="4133815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1"/>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4148" b="14148"/>
          <a:stretch>
            <a:fillRect/>
          </a:stretch>
        </p:blipFill>
        <p:spPr/>
      </p:pic>
      <p:sp>
        <p:nvSpPr>
          <p:cNvPr id="9" name="Text Placeholder 8"/>
          <p:cNvSpPr>
            <a:spLocks noGrp="1"/>
          </p:cNvSpPr>
          <p:nvPr>
            <p:ph type="body" sz="quarter" idx="15"/>
          </p:nvPr>
        </p:nvSpPr>
        <p:spPr>
          <a:xfrm>
            <a:off x="0" y="312096"/>
            <a:ext cx="7917366" cy="790348"/>
          </a:xfrm>
          <a:solidFill>
            <a:schemeClr val="accent5"/>
          </a:solidFill>
        </p:spPr>
        <p:txBody>
          <a:bodyPr>
            <a:normAutofit/>
          </a:bodyPr>
          <a:lstStyle/>
          <a:p>
            <a:r>
              <a:rPr lang="en-US" dirty="0"/>
              <a:t>WORKSHOP OVERVIEW</a:t>
            </a:r>
          </a:p>
        </p:txBody>
      </p:sp>
      <p:pic>
        <p:nvPicPr>
          <p:cNvPr id="6" name="Picture Placeholder 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8790" r="8790"/>
          <a:stretch>
            <a:fillRect/>
          </a:stretch>
        </p:blipFill>
        <p:spPr/>
      </p:pic>
      <p:pic>
        <p:nvPicPr>
          <p:cNvPr id="7" name="Picture Placeholder 6"/>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rcRect l="8790" r="8790"/>
          <a:stretch>
            <a:fillRect/>
          </a:stretch>
        </p:blipFill>
        <p:spPr/>
      </p:pic>
      <p:pic>
        <p:nvPicPr>
          <p:cNvPr id="8" name="Picture Placeholder 7"/>
          <p:cNvPicPr>
            <a:picLocks noGrp="1" noChangeAspect="1"/>
          </p:cNvPicPr>
          <p:nvPr>
            <p:ph type="pic" sz="quarter" idx="13"/>
          </p:nvPr>
        </p:nvPicPr>
        <p:blipFill>
          <a:blip r:embed="rId7" cstate="print">
            <a:extLst>
              <a:ext uri="{28A0092B-C50C-407E-A947-70E740481C1C}">
                <a14:useLocalDpi xmlns:a14="http://schemas.microsoft.com/office/drawing/2010/main" val="0"/>
              </a:ext>
            </a:extLst>
          </a:blip>
          <a:srcRect l="8790" r="8790"/>
          <a:stretch>
            <a:fillRect/>
          </a:stretch>
        </p:blipFill>
        <p:spPr/>
      </p:pic>
      <p:sp>
        <p:nvSpPr>
          <p:cNvPr id="18" name="TextBox 17"/>
          <p:cNvSpPr txBox="1"/>
          <p:nvPr/>
        </p:nvSpPr>
        <p:spPr>
          <a:xfrm>
            <a:off x="8281856" y="102304"/>
            <a:ext cx="3757744" cy="6401753"/>
          </a:xfrm>
          <a:prstGeom prst="rect">
            <a:avLst/>
          </a:prstGeom>
          <a:noFill/>
        </p:spPr>
        <p:txBody>
          <a:bodyPr wrap="square" rtlCol="0">
            <a:spAutoFit/>
          </a:bodyPr>
          <a:lstStyle/>
          <a:p>
            <a:r>
              <a:rPr lang="en-US" sz="2600" b="1" dirty="0">
                <a:solidFill>
                  <a:srgbClr val="292929"/>
                </a:solidFill>
                <a:latin typeface="Arial" panose="020B0604020202020204" pitchFamily="34" charset="0"/>
                <a:cs typeface="Arial" panose="020B0604020202020204" pitchFamily="34" charset="0"/>
              </a:rPr>
              <a:t>DAY 1</a:t>
            </a:r>
          </a:p>
          <a:p>
            <a:pPr marL="285750" indent="-285750">
              <a:spcAft>
                <a:spcPts val="600"/>
              </a:spcAft>
              <a:buFont typeface="Arial" panose="020B0604020202020204" pitchFamily="34" charset="0"/>
              <a:buChar char="•"/>
            </a:pPr>
            <a:r>
              <a:rPr lang="en-US" sz="2600" b="1" dirty="0">
                <a:solidFill>
                  <a:srgbClr val="292929"/>
                </a:solidFill>
                <a:latin typeface="Arial" panose="020B0604020202020204" pitchFamily="34" charset="0"/>
                <a:cs typeface="Arial" panose="020B0604020202020204" pitchFamily="34" charset="0"/>
              </a:rPr>
              <a:t>Community Values, Vision, and Goals</a:t>
            </a:r>
          </a:p>
          <a:p>
            <a:r>
              <a:rPr lang="en-US" sz="2600" b="1" dirty="0">
                <a:solidFill>
                  <a:srgbClr val="292929"/>
                </a:solidFill>
                <a:latin typeface="Arial" panose="020B0604020202020204" pitchFamily="34" charset="0"/>
                <a:cs typeface="Arial" panose="020B0604020202020204" pitchFamily="34" charset="0"/>
              </a:rPr>
              <a:t>DAY 2</a:t>
            </a:r>
          </a:p>
          <a:p>
            <a:pPr marL="285750" indent="-285750">
              <a:spcAft>
                <a:spcPts val="600"/>
              </a:spcAft>
              <a:buFont typeface="Arial" panose="020B0604020202020204" pitchFamily="34" charset="0"/>
              <a:buChar char="•"/>
            </a:pPr>
            <a:r>
              <a:rPr lang="en-US" sz="2600" b="1" dirty="0">
                <a:solidFill>
                  <a:srgbClr val="292929"/>
                </a:solidFill>
                <a:latin typeface="Arial" panose="020B0604020202020204" pitchFamily="34" charset="0"/>
                <a:cs typeface="Arial" panose="020B0604020202020204" pitchFamily="34" charset="0"/>
              </a:rPr>
              <a:t>Action Brainstorming:</a:t>
            </a:r>
          </a:p>
          <a:p>
            <a:pPr marL="285750">
              <a:spcAft>
                <a:spcPts val="600"/>
              </a:spcAft>
            </a:pPr>
            <a:r>
              <a:rPr lang="en-US" sz="2600" dirty="0">
                <a:solidFill>
                  <a:srgbClr val="1C1C1C"/>
                </a:solidFill>
                <a:latin typeface="Arial" panose="020B0604020202020204" pitchFamily="34" charset="0"/>
                <a:cs typeface="Arial" panose="020B0604020202020204" pitchFamily="34" charset="0"/>
              </a:rPr>
              <a:t>Assess what exists now and what can be strengthened or improved.</a:t>
            </a:r>
            <a:r>
              <a:rPr lang="en-US" sz="2600" dirty="0">
                <a:solidFill>
                  <a:srgbClr val="1C1C1C"/>
                </a:solidFill>
              </a:rPr>
              <a:t> </a:t>
            </a:r>
          </a:p>
          <a:p>
            <a:pPr marL="285750" indent="-285750">
              <a:spcAft>
                <a:spcPts val="600"/>
              </a:spcAft>
              <a:buFont typeface="Arial" panose="020B0604020202020204" pitchFamily="34" charset="0"/>
              <a:buChar char="•"/>
            </a:pPr>
            <a:r>
              <a:rPr lang="en-US" sz="2600" b="1" dirty="0">
                <a:solidFill>
                  <a:srgbClr val="292929"/>
                </a:solidFill>
                <a:latin typeface="Arial" panose="020B0604020202020204" pitchFamily="34" charset="0"/>
                <a:cs typeface="Arial" panose="020B0604020202020204" pitchFamily="34" charset="0"/>
              </a:rPr>
              <a:t>Action Planning:</a:t>
            </a:r>
          </a:p>
          <a:p>
            <a:pPr marL="285750">
              <a:spcBef>
                <a:spcPts val="0"/>
              </a:spcBef>
              <a:spcAft>
                <a:spcPts val="600"/>
              </a:spcAft>
            </a:pPr>
            <a:r>
              <a:rPr lang="en-US" sz="2600" dirty="0">
                <a:solidFill>
                  <a:srgbClr val="1C1C1C"/>
                </a:solidFill>
                <a:latin typeface="Arial" panose="020B0604020202020204" pitchFamily="34" charset="0"/>
                <a:cs typeface="Arial" panose="020B0604020202020204" pitchFamily="34" charset="0"/>
              </a:rPr>
              <a:t>Identify priorities, roles, and responsibilities to move forward.</a:t>
            </a:r>
            <a:endParaRPr lang="en-US" sz="2600" dirty="0">
              <a:solidFill>
                <a:srgbClr val="3F4E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587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FOOD SYSTEMS AND LOCAL FOOD </a:t>
            </a:r>
          </a:p>
        </p:txBody>
      </p:sp>
    </p:spTree>
    <p:extLst>
      <p:ext uri="{BB962C8B-B14F-4D97-AF65-F5344CB8AC3E}">
        <p14:creationId xmlns:p14="http://schemas.microsoft.com/office/powerpoint/2010/main" val="1978128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4148" b="14148"/>
          <a:stretch>
            <a:fillRect/>
          </a:stretch>
        </p:blipFill>
        <p:spPr/>
      </p:pic>
      <p:sp>
        <p:nvSpPr>
          <p:cNvPr id="3" name="Content Placeholder 2"/>
          <p:cNvSpPr>
            <a:spLocks noGrp="1"/>
          </p:cNvSpPr>
          <p:nvPr>
            <p:ph type="body" sz="quarter" idx="10"/>
          </p:nvPr>
        </p:nvSpPr>
        <p:spPr/>
        <p:txBody>
          <a:bodyPr/>
          <a:lstStyle/>
          <a:p>
            <a:pPr marL="0" lvl="1" indent="0">
              <a:spcBef>
                <a:spcPts val="1000"/>
              </a:spcBef>
              <a:buNone/>
            </a:pPr>
            <a:r>
              <a:rPr lang="en-US" sz="3200" dirty="0"/>
              <a:t>Food produced, processed, and distributed within a particular geographic boundary that consumers associate with their own community</a:t>
            </a:r>
          </a:p>
          <a:p>
            <a:pPr marL="0" lvl="1" indent="0">
              <a:spcBef>
                <a:spcPts val="1000"/>
              </a:spcBef>
              <a:buNone/>
            </a:pPr>
            <a:endParaRPr lang="en-US" sz="3600" dirty="0"/>
          </a:p>
          <a:p>
            <a:pPr marL="0" lvl="1" indent="0">
              <a:spcBef>
                <a:spcPts val="1000"/>
              </a:spcBef>
              <a:buNone/>
            </a:pPr>
            <a:endParaRPr lang="en-US" sz="1400" dirty="0"/>
          </a:p>
          <a:p>
            <a:pPr marL="0" lvl="1" indent="0">
              <a:spcBef>
                <a:spcPts val="1000"/>
              </a:spcBef>
              <a:buNone/>
            </a:pPr>
            <a:endParaRPr lang="en-US" sz="1400" dirty="0"/>
          </a:p>
          <a:p>
            <a:pPr marL="0" lvl="1" indent="0">
              <a:spcBef>
                <a:spcPts val="1000"/>
              </a:spcBef>
              <a:buNone/>
            </a:pPr>
            <a:endParaRPr lang="en-US" sz="1400" dirty="0"/>
          </a:p>
          <a:p>
            <a:pPr lvl="1"/>
            <a:endParaRPr lang="en-US" dirty="0"/>
          </a:p>
        </p:txBody>
      </p:sp>
      <p:pic>
        <p:nvPicPr>
          <p:cNvPr id="11" name="Picture Placeholder 10"/>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4151" r="4151"/>
          <a:stretch>
            <a:fillRect/>
          </a:stretch>
        </p:blipFill>
        <p:spPr/>
      </p:pic>
      <p:pic>
        <p:nvPicPr>
          <p:cNvPr id="13" name="Picture Placeholder 12"/>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8790" r="8790"/>
          <a:stretch>
            <a:fillRect/>
          </a:stretch>
        </p:blipFill>
        <p:spPr/>
      </p:pic>
      <p:pic>
        <p:nvPicPr>
          <p:cNvPr id="12" name="Picture Placeholder 11"/>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tretch>
            <a:fillRect/>
          </a:stretch>
        </p:blipFill>
        <p:spPr>
          <a:xfrm>
            <a:off x="2759869" y="4483100"/>
            <a:ext cx="2609850" cy="2374900"/>
          </a:xfrm>
        </p:spPr>
      </p:pic>
      <p:sp>
        <p:nvSpPr>
          <p:cNvPr id="8" name="Text Placeholder 7"/>
          <p:cNvSpPr>
            <a:spLocks noGrp="1"/>
          </p:cNvSpPr>
          <p:nvPr>
            <p:ph type="body" sz="quarter" idx="15"/>
          </p:nvPr>
        </p:nvSpPr>
        <p:spPr>
          <a:solidFill>
            <a:schemeClr val="accent4"/>
          </a:solidFill>
        </p:spPr>
        <p:txBody>
          <a:bodyPr>
            <a:normAutofit/>
          </a:bodyPr>
          <a:lstStyle/>
          <a:p>
            <a:r>
              <a:rPr lang="en-US" dirty="0"/>
              <a:t>DEFINING LOCAL FOOD</a:t>
            </a:r>
          </a:p>
        </p:txBody>
      </p:sp>
      <p:sp>
        <p:nvSpPr>
          <p:cNvPr id="10" name="TextBox 9"/>
          <p:cNvSpPr txBox="1"/>
          <p:nvPr/>
        </p:nvSpPr>
        <p:spPr>
          <a:xfrm>
            <a:off x="9041329" y="6550223"/>
            <a:ext cx="3150671" cy="307777"/>
          </a:xfrm>
          <a:prstGeom prst="rect">
            <a:avLst/>
          </a:prstGeom>
          <a:noFill/>
        </p:spPr>
        <p:txBody>
          <a:bodyPr wrap="none" rtlCol="0">
            <a:spAutoFit/>
          </a:bodyPr>
          <a:lstStyle/>
          <a:p>
            <a:r>
              <a:rPr lang="en-US" sz="1400" i="1" dirty="0"/>
              <a:t>Source: USDA Economic Research Service</a:t>
            </a:r>
          </a:p>
        </p:txBody>
      </p:sp>
    </p:spTree>
    <p:extLst>
      <p:ext uri="{BB962C8B-B14F-4D97-AF65-F5344CB8AC3E}">
        <p14:creationId xmlns:p14="http://schemas.microsoft.com/office/powerpoint/2010/main" val="40208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9718" r="9718"/>
          <a:stretch/>
        </p:blipFill>
        <p:spPr>
          <a:prstGeom prst="rect">
            <a:avLst/>
          </a:prstGeom>
        </p:spPr>
      </p:pic>
      <p:sp>
        <p:nvSpPr>
          <p:cNvPr id="2" name="Text Placeholder 1"/>
          <p:cNvSpPr>
            <a:spLocks noGrp="1"/>
          </p:cNvSpPr>
          <p:nvPr>
            <p:ph type="body" sz="quarter" idx="10"/>
          </p:nvPr>
        </p:nvSpPr>
        <p:spPr/>
        <p:txBody>
          <a:bodyPr/>
          <a:lstStyle/>
          <a:p>
            <a:pPr>
              <a:spcBef>
                <a:spcPts val="0"/>
              </a:spcBef>
              <a:spcAft>
                <a:spcPts val="600"/>
              </a:spcAft>
            </a:pPr>
            <a:r>
              <a:rPr lang="en-US" dirty="0"/>
              <a:t>The global food system is the dominant model we are familiar with.</a:t>
            </a:r>
          </a:p>
          <a:p>
            <a:pPr>
              <a:spcBef>
                <a:spcPts val="0"/>
              </a:spcBef>
              <a:spcAft>
                <a:spcPts val="600"/>
              </a:spcAft>
            </a:pPr>
            <a:r>
              <a:rPr lang="en-US" dirty="0"/>
              <a:t>The goal of developing a local foods system is to supplement the global system, not to replace it.</a:t>
            </a:r>
          </a:p>
          <a:p>
            <a:endParaRPr lang="en-US" dirty="0"/>
          </a:p>
        </p:txBody>
      </p:sp>
      <p:sp>
        <p:nvSpPr>
          <p:cNvPr id="4" name="Text Placeholder 3"/>
          <p:cNvSpPr>
            <a:spLocks noGrp="1"/>
          </p:cNvSpPr>
          <p:nvPr>
            <p:ph type="body" sz="quarter" idx="15"/>
          </p:nvPr>
        </p:nvSpPr>
        <p:spPr/>
        <p:txBody>
          <a:bodyPr/>
          <a:lstStyle/>
          <a:p>
            <a:r>
              <a:rPr lang="en-US" dirty="0"/>
              <a:t>GLOBAL FOOD SYSTEM</a:t>
            </a:r>
          </a:p>
        </p:txBody>
      </p:sp>
    </p:spTree>
    <p:extLst>
      <p:ext uri="{BB962C8B-B14F-4D97-AF65-F5344CB8AC3E}">
        <p14:creationId xmlns:p14="http://schemas.microsoft.com/office/powerpoint/2010/main" val="1264763843"/>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mso-contentType ?>
<FormTemplates xmlns="http://schemas.microsoft.com/sharepoint/v3/contenttype/forms">
  <Display>DocumentLibraryForm</Display>
  <Edit>DocumentLibraryForm</Edit>
  <New>DocumentLibraryForm</New>
</FormTemplates>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p:properties xmlns:p="http://schemas.microsoft.com/office/2006/metadata/properties" xmlns:xsi="http://www.w3.org/2001/XMLSchema-instance" xmlns:pc="http://schemas.microsoft.com/office/infopath/2007/PartnerControls">
  <documentManagement>
    <Task xmlns="D0578223-0936-47B9-97D7-7F9727F529F3" xsi:nil="true"/>
    <Primary_x0020_Audience xmlns="D0578223-0936-47B9-97D7-7F9727F529F3" xsi:nil="true"/>
    <Work_x0020_Type xmlns="D0578223-0936-47B9-97D7-7F9727F529F3" xsi:nil="true"/>
    <Primary_x0020_Use xmlns="D0578223-0936-47B9-97D7-7F9727F529F3" xsi:nil="true"/>
    <wb1v xmlns="d0578223-0936-47b9-97d7-7f9727f529f3" xsi:nil="true"/>
    <_x006a_pn2 xmlns="d0578223-0936-47b9-97d7-7f9727f529f3">
      <UserInfo>
        <DisplayName/>
        <AccountId xsi:nil="true"/>
        <AccountType/>
      </UserInfo>
    </_x006a_pn2>
    <eduz xmlns="d0578223-0936-47b9-97d7-7f9727f529f3" xsi:nil="true"/>
    <_x0078_fh9 xmlns="d0578223-0936-47b9-97d7-7f9727f529f3" xsi:nil="true"/>
    <ch1h xmlns="d0578223-0936-47b9-97d7-7f9727f529f3" xsi:nil="true"/>
  </documentManagement>
</p:properties>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ct:contentTypeSchema xmlns:ct="http://schemas.microsoft.com/office/2006/metadata/contentType" xmlns:ma="http://schemas.microsoft.com/office/2006/metadata/properties/metaAttributes" ct:_="" ma:_="" ma:contentTypeName="Document" ma:contentTypeID="0x0101002F4C566D50C13E40879B30554F1F990E" ma:contentTypeVersion="" ma:contentTypeDescription="Create a new document." ma:contentTypeScope="" ma:versionID="2e4b30e68ac40ce43c7346d44cc1d49b">
  <xsd:schema xmlns:xsd="http://www.w3.org/2001/XMLSchema" xmlns:xs="http://www.w3.org/2001/XMLSchema" xmlns:p="http://schemas.microsoft.com/office/2006/metadata/properties" xmlns:ns2="D0578223-0936-47B9-97D7-7F9727F529F3" xmlns:ns3="1cc65178-3047-4549-b882-688d20d9b8c4" xmlns:ns4="d0578223-0936-47b9-97d7-7f9727f529f3" targetNamespace="http://schemas.microsoft.com/office/2006/metadata/properties" ma:root="true" ma:fieldsID="c188764106ef4ecaef2df803aeaf4915" ns2:_="" ns3:_="" ns4:_="">
    <xsd:import namespace="D0578223-0936-47B9-97D7-7F9727F529F3"/>
    <xsd:import namespace="1cc65178-3047-4549-b882-688d20d9b8c4"/>
    <xsd:import namespace="d0578223-0936-47b9-97d7-7f9727f529f3"/>
    <xsd:element name="properties">
      <xsd:complexType>
        <xsd:sequence>
          <xsd:element name="documentManagement">
            <xsd:complexType>
              <xsd:all>
                <xsd:element ref="ns2:Task" minOccurs="0"/>
                <xsd:element ref="ns2:Work_x0020_Type" minOccurs="0"/>
                <xsd:element ref="ns2:Primary_x0020_Use" minOccurs="0"/>
                <xsd:element ref="ns2:Primary_x0020_Audience" minOccurs="0"/>
                <xsd:element ref="ns3:SharedWithUsers" minOccurs="0"/>
                <xsd:element ref="ns3:SharedWithDetails" minOccurs="0"/>
                <xsd:element ref="ns4:wb1v" minOccurs="0"/>
                <xsd:element ref="ns4:ch1h" minOccurs="0"/>
                <xsd:element ref="ns4:_x0078_fh9" minOccurs="0"/>
                <xsd:element ref="ns4:_x006a_pn2" minOccurs="0"/>
                <xsd:element ref="ns4:eduz"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578223-0936-47B9-97D7-7F9727F529F3" elementFormDefault="qualified">
    <xsd:import namespace="http://schemas.microsoft.com/office/2006/documentManagement/types"/>
    <xsd:import namespace="http://schemas.microsoft.com/office/infopath/2007/PartnerControls"/>
    <xsd:element name="Task" ma:index="8" nillable="true" ma:displayName="Task" ma:list="{A2824DAE-7F9C-4B84-99A5-EEFEB8F7A444}" ma:internalName="Task" ma:showField="Title">
      <xsd:simpleType>
        <xsd:restriction base="dms:Lookup"/>
      </xsd:simpleType>
    </xsd:element>
    <xsd:element name="Work_x0020_Type" ma:index="9" nillable="true" ma:displayName="Status" ma:format="Dropdown" ma:internalName="Work_x0020_Type">
      <xsd:simpleType>
        <xsd:union memberTypes="dms:Text">
          <xsd:simpleType>
            <xsd:restriction base="dms:Choice">
              <xsd:enumeration value="NA"/>
              <xsd:enumeration value="Draft"/>
              <xsd:enumeration value="Final submitted"/>
              <xsd:enumeration value="Final client comments"/>
              <xsd:enumeration value="Final approved"/>
            </xsd:restriction>
          </xsd:simpleType>
        </xsd:union>
      </xsd:simpleType>
    </xsd:element>
    <xsd:element name="Primary_x0020_Use" ma:index="10" nillable="true" ma:displayName="Project Use" ma:format="Dropdown" ma:internalName="Primary_x0020_Use">
      <xsd:simpleType>
        <xsd:restriction base="dms:Choice">
          <xsd:enumeration value="Coordination / management"/>
          <xsd:enumeration value="Meeting / outreach information"/>
          <xsd:enumeration value="Graphic / illustration / concept"/>
          <xsd:enumeration value="Data / analysis / model"/>
          <xsd:enumeration value="Report / paper / memorandum"/>
          <xsd:enumeration value="Background / resource information"/>
          <xsd:enumeration value="Other"/>
        </xsd:restriction>
      </xsd:simpleType>
    </xsd:element>
    <xsd:element name="Primary_x0020_Audience" ma:index="11" nillable="true" ma:displayName="Primary Audience" ma:format="Dropdown" ma:internalName="Primary_x0020_Audience">
      <xsd:simpleType>
        <xsd:restriction base="dms:Choice">
          <xsd:enumeration value="External / public"/>
          <xsd:enumeration value="Client"/>
          <xsd:enumeration value="Project consulting team"/>
          <xsd:enumeration value="Renaissance project team"/>
          <xsd:enumeration value="Other"/>
        </xsd:restriction>
      </xsd:simpleType>
    </xsd:element>
  </xsd:schema>
  <xsd:schema xmlns:xsd="http://www.w3.org/2001/XMLSchema" xmlns:xs="http://www.w3.org/2001/XMLSchema" xmlns:dms="http://schemas.microsoft.com/office/2006/documentManagement/types" xmlns:pc="http://schemas.microsoft.com/office/infopath/2007/PartnerControls" targetNamespace="1cc65178-3047-4549-b882-688d20d9b8c4"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578223-0936-47b9-97d7-7f9727f529f3" elementFormDefault="qualified">
    <xsd:import namespace="http://schemas.microsoft.com/office/2006/documentManagement/types"/>
    <xsd:import namespace="http://schemas.microsoft.com/office/infopath/2007/PartnerControls"/>
    <xsd:element name="wb1v" ma:index="14" nillable="true" ma:displayName="Info" ma:internalName="wb1v">
      <xsd:simpleType>
        <xsd:restriction base="dms:Text"/>
      </xsd:simpleType>
    </xsd:element>
    <xsd:element name="ch1h" ma:index="15" nillable="true" ma:displayName="Tentative Lead" ma:internalName="ch1h">
      <xsd:simpleType>
        <xsd:restriction base="dms:Text"/>
      </xsd:simpleType>
    </xsd:element>
    <xsd:element name="_x0078_fh9" ma:index="16" nillable="true" ma:displayName="Pop" ma:internalName="_x0078_fh9">
      <xsd:simpleType>
        <xsd:restriction base="dms:Number"/>
      </xsd:simpleType>
    </xsd:element>
    <xsd:element name="_x006a_pn2" ma:index="17" nillable="true" ma:displayName="Final Lead" ma:list="UserInfo" ma:internalName="_x006a_pn2">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uz" ma:index="18" nillable="true" ma:displayName="POC" ma:internalName="eduz">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Applicant"/>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A79C01D3-C5FD-488F-AC2F-944C669722AC}">
  <ds:schemaRefs>
    <ds:schemaRef ds:uri="ESRI.ArcGIS.Mapping.OfficeIntegration.PowerPointInfo"/>
  </ds:schemaRefs>
</ds:datastoreItem>
</file>

<file path=customXml/itemProps10.xml><?xml version="1.0" encoding="utf-8"?>
<ds:datastoreItem xmlns:ds="http://schemas.openxmlformats.org/officeDocument/2006/customXml" ds:itemID="{E9028F28-0C65-4A94-8A49-6BE47746AF9E}">
  <ds:schemaRefs>
    <ds:schemaRef ds:uri="ESRI.ArcGIS.Mapping.OfficeIntegration.PowerPointInfo"/>
  </ds:schemaRefs>
</ds:datastoreItem>
</file>

<file path=customXml/itemProps11.xml><?xml version="1.0" encoding="utf-8"?>
<ds:datastoreItem xmlns:ds="http://schemas.openxmlformats.org/officeDocument/2006/customXml" ds:itemID="{E8C65BD3-8E87-4256-A141-B08D5C96590D}">
  <ds:schemaRefs>
    <ds:schemaRef ds:uri="ESRI.ArcGIS.Mapping.OfficeIntegration.PowerPointInfo"/>
  </ds:schemaRefs>
</ds:datastoreItem>
</file>

<file path=customXml/itemProps12.xml><?xml version="1.0" encoding="utf-8"?>
<ds:datastoreItem xmlns:ds="http://schemas.openxmlformats.org/officeDocument/2006/customXml" ds:itemID="{CAC38A5E-B989-4665-AC05-A0B738B91255}">
  <ds:schemaRefs>
    <ds:schemaRef ds:uri="ESRI.ArcGIS.Mapping.OfficeIntegration.PowerPointInfo"/>
  </ds:schemaRefs>
</ds:datastoreItem>
</file>

<file path=customXml/itemProps13.xml><?xml version="1.0" encoding="utf-8"?>
<ds:datastoreItem xmlns:ds="http://schemas.openxmlformats.org/officeDocument/2006/customXml" ds:itemID="{ED5F72AD-A6A0-4DB4-83E4-8E26E6C72859}">
  <ds:schemaRefs>
    <ds:schemaRef ds:uri="ESRI.ArcGIS.Mapping.OfficeIntegration.PowerPointInfo"/>
  </ds:schemaRefs>
</ds:datastoreItem>
</file>

<file path=customXml/itemProps14.xml><?xml version="1.0" encoding="utf-8"?>
<ds:datastoreItem xmlns:ds="http://schemas.openxmlformats.org/officeDocument/2006/customXml" ds:itemID="{29ADCF0E-F4A9-48D4-B36B-A382E0C84E10}">
  <ds:schemaRefs>
    <ds:schemaRef ds:uri="ESRI.ArcGIS.Mapping.OfficeIntegration.PowerPointInfo"/>
  </ds:schemaRefs>
</ds:datastoreItem>
</file>

<file path=customXml/itemProps15.xml><?xml version="1.0" encoding="utf-8"?>
<ds:datastoreItem xmlns:ds="http://schemas.openxmlformats.org/officeDocument/2006/customXml" ds:itemID="{A0C8C265-CED4-4456-AE2F-6A7BA182AEC6}">
  <ds:schemaRefs>
    <ds:schemaRef ds:uri="ESRI.ArcGIS.Mapping.OfficeIntegration.PowerPointInfo"/>
  </ds:schemaRefs>
</ds:datastoreItem>
</file>

<file path=customXml/itemProps16.xml><?xml version="1.0" encoding="utf-8"?>
<ds:datastoreItem xmlns:ds="http://schemas.openxmlformats.org/officeDocument/2006/customXml" ds:itemID="{A09BEE18-29E2-4FAD-BCF4-A55EC84D1EE5}">
  <ds:schemaRefs>
    <ds:schemaRef ds:uri="ESRI.ArcGIS.Mapping.OfficeIntegration.PowerPointInfo"/>
  </ds:schemaRefs>
</ds:datastoreItem>
</file>

<file path=customXml/itemProps17.xml><?xml version="1.0" encoding="utf-8"?>
<ds:datastoreItem xmlns:ds="http://schemas.openxmlformats.org/officeDocument/2006/customXml" ds:itemID="{2D706AEB-82CB-451A-BB35-D8F617A1EA28}">
  <ds:schemaRefs>
    <ds:schemaRef ds:uri="ESRI.ArcGIS.Mapping.OfficeIntegration.PowerPointInfo"/>
  </ds:schemaRefs>
</ds:datastoreItem>
</file>

<file path=customXml/itemProps18.xml><?xml version="1.0" encoding="utf-8"?>
<ds:datastoreItem xmlns:ds="http://schemas.openxmlformats.org/officeDocument/2006/customXml" ds:itemID="{6E2D47F9-4DB6-4B1C-8DB2-433048CB767B}">
  <ds:schemaRefs>
    <ds:schemaRef ds:uri="ESRI.ArcGIS.Mapping.OfficeIntegration.PowerPointInfo"/>
  </ds:schemaRefs>
</ds:datastoreItem>
</file>

<file path=customXml/itemProps19.xml><?xml version="1.0" encoding="utf-8"?>
<ds:datastoreItem xmlns:ds="http://schemas.openxmlformats.org/officeDocument/2006/customXml" ds:itemID="{2963D376-A41F-4D80-90EF-9768CA13554D}">
  <ds:schemaRefs>
    <ds:schemaRef ds:uri="ESRI.ArcGIS.Mapping.OfficeIntegration.PowerPointInfo"/>
  </ds:schemaRefs>
</ds:datastoreItem>
</file>

<file path=customXml/itemProps2.xml><?xml version="1.0" encoding="utf-8"?>
<ds:datastoreItem xmlns:ds="http://schemas.openxmlformats.org/officeDocument/2006/customXml" ds:itemID="{2417977F-641C-4F85-BC27-C5B06F381E9D}">
  <ds:schemaRefs>
    <ds:schemaRef ds:uri="ESRI.ArcGIS.Mapping.OfficeIntegration.PowerPointInfo"/>
  </ds:schemaRefs>
</ds:datastoreItem>
</file>

<file path=customXml/itemProps20.xml><?xml version="1.0" encoding="utf-8"?>
<ds:datastoreItem xmlns:ds="http://schemas.openxmlformats.org/officeDocument/2006/customXml" ds:itemID="{88958C76-5EF9-432C-9E06-D1067A71289C}">
  <ds:schemaRefs>
    <ds:schemaRef ds:uri="ESRI.ArcGIS.Mapping.OfficeIntegration.PowerPointInfo"/>
  </ds:schemaRefs>
</ds:datastoreItem>
</file>

<file path=customXml/itemProps21.xml><?xml version="1.0" encoding="utf-8"?>
<ds:datastoreItem xmlns:ds="http://schemas.openxmlformats.org/officeDocument/2006/customXml" ds:itemID="{77EFD011-C62D-40F9-816F-8023EACD9D68}">
  <ds:schemaRefs>
    <ds:schemaRef ds:uri="ESRI.ArcGIS.Mapping.OfficeIntegration.PowerPointInfo"/>
  </ds:schemaRefs>
</ds:datastoreItem>
</file>

<file path=customXml/itemProps22.xml><?xml version="1.0" encoding="utf-8"?>
<ds:datastoreItem xmlns:ds="http://schemas.openxmlformats.org/officeDocument/2006/customXml" ds:itemID="{4622CACF-4552-4A1C-8CF0-C16DD4D9EDA6}">
  <ds:schemaRefs>
    <ds:schemaRef ds:uri="ESRI.ArcGIS.Mapping.OfficeIntegration.PowerPointInfo"/>
  </ds:schemaRefs>
</ds:datastoreItem>
</file>

<file path=customXml/itemProps23.xml><?xml version="1.0" encoding="utf-8"?>
<ds:datastoreItem xmlns:ds="http://schemas.openxmlformats.org/officeDocument/2006/customXml" ds:itemID="{DFA6FAF7-1076-4284-B597-6577BFFA363E}">
  <ds:schemaRefs>
    <ds:schemaRef ds:uri="ESRI.ArcGIS.Mapping.OfficeIntegration.PowerPointInfo"/>
  </ds:schemaRefs>
</ds:datastoreItem>
</file>

<file path=customXml/itemProps24.xml><?xml version="1.0" encoding="utf-8"?>
<ds:datastoreItem xmlns:ds="http://schemas.openxmlformats.org/officeDocument/2006/customXml" ds:itemID="{AB9F518E-8F72-40EB-8365-397368A41162}">
  <ds:schemaRefs>
    <ds:schemaRef ds:uri="ESRI.ArcGIS.Mapping.OfficeIntegration.PowerPointInfo"/>
  </ds:schemaRefs>
</ds:datastoreItem>
</file>

<file path=customXml/itemProps25.xml><?xml version="1.0" encoding="utf-8"?>
<ds:datastoreItem xmlns:ds="http://schemas.openxmlformats.org/officeDocument/2006/customXml" ds:itemID="{B7D34535-CA2D-4405-A867-DEF6D7F2BA36}">
  <ds:schemaRefs>
    <ds:schemaRef ds:uri="ESRI.ArcGIS.Mapping.OfficeIntegration.PowerPointInfo"/>
  </ds:schemaRefs>
</ds:datastoreItem>
</file>

<file path=customXml/itemProps26.xml><?xml version="1.0" encoding="utf-8"?>
<ds:datastoreItem xmlns:ds="http://schemas.openxmlformats.org/officeDocument/2006/customXml" ds:itemID="{2B36E364-9C18-4710-B54F-C4C0A0C6B0F0}">
  <ds:schemaRefs>
    <ds:schemaRef ds:uri="ESRI.ArcGIS.Mapping.OfficeIntegration.PowerPointInfo"/>
  </ds:schemaRefs>
</ds:datastoreItem>
</file>

<file path=customXml/itemProps27.xml><?xml version="1.0" encoding="utf-8"?>
<ds:datastoreItem xmlns:ds="http://schemas.openxmlformats.org/officeDocument/2006/customXml" ds:itemID="{4AE7BE1F-709A-4EB7-B612-B26C8BE9D689}">
  <ds:schemaRefs>
    <ds:schemaRef ds:uri="ESRI.ArcGIS.Mapping.OfficeIntegration.PowerPointInfo"/>
  </ds:schemaRefs>
</ds:datastoreItem>
</file>

<file path=customXml/itemProps28.xml><?xml version="1.0" encoding="utf-8"?>
<ds:datastoreItem xmlns:ds="http://schemas.openxmlformats.org/officeDocument/2006/customXml" ds:itemID="{973C1D8B-B33A-4F3E-88E5-2770FC89BA7A}">
  <ds:schemaRefs>
    <ds:schemaRef ds:uri="ESRI.ArcGIS.Mapping.OfficeIntegration.PowerPointInfo"/>
  </ds:schemaRefs>
</ds:datastoreItem>
</file>

<file path=customXml/itemProps29.xml><?xml version="1.0" encoding="utf-8"?>
<ds:datastoreItem xmlns:ds="http://schemas.openxmlformats.org/officeDocument/2006/customXml" ds:itemID="{2A68F7EB-CDAA-4D6D-91C8-60B555AFB3CF}">
  <ds:schemaRefs>
    <ds:schemaRef ds:uri="ESRI.ArcGIS.Mapping.OfficeIntegration.PowerPointInfo"/>
  </ds:schemaRefs>
</ds:datastoreItem>
</file>

<file path=customXml/itemProps3.xml><?xml version="1.0" encoding="utf-8"?>
<ds:datastoreItem xmlns:ds="http://schemas.openxmlformats.org/officeDocument/2006/customXml" ds:itemID="{08DB2FF3-803C-4301-9556-CE4265DFE7C7}">
  <ds:schemaRefs>
    <ds:schemaRef ds:uri="ESRI.ArcGIS.Mapping.OfficeIntegration.PowerPointInfo"/>
  </ds:schemaRefs>
</ds:datastoreItem>
</file>

<file path=customXml/itemProps30.xml><?xml version="1.0" encoding="utf-8"?>
<ds:datastoreItem xmlns:ds="http://schemas.openxmlformats.org/officeDocument/2006/customXml" ds:itemID="{3A1AF656-6CCD-40A3-9F0D-498605D09297}">
  <ds:schemaRefs>
    <ds:schemaRef ds:uri="ESRI.ArcGIS.Mapping.OfficeIntegration.PowerPointInfo"/>
  </ds:schemaRefs>
</ds:datastoreItem>
</file>

<file path=customXml/itemProps31.xml><?xml version="1.0" encoding="utf-8"?>
<ds:datastoreItem xmlns:ds="http://schemas.openxmlformats.org/officeDocument/2006/customXml" ds:itemID="{F13944E5-CA10-4687-83E3-D381DD38497A}">
  <ds:schemaRefs>
    <ds:schemaRef ds:uri="ESRI.ArcGIS.Mapping.OfficeIntegration.PowerPointInfo"/>
  </ds:schemaRefs>
</ds:datastoreItem>
</file>

<file path=customXml/itemProps32.xml><?xml version="1.0" encoding="utf-8"?>
<ds:datastoreItem xmlns:ds="http://schemas.openxmlformats.org/officeDocument/2006/customXml" ds:itemID="{FD6DCAD1-E0B6-46D9-978A-ADD93D7FB00F}">
  <ds:schemaRefs>
    <ds:schemaRef ds:uri="ESRI.ArcGIS.Mapping.OfficeIntegration.PowerPointInfo"/>
  </ds:schemaRefs>
</ds:datastoreItem>
</file>

<file path=customXml/itemProps33.xml><?xml version="1.0" encoding="utf-8"?>
<ds:datastoreItem xmlns:ds="http://schemas.openxmlformats.org/officeDocument/2006/customXml" ds:itemID="{A236ADF1-2525-4730-87B4-0A72AA9B56A3}">
  <ds:schemaRefs>
    <ds:schemaRef ds:uri="ESRI.ArcGIS.Mapping.OfficeIntegration.PowerPointInfo"/>
  </ds:schemaRefs>
</ds:datastoreItem>
</file>

<file path=customXml/itemProps34.xml><?xml version="1.0" encoding="utf-8"?>
<ds:datastoreItem xmlns:ds="http://schemas.openxmlformats.org/officeDocument/2006/customXml" ds:itemID="{B82D6A6E-4259-47CE-A187-0E242561F300}">
  <ds:schemaRefs>
    <ds:schemaRef ds:uri="ESRI.ArcGIS.Mapping.OfficeIntegration.PowerPointInfo"/>
  </ds:schemaRefs>
</ds:datastoreItem>
</file>

<file path=customXml/itemProps35.xml><?xml version="1.0" encoding="utf-8"?>
<ds:datastoreItem xmlns:ds="http://schemas.openxmlformats.org/officeDocument/2006/customXml" ds:itemID="{B2C47930-4BE8-4966-82A8-C0E54E8D752E}">
  <ds:schemaRefs>
    <ds:schemaRef ds:uri="ESRI.ArcGIS.Mapping.OfficeIntegration.PowerPointInfo"/>
  </ds:schemaRefs>
</ds:datastoreItem>
</file>

<file path=customXml/itemProps36.xml><?xml version="1.0" encoding="utf-8"?>
<ds:datastoreItem xmlns:ds="http://schemas.openxmlformats.org/officeDocument/2006/customXml" ds:itemID="{EBB17492-0D26-4429-91C7-98918C03ECF0}">
  <ds:schemaRefs>
    <ds:schemaRef ds:uri="ESRI.ArcGIS.Mapping.OfficeIntegration.PowerPointInfo"/>
  </ds:schemaRefs>
</ds:datastoreItem>
</file>

<file path=customXml/itemProps37.xml><?xml version="1.0" encoding="utf-8"?>
<ds:datastoreItem xmlns:ds="http://schemas.openxmlformats.org/officeDocument/2006/customXml" ds:itemID="{867F4C1C-A7ED-4AE8-A8DE-44609E154CA6}">
  <ds:schemaRefs>
    <ds:schemaRef ds:uri="ESRI.ArcGIS.Mapping.OfficeIntegration.PowerPointInfo"/>
  </ds:schemaRefs>
</ds:datastoreItem>
</file>

<file path=customXml/itemProps38.xml><?xml version="1.0" encoding="utf-8"?>
<ds:datastoreItem xmlns:ds="http://schemas.openxmlformats.org/officeDocument/2006/customXml" ds:itemID="{42C861B4-DF65-441A-B98F-EEC45AE3D1E1}">
  <ds:schemaRefs>
    <ds:schemaRef ds:uri="ESRI.ArcGIS.Mapping.OfficeIntegration.PowerPointInfo"/>
  </ds:schemaRefs>
</ds:datastoreItem>
</file>

<file path=customXml/itemProps39.xml><?xml version="1.0" encoding="utf-8"?>
<ds:datastoreItem xmlns:ds="http://schemas.openxmlformats.org/officeDocument/2006/customXml" ds:itemID="{3801402F-6874-4CF8-B9FE-6F44C5114D24}">
  <ds:schemaRefs>
    <ds:schemaRef ds:uri="ESRI.ArcGIS.Mapping.OfficeIntegration.PowerPointInfo"/>
  </ds:schemaRefs>
</ds:datastoreItem>
</file>

<file path=customXml/itemProps4.xml><?xml version="1.0" encoding="utf-8"?>
<ds:datastoreItem xmlns:ds="http://schemas.openxmlformats.org/officeDocument/2006/customXml" ds:itemID="{6EFF8D08-3902-4D08-BF66-4F1FD04D76BC}">
  <ds:schemaRefs>
    <ds:schemaRef ds:uri="ESRI.ArcGIS.Mapping.OfficeIntegration.PowerPointInfo"/>
  </ds:schemaRefs>
</ds:datastoreItem>
</file>

<file path=customXml/itemProps40.xml><?xml version="1.0" encoding="utf-8"?>
<ds:datastoreItem xmlns:ds="http://schemas.openxmlformats.org/officeDocument/2006/customXml" ds:itemID="{1E8E561E-9CA0-44AE-A281-E167E9610F7E}">
  <ds:schemaRefs>
    <ds:schemaRef ds:uri="http://schemas.microsoft.com/sharepoint/v3/contenttype/forms"/>
  </ds:schemaRefs>
</ds:datastoreItem>
</file>

<file path=customXml/itemProps41.xml><?xml version="1.0" encoding="utf-8"?>
<ds:datastoreItem xmlns:ds="http://schemas.openxmlformats.org/officeDocument/2006/customXml" ds:itemID="{5FF1007F-6F33-4D8F-822A-3891658D6AE0}">
  <ds:schemaRefs>
    <ds:schemaRef ds:uri="ESRI.ArcGIS.Mapping.OfficeIntegration.PowerPointInfo"/>
  </ds:schemaRefs>
</ds:datastoreItem>
</file>

<file path=customXml/itemProps42.xml><?xml version="1.0" encoding="utf-8"?>
<ds:datastoreItem xmlns:ds="http://schemas.openxmlformats.org/officeDocument/2006/customXml" ds:itemID="{533B10AE-7196-49A8-B3D6-D5BF9DE0146D}">
  <ds:schemaRefs>
    <ds:schemaRef ds:uri="ESRI.ArcGIS.Mapping.OfficeIntegration.PowerPointInfo"/>
  </ds:schemaRefs>
</ds:datastoreItem>
</file>

<file path=customXml/itemProps43.xml><?xml version="1.0" encoding="utf-8"?>
<ds:datastoreItem xmlns:ds="http://schemas.openxmlformats.org/officeDocument/2006/customXml" ds:itemID="{B1E749A8-0796-48EE-89EB-C468EE02B794}">
  <ds:schemaRefs>
    <ds:schemaRef ds:uri="ESRI.ArcGIS.Mapping.OfficeIntegration.PowerPointInfo"/>
  </ds:schemaRefs>
</ds:datastoreItem>
</file>

<file path=customXml/itemProps44.xml><?xml version="1.0" encoding="utf-8"?>
<ds:datastoreItem xmlns:ds="http://schemas.openxmlformats.org/officeDocument/2006/customXml" ds:itemID="{025D5671-9F19-4F33-A7D0-E7DDCC88AAFD}">
  <ds:schemaRefs>
    <ds:schemaRef ds:uri="http://purl.org/dc/terms/"/>
    <ds:schemaRef ds:uri="http://schemas.openxmlformats.org/package/2006/metadata/core-properties"/>
    <ds:schemaRef ds:uri="http://schemas.microsoft.com/office/2006/documentManagement/types"/>
    <ds:schemaRef ds:uri="1cc65178-3047-4549-b882-688d20d9b8c4"/>
    <ds:schemaRef ds:uri="http://purl.org/dc/elements/1.1/"/>
    <ds:schemaRef ds:uri="http://schemas.microsoft.com/office/2006/metadata/properties"/>
    <ds:schemaRef ds:uri="d0578223-0936-47b9-97d7-7f9727f529f3"/>
    <ds:schemaRef ds:uri="D0578223-0936-47B9-97D7-7F9727F529F3"/>
    <ds:schemaRef ds:uri="http://schemas.microsoft.com/office/infopath/2007/PartnerControls"/>
    <ds:schemaRef ds:uri="http://www.w3.org/XML/1998/namespace"/>
    <ds:schemaRef ds:uri="http://purl.org/dc/dcmitype/"/>
  </ds:schemaRefs>
</ds:datastoreItem>
</file>

<file path=customXml/itemProps45.xml><?xml version="1.0" encoding="utf-8"?>
<ds:datastoreItem xmlns:ds="http://schemas.openxmlformats.org/officeDocument/2006/customXml" ds:itemID="{B39FAE50-C33A-4940-8CCB-95E6064118BB}">
  <ds:schemaRefs>
    <ds:schemaRef ds:uri="ESRI.ArcGIS.Mapping.OfficeIntegration.PowerPointInfo"/>
  </ds:schemaRefs>
</ds:datastoreItem>
</file>

<file path=customXml/itemProps46.xml><?xml version="1.0" encoding="utf-8"?>
<ds:datastoreItem xmlns:ds="http://schemas.openxmlformats.org/officeDocument/2006/customXml" ds:itemID="{C7D09BD1-4F86-4BC2-B56B-9A79E7306EB6}">
  <ds:schemaRefs>
    <ds:schemaRef ds:uri="ESRI.ArcGIS.Mapping.OfficeIntegration.PowerPointInfo"/>
  </ds:schemaRefs>
</ds:datastoreItem>
</file>

<file path=customXml/itemProps5.xml><?xml version="1.0" encoding="utf-8"?>
<ds:datastoreItem xmlns:ds="http://schemas.openxmlformats.org/officeDocument/2006/customXml" ds:itemID="{40E3DA4F-6280-4026-A584-625567CDCD16}">
  <ds:schemaRefs>
    <ds:schemaRef ds:uri="ESRI.ArcGIS.Mapping.OfficeIntegration.PowerPointInfo"/>
  </ds:schemaRefs>
</ds:datastoreItem>
</file>

<file path=customXml/itemProps6.xml><?xml version="1.0" encoding="utf-8"?>
<ds:datastoreItem xmlns:ds="http://schemas.openxmlformats.org/officeDocument/2006/customXml" ds:itemID="{E4DD1E36-4E14-4E3F-93DF-98D3230C3DD1}">
  <ds:schemaRefs>
    <ds:schemaRef ds:uri="ESRI.ArcGIS.Mapping.OfficeIntegration.PowerPointInfo"/>
  </ds:schemaRefs>
</ds:datastoreItem>
</file>

<file path=customXml/itemProps7.xml><?xml version="1.0" encoding="utf-8"?>
<ds:datastoreItem xmlns:ds="http://schemas.openxmlformats.org/officeDocument/2006/customXml" ds:itemID="{D3B04933-9C06-40D8-B4DB-8A606CBED3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578223-0936-47B9-97D7-7F9727F529F3"/>
    <ds:schemaRef ds:uri="1cc65178-3047-4549-b882-688d20d9b8c4"/>
    <ds:schemaRef ds:uri="d0578223-0936-47b9-97d7-7f9727f529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8.xml><?xml version="1.0" encoding="utf-8"?>
<ds:datastoreItem xmlns:ds="http://schemas.openxmlformats.org/officeDocument/2006/customXml" ds:itemID="{CA301A9C-E202-4E06-AB39-68664FBC5703}">
  <ds:schemaRefs>
    <ds:schemaRef ds:uri="ESRI.ArcGIS.Mapping.OfficeIntegration.PowerPointInfo"/>
  </ds:schemaRefs>
</ds:datastoreItem>
</file>

<file path=customXml/itemProps9.xml><?xml version="1.0" encoding="utf-8"?>
<ds:datastoreItem xmlns:ds="http://schemas.openxmlformats.org/officeDocument/2006/customXml" ds:itemID="{65FAC85E-7824-4DCA-BA19-2E11555D438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10728</TotalTime>
  <Words>4442</Words>
  <Application>Microsoft Office PowerPoint</Application>
  <PresentationFormat>Widescreen</PresentationFormat>
  <Paragraphs>300</Paragraphs>
  <Slides>36</Slides>
  <Notes>36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Foods, Local Places</dc:title>
  <dc:creator>Mike Callahan</dc:creator>
  <cp:lastModifiedBy>Susman, Megan</cp:lastModifiedBy>
  <cp:revision>643</cp:revision>
  <cp:lastPrinted>2017-02-16T22:23:55Z</cp:lastPrinted>
  <dcterms:created xsi:type="dcterms:W3CDTF">2014-12-05T20:13:01Z</dcterms:created>
  <dcterms:modified xsi:type="dcterms:W3CDTF">2017-10-19T14:21:48Z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0x0101002F4C566D50C13E40879B30554F1F990E</vt:lpwstr>
  </property>
</Properties>
</file>