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>
      <p:cViewPr varScale="1">
        <p:scale>
          <a:sx n="78" d="100"/>
          <a:sy n="78" d="100"/>
        </p:scale>
        <p:origin x="60" y="924"/>
      </p:cViewPr>
      <p:guideLst>
        <p:guide orient="horz" pos="2544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14356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553200" y="76212"/>
            <a:ext cx="990599" cy="9905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83566" y="1813051"/>
            <a:ext cx="3376866" cy="513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446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446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35AF99A9-8364-482F-9C11-BA0C5D8C0503}"/>
              </a:ext>
            </a:extLst>
          </p:cNvPr>
          <p:cNvSpPr/>
          <p:nvPr userDrawn="1"/>
        </p:nvSpPr>
        <p:spPr>
          <a:xfrm>
            <a:off x="7467600" y="99582"/>
            <a:ext cx="990599" cy="9905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446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446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446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143569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23064" y="984191"/>
            <a:ext cx="677799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6425" y="1825625"/>
            <a:ext cx="8086725" cy="2661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41716" y="6292214"/>
            <a:ext cx="249554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446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senthil.velu@epa.gov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81942" y="2358644"/>
            <a:ext cx="4979670" cy="952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Calibri"/>
                <a:cs typeface="Calibri"/>
              </a:rPr>
              <a:t>TRI </a:t>
            </a:r>
            <a:r>
              <a:rPr sz="3600" b="1" spc="-5" dirty="0">
                <a:latin typeface="Calibri"/>
                <a:cs typeface="Calibri"/>
              </a:rPr>
              <a:t>Data Quality</a:t>
            </a:r>
            <a:r>
              <a:rPr sz="3600" b="1" spc="-10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Activities</a:t>
            </a:r>
            <a:endParaRPr sz="36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95"/>
              </a:spcBef>
            </a:pPr>
            <a:r>
              <a:rPr sz="2400" b="1" spc="-5" dirty="0">
                <a:latin typeface="Calibri"/>
                <a:cs typeface="Calibri"/>
              </a:rPr>
              <a:t>-- An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Overview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16520" y="3765937"/>
            <a:ext cx="3511550" cy="75692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sz="2000" spc="-5" dirty="0">
                <a:latin typeface="Calibri"/>
                <a:cs typeface="Calibri"/>
              </a:rPr>
              <a:t>Velu</a:t>
            </a:r>
            <a:r>
              <a:rPr sz="2000" dirty="0">
                <a:latin typeface="Calibri"/>
                <a:cs typeface="Calibri"/>
              </a:rPr>
              <a:t> Senthil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Calibri"/>
                <a:cs typeface="Calibri"/>
              </a:rPr>
              <a:t>Toxics Release Inventory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Program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80670" y="921707"/>
            <a:ext cx="14560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Calibri"/>
                <a:cs typeface="Calibri"/>
              </a:rPr>
              <a:t>NEI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Data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41893" y="1557019"/>
            <a:ext cx="7913370" cy="464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Office of </a:t>
            </a:r>
            <a:r>
              <a:rPr sz="2400" dirty="0">
                <a:latin typeface="Calibri"/>
                <a:cs typeface="Calibri"/>
              </a:rPr>
              <a:t>Air and </a:t>
            </a:r>
            <a:r>
              <a:rPr sz="2400" spc="-5" dirty="0">
                <a:latin typeface="Calibri"/>
                <a:cs typeface="Calibri"/>
              </a:rPr>
              <a:t>Radiation (OAR) releases National Emissions  Inventory (NEI) data once every </a:t>
            </a:r>
            <a:r>
              <a:rPr sz="2400" dirty="0">
                <a:latin typeface="Calibri"/>
                <a:cs typeface="Calibri"/>
              </a:rPr>
              <a:t>3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years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664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Hazardous air pollutants (HAPs) from industrial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facilities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515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Use data from states, TRI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facilities’ test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data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510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Most of the HAPs are also listed on TRI chemical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list</a:t>
            </a:r>
            <a:endParaRPr sz="1800">
              <a:latin typeface="Calibri"/>
              <a:cs typeface="Calibri"/>
            </a:endParaRPr>
          </a:p>
          <a:p>
            <a:pPr marL="355600" marR="733425" indent="-342900">
              <a:lnSpc>
                <a:spcPct val="150000"/>
              </a:lnSpc>
              <a:spcBef>
                <a:spcPts val="420"/>
              </a:spcBef>
              <a:buFont typeface="Calibri"/>
              <a:buChar char="•"/>
              <a:tabLst>
                <a:tab pos="354965" algn="l"/>
                <a:tab pos="355600" algn="l"/>
              </a:tabLst>
            </a:pPr>
            <a:r>
              <a:rPr sz="2400" b="1" i="1" spc="-5" dirty="0">
                <a:latin typeface="Calibri"/>
                <a:cs typeface="Calibri"/>
              </a:rPr>
              <a:t>Hypothesis</a:t>
            </a:r>
            <a:r>
              <a:rPr sz="2400" spc="-5" dirty="0">
                <a:latin typeface="Calibri"/>
                <a:cs typeface="Calibri"/>
              </a:rPr>
              <a:t>: </a:t>
            </a:r>
            <a:r>
              <a:rPr sz="2400" dirty="0">
                <a:latin typeface="Calibri"/>
                <a:cs typeface="Calibri"/>
              </a:rPr>
              <a:t>Certain </a:t>
            </a:r>
            <a:r>
              <a:rPr sz="2400" spc="-5" dirty="0">
                <a:latin typeface="Calibri"/>
                <a:cs typeface="Calibri"/>
              </a:rPr>
              <a:t>facilities that report </a:t>
            </a:r>
            <a:r>
              <a:rPr sz="2400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NEI </a:t>
            </a:r>
            <a:r>
              <a:rPr sz="2400" dirty="0">
                <a:latin typeface="Calibri"/>
                <a:cs typeface="Calibri"/>
              </a:rPr>
              <a:t>are </a:t>
            </a:r>
            <a:r>
              <a:rPr sz="2400" spc="-5" dirty="0">
                <a:latin typeface="Calibri"/>
                <a:cs typeface="Calibri"/>
              </a:rPr>
              <a:t>also  expected </a:t>
            </a:r>
            <a:r>
              <a:rPr sz="2400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report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TRI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670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Many TRI sectors are also covered in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NEI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510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TRI listed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HAPs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68435" y="1346783"/>
            <a:ext cx="58350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Calibri"/>
                <a:cs typeface="Calibri"/>
              </a:rPr>
              <a:t>Comparison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NEI-TRI Air</a:t>
            </a:r>
            <a:r>
              <a:rPr sz="3200" dirty="0">
                <a:latin typeface="Calibri"/>
                <a:cs typeface="Calibri"/>
              </a:rPr>
              <a:t> Releases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840739" y="2375408"/>
            <a:ext cx="7793990" cy="2439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6705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Downloaded NEI data from Emissions Inventory System  (EIA)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Portal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Adjusted NEI and TRI </a:t>
            </a:r>
            <a:r>
              <a:rPr sz="2400" dirty="0">
                <a:latin typeface="Calibri"/>
                <a:cs typeface="Calibri"/>
              </a:rPr>
              <a:t>CAS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numbers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Combined EIS-TRI crosswalk table </a:t>
            </a:r>
            <a:r>
              <a:rPr sz="2400" dirty="0">
                <a:latin typeface="Calibri"/>
                <a:cs typeface="Calibri"/>
              </a:rPr>
              <a:t>with </a:t>
            </a:r>
            <a:r>
              <a:rPr sz="2400" spc="-5" dirty="0">
                <a:latin typeface="Calibri"/>
                <a:cs typeface="Calibri"/>
              </a:rPr>
              <a:t>updated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information</a:t>
            </a:r>
            <a:endParaRPr sz="2400">
              <a:latin typeface="Calibri"/>
              <a:cs typeface="Calibri"/>
            </a:endParaRPr>
          </a:p>
          <a:p>
            <a:pPr marL="355600" marR="23304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Identified facilities with significant variations of </a:t>
            </a:r>
            <a:r>
              <a:rPr sz="2400" dirty="0">
                <a:latin typeface="Calibri"/>
                <a:cs typeface="Calibri"/>
              </a:rPr>
              <a:t>air </a:t>
            </a:r>
            <a:r>
              <a:rPr sz="2400" spc="-5" dirty="0">
                <a:latin typeface="Calibri"/>
                <a:cs typeface="Calibri"/>
              </a:rPr>
              <a:t>release  values between TRI and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NEI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59668" y="909043"/>
            <a:ext cx="15811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Calibri"/>
                <a:cs typeface="Calibri"/>
              </a:rPr>
              <a:t>CDR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Data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48614" y="1493725"/>
            <a:ext cx="8324850" cy="4372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40005" indent="-342900">
              <a:lnSpc>
                <a:spcPct val="15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Office of Chemical </a:t>
            </a:r>
            <a:r>
              <a:rPr sz="2000" dirty="0">
                <a:latin typeface="Calibri"/>
                <a:cs typeface="Calibri"/>
              </a:rPr>
              <a:t>Safety and </a:t>
            </a:r>
            <a:r>
              <a:rPr sz="2000" spc="-5" dirty="0">
                <a:latin typeface="Calibri"/>
                <a:cs typeface="Calibri"/>
              </a:rPr>
              <a:t>Pollution Prevention (OCSPP) collects chemical  data reports </a:t>
            </a:r>
            <a:r>
              <a:rPr sz="2000" dirty="0">
                <a:latin typeface="Calibri"/>
                <a:cs typeface="Calibri"/>
              </a:rPr>
              <a:t>(CDR) </a:t>
            </a:r>
            <a:r>
              <a:rPr sz="2000" spc="-5" dirty="0">
                <a:latin typeface="Calibri"/>
                <a:cs typeface="Calibri"/>
              </a:rPr>
              <a:t>from manufacturing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facilities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445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latin typeface="Calibri"/>
                <a:cs typeface="Calibri"/>
              </a:rPr>
              <a:t>Manufacturing volumes, number of </a:t>
            </a:r>
            <a:r>
              <a:rPr sz="1600" spc="-10" dirty="0">
                <a:latin typeface="Calibri"/>
                <a:cs typeface="Calibri"/>
              </a:rPr>
              <a:t>employees </a:t>
            </a:r>
            <a:r>
              <a:rPr sz="1600" spc="-5" dirty="0">
                <a:latin typeface="Calibri"/>
                <a:cs typeface="Calibri"/>
              </a:rPr>
              <a:t>and other</a:t>
            </a:r>
            <a:r>
              <a:rPr sz="1600" spc="6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information</a:t>
            </a:r>
            <a:endParaRPr sz="1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345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-10" dirty="0">
                <a:latin typeface="Calibri"/>
                <a:cs typeface="Calibri"/>
              </a:rPr>
              <a:t>5015 </a:t>
            </a:r>
            <a:r>
              <a:rPr sz="1600" spc="-5" dirty="0">
                <a:latin typeface="Calibri"/>
                <a:cs typeface="Calibri"/>
              </a:rPr>
              <a:t>individually listed chemicals on TSCA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Inventory</a:t>
            </a:r>
            <a:endParaRPr sz="1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345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latin typeface="Calibri"/>
                <a:cs typeface="Calibri"/>
              </a:rPr>
              <a:t>Approximately </a:t>
            </a:r>
            <a:r>
              <a:rPr sz="1600" spc="-10" dirty="0">
                <a:latin typeface="Calibri"/>
                <a:cs typeface="Calibri"/>
              </a:rPr>
              <a:t>770 </a:t>
            </a:r>
            <a:r>
              <a:rPr sz="1600" spc="-5" dirty="0">
                <a:latin typeface="Calibri"/>
                <a:cs typeface="Calibri"/>
              </a:rPr>
              <a:t>chemicals </a:t>
            </a:r>
            <a:r>
              <a:rPr sz="1600" spc="-10" dirty="0">
                <a:latin typeface="Calibri"/>
                <a:cs typeface="Calibri"/>
              </a:rPr>
              <a:t>reported </a:t>
            </a:r>
            <a:r>
              <a:rPr sz="1600" spc="-5" dirty="0">
                <a:latin typeface="Calibri"/>
                <a:cs typeface="Calibri"/>
              </a:rPr>
              <a:t>to</a:t>
            </a:r>
            <a:r>
              <a:rPr sz="1600" spc="7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CDR</a:t>
            </a:r>
            <a:endParaRPr sz="1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345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latin typeface="Calibri"/>
                <a:cs typeface="Calibri"/>
              </a:rPr>
              <a:t>Overlaps with </a:t>
            </a:r>
            <a:r>
              <a:rPr sz="1600" spc="-10" dirty="0">
                <a:latin typeface="Calibri"/>
                <a:cs typeface="Calibri"/>
              </a:rPr>
              <a:t>271 </a:t>
            </a:r>
            <a:r>
              <a:rPr sz="1600" spc="-5" dirty="0">
                <a:latin typeface="Calibri"/>
                <a:cs typeface="Calibri"/>
              </a:rPr>
              <a:t>TRI chemicals and chemical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categories</a:t>
            </a:r>
            <a:endParaRPr sz="16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Calibri"/>
              <a:buChar char="–"/>
            </a:pPr>
            <a:endParaRPr sz="13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Calibri"/>
              <a:buChar char="•"/>
              <a:tabLst>
                <a:tab pos="354965" algn="l"/>
                <a:tab pos="355600" algn="l"/>
              </a:tabLst>
            </a:pPr>
            <a:r>
              <a:rPr sz="2000" b="1" i="1" spc="-5" dirty="0">
                <a:latin typeface="Calibri"/>
                <a:cs typeface="Calibri"/>
              </a:rPr>
              <a:t>Hypothesis</a:t>
            </a:r>
            <a:r>
              <a:rPr sz="2000" spc="-5" dirty="0">
                <a:latin typeface="Calibri"/>
                <a:cs typeface="Calibri"/>
              </a:rPr>
              <a:t>: Certain facilities </a:t>
            </a:r>
            <a:r>
              <a:rPr sz="2000" dirty="0">
                <a:latin typeface="Calibri"/>
                <a:cs typeface="Calibri"/>
              </a:rPr>
              <a:t>that </a:t>
            </a:r>
            <a:r>
              <a:rPr sz="2000" spc="-5" dirty="0">
                <a:latin typeface="Calibri"/>
                <a:cs typeface="Calibri"/>
              </a:rPr>
              <a:t>report </a:t>
            </a:r>
            <a:r>
              <a:rPr sz="2000" dirty="0">
                <a:latin typeface="Calibri"/>
                <a:cs typeface="Calibri"/>
              </a:rPr>
              <a:t>to CDR are </a:t>
            </a:r>
            <a:r>
              <a:rPr sz="2000" spc="-5" dirty="0">
                <a:latin typeface="Calibri"/>
                <a:cs typeface="Calibri"/>
              </a:rPr>
              <a:t>expected </a:t>
            </a:r>
            <a:r>
              <a:rPr sz="2000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report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TRI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445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latin typeface="Calibri"/>
                <a:cs typeface="Calibri"/>
              </a:rPr>
              <a:t>Chemical manufacturing industry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sectors</a:t>
            </a:r>
            <a:endParaRPr sz="1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345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latin typeface="Calibri"/>
                <a:cs typeface="Calibri"/>
              </a:rPr>
              <a:t>TRI listed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chemicals</a:t>
            </a:r>
            <a:endParaRPr sz="1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345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latin typeface="Calibri"/>
                <a:cs typeface="Calibri"/>
              </a:rPr>
              <a:t>Exceeds </a:t>
            </a:r>
            <a:r>
              <a:rPr sz="1600" spc="-10" dirty="0">
                <a:latin typeface="Calibri"/>
                <a:cs typeface="Calibri"/>
              </a:rPr>
              <a:t>employee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threshold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90685" y="951796"/>
            <a:ext cx="17119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Calibri"/>
                <a:cs typeface="Calibri"/>
              </a:rPr>
              <a:t>DMR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Data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50051" y="1569212"/>
            <a:ext cx="8547735" cy="40132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Office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Waste Management (OWM) </a:t>
            </a:r>
            <a:r>
              <a:rPr sz="2000" spc="-5" dirty="0">
                <a:latin typeface="Calibri"/>
                <a:cs typeface="Calibri"/>
              </a:rPr>
              <a:t>issues </a:t>
            </a:r>
            <a:r>
              <a:rPr sz="2000" dirty="0">
                <a:latin typeface="Calibri"/>
                <a:cs typeface="Calibri"/>
              </a:rPr>
              <a:t>NPDES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permits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500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Facilities submit </a:t>
            </a:r>
            <a:r>
              <a:rPr sz="2000" dirty="0">
                <a:latin typeface="Calibri"/>
                <a:cs typeface="Calibri"/>
              </a:rPr>
              <a:t>Discharge </a:t>
            </a:r>
            <a:r>
              <a:rPr sz="2000" spc="-5" dirty="0">
                <a:latin typeface="Calibri"/>
                <a:cs typeface="Calibri"/>
              </a:rPr>
              <a:t>Monitoring Reports </a:t>
            </a:r>
            <a:r>
              <a:rPr sz="2000" dirty="0">
                <a:latin typeface="Calibri"/>
                <a:cs typeface="Calibri"/>
              </a:rPr>
              <a:t>(DMRs) to </a:t>
            </a:r>
            <a:r>
              <a:rPr sz="2000" spc="-5" dirty="0">
                <a:latin typeface="Calibri"/>
                <a:cs typeface="Calibri"/>
              </a:rPr>
              <a:t>states </a:t>
            </a:r>
            <a:r>
              <a:rPr sz="2000" dirty="0">
                <a:latin typeface="Calibri"/>
                <a:cs typeface="Calibri"/>
              </a:rPr>
              <a:t>and EPA </a:t>
            </a:r>
            <a:r>
              <a:rPr sz="2000" spc="-5" dirty="0">
                <a:latin typeface="Calibri"/>
                <a:cs typeface="Calibri"/>
              </a:rPr>
              <a:t>works  with states </a:t>
            </a:r>
            <a:r>
              <a:rPr sz="2000" dirty="0">
                <a:latin typeface="Calibri"/>
                <a:cs typeface="Calibri"/>
              </a:rPr>
              <a:t>to populate that </a:t>
            </a:r>
            <a:r>
              <a:rPr sz="2000" spc="-5" dirty="0">
                <a:latin typeface="Calibri"/>
                <a:cs typeface="Calibri"/>
              </a:rPr>
              <a:t>data in ICIS-NPDES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445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latin typeface="Calibri"/>
                <a:cs typeface="Calibri"/>
              </a:rPr>
              <a:t>Reporting frequency varies as specified in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permits</a:t>
            </a:r>
            <a:endParaRPr sz="16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Calibri"/>
              <a:buChar char="–"/>
            </a:pPr>
            <a:endParaRPr sz="13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DMR tool </a:t>
            </a:r>
            <a:r>
              <a:rPr sz="2000" spc="-5" dirty="0">
                <a:latin typeface="Calibri"/>
                <a:cs typeface="Calibri"/>
              </a:rPr>
              <a:t>pulls information from </a:t>
            </a:r>
            <a:r>
              <a:rPr sz="2000" dirty="0">
                <a:latin typeface="Calibri"/>
                <a:cs typeface="Calibri"/>
              </a:rPr>
              <a:t>NPDES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database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680"/>
              </a:spcBef>
              <a:buFont typeface="Calibri"/>
              <a:buChar char="•"/>
              <a:tabLst>
                <a:tab pos="354965" algn="l"/>
                <a:tab pos="355600" algn="l"/>
              </a:tabLst>
            </a:pPr>
            <a:r>
              <a:rPr sz="2000" b="1" i="1" spc="-5" dirty="0">
                <a:latin typeface="Calibri"/>
                <a:cs typeface="Calibri"/>
              </a:rPr>
              <a:t>Hypothesis</a:t>
            </a:r>
            <a:r>
              <a:rPr sz="2000" spc="-5" dirty="0">
                <a:latin typeface="Calibri"/>
                <a:cs typeface="Calibri"/>
              </a:rPr>
              <a:t>: Certain facilities with </a:t>
            </a:r>
            <a:r>
              <a:rPr sz="2000" dirty="0">
                <a:latin typeface="Calibri"/>
                <a:cs typeface="Calibri"/>
              </a:rPr>
              <a:t>NPDES </a:t>
            </a:r>
            <a:r>
              <a:rPr sz="2000" spc="-5" dirty="0">
                <a:latin typeface="Calibri"/>
                <a:cs typeface="Calibri"/>
              </a:rPr>
              <a:t>permits </a:t>
            </a:r>
            <a:r>
              <a:rPr sz="2000" dirty="0">
                <a:latin typeface="Calibri"/>
                <a:cs typeface="Calibri"/>
              </a:rPr>
              <a:t>are </a:t>
            </a:r>
            <a:r>
              <a:rPr sz="2000" spc="-5" dirty="0">
                <a:latin typeface="Calibri"/>
                <a:cs typeface="Calibri"/>
              </a:rPr>
              <a:t>expected </a:t>
            </a:r>
            <a:r>
              <a:rPr sz="2000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report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TRI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445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-10" dirty="0">
                <a:latin typeface="Calibri"/>
                <a:cs typeface="Calibri"/>
              </a:rPr>
              <a:t>Covered </a:t>
            </a:r>
            <a:r>
              <a:rPr sz="1600" spc="-5" dirty="0">
                <a:latin typeface="Calibri"/>
                <a:cs typeface="Calibri"/>
              </a:rPr>
              <a:t>industry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sector</a:t>
            </a:r>
            <a:endParaRPr sz="1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345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latin typeface="Calibri"/>
                <a:cs typeface="Calibri"/>
              </a:rPr>
              <a:t>TRI listed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chemicals</a:t>
            </a:r>
            <a:endParaRPr sz="1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340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latin typeface="Calibri"/>
                <a:cs typeface="Calibri"/>
              </a:rPr>
              <a:t>Exceeds activity threshold</a:t>
            </a:r>
            <a:r>
              <a:rPr sz="1600" spc="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amounts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22535" y="1093455"/>
            <a:ext cx="40144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Calibri"/>
                <a:cs typeface="Calibri"/>
              </a:rPr>
              <a:t>TRI-Tier </a:t>
            </a:r>
            <a:r>
              <a:rPr sz="3200" dirty="0">
                <a:latin typeface="Calibri"/>
                <a:cs typeface="Calibri"/>
              </a:rPr>
              <a:t>2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Comparison-1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1921520"/>
            <a:ext cx="6371590" cy="1935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2494915" algn="ctr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Calibri"/>
                <a:cs typeface="Calibri"/>
              </a:rPr>
              <a:t>Background </a:t>
            </a:r>
            <a:r>
              <a:rPr sz="2000" b="1" dirty="0">
                <a:latin typeface="Calibri"/>
                <a:cs typeface="Calibri"/>
              </a:rPr>
              <a:t>on </a:t>
            </a:r>
            <a:r>
              <a:rPr sz="2000" b="1" spc="-5" dirty="0">
                <a:latin typeface="Calibri"/>
                <a:cs typeface="Calibri"/>
              </a:rPr>
              <a:t>Tier </a:t>
            </a:r>
            <a:r>
              <a:rPr sz="2000" b="1" dirty="0">
                <a:latin typeface="Calibri"/>
                <a:cs typeface="Calibri"/>
              </a:rPr>
              <a:t>2 </a:t>
            </a:r>
            <a:r>
              <a:rPr sz="2000" b="1" spc="-5" dirty="0">
                <a:latin typeface="Calibri"/>
                <a:cs typeface="Calibri"/>
              </a:rPr>
              <a:t>and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TRI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59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States </a:t>
            </a:r>
            <a:r>
              <a:rPr sz="2000" spc="-5" dirty="0">
                <a:latin typeface="Calibri"/>
                <a:cs typeface="Calibri"/>
              </a:rPr>
              <a:t>maintain Tier </a:t>
            </a:r>
            <a:r>
              <a:rPr sz="2000" dirty="0">
                <a:latin typeface="Calibri"/>
                <a:cs typeface="Calibri"/>
              </a:rPr>
              <a:t>2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Reports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Several </a:t>
            </a:r>
            <a:r>
              <a:rPr sz="2000" dirty="0">
                <a:latin typeface="Calibri"/>
                <a:cs typeface="Calibri"/>
              </a:rPr>
              <a:t>TRI </a:t>
            </a:r>
            <a:r>
              <a:rPr sz="2000" spc="-5" dirty="0">
                <a:latin typeface="Calibri"/>
                <a:cs typeface="Calibri"/>
              </a:rPr>
              <a:t>Chemicals </a:t>
            </a:r>
            <a:r>
              <a:rPr sz="2000" dirty="0">
                <a:latin typeface="Calibri"/>
                <a:cs typeface="Calibri"/>
              </a:rPr>
              <a:t>are </a:t>
            </a:r>
            <a:r>
              <a:rPr sz="2000" spc="-5" dirty="0">
                <a:latin typeface="Calibri"/>
                <a:cs typeface="Calibri"/>
              </a:rPr>
              <a:t>reported </a:t>
            </a:r>
            <a:r>
              <a:rPr sz="2000" dirty="0">
                <a:latin typeface="Calibri"/>
                <a:cs typeface="Calibri"/>
              </a:rPr>
              <a:t>under </a:t>
            </a:r>
            <a:r>
              <a:rPr sz="2000" spc="-5" dirty="0">
                <a:latin typeface="Calibri"/>
                <a:cs typeface="Calibri"/>
              </a:rPr>
              <a:t>Tier </a:t>
            </a:r>
            <a:r>
              <a:rPr sz="2000" dirty="0">
                <a:latin typeface="Calibri"/>
                <a:cs typeface="Calibri"/>
              </a:rPr>
              <a:t>2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Reporting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What </a:t>
            </a:r>
            <a:r>
              <a:rPr sz="2000" spc="-5" dirty="0">
                <a:latin typeface="Calibri"/>
                <a:cs typeface="Calibri"/>
              </a:rPr>
              <a:t>is Included in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Analysis?</a:t>
            </a:r>
            <a:endParaRPr sz="2000">
              <a:latin typeface="Calibri"/>
              <a:cs typeface="Calibri"/>
            </a:endParaRPr>
          </a:p>
          <a:p>
            <a:pPr marR="2615565" algn="ctr">
              <a:lnSpc>
                <a:spcPct val="100000"/>
              </a:lnSpc>
              <a:spcBef>
                <a:spcPts val="480"/>
              </a:spcBef>
              <a:tabLst>
                <a:tab pos="286385" algn="l"/>
              </a:tabLst>
            </a:pPr>
            <a:r>
              <a:rPr sz="2000" dirty="0">
                <a:latin typeface="Calibri"/>
                <a:cs typeface="Calibri"/>
              </a:rPr>
              <a:t>–	</a:t>
            </a:r>
            <a:r>
              <a:rPr sz="2000" spc="-5" dirty="0">
                <a:latin typeface="Calibri"/>
                <a:cs typeface="Calibri"/>
              </a:rPr>
              <a:t>Approximately </a:t>
            </a:r>
            <a:r>
              <a:rPr sz="2000" b="1" dirty="0">
                <a:latin typeface="Calibri"/>
                <a:cs typeface="Calibri"/>
              </a:rPr>
              <a:t>25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states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6" name="object 16" descr="MI, MN, WI" title="R5"/>
          <p:cNvSpPr/>
          <p:nvPr/>
        </p:nvSpPr>
        <p:spPr>
          <a:xfrm>
            <a:off x="766572" y="5181600"/>
            <a:ext cx="1958339" cy="391795"/>
          </a:xfrm>
          <a:custGeom>
            <a:avLst/>
            <a:gdLst/>
            <a:ahLst/>
            <a:cxnLst/>
            <a:rect l="l" t="t" r="r" b="b"/>
            <a:pathLst>
              <a:path w="1958339" h="391795">
                <a:moveTo>
                  <a:pt x="1893062" y="0"/>
                </a:moveTo>
                <a:lnTo>
                  <a:pt x="65277" y="0"/>
                </a:lnTo>
                <a:lnTo>
                  <a:pt x="39867" y="5129"/>
                </a:lnTo>
                <a:lnTo>
                  <a:pt x="19118" y="19118"/>
                </a:lnTo>
                <a:lnTo>
                  <a:pt x="5129" y="39867"/>
                </a:lnTo>
                <a:lnTo>
                  <a:pt x="0" y="65277"/>
                </a:lnTo>
                <a:lnTo>
                  <a:pt x="0" y="326389"/>
                </a:lnTo>
                <a:lnTo>
                  <a:pt x="5129" y="351795"/>
                </a:lnTo>
                <a:lnTo>
                  <a:pt x="19118" y="372544"/>
                </a:lnTo>
                <a:lnTo>
                  <a:pt x="39867" y="386536"/>
                </a:lnTo>
                <a:lnTo>
                  <a:pt x="65277" y="391667"/>
                </a:lnTo>
                <a:lnTo>
                  <a:pt x="1893062" y="391667"/>
                </a:lnTo>
                <a:lnTo>
                  <a:pt x="1918472" y="386536"/>
                </a:lnTo>
                <a:lnTo>
                  <a:pt x="1939221" y="372544"/>
                </a:lnTo>
                <a:lnTo>
                  <a:pt x="1953210" y="351795"/>
                </a:lnTo>
                <a:lnTo>
                  <a:pt x="1958339" y="326389"/>
                </a:lnTo>
                <a:lnTo>
                  <a:pt x="1958339" y="65277"/>
                </a:lnTo>
                <a:lnTo>
                  <a:pt x="1953210" y="39867"/>
                </a:lnTo>
                <a:lnTo>
                  <a:pt x="1939221" y="19118"/>
                </a:lnTo>
                <a:lnTo>
                  <a:pt x="1918472" y="5129"/>
                </a:lnTo>
                <a:lnTo>
                  <a:pt x="189306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 descr="ND, MT, UT" title="Region 8"/>
          <p:cNvSpPr/>
          <p:nvPr/>
        </p:nvSpPr>
        <p:spPr>
          <a:xfrm>
            <a:off x="758951" y="5715000"/>
            <a:ext cx="1965960" cy="433070"/>
          </a:xfrm>
          <a:custGeom>
            <a:avLst/>
            <a:gdLst/>
            <a:ahLst/>
            <a:cxnLst/>
            <a:rect l="l" t="t" r="r" b="b"/>
            <a:pathLst>
              <a:path w="1965960" h="433070">
                <a:moveTo>
                  <a:pt x="1893824" y="0"/>
                </a:moveTo>
                <a:lnTo>
                  <a:pt x="72136" y="0"/>
                </a:lnTo>
                <a:lnTo>
                  <a:pt x="44057" y="5668"/>
                </a:lnTo>
                <a:lnTo>
                  <a:pt x="21128" y="21128"/>
                </a:lnTo>
                <a:lnTo>
                  <a:pt x="5668" y="44057"/>
                </a:lnTo>
                <a:lnTo>
                  <a:pt x="0" y="72136"/>
                </a:lnTo>
                <a:lnTo>
                  <a:pt x="0" y="360680"/>
                </a:lnTo>
                <a:lnTo>
                  <a:pt x="5668" y="388758"/>
                </a:lnTo>
                <a:lnTo>
                  <a:pt x="21128" y="411687"/>
                </a:lnTo>
                <a:lnTo>
                  <a:pt x="44057" y="427147"/>
                </a:lnTo>
                <a:lnTo>
                  <a:pt x="72136" y="432816"/>
                </a:lnTo>
                <a:lnTo>
                  <a:pt x="1893824" y="432816"/>
                </a:lnTo>
                <a:lnTo>
                  <a:pt x="1921902" y="427147"/>
                </a:lnTo>
                <a:lnTo>
                  <a:pt x="1944831" y="411687"/>
                </a:lnTo>
                <a:lnTo>
                  <a:pt x="1960291" y="388758"/>
                </a:lnTo>
                <a:lnTo>
                  <a:pt x="1965960" y="360680"/>
                </a:lnTo>
                <a:lnTo>
                  <a:pt x="1965960" y="72136"/>
                </a:lnTo>
                <a:lnTo>
                  <a:pt x="1960291" y="44057"/>
                </a:lnTo>
                <a:lnTo>
                  <a:pt x="1944831" y="21128"/>
                </a:lnTo>
                <a:lnTo>
                  <a:pt x="1921902" y="5668"/>
                </a:lnTo>
                <a:lnTo>
                  <a:pt x="1893824" y="0"/>
                </a:lnTo>
                <a:close/>
              </a:path>
            </a:pathLst>
          </a:custGeom>
          <a:solidFill>
            <a:srgbClr val="4597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833796" y="5789905"/>
            <a:ext cx="16744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R8: </a:t>
            </a:r>
            <a:r>
              <a:rPr sz="1800" spc="-20" dirty="0">
                <a:latin typeface="Calibri"/>
                <a:cs typeface="Calibri"/>
              </a:rPr>
              <a:t>ND, </a:t>
            </a:r>
            <a:r>
              <a:rPr sz="1800" spc="-65" dirty="0">
                <a:latin typeface="Calibri"/>
                <a:cs typeface="Calibri"/>
              </a:rPr>
              <a:t>MT, </a:t>
            </a:r>
            <a:r>
              <a:rPr sz="1800" dirty="0">
                <a:latin typeface="Calibri"/>
                <a:cs typeface="Calibri"/>
              </a:rPr>
              <a:t>&amp; </a:t>
            </a:r>
            <a:r>
              <a:rPr sz="1800" spc="-5" dirty="0">
                <a:latin typeface="Calibri"/>
                <a:cs typeface="Calibri"/>
              </a:rPr>
              <a:t>UT</a:t>
            </a:r>
            <a:endParaRPr sz="1800" dirty="0">
              <a:latin typeface="Calibri"/>
              <a:cs typeface="Calibri"/>
            </a:endParaRPr>
          </a:p>
        </p:txBody>
      </p:sp>
      <p:grpSp>
        <p:nvGrpSpPr>
          <p:cNvPr id="2" name="Group 1" descr="There are 25 states that maintain Tier 2 reports.  Diagram shows the states and their EPA Regions." title="TRI - Tier 2">
            <a:extLst>
              <a:ext uri="{FF2B5EF4-FFF2-40B4-BE49-F238E27FC236}">
                <a16:creationId xmlns:a16="http://schemas.microsoft.com/office/drawing/2014/main" id="{727F4F1A-9681-4CBF-9241-79A621FC977A}"/>
              </a:ext>
            </a:extLst>
          </p:cNvPr>
          <p:cNvGrpSpPr/>
          <p:nvPr/>
        </p:nvGrpSpPr>
        <p:grpSpPr>
          <a:xfrm>
            <a:off x="845819" y="4261105"/>
            <a:ext cx="7672071" cy="1834895"/>
            <a:chOff x="845819" y="4261105"/>
            <a:chExt cx="7672071" cy="1834895"/>
          </a:xfrm>
        </p:grpSpPr>
        <p:sp>
          <p:nvSpPr>
            <p:cNvPr id="5" name="object 5"/>
            <p:cNvSpPr/>
            <p:nvPr/>
          </p:nvSpPr>
          <p:spPr>
            <a:xfrm>
              <a:off x="845819" y="4393693"/>
              <a:ext cx="1800225" cy="643255"/>
            </a:xfrm>
            <a:custGeom>
              <a:avLst/>
              <a:gdLst/>
              <a:ahLst/>
              <a:cxnLst/>
              <a:rect l="l" t="t" r="r" b="b"/>
              <a:pathLst>
                <a:path w="1800225" h="643254">
                  <a:moveTo>
                    <a:pt x="1692656" y="0"/>
                  </a:moveTo>
                  <a:lnTo>
                    <a:pt x="107188" y="0"/>
                  </a:lnTo>
                  <a:lnTo>
                    <a:pt x="65467" y="8423"/>
                  </a:lnTo>
                  <a:lnTo>
                    <a:pt x="31395" y="31395"/>
                  </a:lnTo>
                  <a:lnTo>
                    <a:pt x="8423" y="65467"/>
                  </a:lnTo>
                  <a:lnTo>
                    <a:pt x="0" y="107187"/>
                  </a:lnTo>
                  <a:lnTo>
                    <a:pt x="0" y="535940"/>
                  </a:lnTo>
                  <a:lnTo>
                    <a:pt x="8423" y="577660"/>
                  </a:lnTo>
                  <a:lnTo>
                    <a:pt x="31395" y="611732"/>
                  </a:lnTo>
                  <a:lnTo>
                    <a:pt x="65467" y="634704"/>
                  </a:lnTo>
                  <a:lnTo>
                    <a:pt x="107188" y="643128"/>
                  </a:lnTo>
                  <a:lnTo>
                    <a:pt x="1692656" y="643128"/>
                  </a:lnTo>
                  <a:lnTo>
                    <a:pt x="1734376" y="634704"/>
                  </a:lnTo>
                  <a:lnTo>
                    <a:pt x="1768448" y="611732"/>
                  </a:lnTo>
                  <a:lnTo>
                    <a:pt x="1791420" y="577660"/>
                  </a:lnTo>
                  <a:lnTo>
                    <a:pt x="1799844" y="535940"/>
                  </a:lnTo>
                  <a:lnTo>
                    <a:pt x="1799844" y="107187"/>
                  </a:lnTo>
                  <a:lnTo>
                    <a:pt x="1791420" y="65467"/>
                  </a:lnTo>
                  <a:lnTo>
                    <a:pt x="1768448" y="31395"/>
                  </a:lnTo>
                  <a:lnTo>
                    <a:pt x="1734376" y="8423"/>
                  </a:lnTo>
                  <a:lnTo>
                    <a:pt x="1692656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955695" y="4422775"/>
              <a:ext cx="1529080" cy="60642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0"/>
                </a:spcBef>
              </a:pPr>
              <a:r>
                <a:rPr sz="2000" b="1" u="sng" dirty="0">
                  <a:uFill>
                    <a:solidFill>
                      <a:srgbClr val="000000"/>
                    </a:solidFill>
                  </a:uFill>
                  <a:latin typeface="Calibri"/>
                  <a:cs typeface="Calibri"/>
                </a:rPr>
                <a:t>R1:</a:t>
              </a:r>
              <a:r>
                <a:rPr sz="2000" b="1" dirty="0">
                  <a:latin typeface="Calibri"/>
                  <a:cs typeface="Calibri"/>
                </a:rPr>
                <a:t> </a:t>
              </a:r>
              <a:r>
                <a:rPr sz="1800" spc="-60" dirty="0">
                  <a:latin typeface="Calibri"/>
                  <a:cs typeface="Calibri"/>
                </a:rPr>
                <a:t>CT, </a:t>
              </a:r>
              <a:r>
                <a:rPr sz="1800" dirty="0">
                  <a:latin typeface="Calibri"/>
                  <a:cs typeface="Calibri"/>
                </a:rPr>
                <a:t>MA, </a:t>
              </a:r>
              <a:r>
                <a:rPr sz="1800" spc="-10" dirty="0">
                  <a:latin typeface="Calibri"/>
                  <a:cs typeface="Calibri"/>
                </a:rPr>
                <a:t>NH,  </a:t>
              </a:r>
              <a:r>
                <a:rPr sz="1800" spc="-65" dirty="0">
                  <a:latin typeface="Calibri"/>
                  <a:cs typeface="Calibri"/>
                </a:rPr>
                <a:t>VT, </a:t>
              </a:r>
              <a:r>
                <a:rPr sz="1800" spc="-5" dirty="0">
                  <a:latin typeface="Calibri"/>
                  <a:cs typeface="Calibri"/>
                </a:rPr>
                <a:t>ME, </a:t>
              </a:r>
              <a:r>
                <a:rPr sz="1800" dirty="0">
                  <a:latin typeface="Calibri"/>
                  <a:cs typeface="Calibri"/>
                </a:rPr>
                <a:t>&amp;</a:t>
              </a:r>
              <a:r>
                <a:rPr sz="1800" spc="40" dirty="0">
                  <a:latin typeface="Calibri"/>
                  <a:cs typeface="Calibri"/>
                </a:rPr>
                <a:t> </a:t>
              </a:r>
              <a:r>
                <a:rPr sz="1800" spc="-10" dirty="0">
                  <a:latin typeface="Calibri"/>
                  <a:cs typeface="Calibri"/>
                </a:rPr>
                <a:t>RI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3154679" y="4261105"/>
              <a:ext cx="1592580" cy="495300"/>
            </a:xfrm>
            <a:custGeom>
              <a:avLst/>
              <a:gdLst/>
              <a:ahLst/>
              <a:cxnLst/>
              <a:rect l="l" t="t" r="r" b="b"/>
              <a:pathLst>
                <a:path w="1592579" h="495300">
                  <a:moveTo>
                    <a:pt x="1510030" y="0"/>
                  </a:moveTo>
                  <a:lnTo>
                    <a:pt x="82550" y="0"/>
                  </a:lnTo>
                  <a:lnTo>
                    <a:pt x="50417" y="6486"/>
                  </a:lnTo>
                  <a:lnTo>
                    <a:pt x="24177" y="24177"/>
                  </a:lnTo>
                  <a:lnTo>
                    <a:pt x="6486" y="50417"/>
                  </a:lnTo>
                  <a:lnTo>
                    <a:pt x="0" y="82550"/>
                  </a:lnTo>
                  <a:lnTo>
                    <a:pt x="0" y="412750"/>
                  </a:lnTo>
                  <a:lnTo>
                    <a:pt x="6486" y="444882"/>
                  </a:lnTo>
                  <a:lnTo>
                    <a:pt x="24177" y="471122"/>
                  </a:lnTo>
                  <a:lnTo>
                    <a:pt x="50417" y="488813"/>
                  </a:lnTo>
                  <a:lnTo>
                    <a:pt x="82550" y="495300"/>
                  </a:lnTo>
                  <a:lnTo>
                    <a:pt x="1510030" y="495300"/>
                  </a:lnTo>
                  <a:lnTo>
                    <a:pt x="1542162" y="488813"/>
                  </a:lnTo>
                  <a:lnTo>
                    <a:pt x="1568402" y="471122"/>
                  </a:lnTo>
                  <a:lnTo>
                    <a:pt x="1586093" y="444882"/>
                  </a:lnTo>
                  <a:lnTo>
                    <a:pt x="1592580" y="412750"/>
                  </a:lnTo>
                  <a:lnTo>
                    <a:pt x="1592580" y="82550"/>
                  </a:lnTo>
                  <a:lnTo>
                    <a:pt x="1586093" y="50417"/>
                  </a:lnTo>
                  <a:lnTo>
                    <a:pt x="1568402" y="24177"/>
                  </a:lnTo>
                  <a:lnTo>
                    <a:pt x="1542162" y="6486"/>
                  </a:lnTo>
                  <a:lnTo>
                    <a:pt x="1510030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54679" y="4261105"/>
              <a:ext cx="1592580" cy="495300"/>
            </a:xfrm>
            <a:custGeom>
              <a:avLst/>
              <a:gdLst/>
              <a:ahLst/>
              <a:cxnLst/>
              <a:rect l="l" t="t" r="r" b="b"/>
              <a:pathLst>
                <a:path w="1592579" h="495300">
                  <a:moveTo>
                    <a:pt x="0" y="82550"/>
                  </a:moveTo>
                  <a:lnTo>
                    <a:pt x="6486" y="50417"/>
                  </a:lnTo>
                  <a:lnTo>
                    <a:pt x="24177" y="24177"/>
                  </a:lnTo>
                  <a:lnTo>
                    <a:pt x="50417" y="6486"/>
                  </a:lnTo>
                  <a:lnTo>
                    <a:pt x="82550" y="0"/>
                  </a:lnTo>
                  <a:lnTo>
                    <a:pt x="1510030" y="0"/>
                  </a:lnTo>
                  <a:lnTo>
                    <a:pt x="1542162" y="6486"/>
                  </a:lnTo>
                  <a:lnTo>
                    <a:pt x="1568402" y="24177"/>
                  </a:lnTo>
                  <a:lnTo>
                    <a:pt x="1586093" y="50417"/>
                  </a:lnTo>
                  <a:lnTo>
                    <a:pt x="1592580" y="82550"/>
                  </a:lnTo>
                  <a:lnTo>
                    <a:pt x="1592580" y="412750"/>
                  </a:lnTo>
                  <a:lnTo>
                    <a:pt x="1586093" y="444882"/>
                  </a:lnTo>
                  <a:lnTo>
                    <a:pt x="1568402" y="471122"/>
                  </a:lnTo>
                  <a:lnTo>
                    <a:pt x="1542162" y="488813"/>
                  </a:lnTo>
                  <a:lnTo>
                    <a:pt x="1510030" y="495300"/>
                  </a:lnTo>
                  <a:lnTo>
                    <a:pt x="82550" y="495300"/>
                  </a:lnTo>
                  <a:lnTo>
                    <a:pt x="50417" y="488813"/>
                  </a:lnTo>
                  <a:lnTo>
                    <a:pt x="24177" y="471122"/>
                  </a:lnTo>
                  <a:lnTo>
                    <a:pt x="6486" y="444882"/>
                  </a:lnTo>
                  <a:lnTo>
                    <a:pt x="0" y="412750"/>
                  </a:lnTo>
                  <a:lnTo>
                    <a:pt x="0" y="82550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131308" y="4274822"/>
              <a:ext cx="935990" cy="440690"/>
            </a:xfrm>
            <a:custGeom>
              <a:avLst/>
              <a:gdLst/>
              <a:ahLst/>
              <a:cxnLst/>
              <a:rect l="l" t="t" r="r" b="b"/>
              <a:pathLst>
                <a:path w="935989" h="440689">
                  <a:moveTo>
                    <a:pt x="862330" y="0"/>
                  </a:moveTo>
                  <a:lnTo>
                    <a:pt x="73406" y="0"/>
                  </a:lnTo>
                  <a:lnTo>
                    <a:pt x="44834" y="5768"/>
                  </a:lnTo>
                  <a:lnTo>
                    <a:pt x="21501" y="21501"/>
                  </a:lnTo>
                  <a:lnTo>
                    <a:pt x="5768" y="44834"/>
                  </a:lnTo>
                  <a:lnTo>
                    <a:pt x="0" y="73406"/>
                  </a:lnTo>
                  <a:lnTo>
                    <a:pt x="0" y="367030"/>
                  </a:lnTo>
                  <a:lnTo>
                    <a:pt x="5768" y="395601"/>
                  </a:lnTo>
                  <a:lnTo>
                    <a:pt x="21501" y="418934"/>
                  </a:lnTo>
                  <a:lnTo>
                    <a:pt x="44834" y="434667"/>
                  </a:lnTo>
                  <a:lnTo>
                    <a:pt x="73406" y="440436"/>
                  </a:lnTo>
                  <a:lnTo>
                    <a:pt x="862330" y="440436"/>
                  </a:lnTo>
                  <a:lnTo>
                    <a:pt x="890901" y="434667"/>
                  </a:lnTo>
                  <a:lnTo>
                    <a:pt x="914234" y="418934"/>
                  </a:lnTo>
                  <a:lnTo>
                    <a:pt x="929967" y="395601"/>
                  </a:lnTo>
                  <a:lnTo>
                    <a:pt x="935736" y="367030"/>
                  </a:lnTo>
                  <a:lnTo>
                    <a:pt x="935736" y="73406"/>
                  </a:lnTo>
                  <a:lnTo>
                    <a:pt x="929967" y="44834"/>
                  </a:lnTo>
                  <a:lnTo>
                    <a:pt x="914234" y="21501"/>
                  </a:lnTo>
                  <a:lnTo>
                    <a:pt x="890901" y="5768"/>
                  </a:lnTo>
                  <a:lnTo>
                    <a:pt x="862330" y="0"/>
                  </a:lnTo>
                  <a:close/>
                </a:path>
              </a:pathLst>
            </a:custGeom>
            <a:solidFill>
              <a:srgbClr val="9ED3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131308" y="4274822"/>
              <a:ext cx="935990" cy="440690"/>
            </a:xfrm>
            <a:custGeom>
              <a:avLst/>
              <a:gdLst/>
              <a:ahLst/>
              <a:cxnLst/>
              <a:rect l="l" t="t" r="r" b="b"/>
              <a:pathLst>
                <a:path w="935989" h="440689">
                  <a:moveTo>
                    <a:pt x="0" y="73406"/>
                  </a:moveTo>
                  <a:lnTo>
                    <a:pt x="5768" y="44834"/>
                  </a:lnTo>
                  <a:lnTo>
                    <a:pt x="21501" y="21501"/>
                  </a:lnTo>
                  <a:lnTo>
                    <a:pt x="44834" y="5768"/>
                  </a:lnTo>
                  <a:lnTo>
                    <a:pt x="73406" y="0"/>
                  </a:lnTo>
                  <a:lnTo>
                    <a:pt x="862330" y="0"/>
                  </a:lnTo>
                  <a:lnTo>
                    <a:pt x="890901" y="5768"/>
                  </a:lnTo>
                  <a:lnTo>
                    <a:pt x="914234" y="21501"/>
                  </a:lnTo>
                  <a:lnTo>
                    <a:pt x="929967" y="44834"/>
                  </a:lnTo>
                  <a:lnTo>
                    <a:pt x="935736" y="73406"/>
                  </a:lnTo>
                  <a:lnTo>
                    <a:pt x="935736" y="367030"/>
                  </a:lnTo>
                  <a:lnTo>
                    <a:pt x="929967" y="395601"/>
                  </a:lnTo>
                  <a:lnTo>
                    <a:pt x="914234" y="418934"/>
                  </a:lnTo>
                  <a:lnTo>
                    <a:pt x="890901" y="434667"/>
                  </a:lnTo>
                  <a:lnTo>
                    <a:pt x="862330" y="440436"/>
                  </a:lnTo>
                  <a:lnTo>
                    <a:pt x="73406" y="440436"/>
                  </a:lnTo>
                  <a:lnTo>
                    <a:pt x="44834" y="434667"/>
                  </a:lnTo>
                  <a:lnTo>
                    <a:pt x="21501" y="418934"/>
                  </a:lnTo>
                  <a:lnTo>
                    <a:pt x="5768" y="395601"/>
                  </a:lnTo>
                  <a:lnTo>
                    <a:pt x="0" y="367030"/>
                  </a:lnTo>
                  <a:lnTo>
                    <a:pt x="0" y="7340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3257655" y="4313278"/>
              <a:ext cx="2664460" cy="3308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1985645" algn="l"/>
                </a:tabLst>
              </a:pPr>
              <a:r>
                <a:rPr sz="3000" b="1" u="sng" baseline="2777" dirty="0">
                  <a:uFill>
                    <a:solidFill>
                      <a:srgbClr val="000000"/>
                    </a:solidFill>
                  </a:uFill>
                  <a:latin typeface="Calibri"/>
                  <a:cs typeface="Calibri"/>
                </a:rPr>
                <a:t>R2:</a:t>
              </a:r>
              <a:r>
                <a:rPr sz="3000" b="1" baseline="2777" dirty="0">
                  <a:latin typeface="Calibri"/>
                  <a:cs typeface="Calibri"/>
                </a:rPr>
                <a:t> </a:t>
              </a:r>
              <a:r>
                <a:rPr sz="3000" spc="-15" baseline="2777" dirty="0">
                  <a:latin typeface="Calibri"/>
                  <a:cs typeface="Calibri"/>
                </a:rPr>
                <a:t>NJ,</a:t>
              </a:r>
              <a:r>
                <a:rPr sz="3000" spc="-44" baseline="2777" dirty="0">
                  <a:latin typeface="Calibri"/>
                  <a:cs typeface="Calibri"/>
                </a:rPr>
                <a:t> </a:t>
              </a:r>
              <a:r>
                <a:rPr sz="2700" baseline="3086" dirty="0">
                  <a:latin typeface="Calibri"/>
                  <a:cs typeface="Calibri"/>
                </a:rPr>
                <a:t>&amp;</a:t>
              </a:r>
              <a:r>
                <a:rPr sz="2700" spc="-7" baseline="3086" dirty="0">
                  <a:latin typeface="Calibri"/>
                  <a:cs typeface="Calibri"/>
                </a:rPr>
                <a:t> </a:t>
              </a:r>
              <a:r>
                <a:rPr sz="2700" baseline="3086" dirty="0">
                  <a:latin typeface="Calibri"/>
                  <a:cs typeface="Calibri"/>
                </a:rPr>
                <a:t>NY	</a:t>
              </a:r>
              <a:r>
                <a:rPr sz="2000" b="1" u="sng" dirty="0">
                  <a:uFill>
                    <a:solidFill>
                      <a:srgbClr val="000000"/>
                    </a:solidFill>
                  </a:uFill>
                  <a:latin typeface="Calibri"/>
                  <a:cs typeface="Calibri"/>
                </a:rPr>
                <a:t>R3:</a:t>
              </a:r>
              <a:r>
                <a:rPr sz="2000" b="1" spc="-100" dirty="0">
                  <a:latin typeface="Calibri"/>
                  <a:cs typeface="Calibri"/>
                </a:rPr>
                <a:t> </a:t>
              </a:r>
              <a:r>
                <a:rPr sz="2000" spc="-95" dirty="0">
                  <a:latin typeface="Calibri"/>
                  <a:cs typeface="Calibri"/>
                </a:rPr>
                <a:t>VA</a:t>
              </a:r>
              <a:endParaRPr sz="2000">
                <a:latin typeface="Calibri"/>
                <a:cs typeface="Calibri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6644640" y="4297681"/>
              <a:ext cx="1873250" cy="640080"/>
            </a:xfrm>
            <a:custGeom>
              <a:avLst/>
              <a:gdLst/>
              <a:ahLst/>
              <a:cxnLst/>
              <a:rect l="l" t="t" r="r" b="b"/>
              <a:pathLst>
                <a:path w="1873250" h="640079">
                  <a:moveTo>
                    <a:pt x="1766316" y="0"/>
                  </a:moveTo>
                  <a:lnTo>
                    <a:pt x="106680" y="0"/>
                  </a:lnTo>
                  <a:lnTo>
                    <a:pt x="65156" y="8383"/>
                  </a:lnTo>
                  <a:lnTo>
                    <a:pt x="31246" y="31246"/>
                  </a:lnTo>
                  <a:lnTo>
                    <a:pt x="8383" y="65156"/>
                  </a:lnTo>
                  <a:lnTo>
                    <a:pt x="0" y="106680"/>
                  </a:lnTo>
                  <a:lnTo>
                    <a:pt x="0" y="533400"/>
                  </a:lnTo>
                  <a:lnTo>
                    <a:pt x="8383" y="574923"/>
                  </a:lnTo>
                  <a:lnTo>
                    <a:pt x="31246" y="608833"/>
                  </a:lnTo>
                  <a:lnTo>
                    <a:pt x="65156" y="631696"/>
                  </a:lnTo>
                  <a:lnTo>
                    <a:pt x="106680" y="640080"/>
                  </a:lnTo>
                  <a:lnTo>
                    <a:pt x="1766316" y="640080"/>
                  </a:lnTo>
                  <a:lnTo>
                    <a:pt x="1807839" y="631696"/>
                  </a:lnTo>
                  <a:lnTo>
                    <a:pt x="1841749" y="608833"/>
                  </a:lnTo>
                  <a:lnTo>
                    <a:pt x="1864612" y="574923"/>
                  </a:lnTo>
                  <a:lnTo>
                    <a:pt x="1872995" y="533400"/>
                  </a:lnTo>
                  <a:lnTo>
                    <a:pt x="1872995" y="106680"/>
                  </a:lnTo>
                  <a:lnTo>
                    <a:pt x="1864612" y="65156"/>
                  </a:lnTo>
                  <a:lnTo>
                    <a:pt x="1841749" y="31246"/>
                  </a:lnTo>
                  <a:lnTo>
                    <a:pt x="1807839" y="8383"/>
                  </a:lnTo>
                  <a:lnTo>
                    <a:pt x="1766316" y="0"/>
                  </a:lnTo>
                  <a:close/>
                </a:path>
              </a:pathLst>
            </a:custGeom>
            <a:solidFill>
              <a:srgbClr val="9844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644640" y="4297681"/>
              <a:ext cx="1873250" cy="640080"/>
            </a:xfrm>
            <a:custGeom>
              <a:avLst/>
              <a:gdLst/>
              <a:ahLst/>
              <a:cxnLst/>
              <a:rect l="l" t="t" r="r" b="b"/>
              <a:pathLst>
                <a:path w="1873250" h="640079">
                  <a:moveTo>
                    <a:pt x="0" y="106680"/>
                  </a:moveTo>
                  <a:lnTo>
                    <a:pt x="8383" y="65156"/>
                  </a:lnTo>
                  <a:lnTo>
                    <a:pt x="31246" y="31246"/>
                  </a:lnTo>
                  <a:lnTo>
                    <a:pt x="65156" y="8383"/>
                  </a:lnTo>
                  <a:lnTo>
                    <a:pt x="106680" y="0"/>
                  </a:lnTo>
                  <a:lnTo>
                    <a:pt x="1766316" y="0"/>
                  </a:lnTo>
                  <a:lnTo>
                    <a:pt x="1807839" y="8383"/>
                  </a:lnTo>
                  <a:lnTo>
                    <a:pt x="1841749" y="31246"/>
                  </a:lnTo>
                  <a:lnTo>
                    <a:pt x="1864612" y="65156"/>
                  </a:lnTo>
                  <a:lnTo>
                    <a:pt x="1872995" y="106680"/>
                  </a:lnTo>
                  <a:lnTo>
                    <a:pt x="1872995" y="533400"/>
                  </a:lnTo>
                  <a:lnTo>
                    <a:pt x="1864612" y="574923"/>
                  </a:lnTo>
                  <a:lnTo>
                    <a:pt x="1841749" y="608833"/>
                  </a:lnTo>
                  <a:lnTo>
                    <a:pt x="1807839" y="631696"/>
                  </a:lnTo>
                  <a:lnTo>
                    <a:pt x="1766316" y="640080"/>
                  </a:lnTo>
                  <a:lnTo>
                    <a:pt x="106680" y="640080"/>
                  </a:lnTo>
                  <a:lnTo>
                    <a:pt x="65156" y="631696"/>
                  </a:lnTo>
                  <a:lnTo>
                    <a:pt x="31246" y="608833"/>
                  </a:lnTo>
                  <a:lnTo>
                    <a:pt x="8383" y="574923"/>
                  </a:lnTo>
                  <a:lnTo>
                    <a:pt x="0" y="533400"/>
                  </a:lnTo>
                  <a:lnTo>
                    <a:pt x="0" y="10668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6755302" y="4345369"/>
              <a:ext cx="1616075" cy="60642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0"/>
                </a:spcBef>
              </a:pPr>
              <a:r>
                <a:rPr sz="2000" b="1" u="sng" dirty="0">
                  <a:uFill>
                    <a:solidFill>
                      <a:srgbClr val="000000"/>
                    </a:solidFill>
                  </a:uFill>
                  <a:latin typeface="Calibri"/>
                  <a:cs typeface="Calibri"/>
                </a:rPr>
                <a:t>R4:</a:t>
              </a:r>
              <a:r>
                <a:rPr sz="2000" b="1" dirty="0">
                  <a:latin typeface="Calibri"/>
                  <a:cs typeface="Calibri"/>
                </a:rPr>
                <a:t> </a:t>
              </a:r>
              <a:r>
                <a:rPr sz="1800" dirty="0">
                  <a:latin typeface="Calibri"/>
                  <a:cs typeface="Calibri"/>
                </a:rPr>
                <a:t>AL, FL, GA,  </a:t>
              </a:r>
              <a:r>
                <a:rPr sz="1800" spc="-5" dirty="0">
                  <a:latin typeface="Calibri"/>
                  <a:cs typeface="Calibri"/>
                </a:rPr>
                <a:t>MS, NC, SC, </a:t>
              </a:r>
              <a:r>
                <a:rPr sz="1800" dirty="0">
                  <a:latin typeface="Calibri"/>
                  <a:cs typeface="Calibri"/>
                </a:rPr>
                <a:t>&amp;</a:t>
              </a:r>
              <a:r>
                <a:rPr sz="1800" spc="-50" dirty="0">
                  <a:latin typeface="Calibri"/>
                  <a:cs typeface="Calibri"/>
                </a:rPr>
                <a:t> </a:t>
              </a:r>
              <a:r>
                <a:rPr sz="1800" spc="-5" dirty="0">
                  <a:latin typeface="Calibri"/>
                  <a:cs typeface="Calibri"/>
                </a:rPr>
                <a:t>TN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864397" y="5220204"/>
              <a:ext cx="1706245" cy="3308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000" b="1" u="sng" dirty="0">
                  <a:uFill>
                    <a:solidFill>
                      <a:srgbClr val="000000"/>
                    </a:solidFill>
                  </a:uFill>
                  <a:latin typeface="Calibri"/>
                  <a:cs typeface="Calibri"/>
                </a:rPr>
                <a:t>R5:</a:t>
              </a:r>
              <a:r>
                <a:rPr sz="2000" b="1" dirty="0">
                  <a:latin typeface="Calibri"/>
                  <a:cs typeface="Calibri"/>
                </a:rPr>
                <a:t> </a:t>
              </a:r>
              <a:r>
                <a:rPr sz="1800" spc="-5" dirty="0">
                  <a:latin typeface="Calibri"/>
                  <a:cs typeface="Calibri"/>
                </a:rPr>
                <a:t>MI, MN, </a:t>
              </a:r>
              <a:r>
                <a:rPr sz="1800" dirty="0">
                  <a:latin typeface="Calibri"/>
                  <a:cs typeface="Calibri"/>
                </a:rPr>
                <a:t>&amp;</a:t>
              </a:r>
              <a:r>
                <a:rPr sz="1800" spc="-80" dirty="0">
                  <a:latin typeface="Calibri"/>
                  <a:cs typeface="Calibri"/>
                </a:rPr>
                <a:t> </a:t>
              </a:r>
              <a:r>
                <a:rPr sz="1800" spc="-5" dirty="0">
                  <a:latin typeface="Calibri"/>
                  <a:cs typeface="Calibri"/>
                </a:rPr>
                <a:t>WI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3147060" y="4948429"/>
              <a:ext cx="1432560" cy="433070"/>
            </a:xfrm>
            <a:custGeom>
              <a:avLst/>
              <a:gdLst/>
              <a:ahLst/>
              <a:cxnLst/>
              <a:rect l="l" t="t" r="r" b="b"/>
              <a:pathLst>
                <a:path w="1432560" h="433070">
                  <a:moveTo>
                    <a:pt x="1360424" y="0"/>
                  </a:moveTo>
                  <a:lnTo>
                    <a:pt x="72136" y="0"/>
                  </a:lnTo>
                  <a:lnTo>
                    <a:pt x="44057" y="5668"/>
                  </a:lnTo>
                  <a:lnTo>
                    <a:pt x="21128" y="21128"/>
                  </a:lnTo>
                  <a:lnTo>
                    <a:pt x="5668" y="44057"/>
                  </a:lnTo>
                  <a:lnTo>
                    <a:pt x="0" y="72136"/>
                  </a:lnTo>
                  <a:lnTo>
                    <a:pt x="0" y="360680"/>
                  </a:lnTo>
                  <a:lnTo>
                    <a:pt x="5668" y="388758"/>
                  </a:lnTo>
                  <a:lnTo>
                    <a:pt x="21128" y="411687"/>
                  </a:lnTo>
                  <a:lnTo>
                    <a:pt x="44057" y="427147"/>
                  </a:lnTo>
                  <a:lnTo>
                    <a:pt x="72136" y="432816"/>
                  </a:lnTo>
                  <a:lnTo>
                    <a:pt x="1360424" y="432816"/>
                  </a:lnTo>
                  <a:lnTo>
                    <a:pt x="1388502" y="427147"/>
                  </a:lnTo>
                  <a:lnTo>
                    <a:pt x="1411431" y="411687"/>
                  </a:lnTo>
                  <a:lnTo>
                    <a:pt x="1426891" y="388758"/>
                  </a:lnTo>
                  <a:lnTo>
                    <a:pt x="1432560" y="360680"/>
                  </a:lnTo>
                  <a:lnTo>
                    <a:pt x="1432560" y="72136"/>
                  </a:lnTo>
                  <a:lnTo>
                    <a:pt x="1426891" y="44057"/>
                  </a:lnTo>
                  <a:lnTo>
                    <a:pt x="1411431" y="21128"/>
                  </a:lnTo>
                  <a:lnTo>
                    <a:pt x="1388502" y="5668"/>
                  </a:lnTo>
                  <a:lnTo>
                    <a:pt x="1360424" y="0"/>
                  </a:lnTo>
                  <a:close/>
                </a:path>
              </a:pathLst>
            </a:custGeom>
            <a:solidFill>
              <a:srgbClr val="F96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147060" y="4948429"/>
              <a:ext cx="1432560" cy="433070"/>
            </a:xfrm>
            <a:custGeom>
              <a:avLst/>
              <a:gdLst/>
              <a:ahLst/>
              <a:cxnLst/>
              <a:rect l="l" t="t" r="r" b="b"/>
              <a:pathLst>
                <a:path w="1432560" h="433070">
                  <a:moveTo>
                    <a:pt x="0" y="72136"/>
                  </a:moveTo>
                  <a:lnTo>
                    <a:pt x="5668" y="44057"/>
                  </a:lnTo>
                  <a:lnTo>
                    <a:pt x="21128" y="21128"/>
                  </a:lnTo>
                  <a:lnTo>
                    <a:pt x="44057" y="5668"/>
                  </a:lnTo>
                  <a:lnTo>
                    <a:pt x="72136" y="0"/>
                  </a:lnTo>
                  <a:lnTo>
                    <a:pt x="1360424" y="0"/>
                  </a:lnTo>
                  <a:lnTo>
                    <a:pt x="1388502" y="5668"/>
                  </a:lnTo>
                  <a:lnTo>
                    <a:pt x="1411431" y="21128"/>
                  </a:lnTo>
                  <a:lnTo>
                    <a:pt x="1426891" y="44057"/>
                  </a:lnTo>
                  <a:lnTo>
                    <a:pt x="1432560" y="72136"/>
                  </a:lnTo>
                  <a:lnTo>
                    <a:pt x="1432560" y="360680"/>
                  </a:lnTo>
                  <a:lnTo>
                    <a:pt x="1426891" y="388758"/>
                  </a:lnTo>
                  <a:lnTo>
                    <a:pt x="1411431" y="411687"/>
                  </a:lnTo>
                  <a:lnTo>
                    <a:pt x="1388502" y="427147"/>
                  </a:lnTo>
                  <a:lnTo>
                    <a:pt x="1360424" y="432816"/>
                  </a:lnTo>
                  <a:lnTo>
                    <a:pt x="72136" y="432816"/>
                  </a:lnTo>
                  <a:lnTo>
                    <a:pt x="44057" y="427147"/>
                  </a:lnTo>
                  <a:lnTo>
                    <a:pt x="21128" y="411687"/>
                  </a:lnTo>
                  <a:lnTo>
                    <a:pt x="5668" y="388758"/>
                  </a:lnTo>
                  <a:lnTo>
                    <a:pt x="0" y="360680"/>
                  </a:lnTo>
                  <a:lnTo>
                    <a:pt x="0" y="72136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3247250" y="4986089"/>
              <a:ext cx="1226185" cy="3308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000" b="1" u="sng" dirty="0">
                  <a:uFill>
                    <a:solidFill>
                      <a:srgbClr val="000000"/>
                    </a:solidFill>
                  </a:uFill>
                  <a:latin typeface="Calibri"/>
                  <a:cs typeface="Calibri"/>
                </a:rPr>
                <a:t>R6:</a:t>
              </a:r>
              <a:r>
                <a:rPr sz="2000" b="1" dirty="0">
                  <a:latin typeface="Calibri"/>
                  <a:cs typeface="Calibri"/>
                </a:rPr>
                <a:t> </a:t>
              </a:r>
              <a:r>
                <a:rPr sz="1800" spc="-5" dirty="0">
                  <a:latin typeface="Calibri"/>
                  <a:cs typeface="Calibri"/>
                </a:rPr>
                <a:t>AR, </a:t>
              </a:r>
              <a:r>
                <a:rPr sz="1800" dirty="0">
                  <a:latin typeface="Calibri"/>
                  <a:cs typeface="Calibri"/>
                </a:rPr>
                <a:t>&amp;</a:t>
              </a:r>
              <a:r>
                <a:rPr sz="1800" spc="-100" dirty="0">
                  <a:latin typeface="Calibri"/>
                  <a:cs typeface="Calibri"/>
                </a:rPr>
                <a:t> </a:t>
              </a:r>
              <a:r>
                <a:rPr sz="1800" spc="-5" dirty="0">
                  <a:latin typeface="Calibri"/>
                  <a:cs typeface="Calibri"/>
                </a:rPr>
                <a:t>TX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5081015" y="4934713"/>
              <a:ext cx="1454150" cy="445134"/>
            </a:xfrm>
            <a:custGeom>
              <a:avLst/>
              <a:gdLst/>
              <a:ahLst/>
              <a:cxnLst/>
              <a:rect l="l" t="t" r="r" b="b"/>
              <a:pathLst>
                <a:path w="1454150" h="445135">
                  <a:moveTo>
                    <a:pt x="1379728" y="0"/>
                  </a:moveTo>
                  <a:lnTo>
                    <a:pt x="74168" y="0"/>
                  </a:lnTo>
                  <a:lnTo>
                    <a:pt x="45300" y="5829"/>
                  </a:lnTo>
                  <a:lnTo>
                    <a:pt x="21724" y="21724"/>
                  </a:lnTo>
                  <a:lnTo>
                    <a:pt x="5829" y="45300"/>
                  </a:lnTo>
                  <a:lnTo>
                    <a:pt x="0" y="74167"/>
                  </a:lnTo>
                  <a:lnTo>
                    <a:pt x="0" y="370839"/>
                  </a:lnTo>
                  <a:lnTo>
                    <a:pt x="5829" y="399707"/>
                  </a:lnTo>
                  <a:lnTo>
                    <a:pt x="21724" y="423283"/>
                  </a:lnTo>
                  <a:lnTo>
                    <a:pt x="45300" y="439178"/>
                  </a:lnTo>
                  <a:lnTo>
                    <a:pt x="74168" y="445007"/>
                  </a:lnTo>
                  <a:lnTo>
                    <a:pt x="1379728" y="445007"/>
                  </a:lnTo>
                  <a:lnTo>
                    <a:pt x="1408595" y="439178"/>
                  </a:lnTo>
                  <a:lnTo>
                    <a:pt x="1432171" y="423283"/>
                  </a:lnTo>
                  <a:lnTo>
                    <a:pt x="1448066" y="399707"/>
                  </a:lnTo>
                  <a:lnTo>
                    <a:pt x="1453896" y="370839"/>
                  </a:lnTo>
                  <a:lnTo>
                    <a:pt x="1453896" y="74167"/>
                  </a:lnTo>
                  <a:lnTo>
                    <a:pt x="1448066" y="45300"/>
                  </a:lnTo>
                  <a:lnTo>
                    <a:pt x="1432171" y="21724"/>
                  </a:lnTo>
                  <a:lnTo>
                    <a:pt x="1408595" y="5829"/>
                  </a:lnTo>
                  <a:lnTo>
                    <a:pt x="1379728" y="0"/>
                  </a:lnTo>
                  <a:close/>
                </a:path>
              </a:pathLst>
            </a:custGeom>
            <a:solidFill>
              <a:srgbClr val="A7A8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081015" y="4934713"/>
              <a:ext cx="1454150" cy="445134"/>
            </a:xfrm>
            <a:custGeom>
              <a:avLst/>
              <a:gdLst/>
              <a:ahLst/>
              <a:cxnLst/>
              <a:rect l="l" t="t" r="r" b="b"/>
              <a:pathLst>
                <a:path w="1454150" h="445135">
                  <a:moveTo>
                    <a:pt x="0" y="74167"/>
                  </a:moveTo>
                  <a:lnTo>
                    <a:pt x="5829" y="45300"/>
                  </a:lnTo>
                  <a:lnTo>
                    <a:pt x="21724" y="21724"/>
                  </a:lnTo>
                  <a:lnTo>
                    <a:pt x="45300" y="5829"/>
                  </a:lnTo>
                  <a:lnTo>
                    <a:pt x="74168" y="0"/>
                  </a:lnTo>
                  <a:lnTo>
                    <a:pt x="1379728" y="0"/>
                  </a:lnTo>
                  <a:lnTo>
                    <a:pt x="1408595" y="5829"/>
                  </a:lnTo>
                  <a:lnTo>
                    <a:pt x="1432171" y="21724"/>
                  </a:lnTo>
                  <a:lnTo>
                    <a:pt x="1448066" y="45300"/>
                  </a:lnTo>
                  <a:lnTo>
                    <a:pt x="1453896" y="74167"/>
                  </a:lnTo>
                  <a:lnTo>
                    <a:pt x="1453896" y="370839"/>
                  </a:lnTo>
                  <a:lnTo>
                    <a:pt x="1448066" y="399707"/>
                  </a:lnTo>
                  <a:lnTo>
                    <a:pt x="1432171" y="423283"/>
                  </a:lnTo>
                  <a:lnTo>
                    <a:pt x="1408595" y="439178"/>
                  </a:lnTo>
                  <a:lnTo>
                    <a:pt x="1379728" y="445007"/>
                  </a:lnTo>
                  <a:lnTo>
                    <a:pt x="74168" y="445007"/>
                  </a:lnTo>
                  <a:lnTo>
                    <a:pt x="45300" y="439178"/>
                  </a:lnTo>
                  <a:lnTo>
                    <a:pt x="21724" y="423283"/>
                  </a:lnTo>
                  <a:lnTo>
                    <a:pt x="5829" y="399707"/>
                  </a:lnTo>
                  <a:lnTo>
                    <a:pt x="0" y="370839"/>
                  </a:lnTo>
                  <a:lnTo>
                    <a:pt x="0" y="74167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5181090" y="4972597"/>
              <a:ext cx="1191895" cy="3308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000" b="1" u="sng" dirty="0">
                  <a:uFill>
                    <a:solidFill>
                      <a:srgbClr val="000000"/>
                    </a:solidFill>
                  </a:uFill>
                  <a:latin typeface="Calibri"/>
                  <a:cs typeface="Calibri"/>
                </a:rPr>
                <a:t>R7:</a:t>
              </a:r>
              <a:r>
                <a:rPr sz="2000" b="1" dirty="0">
                  <a:latin typeface="Calibri"/>
                  <a:cs typeface="Calibri"/>
                </a:rPr>
                <a:t> </a:t>
              </a:r>
              <a:r>
                <a:rPr sz="1800" dirty="0">
                  <a:latin typeface="Calibri"/>
                  <a:cs typeface="Calibri"/>
                </a:rPr>
                <a:t>IA, &amp;</a:t>
              </a:r>
              <a:r>
                <a:rPr sz="1800" spc="-105" dirty="0">
                  <a:latin typeface="Calibri"/>
                  <a:cs typeface="Calibri"/>
                </a:rPr>
                <a:t> </a:t>
              </a:r>
              <a:r>
                <a:rPr sz="1800" dirty="0">
                  <a:latin typeface="Calibri"/>
                  <a:cs typeface="Calibri"/>
                </a:rPr>
                <a:t>NE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846493" y="6089116"/>
              <a:ext cx="342900" cy="0"/>
            </a:xfrm>
            <a:custGeom>
              <a:avLst/>
              <a:gdLst/>
              <a:ahLst/>
              <a:cxnLst/>
              <a:rect l="l" t="t" r="r" b="b"/>
              <a:pathLst>
                <a:path w="342900">
                  <a:moveTo>
                    <a:pt x="0" y="0"/>
                  </a:moveTo>
                  <a:lnTo>
                    <a:pt x="342900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154679" y="5743575"/>
              <a:ext cx="1475740" cy="352425"/>
            </a:xfrm>
            <a:custGeom>
              <a:avLst/>
              <a:gdLst/>
              <a:ahLst/>
              <a:cxnLst/>
              <a:rect l="l" t="t" r="r" b="b"/>
              <a:pathLst>
                <a:path w="1475739" h="352425">
                  <a:moveTo>
                    <a:pt x="1416558" y="0"/>
                  </a:moveTo>
                  <a:lnTo>
                    <a:pt x="58674" y="0"/>
                  </a:lnTo>
                  <a:lnTo>
                    <a:pt x="35833" y="4610"/>
                  </a:lnTo>
                  <a:lnTo>
                    <a:pt x="17183" y="17183"/>
                  </a:lnTo>
                  <a:lnTo>
                    <a:pt x="4610" y="35833"/>
                  </a:lnTo>
                  <a:lnTo>
                    <a:pt x="0" y="58673"/>
                  </a:lnTo>
                  <a:lnTo>
                    <a:pt x="0" y="293369"/>
                  </a:lnTo>
                  <a:lnTo>
                    <a:pt x="4610" y="316205"/>
                  </a:lnTo>
                  <a:lnTo>
                    <a:pt x="17183" y="334856"/>
                  </a:lnTo>
                  <a:lnTo>
                    <a:pt x="35833" y="347432"/>
                  </a:lnTo>
                  <a:lnTo>
                    <a:pt x="58674" y="352043"/>
                  </a:lnTo>
                  <a:lnTo>
                    <a:pt x="1416558" y="352043"/>
                  </a:lnTo>
                  <a:lnTo>
                    <a:pt x="1439398" y="347432"/>
                  </a:lnTo>
                  <a:lnTo>
                    <a:pt x="1458048" y="334856"/>
                  </a:lnTo>
                  <a:lnTo>
                    <a:pt x="1470621" y="316205"/>
                  </a:lnTo>
                  <a:lnTo>
                    <a:pt x="1475232" y="293369"/>
                  </a:lnTo>
                  <a:lnTo>
                    <a:pt x="1475232" y="58673"/>
                  </a:lnTo>
                  <a:lnTo>
                    <a:pt x="1470621" y="35833"/>
                  </a:lnTo>
                  <a:lnTo>
                    <a:pt x="1458048" y="17183"/>
                  </a:lnTo>
                  <a:lnTo>
                    <a:pt x="1439398" y="4610"/>
                  </a:lnTo>
                  <a:lnTo>
                    <a:pt x="1416558" y="0"/>
                  </a:lnTo>
                  <a:close/>
                </a:path>
              </a:pathLst>
            </a:custGeom>
            <a:solidFill>
              <a:srgbClr val="775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3250591" y="5715000"/>
              <a:ext cx="1257300" cy="3308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000" b="1" u="sng" dirty="0">
                  <a:uFill>
                    <a:solidFill>
                      <a:srgbClr val="000000"/>
                    </a:solidFill>
                  </a:uFill>
                  <a:latin typeface="Calibri"/>
                  <a:cs typeface="Calibri"/>
                </a:rPr>
                <a:t>R9:</a:t>
              </a:r>
              <a:r>
                <a:rPr sz="2000" b="1" dirty="0">
                  <a:latin typeface="Calibri"/>
                  <a:cs typeface="Calibri"/>
                </a:rPr>
                <a:t> </a:t>
              </a:r>
              <a:r>
                <a:rPr sz="1800" spc="-5" dirty="0">
                  <a:latin typeface="Calibri"/>
                  <a:cs typeface="Calibri"/>
                </a:rPr>
                <a:t>AZ, </a:t>
              </a:r>
              <a:r>
                <a:rPr sz="1800" dirty="0">
                  <a:latin typeface="Calibri"/>
                  <a:cs typeface="Calibri"/>
                </a:rPr>
                <a:t>&amp;</a:t>
              </a:r>
              <a:r>
                <a:rPr sz="1800" spc="-100" dirty="0">
                  <a:latin typeface="Calibri"/>
                  <a:cs typeface="Calibri"/>
                </a:rPr>
                <a:t> </a:t>
              </a:r>
              <a:r>
                <a:rPr sz="1800" dirty="0">
                  <a:latin typeface="Calibri"/>
                  <a:cs typeface="Calibri"/>
                </a:rPr>
                <a:t>N</a:t>
              </a:r>
              <a:r>
                <a:rPr lang="en-US" sz="1800" dirty="0">
                  <a:latin typeface="Calibri"/>
                  <a:cs typeface="Calibri"/>
                </a:rPr>
                <a:t>V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5084064" y="5547361"/>
              <a:ext cx="1560830" cy="434340"/>
            </a:xfrm>
            <a:custGeom>
              <a:avLst/>
              <a:gdLst/>
              <a:ahLst/>
              <a:cxnLst/>
              <a:rect l="l" t="t" r="r" b="b"/>
              <a:pathLst>
                <a:path w="1560829" h="434339">
                  <a:moveTo>
                    <a:pt x="1488186" y="0"/>
                  </a:moveTo>
                  <a:lnTo>
                    <a:pt x="72390" y="0"/>
                  </a:lnTo>
                  <a:lnTo>
                    <a:pt x="44212" y="5688"/>
                  </a:lnTo>
                  <a:lnTo>
                    <a:pt x="21202" y="21202"/>
                  </a:lnTo>
                  <a:lnTo>
                    <a:pt x="5688" y="44212"/>
                  </a:lnTo>
                  <a:lnTo>
                    <a:pt x="0" y="72390"/>
                  </a:lnTo>
                  <a:lnTo>
                    <a:pt x="0" y="361950"/>
                  </a:lnTo>
                  <a:lnTo>
                    <a:pt x="5688" y="390127"/>
                  </a:lnTo>
                  <a:lnTo>
                    <a:pt x="21202" y="413137"/>
                  </a:lnTo>
                  <a:lnTo>
                    <a:pt x="44212" y="428651"/>
                  </a:lnTo>
                  <a:lnTo>
                    <a:pt x="72390" y="434340"/>
                  </a:lnTo>
                  <a:lnTo>
                    <a:pt x="1488186" y="434340"/>
                  </a:lnTo>
                  <a:lnTo>
                    <a:pt x="1516363" y="428651"/>
                  </a:lnTo>
                  <a:lnTo>
                    <a:pt x="1539373" y="413137"/>
                  </a:lnTo>
                  <a:lnTo>
                    <a:pt x="1554887" y="390127"/>
                  </a:lnTo>
                  <a:lnTo>
                    <a:pt x="1560576" y="361950"/>
                  </a:lnTo>
                  <a:lnTo>
                    <a:pt x="1560576" y="72390"/>
                  </a:lnTo>
                  <a:lnTo>
                    <a:pt x="1554887" y="44212"/>
                  </a:lnTo>
                  <a:lnTo>
                    <a:pt x="1539373" y="21202"/>
                  </a:lnTo>
                  <a:lnTo>
                    <a:pt x="1516363" y="5688"/>
                  </a:lnTo>
                  <a:lnTo>
                    <a:pt x="1488186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084064" y="5547361"/>
              <a:ext cx="1560830" cy="434340"/>
            </a:xfrm>
            <a:custGeom>
              <a:avLst/>
              <a:gdLst/>
              <a:ahLst/>
              <a:cxnLst/>
              <a:rect l="l" t="t" r="r" b="b"/>
              <a:pathLst>
                <a:path w="1560829" h="434339">
                  <a:moveTo>
                    <a:pt x="0" y="72390"/>
                  </a:moveTo>
                  <a:lnTo>
                    <a:pt x="5688" y="44212"/>
                  </a:lnTo>
                  <a:lnTo>
                    <a:pt x="21202" y="21202"/>
                  </a:lnTo>
                  <a:lnTo>
                    <a:pt x="44212" y="5688"/>
                  </a:lnTo>
                  <a:lnTo>
                    <a:pt x="72390" y="0"/>
                  </a:lnTo>
                  <a:lnTo>
                    <a:pt x="1488186" y="0"/>
                  </a:lnTo>
                  <a:lnTo>
                    <a:pt x="1516363" y="5688"/>
                  </a:lnTo>
                  <a:lnTo>
                    <a:pt x="1539373" y="21202"/>
                  </a:lnTo>
                  <a:lnTo>
                    <a:pt x="1554887" y="44212"/>
                  </a:lnTo>
                  <a:lnTo>
                    <a:pt x="1560576" y="72390"/>
                  </a:lnTo>
                  <a:lnTo>
                    <a:pt x="1560576" y="361950"/>
                  </a:lnTo>
                  <a:lnTo>
                    <a:pt x="1554887" y="390127"/>
                  </a:lnTo>
                  <a:lnTo>
                    <a:pt x="1539373" y="413137"/>
                  </a:lnTo>
                  <a:lnTo>
                    <a:pt x="1516363" y="428651"/>
                  </a:lnTo>
                  <a:lnTo>
                    <a:pt x="1488186" y="434340"/>
                  </a:lnTo>
                  <a:lnTo>
                    <a:pt x="72390" y="434340"/>
                  </a:lnTo>
                  <a:lnTo>
                    <a:pt x="44212" y="428651"/>
                  </a:lnTo>
                  <a:lnTo>
                    <a:pt x="21202" y="413137"/>
                  </a:lnTo>
                  <a:lnTo>
                    <a:pt x="5688" y="390127"/>
                  </a:lnTo>
                  <a:lnTo>
                    <a:pt x="0" y="361950"/>
                  </a:lnTo>
                  <a:lnTo>
                    <a:pt x="0" y="7239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5183346" y="5585090"/>
              <a:ext cx="1336040" cy="3308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000" b="1" u="sng" dirty="0">
                  <a:uFill>
                    <a:solidFill>
                      <a:srgbClr val="000000"/>
                    </a:solidFill>
                  </a:uFill>
                  <a:latin typeface="Calibri"/>
                  <a:cs typeface="Calibri"/>
                </a:rPr>
                <a:t>R10:</a:t>
              </a:r>
              <a:r>
                <a:rPr sz="2000" b="1" dirty="0">
                  <a:latin typeface="Calibri"/>
                  <a:cs typeface="Calibri"/>
                </a:rPr>
                <a:t> </a:t>
              </a:r>
              <a:r>
                <a:rPr sz="1800" dirty="0">
                  <a:latin typeface="Calibri"/>
                  <a:cs typeface="Calibri"/>
                </a:rPr>
                <a:t>ID &amp;</a:t>
              </a:r>
              <a:r>
                <a:rPr sz="1800" spc="-120" dirty="0">
                  <a:latin typeface="Calibri"/>
                  <a:cs typeface="Calibri"/>
                </a:rPr>
                <a:t> </a:t>
              </a:r>
              <a:r>
                <a:rPr sz="1800" spc="-45" dirty="0">
                  <a:latin typeface="Calibri"/>
                  <a:cs typeface="Calibri"/>
                </a:rPr>
                <a:t>WA</a:t>
              </a:r>
              <a:endParaRPr sz="1800">
                <a:latin typeface="Calibri"/>
                <a:cs typeface="Calibri"/>
              </a:endParaRPr>
            </a:p>
          </p:txBody>
        </p:sp>
      </p:grp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95385" y="1114953"/>
            <a:ext cx="39211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Calibri"/>
                <a:cs typeface="Calibri"/>
              </a:rPr>
              <a:t>TRI-Tier2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Comparison-2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98779" y="2255012"/>
            <a:ext cx="7694930" cy="27127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Most </a:t>
            </a:r>
            <a:r>
              <a:rPr sz="2000" dirty="0">
                <a:latin typeface="Calibri"/>
                <a:cs typeface="Calibri"/>
              </a:rPr>
              <a:t>States do not </a:t>
            </a:r>
            <a:r>
              <a:rPr sz="2000" spc="-5" dirty="0">
                <a:latin typeface="Calibri"/>
                <a:cs typeface="Calibri"/>
              </a:rPr>
              <a:t>give </a:t>
            </a:r>
            <a:r>
              <a:rPr sz="2000" dirty="0">
                <a:latin typeface="Calibri"/>
                <a:cs typeface="Calibri"/>
              </a:rPr>
              <a:t>access to </a:t>
            </a:r>
            <a:r>
              <a:rPr sz="2000" spc="-5" dirty="0">
                <a:latin typeface="Calibri"/>
                <a:cs typeface="Calibri"/>
              </a:rPr>
              <a:t>their Tier </a:t>
            </a:r>
            <a:r>
              <a:rPr sz="2000" dirty="0">
                <a:latin typeface="Calibri"/>
                <a:cs typeface="Calibri"/>
              </a:rPr>
              <a:t>2 </a:t>
            </a:r>
            <a:r>
              <a:rPr sz="2000" spc="-5" dirty="0">
                <a:latin typeface="Calibri"/>
                <a:cs typeface="Calibri"/>
              </a:rPr>
              <a:t>Reports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50000"/>
              </a:lnSpc>
              <a:spcBef>
                <a:spcPts val="475"/>
              </a:spcBef>
              <a:buFont typeface="Calibri"/>
              <a:buChar char="•"/>
              <a:tabLst>
                <a:tab pos="354965" algn="l"/>
                <a:tab pos="355600" algn="l"/>
              </a:tabLst>
            </a:pPr>
            <a:r>
              <a:rPr sz="2000" b="1" i="1" spc="-5" dirty="0">
                <a:latin typeface="Calibri"/>
                <a:cs typeface="Calibri"/>
              </a:rPr>
              <a:t>Hypothesis</a:t>
            </a:r>
            <a:r>
              <a:rPr sz="2000" spc="-5" dirty="0">
                <a:latin typeface="Calibri"/>
                <a:cs typeface="Calibri"/>
              </a:rPr>
              <a:t>: Certain facilities </a:t>
            </a:r>
            <a:r>
              <a:rPr sz="2000" dirty="0">
                <a:latin typeface="Calibri"/>
                <a:cs typeface="Calibri"/>
              </a:rPr>
              <a:t>that </a:t>
            </a:r>
            <a:r>
              <a:rPr sz="2000" spc="-5" dirty="0">
                <a:latin typeface="Calibri"/>
                <a:cs typeface="Calibri"/>
              </a:rPr>
              <a:t>report Tier </a:t>
            </a:r>
            <a:r>
              <a:rPr sz="2000" dirty="0">
                <a:latin typeface="Calibri"/>
                <a:cs typeface="Calibri"/>
              </a:rPr>
              <a:t>2 </a:t>
            </a:r>
            <a:r>
              <a:rPr sz="2000" spc="-5" dirty="0">
                <a:latin typeface="Calibri"/>
                <a:cs typeface="Calibri"/>
              </a:rPr>
              <a:t>Reports </a:t>
            </a:r>
            <a:r>
              <a:rPr sz="2000" dirty="0">
                <a:latin typeface="Calibri"/>
                <a:cs typeface="Calibri"/>
              </a:rPr>
              <a:t>are </a:t>
            </a:r>
            <a:r>
              <a:rPr sz="2000" spc="-5" dirty="0">
                <a:latin typeface="Calibri"/>
                <a:cs typeface="Calibri"/>
              </a:rPr>
              <a:t>expected </a:t>
            </a:r>
            <a:r>
              <a:rPr sz="2000" dirty="0">
                <a:latin typeface="Calibri"/>
                <a:cs typeface="Calibri"/>
              </a:rPr>
              <a:t>to  </a:t>
            </a:r>
            <a:r>
              <a:rPr sz="2000" spc="-5" dirty="0">
                <a:latin typeface="Calibri"/>
                <a:cs typeface="Calibri"/>
              </a:rPr>
              <a:t>report directly </a:t>
            </a:r>
            <a:r>
              <a:rPr sz="2000" dirty="0">
                <a:latin typeface="Calibri"/>
                <a:cs typeface="Calibri"/>
              </a:rPr>
              <a:t>to TRI (under </a:t>
            </a:r>
            <a:r>
              <a:rPr sz="2000" spc="-5" dirty="0">
                <a:latin typeface="Calibri"/>
                <a:cs typeface="Calibri"/>
              </a:rPr>
              <a:t>section </a:t>
            </a:r>
            <a:r>
              <a:rPr sz="2000" dirty="0">
                <a:latin typeface="Calibri"/>
                <a:cs typeface="Calibri"/>
              </a:rPr>
              <a:t>313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EPCRA)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570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Manufacturing industry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sectors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515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TRI listed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chemicals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510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Exceeds employee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threshold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76024" y="1247002"/>
            <a:ext cx="40144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Calibri"/>
                <a:cs typeface="Calibri"/>
              </a:rPr>
              <a:t>TRI-Tier </a:t>
            </a:r>
            <a:r>
              <a:rPr sz="3200" dirty="0">
                <a:latin typeface="Calibri"/>
                <a:cs typeface="Calibri"/>
              </a:rPr>
              <a:t>2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Comparison-3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16939" y="2162950"/>
            <a:ext cx="7706995" cy="34423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3065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Calibri"/>
                <a:cs typeface="Calibri"/>
              </a:rPr>
              <a:t>Analytical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Approach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Downloaded Tier </a:t>
            </a:r>
            <a:r>
              <a:rPr sz="2000" dirty="0">
                <a:latin typeface="Calibri"/>
                <a:cs typeface="Calibri"/>
              </a:rPr>
              <a:t>2 </a:t>
            </a:r>
            <a:r>
              <a:rPr sz="2000" spc="-5" dirty="0">
                <a:latin typeface="Calibri"/>
                <a:cs typeface="Calibri"/>
              </a:rPr>
              <a:t>data from </a:t>
            </a:r>
            <a:r>
              <a:rPr sz="2000" dirty="0">
                <a:latin typeface="Calibri"/>
                <a:cs typeface="Calibri"/>
              </a:rPr>
              <a:t>E-Plan, </a:t>
            </a:r>
            <a:r>
              <a:rPr sz="2000" spc="-5" dirty="0">
                <a:latin typeface="Calibri"/>
                <a:cs typeface="Calibri"/>
              </a:rPr>
              <a:t>individual states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regional Tier  </a:t>
            </a:r>
            <a:r>
              <a:rPr sz="2000" dirty="0">
                <a:latin typeface="Calibri"/>
                <a:cs typeface="Calibri"/>
              </a:rPr>
              <a:t>2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coordinators</a:t>
            </a:r>
            <a:endParaRPr sz="2000">
              <a:latin typeface="Calibri"/>
              <a:cs typeface="Calibri"/>
            </a:endParaRPr>
          </a:p>
          <a:p>
            <a:pPr marL="355600" marR="301625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Confirmed chemical identity between Tier </a:t>
            </a:r>
            <a:r>
              <a:rPr sz="2000" dirty="0">
                <a:latin typeface="Calibri"/>
                <a:cs typeface="Calibri"/>
              </a:rPr>
              <a:t>2 and TRI </a:t>
            </a:r>
            <a:r>
              <a:rPr sz="2000" spc="-5" dirty="0">
                <a:latin typeface="Calibri"/>
                <a:cs typeface="Calibri"/>
              </a:rPr>
              <a:t>chemicals using  Chemical </a:t>
            </a:r>
            <a:r>
              <a:rPr sz="2000" dirty="0">
                <a:latin typeface="Calibri"/>
                <a:cs typeface="Calibri"/>
              </a:rPr>
              <a:t>Abstracts </a:t>
            </a:r>
            <a:r>
              <a:rPr sz="2000" spc="-5" dirty="0">
                <a:latin typeface="Calibri"/>
                <a:cs typeface="Calibri"/>
              </a:rPr>
              <a:t>Service </a:t>
            </a:r>
            <a:r>
              <a:rPr sz="2000" dirty="0">
                <a:latin typeface="Calibri"/>
                <a:cs typeface="Calibri"/>
              </a:rPr>
              <a:t>(CAS)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numbers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Obtained </a:t>
            </a:r>
            <a:r>
              <a:rPr sz="2000" spc="-5" dirty="0">
                <a:latin typeface="Calibri"/>
                <a:cs typeface="Calibri"/>
              </a:rPr>
              <a:t>NAICS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number of Employees for Tier </a:t>
            </a:r>
            <a:r>
              <a:rPr sz="2000" dirty="0">
                <a:latin typeface="Calibri"/>
                <a:cs typeface="Calibri"/>
              </a:rPr>
              <a:t>2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facilities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Matched </a:t>
            </a:r>
            <a:r>
              <a:rPr sz="2000" spc="-5" dirty="0">
                <a:latin typeface="Calibri"/>
                <a:cs typeface="Calibri"/>
              </a:rPr>
              <a:t>Tier </a:t>
            </a:r>
            <a:r>
              <a:rPr sz="2000" dirty="0">
                <a:latin typeface="Calibri"/>
                <a:cs typeface="Calibri"/>
              </a:rPr>
              <a:t>2 </a:t>
            </a:r>
            <a:r>
              <a:rPr sz="2000" spc="-5" dirty="0">
                <a:latin typeface="Calibri"/>
                <a:cs typeface="Calibri"/>
              </a:rPr>
              <a:t>facilities with </a:t>
            </a:r>
            <a:r>
              <a:rPr sz="2000" dirty="0">
                <a:latin typeface="Calibri"/>
                <a:cs typeface="Calibri"/>
              </a:rPr>
              <a:t>FRS and TRI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database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Identified possible </a:t>
            </a:r>
            <a:r>
              <a:rPr sz="2000" dirty="0">
                <a:latin typeface="Calibri"/>
                <a:cs typeface="Calibri"/>
              </a:rPr>
              <a:t>TRI </a:t>
            </a:r>
            <a:r>
              <a:rPr sz="2000" spc="-5" dirty="0">
                <a:latin typeface="Calibri"/>
                <a:cs typeface="Calibri"/>
              </a:rPr>
              <a:t>non-reporters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never-reporters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Double-checked facilities’ operational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status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91981" y="1114953"/>
            <a:ext cx="352932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Calibri"/>
                <a:cs typeface="Calibri"/>
              </a:rPr>
              <a:t>TRI-RMP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Comparison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98779" y="2103325"/>
            <a:ext cx="7597775" cy="3375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95"/>
              </a:spcBef>
              <a:buFont typeface="Calibri"/>
              <a:buChar char="•"/>
              <a:tabLst>
                <a:tab pos="354965" algn="l"/>
                <a:tab pos="355600" algn="l"/>
              </a:tabLst>
            </a:pPr>
            <a:r>
              <a:rPr sz="2000" b="1" i="1" spc="-5" dirty="0">
                <a:latin typeface="Calibri"/>
                <a:cs typeface="Calibri"/>
              </a:rPr>
              <a:t>Hypothesis</a:t>
            </a:r>
            <a:r>
              <a:rPr sz="2000" spc="-5" dirty="0">
                <a:latin typeface="Calibri"/>
                <a:cs typeface="Calibri"/>
              </a:rPr>
              <a:t>: Certain facilities </a:t>
            </a:r>
            <a:r>
              <a:rPr sz="2000" dirty="0">
                <a:latin typeface="Calibri"/>
                <a:cs typeface="Calibri"/>
              </a:rPr>
              <a:t>that </a:t>
            </a:r>
            <a:r>
              <a:rPr sz="2000" spc="-5" dirty="0">
                <a:latin typeface="Calibri"/>
                <a:cs typeface="Calibri"/>
              </a:rPr>
              <a:t>report </a:t>
            </a:r>
            <a:r>
              <a:rPr sz="2000" dirty="0">
                <a:latin typeface="Calibri"/>
                <a:cs typeface="Calibri"/>
              </a:rPr>
              <a:t>RMP </a:t>
            </a:r>
            <a:r>
              <a:rPr sz="2000" spc="-5" dirty="0">
                <a:latin typeface="Calibri"/>
                <a:cs typeface="Calibri"/>
              </a:rPr>
              <a:t>Reports </a:t>
            </a:r>
            <a:r>
              <a:rPr sz="2000" dirty="0">
                <a:latin typeface="Calibri"/>
                <a:cs typeface="Calibri"/>
              </a:rPr>
              <a:t>are </a:t>
            </a:r>
            <a:r>
              <a:rPr sz="2000" spc="-5" dirty="0">
                <a:latin typeface="Calibri"/>
                <a:cs typeface="Calibri"/>
              </a:rPr>
              <a:t>expected </a:t>
            </a:r>
            <a:r>
              <a:rPr sz="2000" dirty="0">
                <a:latin typeface="Calibri"/>
                <a:cs typeface="Calibri"/>
              </a:rPr>
              <a:t>to  </a:t>
            </a:r>
            <a:r>
              <a:rPr sz="2000" spc="-5" dirty="0">
                <a:latin typeface="Calibri"/>
                <a:cs typeface="Calibri"/>
              </a:rPr>
              <a:t>report directly </a:t>
            </a:r>
            <a:r>
              <a:rPr sz="2000" dirty="0">
                <a:latin typeface="Calibri"/>
                <a:cs typeface="Calibri"/>
              </a:rPr>
              <a:t>to TRI (under </a:t>
            </a:r>
            <a:r>
              <a:rPr sz="2000" spc="-5" dirty="0">
                <a:latin typeface="Calibri"/>
                <a:cs typeface="Calibri"/>
              </a:rPr>
              <a:t>section </a:t>
            </a:r>
            <a:r>
              <a:rPr sz="2000" dirty="0">
                <a:latin typeface="Calibri"/>
                <a:cs typeface="Calibri"/>
              </a:rPr>
              <a:t>313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EPCRA)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570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RMP industry sectors also </a:t>
            </a:r>
            <a:r>
              <a:rPr sz="1800" dirty="0">
                <a:latin typeface="Calibri"/>
                <a:cs typeface="Calibri"/>
              </a:rPr>
              <a:t>be </a:t>
            </a:r>
            <a:r>
              <a:rPr sz="1800" spc="-5" dirty="0">
                <a:latin typeface="Calibri"/>
                <a:cs typeface="Calibri"/>
              </a:rPr>
              <a:t>covered </a:t>
            </a:r>
            <a:r>
              <a:rPr sz="1800" dirty="0">
                <a:latin typeface="Calibri"/>
                <a:cs typeface="Calibri"/>
              </a:rPr>
              <a:t>under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TRI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515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TRI listed chemicals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RMP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chemicals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510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Exceeds employee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threshold</a:t>
            </a: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Calibri"/>
              <a:buChar char="–"/>
            </a:pPr>
            <a:endParaRPr sz="1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Quantities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in-Process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6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Identified non-reporters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never-reporters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45157" y="1247002"/>
            <a:ext cx="36760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Calibri"/>
                <a:cs typeface="Calibri"/>
              </a:rPr>
              <a:t>Results and </a:t>
            </a:r>
            <a:r>
              <a:rPr sz="3200" dirty="0">
                <a:latin typeface="Calibri"/>
                <a:cs typeface="Calibri"/>
              </a:rPr>
              <a:t>Follow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Up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16939" y="2146351"/>
            <a:ext cx="3924300" cy="339788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Results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09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Under-Reporters </a:t>
            </a:r>
            <a:r>
              <a:rPr sz="2000" dirty="0">
                <a:latin typeface="Calibri"/>
                <a:cs typeface="Calibri"/>
              </a:rPr>
              <a:t>/ </a:t>
            </a:r>
            <a:r>
              <a:rPr sz="2000" spc="-5" dirty="0">
                <a:latin typeface="Calibri"/>
                <a:cs typeface="Calibri"/>
              </a:rPr>
              <a:t>Over-Reporters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Non-Reporters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40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Chemical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Facility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Never-Reporters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Follow</a:t>
            </a:r>
            <a:r>
              <a:rPr sz="2400" b="1" u="heavy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Up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09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Data Quality Calls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Enforcement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1152" y="1026668"/>
            <a:ext cx="59613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TRI </a:t>
            </a:r>
            <a:r>
              <a:rPr sz="3200" spc="-5" dirty="0"/>
              <a:t>Facilities Revisions </a:t>
            </a:r>
            <a:r>
              <a:rPr sz="3200" dirty="0"/>
              <a:t>–</a:t>
            </a:r>
            <a:r>
              <a:rPr sz="3200" spc="-50" dirty="0"/>
              <a:t> </a:t>
            </a:r>
            <a:r>
              <a:rPr sz="3200" dirty="0"/>
              <a:t>RY07-14</a:t>
            </a:r>
            <a:endParaRPr sz="32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487625"/>
              </p:ext>
            </p:extLst>
          </p:nvPr>
        </p:nvGraphicFramePr>
        <p:xfrm>
          <a:off x="1525700" y="1608455"/>
          <a:ext cx="5780403" cy="2435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9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1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6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610"/>
                        </a:lnSpc>
                      </a:pPr>
                      <a:r>
                        <a:rPr sz="1400" b="1" spc="-80" dirty="0">
                          <a:latin typeface="Cambria"/>
                          <a:cs typeface="Cambria"/>
                        </a:rPr>
                        <a:t>RY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31775" marR="219075" indent="158115">
                        <a:lnSpc>
                          <a:spcPct val="100000"/>
                        </a:lnSpc>
                      </a:pPr>
                      <a:r>
                        <a:rPr sz="1400" b="1" spc="-25" dirty="0">
                          <a:latin typeface="Cambria"/>
                          <a:cs typeface="Cambria"/>
                        </a:rPr>
                        <a:t>Total  </a:t>
                      </a:r>
                      <a:r>
                        <a:rPr sz="1400" b="1" spc="-70" dirty="0">
                          <a:latin typeface="Cambria"/>
                          <a:cs typeface="Cambria"/>
                        </a:rPr>
                        <a:t>F</a:t>
                      </a:r>
                      <a:r>
                        <a:rPr sz="1400" b="1" dirty="0">
                          <a:latin typeface="Cambria"/>
                          <a:cs typeface="Cambria"/>
                        </a:rPr>
                        <a:t>aci</a:t>
                      </a:r>
                      <a:r>
                        <a:rPr sz="1400" b="1" spc="-5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1400" b="1" dirty="0">
                          <a:latin typeface="Cambria"/>
                          <a:cs typeface="Cambria"/>
                        </a:rPr>
                        <a:t>iti</a:t>
                      </a:r>
                      <a:r>
                        <a:rPr sz="14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1400" b="1" dirty="0">
                          <a:latin typeface="Cambria"/>
                          <a:cs typeface="Cambria"/>
                        </a:rPr>
                        <a:t>s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18440" marR="207010" indent="199390">
                        <a:lnSpc>
                          <a:spcPct val="100000"/>
                        </a:lnSpc>
                      </a:pPr>
                      <a:r>
                        <a:rPr sz="1400" b="1" spc="-25" dirty="0">
                          <a:latin typeface="Cambria"/>
                          <a:cs typeface="Cambria"/>
                        </a:rPr>
                        <a:t>Total  </a:t>
                      </a:r>
                      <a:r>
                        <a:rPr sz="1400" b="1" spc="-70" dirty="0">
                          <a:latin typeface="Cambria"/>
                          <a:cs typeface="Cambria"/>
                        </a:rPr>
                        <a:t>F</a:t>
                      </a:r>
                      <a:r>
                        <a:rPr sz="1400" b="1" dirty="0">
                          <a:latin typeface="Cambria"/>
                          <a:cs typeface="Cambria"/>
                        </a:rPr>
                        <a:t>aci</a:t>
                      </a:r>
                      <a:r>
                        <a:rPr sz="1400" b="1" spc="-5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1400" b="1" dirty="0">
                          <a:latin typeface="Cambria"/>
                          <a:cs typeface="Cambria"/>
                        </a:rPr>
                        <a:t>iti</a:t>
                      </a:r>
                      <a:r>
                        <a:rPr sz="14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1400" b="1" dirty="0">
                          <a:latin typeface="Cambria"/>
                          <a:cs typeface="Cambria"/>
                        </a:rPr>
                        <a:t>s*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 marR="9017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400" b="1" spc="-5" dirty="0">
                          <a:latin typeface="Cambria"/>
                          <a:cs typeface="Cambria"/>
                        </a:rPr>
                        <a:t>#</a:t>
                      </a:r>
                      <a:r>
                        <a:rPr sz="1400" b="1" spc="-70" dirty="0">
                          <a:latin typeface="Cambria"/>
                          <a:cs typeface="Cambria"/>
                        </a:rPr>
                        <a:t>F</a:t>
                      </a:r>
                      <a:r>
                        <a:rPr sz="1400" b="1" dirty="0">
                          <a:latin typeface="Cambria"/>
                          <a:cs typeface="Cambria"/>
                        </a:rPr>
                        <a:t>aci</a:t>
                      </a:r>
                      <a:r>
                        <a:rPr sz="1400" b="1" spc="-5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1400" b="1" dirty="0">
                          <a:latin typeface="Cambria"/>
                          <a:cs typeface="Cambria"/>
                        </a:rPr>
                        <a:t>iti</a:t>
                      </a:r>
                      <a:r>
                        <a:rPr sz="14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1400" b="1" dirty="0">
                          <a:latin typeface="Cambria"/>
                          <a:cs typeface="Cambria"/>
                        </a:rPr>
                        <a:t>s  that  </a:t>
                      </a:r>
                      <a:r>
                        <a:rPr sz="1400" b="1" spc="-10" dirty="0">
                          <a:latin typeface="Cambria"/>
                          <a:cs typeface="Cambria"/>
                        </a:rPr>
                        <a:t>Revised*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ts val="1610"/>
                        </a:lnSpc>
                      </a:pPr>
                      <a:r>
                        <a:rPr sz="1400" b="1" spc="-15" dirty="0">
                          <a:latin typeface="Cambria"/>
                          <a:cs typeface="Cambria"/>
                        </a:rPr>
                        <a:t>Percent</a:t>
                      </a:r>
                      <a:r>
                        <a:rPr sz="1400" b="1" spc="-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b="1" spc="-10" dirty="0">
                          <a:latin typeface="Cambria"/>
                          <a:cs typeface="Cambria"/>
                        </a:rPr>
                        <a:t>Revised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L="444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2007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23359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7030" algn="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23126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2015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8.7%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444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2008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22769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7030" algn="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22555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1864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8.3%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L="444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2009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21894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7030" algn="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21698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2026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9.3%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L="444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2010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21737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7030" algn="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21542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1423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6.6%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L="444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2011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21742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7030" algn="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21562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2094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9.7%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L="444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2012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21847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7030" algn="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21708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1178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5.4%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444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2013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21897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7030" algn="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21772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1005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4.6%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444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2014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21783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7030" algn="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21657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546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0"/>
                        </a:lnSpc>
                        <a:spcBef>
                          <a:spcPts val="4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2.5%</a:t>
                      </a: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6" name="object 56"/>
          <p:cNvSpPr txBox="1"/>
          <p:nvPr/>
        </p:nvSpPr>
        <p:spPr>
          <a:xfrm>
            <a:off x="2881350" y="4423665"/>
            <a:ext cx="33972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595958"/>
                </a:solidFill>
                <a:latin typeface="Calibri"/>
                <a:cs typeface="Calibri"/>
              </a:rPr>
              <a:t>TRI </a:t>
            </a:r>
            <a:r>
              <a:rPr sz="1800" spc="-10" dirty="0">
                <a:solidFill>
                  <a:srgbClr val="595958"/>
                </a:solidFill>
                <a:latin typeface="Calibri"/>
                <a:cs typeface="Calibri"/>
              </a:rPr>
              <a:t>Facilities Revision </a:t>
            </a:r>
            <a:r>
              <a:rPr sz="1800" spc="-15" dirty="0">
                <a:solidFill>
                  <a:srgbClr val="595958"/>
                </a:solidFill>
                <a:latin typeface="Calibri"/>
                <a:cs typeface="Calibri"/>
              </a:rPr>
              <a:t>Rate </a:t>
            </a:r>
            <a:r>
              <a:rPr sz="1800" dirty="0">
                <a:solidFill>
                  <a:srgbClr val="595958"/>
                </a:solidFill>
                <a:latin typeface="Calibri"/>
                <a:cs typeface="Calibri"/>
              </a:rPr>
              <a:t>-</a:t>
            </a:r>
            <a:r>
              <a:rPr sz="1800" spc="0" dirty="0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95958"/>
                </a:solidFill>
                <a:latin typeface="Calibri"/>
                <a:cs typeface="Calibri"/>
              </a:rPr>
              <a:t>RY07-14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263870" y="6041599"/>
            <a:ext cx="9836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95958"/>
                </a:solidFill>
                <a:latin typeface="Calibri"/>
                <a:cs typeface="Calibri"/>
              </a:rPr>
              <a:t>Total</a:t>
            </a:r>
            <a:r>
              <a:rPr sz="1200" spc="-35" dirty="0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95958"/>
                </a:solidFill>
                <a:latin typeface="Calibri"/>
                <a:cs typeface="Calibri"/>
              </a:rPr>
              <a:t>Facilities*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436622" y="6041599"/>
            <a:ext cx="635000" cy="58102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75"/>
              </a:spcBef>
            </a:pPr>
            <a:r>
              <a:rPr sz="1200" dirty="0">
                <a:solidFill>
                  <a:srgbClr val="595958"/>
                </a:solidFill>
                <a:latin typeface="Calibri"/>
                <a:cs typeface="Calibri"/>
              </a:rPr>
              <a:t>#Fa</a:t>
            </a:r>
            <a:r>
              <a:rPr sz="1200" spc="-5" dirty="0">
                <a:solidFill>
                  <a:srgbClr val="595958"/>
                </a:solidFill>
                <a:latin typeface="Calibri"/>
                <a:cs typeface="Calibri"/>
              </a:rPr>
              <a:t>c</a:t>
            </a:r>
            <a:r>
              <a:rPr sz="1200" dirty="0">
                <a:solidFill>
                  <a:srgbClr val="595958"/>
                </a:solidFill>
                <a:latin typeface="Calibri"/>
                <a:cs typeface="Calibri"/>
              </a:rPr>
              <a:t>ili</a:t>
            </a:r>
            <a:r>
              <a:rPr sz="1200" spc="-10" dirty="0">
                <a:solidFill>
                  <a:srgbClr val="595958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595958"/>
                </a:solidFill>
                <a:latin typeface="Calibri"/>
                <a:cs typeface="Calibri"/>
              </a:rPr>
              <a:t>ies  </a:t>
            </a:r>
            <a:r>
              <a:rPr sz="1200" spc="-5" dirty="0">
                <a:solidFill>
                  <a:srgbClr val="595958"/>
                </a:solidFill>
                <a:latin typeface="Calibri"/>
                <a:cs typeface="Calibri"/>
              </a:rPr>
              <a:t>that  Revised*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" name="Group 1" descr="Graph showing the number of facilities that reported and the number of facilities that needed revision from 2007 through 2014.  Graph shows percentage of revisiions has steadly decreased." title="TRI Revisiion Rate">
            <a:extLst>
              <a:ext uri="{FF2B5EF4-FFF2-40B4-BE49-F238E27FC236}">
                <a16:creationId xmlns:a16="http://schemas.microsoft.com/office/drawing/2014/main" id="{5A9CA0D9-35F0-49C7-9FC3-545619056583}"/>
              </a:ext>
            </a:extLst>
          </p:cNvPr>
          <p:cNvGrpSpPr/>
          <p:nvPr/>
        </p:nvGrpSpPr>
        <p:grpSpPr>
          <a:xfrm>
            <a:off x="984148" y="4780015"/>
            <a:ext cx="7189139" cy="1544585"/>
            <a:chOff x="984148" y="4619232"/>
            <a:chExt cx="7189139" cy="1544585"/>
          </a:xfrm>
        </p:grpSpPr>
        <p:sp>
          <p:nvSpPr>
            <p:cNvPr id="6" name="object 6"/>
            <p:cNvSpPr/>
            <p:nvPr/>
          </p:nvSpPr>
          <p:spPr>
            <a:xfrm>
              <a:off x="6470903" y="5337047"/>
              <a:ext cx="593090" cy="0"/>
            </a:xfrm>
            <a:custGeom>
              <a:avLst/>
              <a:gdLst/>
              <a:ahLst/>
              <a:cxnLst/>
              <a:rect l="l" t="t" r="r" b="b"/>
              <a:pathLst>
                <a:path w="593090">
                  <a:moveTo>
                    <a:pt x="0" y="0"/>
                  </a:moveTo>
                  <a:lnTo>
                    <a:pt x="592836" y="0"/>
                  </a:lnTo>
                </a:path>
              </a:pathLst>
            </a:custGeom>
            <a:ln w="9143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707379" y="5337047"/>
              <a:ext cx="593090" cy="0"/>
            </a:xfrm>
            <a:custGeom>
              <a:avLst/>
              <a:gdLst/>
              <a:ahLst/>
              <a:cxnLst/>
              <a:rect l="l" t="t" r="r" b="b"/>
              <a:pathLst>
                <a:path w="593089">
                  <a:moveTo>
                    <a:pt x="0" y="0"/>
                  </a:moveTo>
                  <a:lnTo>
                    <a:pt x="592836" y="0"/>
                  </a:lnTo>
                </a:path>
              </a:pathLst>
            </a:custGeom>
            <a:ln w="9143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42332" y="5337047"/>
              <a:ext cx="593090" cy="0"/>
            </a:xfrm>
            <a:custGeom>
              <a:avLst/>
              <a:gdLst/>
              <a:ahLst/>
              <a:cxnLst/>
              <a:rect l="l" t="t" r="r" b="b"/>
              <a:pathLst>
                <a:path w="593089">
                  <a:moveTo>
                    <a:pt x="0" y="0"/>
                  </a:moveTo>
                  <a:lnTo>
                    <a:pt x="592835" y="0"/>
                  </a:lnTo>
                </a:path>
              </a:pathLst>
            </a:custGeom>
            <a:ln w="9143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77284" y="5337047"/>
              <a:ext cx="593090" cy="0"/>
            </a:xfrm>
            <a:custGeom>
              <a:avLst/>
              <a:gdLst/>
              <a:ahLst/>
              <a:cxnLst/>
              <a:rect l="l" t="t" r="r" b="b"/>
              <a:pathLst>
                <a:path w="593089">
                  <a:moveTo>
                    <a:pt x="0" y="0"/>
                  </a:moveTo>
                  <a:lnTo>
                    <a:pt x="592836" y="0"/>
                  </a:lnTo>
                </a:path>
              </a:pathLst>
            </a:custGeom>
            <a:ln w="9143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412235" y="5337047"/>
              <a:ext cx="594360" cy="0"/>
            </a:xfrm>
            <a:custGeom>
              <a:avLst/>
              <a:gdLst/>
              <a:ahLst/>
              <a:cxnLst/>
              <a:rect l="l" t="t" r="r" b="b"/>
              <a:pathLst>
                <a:path w="594360">
                  <a:moveTo>
                    <a:pt x="0" y="0"/>
                  </a:moveTo>
                  <a:lnTo>
                    <a:pt x="594360" y="0"/>
                  </a:lnTo>
                </a:path>
              </a:pathLst>
            </a:custGeom>
            <a:ln w="9143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48711" y="5337047"/>
              <a:ext cx="593090" cy="0"/>
            </a:xfrm>
            <a:custGeom>
              <a:avLst/>
              <a:gdLst/>
              <a:ahLst/>
              <a:cxnLst/>
              <a:rect l="l" t="t" r="r" b="b"/>
              <a:pathLst>
                <a:path w="593089">
                  <a:moveTo>
                    <a:pt x="0" y="0"/>
                  </a:moveTo>
                  <a:lnTo>
                    <a:pt x="592836" y="0"/>
                  </a:lnTo>
                </a:path>
              </a:pathLst>
            </a:custGeom>
            <a:ln w="9143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883664" y="5337047"/>
              <a:ext cx="593090" cy="0"/>
            </a:xfrm>
            <a:custGeom>
              <a:avLst/>
              <a:gdLst/>
              <a:ahLst/>
              <a:cxnLst/>
              <a:rect l="l" t="t" r="r" b="b"/>
              <a:pathLst>
                <a:path w="593089">
                  <a:moveTo>
                    <a:pt x="0" y="0"/>
                  </a:moveTo>
                  <a:lnTo>
                    <a:pt x="592836" y="0"/>
                  </a:lnTo>
                </a:path>
              </a:pathLst>
            </a:custGeom>
            <a:ln w="9143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24000" y="5337047"/>
              <a:ext cx="187960" cy="0"/>
            </a:xfrm>
            <a:custGeom>
              <a:avLst/>
              <a:gdLst/>
              <a:ahLst/>
              <a:cxnLst/>
              <a:rect l="l" t="t" r="r" b="b"/>
              <a:pathLst>
                <a:path w="187960">
                  <a:moveTo>
                    <a:pt x="0" y="0"/>
                  </a:moveTo>
                  <a:lnTo>
                    <a:pt x="187451" y="0"/>
                  </a:lnTo>
                </a:path>
              </a:pathLst>
            </a:custGeom>
            <a:ln w="9143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235952" y="5038344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>
                  <a:moveTo>
                    <a:pt x="0" y="0"/>
                  </a:moveTo>
                  <a:lnTo>
                    <a:pt x="405384" y="0"/>
                  </a:lnTo>
                </a:path>
              </a:pathLst>
            </a:custGeom>
            <a:ln w="9144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470903" y="5038344"/>
              <a:ext cx="593090" cy="0"/>
            </a:xfrm>
            <a:custGeom>
              <a:avLst/>
              <a:gdLst/>
              <a:ahLst/>
              <a:cxnLst/>
              <a:rect l="l" t="t" r="r" b="b"/>
              <a:pathLst>
                <a:path w="593090">
                  <a:moveTo>
                    <a:pt x="0" y="0"/>
                  </a:moveTo>
                  <a:lnTo>
                    <a:pt x="592836" y="0"/>
                  </a:lnTo>
                </a:path>
              </a:pathLst>
            </a:custGeom>
            <a:ln w="9144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707379" y="5038344"/>
              <a:ext cx="593090" cy="0"/>
            </a:xfrm>
            <a:custGeom>
              <a:avLst/>
              <a:gdLst/>
              <a:ahLst/>
              <a:cxnLst/>
              <a:rect l="l" t="t" r="r" b="b"/>
              <a:pathLst>
                <a:path w="593089">
                  <a:moveTo>
                    <a:pt x="0" y="0"/>
                  </a:moveTo>
                  <a:lnTo>
                    <a:pt x="592836" y="0"/>
                  </a:lnTo>
                </a:path>
              </a:pathLst>
            </a:custGeom>
            <a:ln w="9144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942332" y="5038344"/>
              <a:ext cx="593090" cy="0"/>
            </a:xfrm>
            <a:custGeom>
              <a:avLst/>
              <a:gdLst/>
              <a:ahLst/>
              <a:cxnLst/>
              <a:rect l="l" t="t" r="r" b="b"/>
              <a:pathLst>
                <a:path w="593089">
                  <a:moveTo>
                    <a:pt x="0" y="0"/>
                  </a:moveTo>
                  <a:lnTo>
                    <a:pt x="592835" y="0"/>
                  </a:lnTo>
                </a:path>
              </a:pathLst>
            </a:custGeom>
            <a:ln w="9144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177284" y="5038344"/>
              <a:ext cx="593090" cy="0"/>
            </a:xfrm>
            <a:custGeom>
              <a:avLst/>
              <a:gdLst/>
              <a:ahLst/>
              <a:cxnLst/>
              <a:rect l="l" t="t" r="r" b="b"/>
              <a:pathLst>
                <a:path w="593089">
                  <a:moveTo>
                    <a:pt x="0" y="0"/>
                  </a:moveTo>
                  <a:lnTo>
                    <a:pt x="592836" y="0"/>
                  </a:lnTo>
                </a:path>
              </a:pathLst>
            </a:custGeom>
            <a:ln w="9144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412235" y="5038344"/>
              <a:ext cx="594360" cy="0"/>
            </a:xfrm>
            <a:custGeom>
              <a:avLst/>
              <a:gdLst/>
              <a:ahLst/>
              <a:cxnLst/>
              <a:rect l="l" t="t" r="r" b="b"/>
              <a:pathLst>
                <a:path w="594360">
                  <a:moveTo>
                    <a:pt x="0" y="0"/>
                  </a:moveTo>
                  <a:lnTo>
                    <a:pt x="594360" y="0"/>
                  </a:lnTo>
                </a:path>
              </a:pathLst>
            </a:custGeom>
            <a:ln w="9144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648711" y="5038344"/>
              <a:ext cx="593090" cy="0"/>
            </a:xfrm>
            <a:custGeom>
              <a:avLst/>
              <a:gdLst/>
              <a:ahLst/>
              <a:cxnLst/>
              <a:rect l="l" t="t" r="r" b="b"/>
              <a:pathLst>
                <a:path w="593089">
                  <a:moveTo>
                    <a:pt x="0" y="0"/>
                  </a:moveTo>
                  <a:lnTo>
                    <a:pt x="592836" y="0"/>
                  </a:lnTo>
                </a:path>
              </a:pathLst>
            </a:custGeom>
            <a:ln w="9144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883664" y="5038344"/>
              <a:ext cx="593090" cy="0"/>
            </a:xfrm>
            <a:custGeom>
              <a:avLst/>
              <a:gdLst/>
              <a:ahLst/>
              <a:cxnLst/>
              <a:rect l="l" t="t" r="r" b="b"/>
              <a:pathLst>
                <a:path w="593089">
                  <a:moveTo>
                    <a:pt x="0" y="0"/>
                  </a:moveTo>
                  <a:lnTo>
                    <a:pt x="592836" y="0"/>
                  </a:lnTo>
                </a:path>
              </a:pathLst>
            </a:custGeom>
            <a:ln w="9144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24000" y="5038344"/>
              <a:ext cx="187960" cy="0"/>
            </a:xfrm>
            <a:custGeom>
              <a:avLst/>
              <a:gdLst/>
              <a:ahLst/>
              <a:cxnLst/>
              <a:rect l="l" t="t" r="r" b="b"/>
              <a:pathLst>
                <a:path w="187960">
                  <a:moveTo>
                    <a:pt x="0" y="0"/>
                  </a:moveTo>
                  <a:lnTo>
                    <a:pt x="187451" y="0"/>
                  </a:lnTo>
                </a:path>
              </a:pathLst>
            </a:custGeom>
            <a:ln w="9144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524000" y="4741164"/>
              <a:ext cx="6117590" cy="0"/>
            </a:xfrm>
            <a:custGeom>
              <a:avLst/>
              <a:gdLst/>
              <a:ahLst/>
              <a:cxnLst/>
              <a:rect l="l" t="t" r="r" b="b"/>
              <a:pathLst>
                <a:path w="6117590">
                  <a:moveTo>
                    <a:pt x="0" y="0"/>
                  </a:moveTo>
                  <a:lnTo>
                    <a:pt x="6117336" y="0"/>
                  </a:lnTo>
                </a:path>
              </a:pathLst>
            </a:custGeom>
            <a:ln w="9144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711451" y="4945379"/>
              <a:ext cx="172720" cy="690880"/>
            </a:xfrm>
            <a:custGeom>
              <a:avLst/>
              <a:gdLst/>
              <a:ahLst/>
              <a:cxnLst/>
              <a:rect l="l" t="t" r="r" b="b"/>
              <a:pathLst>
                <a:path w="172719" h="690879">
                  <a:moveTo>
                    <a:pt x="172212" y="0"/>
                  </a:moveTo>
                  <a:lnTo>
                    <a:pt x="0" y="0"/>
                  </a:lnTo>
                  <a:lnTo>
                    <a:pt x="0" y="690372"/>
                  </a:lnTo>
                  <a:lnTo>
                    <a:pt x="172212" y="690372"/>
                  </a:lnTo>
                  <a:lnTo>
                    <a:pt x="172212" y="0"/>
                  </a:lnTo>
                  <a:close/>
                </a:path>
              </a:pathLst>
            </a:custGeom>
            <a:solidFill>
              <a:srgbClr val="5B9B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476500" y="4962144"/>
              <a:ext cx="172720" cy="673735"/>
            </a:xfrm>
            <a:custGeom>
              <a:avLst/>
              <a:gdLst/>
              <a:ahLst/>
              <a:cxnLst/>
              <a:rect l="l" t="t" r="r" b="b"/>
              <a:pathLst>
                <a:path w="172719" h="673735">
                  <a:moveTo>
                    <a:pt x="172212" y="0"/>
                  </a:moveTo>
                  <a:lnTo>
                    <a:pt x="0" y="0"/>
                  </a:lnTo>
                  <a:lnTo>
                    <a:pt x="0" y="673607"/>
                  </a:lnTo>
                  <a:lnTo>
                    <a:pt x="172212" y="673607"/>
                  </a:lnTo>
                  <a:lnTo>
                    <a:pt x="172212" y="0"/>
                  </a:lnTo>
                  <a:close/>
                </a:path>
              </a:pathLst>
            </a:custGeom>
            <a:solidFill>
              <a:srgbClr val="5B9B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241548" y="4988052"/>
              <a:ext cx="170815" cy="647700"/>
            </a:xfrm>
            <a:custGeom>
              <a:avLst/>
              <a:gdLst/>
              <a:ahLst/>
              <a:cxnLst/>
              <a:rect l="l" t="t" r="r" b="b"/>
              <a:pathLst>
                <a:path w="170814" h="647700">
                  <a:moveTo>
                    <a:pt x="170687" y="0"/>
                  </a:moveTo>
                  <a:lnTo>
                    <a:pt x="0" y="0"/>
                  </a:lnTo>
                  <a:lnTo>
                    <a:pt x="0" y="647700"/>
                  </a:lnTo>
                  <a:lnTo>
                    <a:pt x="170687" y="647700"/>
                  </a:lnTo>
                  <a:lnTo>
                    <a:pt x="170687" y="0"/>
                  </a:lnTo>
                  <a:close/>
                </a:path>
              </a:pathLst>
            </a:custGeom>
            <a:solidFill>
              <a:srgbClr val="5B9B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006596" y="4992623"/>
              <a:ext cx="170815" cy="643255"/>
            </a:xfrm>
            <a:custGeom>
              <a:avLst/>
              <a:gdLst/>
              <a:ahLst/>
              <a:cxnLst/>
              <a:rect l="l" t="t" r="r" b="b"/>
              <a:pathLst>
                <a:path w="170814" h="643254">
                  <a:moveTo>
                    <a:pt x="170687" y="0"/>
                  </a:moveTo>
                  <a:lnTo>
                    <a:pt x="0" y="0"/>
                  </a:lnTo>
                  <a:lnTo>
                    <a:pt x="0" y="643128"/>
                  </a:lnTo>
                  <a:lnTo>
                    <a:pt x="170687" y="643128"/>
                  </a:lnTo>
                  <a:lnTo>
                    <a:pt x="170687" y="0"/>
                  </a:lnTo>
                  <a:close/>
                </a:path>
              </a:pathLst>
            </a:custGeom>
            <a:solidFill>
              <a:srgbClr val="5B9B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770120" y="4992623"/>
              <a:ext cx="172720" cy="643255"/>
            </a:xfrm>
            <a:custGeom>
              <a:avLst/>
              <a:gdLst/>
              <a:ahLst/>
              <a:cxnLst/>
              <a:rect l="l" t="t" r="r" b="b"/>
              <a:pathLst>
                <a:path w="172720" h="643254">
                  <a:moveTo>
                    <a:pt x="172212" y="0"/>
                  </a:moveTo>
                  <a:lnTo>
                    <a:pt x="0" y="0"/>
                  </a:lnTo>
                  <a:lnTo>
                    <a:pt x="0" y="643128"/>
                  </a:lnTo>
                  <a:lnTo>
                    <a:pt x="172212" y="643128"/>
                  </a:lnTo>
                  <a:lnTo>
                    <a:pt x="172212" y="0"/>
                  </a:lnTo>
                  <a:close/>
                </a:path>
              </a:pathLst>
            </a:custGeom>
            <a:solidFill>
              <a:srgbClr val="5B9B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5167" y="4988052"/>
              <a:ext cx="172720" cy="647700"/>
            </a:xfrm>
            <a:custGeom>
              <a:avLst/>
              <a:gdLst/>
              <a:ahLst/>
              <a:cxnLst/>
              <a:rect l="l" t="t" r="r" b="b"/>
              <a:pathLst>
                <a:path w="172720" h="647700">
                  <a:moveTo>
                    <a:pt x="172212" y="0"/>
                  </a:moveTo>
                  <a:lnTo>
                    <a:pt x="0" y="0"/>
                  </a:lnTo>
                  <a:lnTo>
                    <a:pt x="0" y="647700"/>
                  </a:lnTo>
                  <a:lnTo>
                    <a:pt x="172212" y="647700"/>
                  </a:lnTo>
                  <a:lnTo>
                    <a:pt x="172212" y="0"/>
                  </a:lnTo>
                  <a:close/>
                </a:path>
              </a:pathLst>
            </a:custGeom>
            <a:solidFill>
              <a:srgbClr val="5B9B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300215" y="4986528"/>
              <a:ext cx="170815" cy="649605"/>
            </a:xfrm>
            <a:custGeom>
              <a:avLst/>
              <a:gdLst/>
              <a:ahLst/>
              <a:cxnLst/>
              <a:rect l="l" t="t" r="r" b="b"/>
              <a:pathLst>
                <a:path w="170814" h="649604">
                  <a:moveTo>
                    <a:pt x="170687" y="0"/>
                  </a:moveTo>
                  <a:lnTo>
                    <a:pt x="0" y="0"/>
                  </a:lnTo>
                  <a:lnTo>
                    <a:pt x="0" y="649224"/>
                  </a:lnTo>
                  <a:lnTo>
                    <a:pt x="170687" y="649224"/>
                  </a:lnTo>
                  <a:lnTo>
                    <a:pt x="170687" y="0"/>
                  </a:lnTo>
                  <a:close/>
                </a:path>
              </a:pathLst>
            </a:custGeom>
            <a:solidFill>
              <a:srgbClr val="5B9B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063740" y="4989576"/>
              <a:ext cx="172720" cy="646430"/>
            </a:xfrm>
            <a:custGeom>
              <a:avLst/>
              <a:gdLst/>
              <a:ahLst/>
              <a:cxnLst/>
              <a:rect l="l" t="t" r="r" b="b"/>
              <a:pathLst>
                <a:path w="172720" h="646429">
                  <a:moveTo>
                    <a:pt x="172211" y="0"/>
                  </a:moveTo>
                  <a:lnTo>
                    <a:pt x="0" y="0"/>
                  </a:lnTo>
                  <a:lnTo>
                    <a:pt x="0" y="646176"/>
                  </a:lnTo>
                  <a:lnTo>
                    <a:pt x="172211" y="646176"/>
                  </a:lnTo>
                  <a:lnTo>
                    <a:pt x="172211" y="0"/>
                  </a:lnTo>
                  <a:close/>
                </a:path>
              </a:pathLst>
            </a:custGeom>
            <a:solidFill>
              <a:srgbClr val="5B9B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929383" y="5605271"/>
              <a:ext cx="172720" cy="0"/>
            </a:xfrm>
            <a:custGeom>
              <a:avLst/>
              <a:gdLst/>
              <a:ahLst/>
              <a:cxnLst/>
              <a:rect l="l" t="t" r="r" b="b"/>
              <a:pathLst>
                <a:path w="172719">
                  <a:moveTo>
                    <a:pt x="0" y="0"/>
                  </a:moveTo>
                  <a:lnTo>
                    <a:pt x="172212" y="0"/>
                  </a:lnTo>
                </a:path>
              </a:pathLst>
            </a:custGeom>
            <a:ln w="60959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694432" y="5607558"/>
              <a:ext cx="172720" cy="0"/>
            </a:xfrm>
            <a:custGeom>
              <a:avLst/>
              <a:gdLst/>
              <a:ahLst/>
              <a:cxnLst/>
              <a:rect l="l" t="t" r="r" b="b"/>
              <a:pathLst>
                <a:path w="172719">
                  <a:moveTo>
                    <a:pt x="0" y="0"/>
                  </a:moveTo>
                  <a:lnTo>
                    <a:pt x="172212" y="0"/>
                  </a:lnTo>
                </a:path>
              </a:pathLst>
            </a:custGeom>
            <a:ln w="56387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459479" y="5605271"/>
              <a:ext cx="170815" cy="0"/>
            </a:xfrm>
            <a:custGeom>
              <a:avLst/>
              <a:gdLst/>
              <a:ahLst/>
              <a:cxnLst/>
              <a:rect l="l" t="t" r="r" b="b"/>
              <a:pathLst>
                <a:path w="170814">
                  <a:moveTo>
                    <a:pt x="0" y="0"/>
                  </a:moveTo>
                  <a:lnTo>
                    <a:pt x="170687" y="0"/>
                  </a:lnTo>
                </a:path>
              </a:pathLst>
            </a:custGeom>
            <a:ln w="60959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223003" y="5614415"/>
              <a:ext cx="172720" cy="0"/>
            </a:xfrm>
            <a:custGeom>
              <a:avLst/>
              <a:gdLst/>
              <a:ahLst/>
              <a:cxnLst/>
              <a:rect l="l" t="t" r="r" b="b"/>
              <a:pathLst>
                <a:path w="172720">
                  <a:moveTo>
                    <a:pt x="0" y="0"/>
                  </a:moveTo>
                  <a:lnTo>
                    <a:pt x="172212" y="0"/>
                  </a:lnTo>
                </a:path>
              </a:pathLst>
            </a:custGeom>
            <a:ln w="42671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988052" y="5604509"/>
              <a:ext cx="172720" cy="0"/>
            </a:xfrm>
            <a:custGeom>
              <a:avLst/>
              <a:gdLst/>
              <a:ahLst/>
              <a:cxnLst/>
              <a:rect l="l" t="t" r="r" b="b"/>
              <a:pathLst>
                <a:path w="172720">
                  <a:moveTo>
                    <a:pt x="0" y="0"/>
                  </a:moveTo>
                  <a:lnTo>
                    <a:pt x="172212" y="0"/>
                  </a:lnTo>
                </a:path>
              </a:pathLst>
            </a:custGeom>
            <a:ln w="62484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753100" y="5618226"/>
              <a:ext cx="170815" cy="0"/>
            </a:xfrm>
            <a:custGeom>
              <a:avLst/>
              <a:gdLst/>
              <a:ahLst/>
              <a:cxnLst/>
              <a:rect l="l" t="t" r="r" b="b"/>
              <a:pathLst>
                <a:path w="170814">
                  <a:moveTo>
                    <a:pt x="0" y="0"/>
                  </a:moveTo>
                  <a:lnTo>
                    <a:pt x="170687" y="0"/>
                  </a:lnTo>
                </a:path>
              </a:pathLst>
            </a:custGeom>
            <a:ln w="35052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518147" y="5620511"/>
              <a:ext cx="170815" cy="0"/>
            </a:xfrm>
            <a:custGeom>
              <a:avLst/>
              <a:gdLst/>
              <a:ahLst/>
              <a:cxnLst/>
              <a:rect l="l" t="t" r="r" b="b"/>
              <a:pathLst>
                <a:path w="170815">
                  <a:moveTo>
                    <a:pt x="0" y="0"/>
                  </a:moveTo>
                  <a:lnTo>
                    <a:pt x="170688" y="0"/>
                  </a:lnTo>
                </a:path>
              </a:pathLst>
            </a:custGeom>
            <a:ln w="30480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281671" y="5627370"/>
              <a:ext cx="172720" cy="0"/>
            </a:xfrm>
            <a:custGeom>
              <a:avLst/>
              <a:gdLst/>
              <a:ahLst/>
              <a:cxnLst/>
              <a:rect l="l" t="t" r="r" b="b"/>
              <a:pathLst>
                <a:path w="172720">
                  <a:moveTo>
                    <a:pt x="0" y="0"/>
                  </a:moveTo>
                  <a:lnTo>
                    <a:pt x="172211" y="0"/>
                  </a:lnTo>
                </a:path>
              </a:pathLst>
            </a:custGeom>
            <a:ln w="16763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24000" y="5635752"/>
              <a:ext cx="6117590" cy="0"/>
            </a:xfrm>
            <a:custGeom>
              <a:avLst/>
              <a:gdLst/>
              <a:ahLst/>
              <a:cxnLst/>
              <a:rect l="l" t="t" r="r" b="b"/>
              <a:pathLst>
                <a:path w="6117590">
                  <a:moveTo>
                    <a:pt x="0" y="0"/>
                  </a:moveTo>
                  <a:lnTo>
                    <a:pt x="6117336" y="0"/>
                  </a:lnTo>
                </a:path>
              </a:pathLst>
            </a:custGeom>
            <a:ln w="9144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907285" y="5055870"/>
              <a:ext cx="5352415" cy="429895"/>
            </a:xfrm>
            <a:custGeom>
              <a:avLst/>
              <a:gdLst/>
              <a:ahLst/>
              <a:cxnLst/>
              <a:rect l="l" t="t" r="r" b="b"/>
              <a:pathLst>
                <a:path w="5352415" h="429895">
                  <a:moveTo>
                    <a:pt x="0" y="59435"/>
                  </a:moveTo>
                  <a:lnTo>
                    <a:pt x="763524" y="86867"/>
                  </a:lnTo>
                  <a:lnTo>
                    <a:pt x="1528572" y="22859"/>
                  </a:lnTo>
                  <a:lnTo>
                    <a:pt x="2293620" y="185927"/>
                  </a:lnTo>
                  <a:lnTo>
                    <a:pt x="3058668" y="0"/>
                  </a:lnTo>
                  <a:lnTo>
                    <a:pt x="3822191" y="256031"/>
                  </a:lnTo>
                  <a:lnTo>
                    <a:pt x="4587240" y="304799"/>
                  </a:lnTo>
                  <a:lnTo>
                    <a:pt x="5352288" y="429767"/>
                  </a:lnTo>
                </a:path>
              </a:pathLst>
            </a:custGeom>
            <a:ln w="28956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 txBox="1"/>
            <p:nvPr/>
          </p:nvSpPr>
          <p:spPr>
            <a:xfrm>
              <a:off x="7770062" y="5513515"/>
              <a:ext cx="32893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0</a:t>
              </a:r>
              <a:r>
                <a:rPr sz="1200" spc="-5" dirty="0">
                  <a:solidFill>
                    <a:srgbClr val="595958"/>
                  </a:solidFill>
                  <a:latin typeface="Calibri"/>
                  <a:cs typeface="Calibri"/>
                </a:rPr>
                <a:t>.</a:t>
              </a: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0%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43" name="object 43"/>
            <p:cNvSpPr txBox="1"/>
            <p:nvPr/>
          </p:nvSpPr>
          <p:spPr>
            <a:xfrm>
              <a:off x="7770062" y="5215421"/>
              <a:ext cx="32893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5</a:t>
              </a:r>
              <a:r>
                <a:rPr sz="1200" spc="-5" dirty="0">
                  <a:solidFill>
                    <a:srgbClr val="595958"/>
                  </a:solidFill>
                  <a:latin typeface="Calibri"/>
                  <a:cs typeface="Calibri"/>
                </a:rPr>
                <a:t>.</a:t>
              </a: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0%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44" name="object 44"/>
            <p:cNvSpPr txBox="1"/>
            <p:nvPr/>
          </p:nvSpPr>
          <p:spPr>
            <a:xfrm>
              <a:off x="7770062" y="4917326"/>
              <a:ext cx="40322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95958"/>
                  </a:solidFill>
                  <a:latin typeface="Calibri"/>
                  <a:cs typeface="Calibri"/>
                </a:rPr>
                <a:t>10.0%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45" name="object 45"/>
            <p:cNvSpPr txBox="1"/>
            <p:nvPr/>
          </p:nvSpPr>
          <p:spPr>
            <a:xfrm>
              <a:off x="7770062" y="4619232"/>
              <a:ext cx="40322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95958"/>
                  </a:solidFill>
                  <a:latin typeface="Calibri"/>
                  <a:cs typeface="Calibri"/>
                </a:rPr>
                <a:t>15.0%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46" name="object 46"/>
            <p:cNvSpPr txBox="1"/>
            <p:nvPr/>
          </p:nvSpPr>
          <p:spPr>
            <a:xfrm>
              <a:off x="1293063" y="5513668"/>
              <a:ext cx="10287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47" name="object 47"/>
            <p:cNvSpPr txBox="1"/>
            <p:nvPr/>
          </p:nvSpPr>
          <p:spPr>
            <a:xfrm>
              <a:off x="984148" y="5215573"/>
              <a:ext cx="4127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1</a:t>
              </a:r>
              <a:r>
                <a:rPr sz="1200" spc="-10" dirty="0">
                  <a:solidFill>
                    <a:srgbClr val="5959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000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48" name="object 48"/>
            <p:cNvSpPr txBox="1"/>
            <p:nvPr/>
          </p:nvSpPr>
          <p:spPr>
            <a:xfrm>
              <a:off x="984148" y="4917479"/>
              <a:ext cx="4127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2</a:t>
              </a:r>
              <a:r>
                <a:rPr sz="1200" spc="-10" dirty="0">
                  <a:solidFill>
                    <a:srgbClr val="5959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000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49" name="object 49"/>
            <p:cNvSpPr txBox="1"/>
            <p:nvPr/>
          </p:nvSpPr>
          <p:spPr>
            <a:xfrm>
              <a:off x="984148" y="4619384"/>
              <a:ext cx="4127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3</a:t>
              </a:r>
              <a:r>
                <a:rPr sz="1200" spc="-10" dirty="0">
                  <a:solidFill>
                    <a:srgbClr val="5959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000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50" name="object 50"/>
            <p:cNvSpPr txBox="1"/>
            <p:nvPr/>
          </p:nvSpPr>
          <p:spPr>
            <a:xfrm>
              <a:off x="1739442" y="5711940"/>
              <a:ext cx="3352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2</a:t>
              </a:r>
              <a:r>
                <a:rPr sz="1200" spc="-10" dirty="0">
                  <a:solidFill>
                    <a:srgbClr val="5959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07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51" name="object 51"/>
            <p:cNvSpPr txBox="1"/>
            <p:nvPr/>
          </p:nvSpPr>
          <p:spPr>
            <a:xfrm>
              <a:off x="2504033" y="5711940"/>
              <a:ext cx="3352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2</a:t>
              </a:r>
              <a:r>
                <a:rPr sz="1200" spc="-10" dirty="0">
                  <a:solidFill>
                    <a:srgbClr val="5959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08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52" name="object 52"/>
            <p:cNvSpPr txBox="1"/>
            <p:nvPr/>
          </p:nvSpPr>
          <p:spPr>
            <a:xfrm>
              <a:off x="3268624" y="5711940"/>
              <a:ext cx="3352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2</a:t>
              </a:r>
              <a:r>
                <a:rPr sz="1200" spc="-10" dirty="0">
                  <a:solidFill>
                    <a:srgbClr val="5959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09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53" name="object 53"/>
            <p:cNvSpPr txBox="1"/>
            <p:nvPr/>
          </p:nvSpPr>
          <p:spPr>
            <a:xfrm>
              <a:off x="4033215" y="5711940"/>
              <a:ext cx="3352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2</a:t>
              </a:r>
              <a:r>
                <a:rPr sz="1200" spc="-10" dirty="0">
                  <a:solidFill>
                    <a:srgbClr val="5959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10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54" name="object 54"/>
            <p:cNvSpPr txBox="1"/>
            <p:nvPr/>
          </p:nvSpPr>
          <p:spPr>
            <a:xfrm>
              <a:off x="4797805" y="5711940"/>
              <a:ext cx="3352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2</a:t>
              </a:r>
              <a:r>
                <a:rPr sz="1200" spc="-10" dirty="0">
                  <a:solidFill>
                    <a:srgbClr val="5959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11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55" name="object 55"/>
            <p:cNvSpPr txBox="1"/>
            <p:nvPr/>
          </p:nvSpPr>
          <p:spPr>
            <a:xfrm>
              <a:off x="5562396" y="5711940"/>
              <a:ext cx="3352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2</a:t>
              </a:r>
              <a:r>
                <a:rPr sz="1200" spc="-10" dirty="0">
                  <a:solidFill>
                    <a:srgbClr val="5959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95958"/>
                  </a:solidFill>
                  <a:latin typeface="Calibri"/>
                  <a:cs typeface="Calibri"/>
                </a:rPr>
                <a:t>12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57" name="object 57"/>
            <p:cNvSpPr/>
            <p:nvPr/>
          </p:nvSpPr>
          <p:spPr>
            <a:xfrm>
              <a:off x="2007107" y="6163817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83820">
              <a:solidFill>
                <a:srgbClr val="5B9BD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180332" y="6163817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83820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003797" y="6163817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28956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6261140" y="5711940"/>
            <a:ext cx="1165225" cy="538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100"/>
              </a:spcBef>
              <a:tabLst>
                <a:tab pos="842644" algn="l"/>
              </a:tabLst>
            </a:pPr>
            <a:r>
              <a:rPr sz="1200" dirty="0">
                <a:solidFill>
                  <a:srgbClr val="595958"/>
                </a:solidFill>
                <a:latin typeface="Calibri"/>
                <a:cs typeface="Calibri"/>
              </a:rPr>
              <a:t>2</a:t>
            </a:r>
            <a:r>
              <a:rPr sz="1200" spc="-10" dirty="0">
                <a:solidFill>
                  <a:srgbClr val="5959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95958"/>
                </a:solidFill>
                <a:latin typeface="Calibri"/>
                <a:cs typeface="Calibri"/>
              </a:rPr>
              <a:t>13	2</a:t>
            </a:r>
            <a:r>
              <a:rPr sz="1200" spc="-10" dirty="0">
                <a:solidFill>
                  <a:srgbClr val="595958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595958"/>
                </a:solidFill>
                <a:latin typeface="Calibri"/>
                <a:cs typeface="Calibri"/>
              </a:rPr>
              <a:t>14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595958"/>
                </a:solidFill>
                <a:latin typeface="Calibri"/>
                <a:cs typeface="Calibri"/>
              </a:rPr>
              <a:t>Percent</a:t>
            </a:r>
            <a:r>
              <a:rPr sz="1200" spc="-15" dirty="0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95958"/>
                </a:solidFill>
                <a:latin typeface="Calibri"/>
                <a:cs typeface="Calibri"/>
              </a:rPr>
              <a:t>Revised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154416" y="6275323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1</a:t>
            </a:r>
            <a:r>
              <a:rPr sz="1400" dirty="0"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EDF6D0-1BF3-4D61-BFB6-043C9D62E627}"/>
              </a:ext>
            </a:extLst>
          </p:cNvPr>
          <p:cNvSpPr txBox="1"/>
          <p:nvPr/>
        </p:nvSpPr>
        <p:spPr>
          <a:xfrm>
            <a:off x="1789202" y="3974068"/>
            <a:ext cx="514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*These counts omitted multi-establishment facilities.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83207" y="1372615"/>
            <a:ext cx="55022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solidFill>
                  <a:srgbClr val="008000"/>
                </a:solidFill>
                <a:latin typeface="Calibri"/>
                <a:cs typeface="Calibri"/>
              </a:rPr>
              <a:t>Best Readily Available</a:t>
            </a:r>
            <a:r>
              <a:rPr sz="3000" b="1" spc="-10" dirty="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008000"/>
                </a:solidFill>
                <a:latin typeface="Calibri"/>
                <a:cs typeface="Calibri"/>
              </a:rPr>
              <a:t>Information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1997455"/>
            <a:ext cx="8400415" cy="4499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61645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1950" dirty="0">
                <a:latin typeface="Calibri"/>
                <a:cs typeface="Calibri"/>
              </a:rPr>
              <a:t>Use </a:t>
            </a:r>
            <a:r>
              <a:rPr sz="1950" spc="-5" dirty="0">
                <a:latin typeface="Calibri"/>
                <a:cs typeface="Calibri"/>
              </a:rPr>
              <a:t>readily available </a:t>
            </a:r>
            <a:r>
              <a:rPr sz="1950" dirty="0">
                <a:latin typeface="Calibri"/>
                <a:cs typeface="Calibri"/>
              </a:rPr>
              <a:t>data </a:t>
            </a:r>
            <a:r>
              <a:rPr sz="1950" spc="-5" dirty="0">
                <a:latin typeface="Calibri"/>
                <a:cs typeface="Calibri"/>
              </a:rPr>
              <a:t>(including </a:t>
            </a:r>
            <a:r>
              <a:rPr sz="1950" dirty="0">
                <a:latin typeface="Calibri"/>
                <a:cs typeface="Calibri"/>
              </a:rPr>
              <a:t>monitoring data) collected pursuant to  other provisions of</a:t>
            </a:r>
            <a:r>
              <a:rPr sz="1950" spc="-9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law</a:t>
            </a:r>
            <a:endParaRPr sz="19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1950" dirty="0">
                <a:latin typeface="Calibri"/>
                <a:cs typeface="Calibri"/>
              </a:rPr>
              <a:t>Where such data are not </a:t>
            </a:r>
            <a:r>
              <a:rPr sz="1950" spc="-5" dirty="0">
                <a:latin typeface="Calibri"/>
                <a:cs typeface="Calibri"/>
              </a:rPr>
              <a:t>readily available, </a:t>
            </a:r>
            <a:r>
              <a:rPr sz="1950" dirty="0">
                <a:latin typeface="Calibri"/>
                <a:cs typeface="Calibri"/>
              </a:rPr>
              <a:t>use reasonable</a:t>
            </a:r>
            <a:r>
              <a:rPr sz="1950" spc="-13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estimates</a:t>
            </a:r>
            <a:endParaRPr sz="1950">
              <a:latin typeface="Calibri"/>
              <a:cs typeface="Calibri"/>
            </a:endParaRPr>
          </a:p>
          <a:p>
            <a:pPr marL="355600" marR="1007744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1950" spc="-5" dirty="0">
                <a:latin typeface="Calibri"/>
                <a:cs typeface="Calibri"/>
              </a:rPr>
              <a:t>If available </a:t>
            </a:r>
            <a:r>
              <a:rPr sz="1950" dirty="0">
                <a:latin typeface="Calibri"/>
                <a:cs typeface="Calibri"/>
              </a:rPr>
              <a:t>data known to be </a:t>
            </a:r>
            <a:r>
              <a:rPr sz="1950" spc="-5" dirty="0">
                <a:latin typeface="Calibri"/>
                <a:cs typeface="Calibri"/>
              </a:rPr>
              <a:t>non-representative, facilities </a:t>
            </a:r>
            <a:r>
              <a:rPr sz="1950" dirty="0">
                <a:latin typeface="Calibri"/>
                <a:cs typeface="Calibri"/>
              </a:rPr>
              <a:t>must </a:t>
            </a:r>
            <a:r>
              <a:rPr sz="1950" spc="-5" dirty="0">
                <a:latin typeface="Calibri"/>
                <a:cs typeface="Calibri"/>
              </a:rPr>
              <a:t>make  </a:t>
            </a:r>
            <a:r>
              <a:rPr sz="1950" dirty="0">
                <a:latin typeface="Calibri"/>
                <a:cs typeface="Calibri"/>
              </a:rPr>
              <a:t>reasonable </a:t>
            </a:r>
            <a:r>
              <a:rPr sz="1950" spc="-5" dirty="0">
                <a:latin typeface="Calibri"/>
                <a:cs typeface="Calibri"/>
              </a:rPr>
              <a:t>estimates </a:t>
            </a:r>
            <a:r>
              <a:rPr sz="1950" dirty="0">
                <a:latin typeface="Calibri"/>
                <a:cs typeface="Calibri"/>
              </a:rPr>
              <a:t>using the best </a:t>
            </a:r>
            <a:r>
              <a:rPr sz="1950" spc="-5" dirty="0">
                <a:latin typeface="Calibri"/>
                <a:cs typeface="Calibri"/>
              </a:rPr>
              <a:t>readily available</a:t>
            </a:r>
            <a:r>
              <a:rPr sz="1950" spc="-8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information</a:t>
            </a:r>
            <a:endParaRPr sz="1950">
              <a:latin typeface="Calibri"/>
              <a:cs typeface="Calibri"/>
            </a:endParaRPr>
          </a:p>
          <a:p>
            <a:pPr marL="355600" marR="227965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1950" dirty="0">
                <a:latin typeface="Calibri"/>
                <a:cs typeface="Calibri"/>
              </a:rPr>
              <a:t>Base reasonable </a:t>
            </a:r>
            <a:r>
              <a:rPr sz="1950" spc="-5" dirty="0">
                <a:latin typeface="Calibri"/>
                <a:cs typeface="Calibri"/>
              </a:rPr>
              <a:t>estimates </a:t>
            </a:r>
            <a:r>
              <a:rPr sz="1950" dirty="0">
                <a:latin typeface="Calibri"/>
                <a:cs typeface="Calibri"/>
              </a:rPr>
              <a:t>using published emission factors, </a:t>
            </a:r>
            <a:r>
              <a:rPr sz="1950" spc="-5" dirty="0">
                <a:latin typeface="Calibri"/>
                <a:cs typeface="Calibri"/>
              </a:rPr>
              <a:t>material </a:t>
            </a:r>
            <a:r>
              <a:rPr sz="1950" dirty="0">
                <a:latin typeface="Calibri"/>
                <a:cs typeface="Calibri"/>
              </a:rPr>
              <a:t>balance  calculations, or </a:t>
            </a:r>
            <a:r>
              <a:rPr sz="1950" spc="-5" dirty="0">
                <a:latin typeface="Calibri"/>
                <a:cs typeface="Calibri"/>
              </a:rPr>
              <a:t>engineering</a:t>
            </a:r>
            <a:r>
              <a:rPr sz="1950" spc="-8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calculations</a:t>
            </a:r>
            <a:endParaRPr sz="19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1950" dirty="0">
                <a:latin typeface="Calibri"/>
                <a:cs typeface="Calibri"/>
              </a:rPr>
              <a:t>Do not use emission factors or calculations </a:t>
            </a:r>
            <a:r>
              <a:rPr sz="1950" spc="-5" dirty="0">
                <a:latin typeface="Calibri"/>
                <a:cs typeface="Calibri"/>
              </a:rPr>
              <a:t>if </a:t>
            </a:r>
            <a:r>
              <a:rPr sz="1950" dirty="0">
                <a:latin typeface="Calibri"/>
                <a:cs typeface="Calibri"/>
              </a:rPr>
              <a:t>more accurate data</a:t>
            </a:r>
            <a:r>
              <a:rPr sz="1950" spc="-19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available</a:t>
            </a:r>
            <a:endParaRPr sz="1950">
              <a:latin typeface="Calibri"/>
              <a:cs typeface="Calibri"/>
            </a:endParaRPr>
          </a:p>
          <a:p>
            <a:pPr marL="355600" marR="20320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1950" spc="-5" dirty="0">
                <a:latin typeface="Calibri"/>
                <a:cs typeface="Calibri"/>
              </a:rPr>
              <a:t>TRI </a:t>
            </a:r>
            <a:r>
              <a:rPr sz="1950" dirty="0">
                <a:latin typeface="Calibri"/>
                <a:cs typeface="Calibri"/>
              </a:rPr>
              <a:t>does not require additional monitoring or measurement beyond what</a:t>
            </a:r>
            <a:r>
              <a:rPr sz="1950" spc="-24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other  laws/regulations require or are part of routine plant</a:t>
            </a:r>
            <a:r>
              <a:rPr sz="1950" spc="-19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operations</a:t>
            </a:r>
            <a:endParaRPr sz="19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1950" dirty="0">
                <a:latin typeface="Calibri"/>
                <a:cs typeface="Calibri"/>
              </a:rPr>
              <a:t>What </a:t>
            </a:r>
            <a:r>
              <a:rPr sz="1950" spc="-5" dirty="0">
                <a:latin typeface="Calibri"/>
                <a:cs typeface="Calibri"/>
              </a:rPr>
              <a:t>is readily available </a:t>
            </a:r>
            <a:r>
              <a:rPr sz="1950" dirty="0">
                <a:latin typeface="Calibri"/>
                <a:cs typeface="Calibri"/>
              </a:rPr>
              <a:t>can change over time </a:t>
            </a:r>
            <a:r>
              <a:rPr sz="1950" spc="-5" dirty="0">
                <a:latin typeface="Calibri"/>
                <a:cs typeface="Calibri"/>
              </a:rPr>
              <a:t>(e.g., </a:t>
            </a:r>
            <a:r>
              <a:rPr sz="1950" dirty="0">
                <a:latin typeface="Calibri"/>
                <a:cs typeface="Calibri"/>
              </a:rPr>
              <a:t>new</a:t>
            </a:r>
            <a:r>
              <a:rPr sz="1950" spc="-10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information)</a:t>
            </a:r>
            <a:endParaRPr sz="195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Char char="•"/>
            </a:pP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355"/>
              </a:spcBef>
              <a:buFont typeface="Calibri"/>
              <a:buChar char="•"/>
              <a:tabLst>
                <a:tab pos="354965" algn="l"/>
                <a:tab pos="355600" algn="l"/>
              </a:tabLst>
            </a:pPr>
            <a:r>
              <a:rPr sz="1950" b="1" spc="-5" dirty="0">
                <a:latin typeface="Calibri"/>
                <a:cs typeface="Calibri"/>
              </a:rPr>
              <a:t>Recommendation: </a:t>
            </a:r>
            <a:r>
              <a:rPr sz="1950" dirty="0">
                <a:latin typeface="Calibri"/>
                <a:cs typeface="Calibri"/>
              </a:rPr>
              <a:t>Carefully document decision </a:t>
            </a:r>
            <a:r>
              <a:rPr sz="1950" spc="-5" dirty="0">
                <a:latin typeface="Calibri"/>
                <a:cs typeface="Calibri"/>
              </a:rPr>
              <a:t>making </a:t>
            </a:r>
            <a:r>
              <a:rPr sz="1950" dirty="0">
                <a:latin typeface="Calibri"/>
                <a:cs typeface="Calibri"/>
              </a:rPr>
              <a:t>used </a:t>
            </a:r>
            <a:r>
              <a:rPr sz="1950" spc="-5" dirty="0">
                <a:latin typeface="Calibri"/>
                <a:cs typeface="Calibri"/>
              </a:rPr>
              <a:t>(e.g.,</a:t>
            </a:r>
            <a:r>
              <a:rPr sz="1950" spc="-9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assumptions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6440" y="6470316"/>
            <a:ext cx="1516380" cy="323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50" dirty="0">
                <a:latin typeface="Calibri"/>
                <a:cs typeface="Calibri"/>
              </a:rPr>
              <a:t>&amp;</a:t>
            </a:r>
            <a:r>
              <a:rPr sz="1950" spc="-9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calculations)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28287" y="6427723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Revisions of Facilities with New and</a:t>
            </a:r>
            <a:r>
              <a:rPr spc="-75" dirty="0"/>
              <a:t> </a:t>
            </a:r>
            <a:r>
              <a:rPr spc="-5" dirty="0"/>
              <a:t>Existing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28163" y="1411012"/>
            <a:ext cx="39700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"/>
                <a:cs typeface="Cambria"/>
              </a:rPr>
              <a:t>Tech Contacts – RY07 -</a:t>
            </a:r>
            <a:r>
              <a:rPr sz="2800" spc="-45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14</a:t>
            </a:r>
            <a:endParaRPr sz="2800">
              <a:latin typeface="Cambria"/>
              <a:cs typeface="Cambr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218457"/>
              </p:ext>
            </p:extLst>
          </p:nvPr>
        </p:nvGraphicFramePr>
        <p:xfrm>
          <a:off x="606425" y="1825625"/>
          <a:ext cx="8077197" cy="2481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8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3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78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26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28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23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980"/>
                        </a:spcBef>
                      </a:pPr>
                      <a:r>
                        <a:rPr sz="1200" b="1" spc="-65" dirty="0">
                          <a:latin typeface="Cambria"/>
                          <a:cs typeface="Cambria"/>
                        </a:rPr>
                        <a:t>RY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ts val="1365"/>
                        </a:lnSpc>
                        <a:spcBef>
                          <a:spcPts val="980"/>
                        </a:spcBef>
                      </a:pPr>
                      <a:r>
                        <a:rPr sz="1200" b="1" spc="-25" dirty="0">
                          <a:latin typeface="Cambria"/>
                          <a:cs typeface="Cambria"/>
                        </a:rPr>
                        <a:t>Total</a:t>
                      </a:r>
                      <a:r>
                        <a:rPr sz="1200" b="1" spc="-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10" dirty="0">
                          <a:latin typeface="Cambria"/>
                          <a:cs typeface="Cambria"/>
                        </a:rPr>
                        <a:t>Facilities*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61925" marR="15049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mbria"/>
                          <a:cs typeface="Cambria"/>
                        </a:rPr>
                        <a:t>#</a:t>
                      </a:r>
                      <a:r>
                        <a:rPr sz="1200" b="1" spc="-50" dirty="0">
                          <a:latin typeface="Cambria"/>
                          <a:cs typeface="Cambria"/>
                        </a:rPr>
                        <a:t>F</a:t>
                      </a:r>
                      <a:r>
                        <a:rPr sz="1200" b="1" spc="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200" b="1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1200" b="1" spc="-10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1200" b="1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1200" b="1" spc="-10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1200" b="1" spc="0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1200" b="1" spc="-10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12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1200" b="1" dirty="0">
                          <a:latin typeface="Cambria"/>
                          <a:cs typeface="Cambria"/>
                        </a:rPr>
                        <a:t>s  that  </a:t>
                      </a:r>
                      <a:r>
                        <a:rPr sz="1200" b="1" spc="-10" dirty="0">
                          <a:latin typeface="Cambria"/>
                          <a:cs typeface="Cambria"/>
                        </a:rPr>
                        <a:t>Revised*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4445" indent="6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15" dirty="0">
                          <a:latin typeface="Cambria"/>
                          <a:cs typeface="Cambria"/>
                        </a:rPr>
                        <a:t>Percent  </a:t>
                      </a:r>
                      <a:r>
                        <a:rPr sz="1200" b="1" spc="-10" dirty="0">
                          <a:latin typeface="Cambria"/>
                          <a:cs typeface="Cambria"/>
                        </a:rPr>
                        <a:t>Facilities  </a:t>
                      </a:r>
                      <a:r>
                        <a:rPr sz="1200" b="1" spc="-5" dirty="0">
                          <a:latin typeface="Cambria"/>
                          <a:cs typeface="Cambria"/>
                        </a:rPr>
                        <a:t>with </a:t>
                      </a:r>
                      <a:r>
                        <a:rPr sz="1200" b="1" dirty="0">
                          <a:latin typeface="Cambria"/>
                          <a:cs typeface="Cambria"/>
                        </a:rPr>
                        <a:t>No </a:t>
                      </a:r>
                      <a:r>
                        <a:rPr sz="1200" b="1" spc="-5" dirty="0">
                          <a:latin typeface="Cambria"/>
                          <a:cs typeface="Cambria"/>
                        </a:rPr>
                        <a:t>New  </a:t>
                      </a:r>
                      <a:r>
                        <a:rPr sz="1200" b="1" spc="-30" dirty="0">
                          <a:latin typeface="Cambria"/>
                          <a:cs typeface="Cambria"/>
                        </a:rPr>
                        <a:t>Tech</a:t>
                      </a:r>
                      <a:r>
                        <a:rPr sz="1200" b="1" spc="-7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latin typeface="Cambria"/>
                          <a:cs typeface="Cambria"/>
                        </a:rPr>
                        <a:t>Contacts  </a:t>
                      </a:r>
                      <a:r>
                        <a:rPr sz="1200" b="1" dirty="0">
                          <a:latin typeface="Cambria"/>
                          <a:cs typeface="Cambria"/>
                        </a:rPr>
                        <a:t>that</a:t>
                      </a:r>
                      <a:r>
                        <a:rPr sz="1200" b="1" spc="18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15" dirty="0">
                          <a:latin typeface="Cambria"/>
                          <a:cs typeface="Cambria"/>
                        </a:rPr>
                        <a:t>Revised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5890" marR="123189"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Cambria"/>
                          <a:cs typeface="Cambria"/>
                        </a:rPr>
                        <a:t>Facilities</a:t>
                      </a:r>
                      <a:r>
                        <a:rPr sz="1200" b="1" spc="-7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latin typeface="Cambria"/>
                          <a:cs typeface="Cambria"/>
                        </a:rPr>
                        <a:t>with  no </a:t>
                      </a:r>
                      <a:r>
                        <a:rPr sz="1200" b="1" spc="-10" dirty="0">
                          <a:latin typeface="Cambria"/>
                          <a:cs typeface="Cambria"/>
                        </a:rPr>
                        <a:t>new </a:t>
                      </a:r>
                      <a:r>
                        <a:rPr sz="1200" b="1" spc="-25" dirty="0">
                          <a:latin typeface="Cambria"/>
                          <a:cs typeface="Cambria"/>
                        </a:rPr>
                        <a:t>Tech.  </a:t>
                      </a:r>
                      <a:r>
                        <a:rPr sz="1200" b="1" spc="-5" dirty="0">
                          <a:latin typeface="Cambria"/>
                          <a:cs typeface="Cambria"/>
                        </a:rPr>
                        <a:t>Contacts*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 marR="76835" indent="6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10" dirty="0">
                          <a:latin typeface="Cambria"/>
                          <a:cs typeface="Cambria"/>
                        </a:rPr>
                        <a:t>Facilities  </a:t>
                      </a:r>
                      <a:r>
                        <a:rPr sz="1200" b="1" spc="-5" dirty="0">
                          <a:latin typeface="Cambria"/>
                          <a:cs typeface="Cambria"/>
                        </a:rPr>
                        <a:t>with  atleast</a:t>
                      </a:r>
                      <a:r>
                        <a:rPr sz="1200" b="1" spc="-8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latin typeface="Cambria"/>
                          <a:cs typeface="Cambria"/>
                        </a:rPr>
                        <a:t>one  </a:t>
                      </a:r>
                      <a:r>
                        <a:rPr sz="1200" b="1" spc="-10" dirty="0">
                          <a:latin typeface="Cambria"/>
                          <a:cs typeface="Cambria"/>
                        </a:rPr>
                        <a:t>new</a:t>
                      </a:r>
                      <a:r>
                        <a:rPr sz="1200" b="1" spc="-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25" dirty="0">
                          <a:latin typeface="Cambria"/>
                          <a:cs typeface="Cambria"/>
                        </a:rPr>
                        <a:t>Tech.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6350" algn="ctr">
                        <a:lnSpc>
                          <a:spcPts val="1365"/>
                        </a:lnSpc>
                      </a:pPr>
                      <a:r>
                        <a:rPr sz="1200" b="1" spc="-5" dirty="0">
                          <a:latin typeface="Cambria"/>
                          <a:cs typeface="Cambria"/>
                        </a:rPr>
                        <a:t>Contact*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 marR="95250" indent="12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latin typeface="Cambria"/>
                          <a:cs typeface="Cambria"/>
                        </a:rPr>
                        <a:t># </a:t>
                      </a:r>
                      <a:r>
                        <a:rPr sz="1200" b="1" spc="-10" dirty="0">
                          <a:latin typeface="Cambria"/>
                          <a:cs typeface="Cambria"/>
                        </a:rPr>
                        <a:t>Facilities  </a:t>
                      </a:r>
                      <a:r>
                        <a:rPr sz="1200" b="1" dirty="0">
                          <a:latin typeface="Cambria"/>
                          <a:cs typeface="Cambria"/>
                        </a:rPr>
                        <a:t>that</a:t>
                      </a:r>
                      <a:r>
                        <a:rPr sz="1200" b="1" spc="-1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10" dirty="0">
                          <a:latin typeface="Cambria"/>
                          <a:cs typeface="Cambria"/>
                        </a:rPr>
                        <a:t>revised  </a:t>
                      </a:r>
                      <a:r>
                        <a:rPr sz="1200" b="1" spc="-5" dirty="0">
                          <a:latin typeface="Cambria"/>
                          <a:cs typeface="Cambria"/>
                        </a:rPr>
                        <a:t>and </a:t>
                      </a:r>
                      <a:r>
                        <a:rPr sz="1200" b="1" dirty="0">
                          <a:latin typeface="Cambria"/>
                          <a:cs typeface="Cambria"/>
                        </a:rPr>
                        <a:t>had a  </a:t>
                      </a:r>
                      <a:r>
                        <a:rPr sz="1200" b="1" spc="-10" dirty="0">
                          <a:latin typeface="Cambria"/>
                          <a:cs typeface="Cambria"/>
                        </a:rPr>
                        <a:t>new </a:t>
                      </a:r>
                      <a:r>
                        <a:rPr sz="1200" b="1" spc="-25" dirty="0">
                          <a:latin typeface="Cambria"/>
                          <a:cs typeface="Cambria"/>
                        </a:rPr>
                        <a:t>Tech.  </a:t>
                      </a:r>
                      <a:r>
                        <a:rPr sz="1200" b="1" spc="-5" dirty="0">
                          <a:latin typeface="Cambria"/>
                          <a:cs typeface="Cambria"/>
                        </a:rPr>
                        <a:t>Contact*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 marR="4889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15" dirty="0">
                          <a:latin typeface="Cambria"/>
                          <a:cs typeface="Cambria"/>
                        </a:rPr>
                        <a:t>Percent  </a:t>
                      </a:r>
                      <a:r>
                        <a:rPr sz="1200" b="1" spc="-10" dirty="0">
                          <a:latin typeface="Cambria"/>
                          <a:cs typeface="Cambria"/>
                        </a:rPr>
                        <a:t>Facilities</a:t>
                      </a:r>
                      <a:r>
                        <a:rPr sz="1200" b="1" spc="-7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latin typeface="Cambria"/>
                          <a:cs typeface="Cambria"/>
                        </a:rPr>
                        <a:t>with  New </a:t>
                      </a:r>
                      <a:r>
                        <a:rPr sz="1200" b="1" spc="-30" dirty="0">
                          <a:latin typeface="Cambria"/>
                          <a:cs typeface="Cambria"/>
                        </a:rPr>
                        <a:t>Tech  </a:t>
                      </a:r>
                      <a:r>
                        <a:rPr sz="1200" b="1" spc="-5" dirty="0">
                          <a:latin typeface="Cambria"/>
                          <a:cs typeface="Cambria"/>
                        </a:rPr>
                        <a:t>Contacts </a:t>
                      </a:r>
                      <a:r>
                        <a:rPr sz="1200" b="1" dirty="0">
                          <a:latin typeface="Cambria"/>
                          <a:cs typeface="Cambria"/>
                        </a:rPr>
                        <a:t>that  </a:t>
                      </a:r>
                      <a:r>
                        <a:rPr sz="1200" b="1" spc="-15" dirty="0">
                          <a:latin typeface="Cambria"/>
                          <a:cs typeface="Cambria"/>
                        </a:rPr>
                        <a:t>Revised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2007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23126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2015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7.5%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16805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6321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4175" algn="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749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11.8%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2008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22555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1864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7.6%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16796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5759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4175" algn="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580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10.1%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2009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21698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2026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8.8%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17200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4498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4175" algn="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507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11.3%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2010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21542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1423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5.9%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17120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4422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4175" algn="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418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9.5%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2011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21562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2094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9.2%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16425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5137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4175" algn="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575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11.2%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2012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21708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1178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4.9%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16661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5047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4175" algn="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361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7.2%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2013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21772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1005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4.0%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16562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5210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4175" algn="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335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6.4%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2014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21657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546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2.4%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16589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5068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4175" algn="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142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365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2.8%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751018" y="4528129"/>
            <a:ext cx="6871970" cy="1282065"/>
          </a:xfrm>
          <a:prstGeom prst="rect">
            <a:avLst/>
          </a:prstGeom>
        </p:spPr>
        <p:txBody>
          <a:bodyPr vert="horz" wrap="square" lIns="0" tIns="129540" rIns="0" bIns="0" rtlCol="0">
            <a:spAutoFit/>
          </a:bodyPr>
          <a:lstStyle/>
          <a:p>
            <a:pPr marL="1068705">
              <a:lnSpc>
                <a:spcPct val="100000"/>
              </a:lnSpc>
              <a:spcBef>
                <a:spcPts val="1020"/>
              </a:spcBef>
            </a:pPr>
            <a:r>
              <a:rPr sz="1600" spc="-5" dirty="0">
                <a:solidFill>
                  <a:srgbClr val="595958"/>
                </a:solidFill>
                <a:latin typeface="Calibri"/>
                <a:cs typeface="Calibri"/>
              </a:rPr>
              <a:t>TRI </a:t>
            </a:r>
            <a:r>
              <a:rPr sz="1600" spc="-10" dirty="0">
                <a:solidFill>
                  <a:srgbClr val="595958"/>
                </a:solidFill>
                <a:latin typeface="Calibri"/>
                <a:cs typeface="Calibri"/>
              </a:rPr>
              <a:t>Facilities </a:t>
            </a:r>
            <a:r>
              <a:rPr sz="1600" spc="-5" dirty="0">
                <a:solidFill>
                  <a:srgbClr val="595958"/>
                </a:solidFill>
                <a:latin typeface="Calibri"/>
                <a:cs typeface="Calibri"/>
              </a:rPr>
              <a:t>with </a:t>
            </a:r>
            <a:r>
              <a:rPr sz="1600" spc="-10" dirty="0">
                <a:solidFill>
                  <a:srgbClr val="595958"/>
                </a:solidFill>
                <a:latin typeface="Calibri"/>
                <a:cs typeface="Calibri"/>
              </a:rPr>
              <a:t>New </a:t>
            </a:r>
            <a:r>
              <a:rPr sz="1600" spc="-5" dirty="0">
                <a:solidFill>
                  <a:srgbClr val="595958"/>
                </a:solidFill>
                <a:latin typeface="Calibri"/>
                <a:cs typeface="Calibri"/>
              </a:rPr>
              <a:t>and Exixsting </a:t>
            </a:r>
            <a:r>
              <a:rPr sz="1600" spc="-45" dirty="0">
                <a:solidFill>
                  <a:srgbClr val="595958"/>
                </a:solidFill>
                <a:latin typeface="Calibri"/>
                <a:cs typeface="Calibri"/>
              </a:rPr>
              <a:t>Tech </a:t>
            </a:r>
            <a:r>
              <a:rPr sz="1600" spc="-10" dirty="0">
                <a:solidFill>
                  <a:srgbClr val="595958"/>
                </a:solidFill>
                <a:latin typeface="Calibri"/>
                <a:cs typeface="Calibri"/>
              </a:rPr>
              <a:t>Contacts Revisions </a:t>
            </a:r>
            <a:r>
              <a:rPr sz="1600" spc="-5" dirty="0">
                <a:solidFill>
                  <a:srgbClr val="595958"/>
                </a:solidFill>
                <a:latin typeface="Calibri"/>
                <a:cs typeface="Calibri"/>
              </a:rPr>
              <a:t>-</a:t>
            </a:r>
            <a:r>
              <a:rPr sz="1600" spc="160" dirty="0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595958"/>
                </a:solidFill>
                <a:latin typeface="Calibri"/>
                <a:cs typeface="Calibri"/>
              </a:rPr>
              <a:t>RY07-14</a:t>
            </a:r>
            <a:endParaRPr sz="1600">
              <a:latin typeface="Calibri"/>
              <a:cs typeface="Calibri"/>
            </a:endParaRPr>
          </a:p>
          <a:p>
            <a:pPr marR="6489065" algn="ctr">
              <a:lnSpc>
                <a:spcPct val="100000"/>
              </a:lnSpc>
              <a:spcBef>
                <a:spcPts val="640"/>
              </a:spcBef>
            </a:pP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1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5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.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0%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R="6489065" algn="ctr">
              <a:lnSpc>
                <a:spcPct val="100000"/>
              </a:lnSpc>
              <a:spcBef>
                <a:spcPts val="5"/>
              </a:spcBef>
            </a:pP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1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0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.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0%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R="6420485" algn="ctr">
              <a:lnSpc>
                <a:spcPct val="100000"/>
              </a:lnSpc>
            </a:pP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5.0%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2" name="Group 1" descr="Graph showing the percent of facilities with no new tech contacts revised vs percent of facilities with new tech contact revisions.  Graph shows steady decline through 2014." title="TRI Tech Contact Revisions">
            <a:extLst>
              <a:ext uri="{FF2B5EF4-FFF2-40B4-BE49-F238E27FC236}">
                <a16:creationId xmlns:a16="http://schemas.microsoft.com/office/drawing/2014/main" id="{01F89F48-ADFB-42DE-8936-38E8F04BB681}"/>
              </a:ext>
            </a:extLst>
          </p:cNvPr>
          <p:cNvGrpSpPr/>
          <p:nvPr/>
        </p:nvGrpSpPr>
        <p:grpSpPr>
          <a:xfrm>
            <a:off x="821823" y="5082540"/>
            <a:ext cx="7787253" cy="1553717"/>
            <a:chOff x="821823" y="5082540"/>
            <a:chExt cx="7787253" cy="1553717"/>
          </a:xfrm>
        </p:grpSpPr>
        <p:sp>
          <p:nvSpPr>
            <p:cNvPr id="6" name="object 6"/>
            <p:cNvSpPr/>
            <p:nvPr/>
          </p:nvSpPr>
          <p:spPr>
            <a:xfrm>
              <a:off x="1240536" y="5730240"/>
              <a:ext cx="7368540" cy="0"/>
            </a:xfrm>
            <a:custGeom>
              <a:avLst/>
              <a:gdLst/>
              <a:ahLst/>
              <a:cxnLst/>
              <a:rect l="l" t="t" r="r" b="b"/>
              <a:pathLst>
                <a:path w="7368540">
                  <a:moveTo>
                    <a:pt x="0" y="0"/>
                  </a:moveTo>
                  <a:lnTo>
                    <a:pt x="7368540" y="0"/>
                  </a:lnTo>
                </a:path>
              </a:pathLst>
            </a:custGeom>
            <a:ln w="9144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40536" y="5407152"/>
              <a:ext cx="7368540" cy="0"/>
            </a:xfrm>
            <a:custGeom>
              <a:avLst/>
              <a:gdLst/>
              <a:ahLst/>
              <a:cxnLst/>
              <a:rect l="l" t="t" r="r" b="b"/>
              <a:pathLst>
                <a:path w="7368540">
                  <a:moveTo>
                    <a:pt x="0" y="0"/>
                  </a:moveTo>
                  <a:lnTo>
                    <a:pt x="7368540" y="0"/>
                  </a:lnTo>
                </a:path>
              </a:pathLst>
            </a:custGeom>
            <a:ln w="9144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40536" y="5082540"/>
              <a:ext cx="7368540" cy="0"/>
            </a:xfrm>
            <a:custGeom>
              <a:avLst/>
              <a:gdLst/>
              <a:ahLst/>
              <a:cxnLst/>
              <a:rect l="l" t="t" r="r" b="b"/>
              <a:pathLst>
                <a:path w="7368540">
                  <a:moveTo>
                    <a:pt x="0" y="0"/>
                  </a:moveTo>
                  <a:lnTo>
                    <a:pt x="7368540" y="0"/>
                  </a:lnTo>
                </a:path>
              </a:pathLst>
            </a:custGeom>
            <a:ln w="9144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40536" y="6053328"/>
              <a:ext cx="7368540" cy="0"/>
            </a:xfrm>
            <a:custGeom>
              <a:avLst/>
              <a:gdLst/>
              <a:ahLst/>
              <a:cxnLst/>
              <a:rect l="l" t="t" r="r" b="b"/>
              <a:pathLst>
                <a:path w="7368540">
                  <a:moveTo>
                    <a:pt x="0" y="0"/>
                  </a:moveTo>
                  <a:lnTo>
                    <a:pt x="7368540" y="0"/>
                  </a:lnTo>
                </a:path>
              </a:pathLst>
            </a:custGeom>
            <a:ln w="9144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01545" y="5455158"/>
              <a:ext cx="6446520" cy="440690"/>
            </a:xfrm>
            <a:custGeom>
              <a:avLst/>
              <a:gdLst/>
              <a:ahLst/>
              <a:cxnLst/>
              <a:rect l="l" t="t" r="r" b="b"/>
              <a:pathLst>
                <a:path w="6446520" h="440689">
                  <a:moveTo>
                    <a:pt x="0" y="111252"/>
                  </a:moveTo>
                  <a:lnTo>
                    <a:pt x="920496" y="103632"/>
                  </a:lnTo>
                  <a:lnTo>
                    <a:pt x="1842516" y="27432"/>
                  </a:lnTo>
                  <a:lnTo>
                    <a:pt x="2763012" y="217932"/>
                  </a:lnTo>
                  <a:lnTo>
                    <a:pt x="3683508" y="0"/>
                  </a:lnTo>
                  <a:lnTo>
                    <a:pt x="4604004" y="280416"/>
                  </a:lnTo>
                  <a:lnTo>
                    <a:pt x="5526024" y="336804"/>
                  </a:lnTo>
                  <a:lnTo>
                    <a:pt x="6446520" y="440436"/>
                  </a:lnTo>
                </a:path>
              </a:pathLst>
            </a:custGeom>
            <a:ln w="28956">
              <a:solidFill>
                <a:srgbClr val="5B9BD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01545" y="5287517"/>
              <a:ext cx="6446520" cy="584200"/>
            </a:xfrm>
            <a:custGeom>
              <a:avLst/>
              <a:gdLst/>
              <a:ahLst/>
              <a:cxnLst/>
              <a:rect l="l" t="t" r="r" b="b"/>
              <a:pathLst>
                <a:path w="6446520" h="584200">
                  <a:moveTo>
                    <a:pt x="0" y="0"/>
                  </a:moveTo>
                  <a:lnTo>
                    <a:pt x="920496" y="114299"/>
                  </a:lnTo>
                  <a:lnTo>
                    <a:pt x="1842516" y="36575"/>
                  </a:lnTo>
                  <a:lnTo>
                    <a:pt x="2763012" y="153923"/>
                  </a:lnTo>
                  <a:lnTo>
                    <a:pt x="3683508" y="41147"/>
                  </a:lnTo>
                  <a:lnTo>
                    <a:pt x="4604004" y="303275"/>
                  </a:lnTo>
                  <a:lnTo>
                    <a:pt x="5526024" y="348995"/>
                  </a:lnTo>
                  <a:lnTo>
                    <a:pt x="6446520" y="583691"/>
                  </a:lnTo>
                </a:path>
              </a:pathLst>
            </a:custGeom>
            <a:ln w="28956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821823" y="5939718"/>
              <a:ext cx="301625" cy="19367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100" spc="-10" dirty="0">
                  <a:solidFill>
                    <a:srgbClr val="595958"/>
                  </a:solidFill>
                  <a:latin typeface="Calibri"/>
                  <a:cs typeface="Calibri"/>
                </a:rPr>
                <a:t>0</a:t>
              </a:r>
              <a:r>
                <a:rPr sz="1100" spc="5" dirty="0">
                  <a:solidFill>
                    <a:srgbClr val="595958"/>
                  </a:solidFill>
                  <a:latin typeface="Calibri"/>
                  <a:cs typeface="Calibri"/>
                </a:rPr>
                <a:t>.</a:t>
              </a:r>
              <a:r>
                <a:rPr sz="1100" spc="-10" dirty="0">
                  <a:solidFill>
                    <a:srgbClr val="595958"/>
                  </a:solidFill>
                  <a:latin typeface="Calibri"/>
                  <a:cs typeface="Calibri"/>
                </a:rPr>
                <a:t>0%</a:t>
              </a:r>
              <a:endParaRPr sz="1100">
                <a:latin typeface="Calibri"/>
                <a:cs typeface="Calibri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1547119" y="6121428"/>
              <a:ext cx="307975" cy="19367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100" spc="-10" dirty="0">
                  <a:solidFill>
                    <a:srgbClr val="595958"/>
                  </a:solidFill>
                  <a:latin typeface="Calibri"/>
                  <a:cs typeface="Calibri"/>
                </a:rPr>
                <a:t>2</a:t>
              </a:r>
              <a:r>
                <a:rPr sz="1100" dirty="0">
                  <a:solidFill>
                    <a:srgbClr val="595958"/>
                  </a:solidFill>
                  <a:latin typeface="Calibri"/>
                  <a:cs typeface="Calibri"/>
                </a:rPr>
                <a:t>0</a:t>
              </a:r>
              <a:r>
                <a:rPr sz="1100" spc="-10" dirty="0">
                  <a:solidFill>
                    <a:srgbClr val="595958"/>
                  </a:solidFill>
                  <a:latin typeface="Calibri"/>
                  <a:cs typeface="Calibri"/>
                </a:rPr>
                <a:t>07</a:t>
              </a:r>
              <a:endParaRPr sz="1100">
                <a:latin typeface="Calibri"/>
                <a:cs typeface="Calibri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2468145" y="6121428"/>
              <a:ext cx="307975" cy="19367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100" spc="-10" dirty="0">
                  <a:solidFill>
                    <a:srgbClr val="595958"/>
                  </a:solidFill>
                  <a:latin typeface="Calibri"/>
                  <a:cs typeface="Calibri"/>
                </a:rPr>
                <a:t>2</a:t>
              </a:r>
              <a:r>
                <a:rPr sz="1100" dirty="0">
                  <a:solidFill>
                    <a:srgbClr val="595958"/>
                  </a:solidFill>
                  <a:latin typeface="Calibri"/>
                  <a:cs typeface="Calibri"/>
                </a:rPr>
                <a:t>0</a:t>
              </a:r>
              <a:r>
                <a:rPr sz="1100" spc="-10" dirty="0">
                  <a:solidFill>
                    <a:srgbClr val="595958"/>
                  </a:solidFill>
                  <a:latin typeface="Calibri"/>
                  <a:cs typeface="Calibri"/>
                </a:rPr>
                <a:t>08</a:t>
              </a:r>
              <a:endParaRPr sz="1100">
                <a:latin typeface="Calibri"/>
                <a:cs typeface="Calibri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3389172" y="6121428"/>
              <a:ext cx="307975" cy="19367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100" spc="-10" dirty="0">
                  <a:solidFill>
                    <a:srgbClr val="595958"/>
                  </a:solidFill>
                  <a:latin typeface="Calibri"/>
                  <a:cs typeface="Calibri"/>
                </a:rPr>
                <a:t>2</a:t>
              </a:r>
              <a:r>
                <a:rPr sz="1100" dirty="0">
                  <a:solidFill>
                    <a:srgbClr val="595958"/>
                  </a:solidFill>
                  <a:latin typeface="Calibri"/>
                  <a:cs typeface="Calibri"/>
                </a:rPr>
                <a:t>0</a:t>
              </a:r>
              <a:r>
                <a:rPr sz="1100" spc="-10" dirty="0">
                  <a:solidFill>
                    <a:srgbClr val="595958"/>
                  </a:solidFill>
                  <a:latin typeface="Calibri"/>
                  <a:cs typeface="Calibri"/>
                </a:rPr>
                <a:t>09</a:t>
              </a:r>
              <a:endParaRPr sz="1100">
                <a:latin typeface="Calibri"/>
                <a:cs typeface="Calibri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7994303" y="6121428"/>
              <a:ext cx="307975" cy="19367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100" spc="-10" dirty="0">
                  <a:solidFill>
                    <a:srgbClr val="595958"/>
                  </a:solidFill>
                  <a:latin typeface="Calibri"/>
                  <a:cs typeface="Calibri"/>
                </a:rPr>
                <a:t>2</a:t>
              </a:r>
              <a:r>
                <a:rPr sz="1100" dirty="0">
                  <a:solidFill>
                    <a:srgbClr val="595958"/>
                  </a:solidFill>
                  <a:latin typeface="Calibri"/>
                  <a:cs typeface="Calibri"/>
                </a:rPr>
                <a:t>0</a:t>
              </a:r>
              <a:r>
                <a:rPr sz="1100" spc="-10" dirty="0">
                  <a:solidFill>
                    <a:srgbClr val="595958"/>
                  </a:solidFill>
                  <a:latin typeface="Calibri"/>
                  <a:cs typeface="Calibri"/>
                </a:rPr>
                <a:t>14</a:t>
              </a:r>
              <a:endParaRPr sz="1100">
                <a:latin typeface="Calibri"/>
                <a:cs typeface="Calibri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3505961" y="6476238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28956">
              <a:solidFill>
                <a:srgbClr val="5B9BD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505961" y="6636257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28956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763088" y="6048428"/>
            <a:ext cx="3617595" cy="6680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559435">
              <a:lnSpc>
                <a:spcPct val="100000"/>
              </a:lnSpc>
              <a:spcBef>
                <a:spcPts val="675"/>
              </a:spcBef>
              <a:tabLst>
                <a:tab pos="1480185" algn="l"/>
                <a:tab pos="2401570" algn="l"/>
                <a:tab pos="3322320" algn="l"/>
              </a:tabLst>
            </a:pP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2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0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1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0	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2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0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1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1	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2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0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1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2	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2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0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13</a:t>
            </a:r>
            <a:endParaRPr sz="1100">
              <a:latin typeface="Calibri"/>
              <a:cs typeface="Calibri"/>
            </a:endParaRPr>
          </a:p>
          <a:p>
            <a:pPr marL="12700" marR="271780">
              <a:lnSpc>
                <a:spcPts val="1260"/>
              </a:lnSpc>
              <a:spcBef>
                <a:spcPts val="675"/>
              </a:spcBef>
            </a:pP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Percent Facilities with No 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New 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Tech Contacts that Revised  Percent Facilities with 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New 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Tech Contacts that</a:t>
            </a:r>
            <a:r>
              <a:rPr sz="1100" spc="10" dirty="0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Revised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611616" y="6503923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AED33C3-439D-4A7A-A704-F949BB55C3A8}"/>
              </a:ext>
            </a:extLst>
          </p:cNvPr>
          <p:cNvSpPr txBox="1"/>
          <p:nvPr/>
        </p:nvSpPr>
        <p:spPr>
          <a:xfrm>
            <a:off x="1789202" y="4278868"/>
            <a:ext cx="514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*These counts omitted multi-establishment facilities.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24793" y="1090392"/>
            <a:ext cx="67798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Scope of TRI Program Data Quality Activities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1866" y="1802809"/>
            <a:ext cx="827087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"/>
              <a:tabLst>
                <a:tab pos="355600" algn="l"/>
              </a:tabLst>
            </a:pPr>
            <a:r>
              <a:rPr sz="2000" dirty="0">
                <a:latin typeface="Cambria"/>
                <a:cs typeface="Cambria"/>
              </a:rPr>
              <a:t>EPA </a:t>
            </a:r>
            <a:r>
              <a:rPr sz="2000" spc="-5" dirty="0">
                <a:latin typeface="Cambria"/>
                <a:cs typeface="Cambria"/>
              </a:rPr>
              <a:t>undertakes </a:t>
            </a:r>
            <a:r>
              <a:rPr sz="2000" dirty="0">
                <a:latin typeface="Cambria"/>
                <a:cs typeface="Cambria"/>
              </a:rPr>
              <a:t>a </a:t>
            </a:r>
            <a:r>
              <a:rPr sz="2000" spc="-5" dirty="0">
                <a:latin typeface="Cambria"/>
                <a:cs typeface="Cambria"/>
              </a:rPr>
              <a:t>range </a:t>
            </a:r>
            <a:r>
              <a:rPr sz="2000" dirty="0">
                <a:latin typeface="Cambria"/>
                <a:cs typeface="Cambria"/>
              </a:rPr>
              <a:t>of data </a:t>
            </a:r>
            <a:r>
              <a:rPr sz="2000" spc="-5" dirty="0">
                <a:latin typeface="Cambria"/>
                <a:cs typeface="Cambria"/>
              </a:rPr>
              <a:t>quality efforts </a:t>
            </a:r>
            <a:r>
              <a:rPr sz="2000" dirty="0">
                <a:latin typeface="Cambria"/>
                <a:cs typeface="Cambria"/>
              </a:rPr>
              <a:t>so that EPA can assure</a:t>
            </a:r>
            <a:r>
              <a:rPr sz="2000" spc="-160" dirty="0">
                <a:latin typeface="Cambria"/>
                <a:cs typeface="Cambria"/>
              </a:rPr>
              <a:t> </a:t>
            </a:r>
            <a:r>
              <a:rPr sz="2000" dirty="0">
                <a:latin typeface="Cambria"/>
                <a:cs typeface="Cambria"/>
              </a:rPr>
              <a:t>TRI  data </a:t>
            </a:r>
            <a:r>
              <a:rPr sz="2000" spc="-5" dirty="0">
                <a:latin typeface="Cambria"/>
                <a:cs typeface="Cambria"/>
              </a:rPr>
              <a:t>users </a:t>
            </a:r>
            <a:r>
              <a:rPr sz="2000" dirty="0">
                <a:latin typeface="Cambria"/>
                <a:cs typeface="Cambria"/>
              </a:rPr>
              <a:t>that </a:t>
            </a:r>
            <a:r>
              <a:rPr sz="2000" spc="-5" dirty="0">
                <a:latin typeface="Cambria"/>
                <a:cs typeface="Cambria"/>
              </a:rPr>
              <a:t>published </a:t>
            </a:r>
            <a:r>
              <a:rPr sz="2000" dirty="0">
                <a:latin typeface="Cambria"/>
                <a:cs typeface="Cambria"/>
              </a:rPr>
              <a:t>TRI </a:t>
            </a:r>
            <a:r>
              <a:rPr sz="2000" spc="-5" dirty="0">
                <a:latin typeface="Cambria"/>
                <a:cs typeface="Cambria"/>
              </a:rPr>
              <a:t>information is </a:t>
            </a:r>
            <a:r>
              <a:rPr sz="2000" dirty="0">
                <a:latin typeface="Cambria"/>
                <a:cs typeface="Cambria"/>
              </a:rPr>
              <a:t>of known </a:t>
            </a:r>
            <a:r>
              <a:rPr sz="2000" spc="-5" dirty="0">
                <a:latin typeface="Cambria"/>
                <a:cs typeface="Cambria"/>
              </a:rPr>
              <a:t>quality </a:t>
            </a:r>
            <a:r>
              <a:rPr sz="2000" dirty="0">
                <a:latin typeface="Cambria"/>
                <a:cs typeface="Cambria"/>
              </a:rPr>
              <a:t>and of  </a:t>
            </a:r>
            <a:r>
              <a:rPr sz="2000" spc="-5" dirty="0">
                <a:latin typeface="Cambria"/>
                <a:cs typeface="Cambria"/>
              </a:rPr>
              <a:t>sufficient quality </a:t>
            </a:r>
            <a:r>
              <a:rPr sz="2000" dirty="0">
                <a:latin typeface="Cambria"/>
                <a:cs typeface="Cambria"/>
              </a:rPr>
              <a:t>to </a:t>
            </a:r>
            <a:r>
              <a:rPr sz="2000" spc="-5" dirty="0">
                <a:latin typeface="Cambria"/>
                <a:cs typeface="Cambria"/>
              </a:rPr>
              <a:t>meet </a:t>
            </a:r>
            <a:r>
              <a:rPr sz="2000" dirty="0">
                <a:latin typeface="Cambria"/>
                <a:cs typeface="Cambria"/>
              </a:rPr>
              <a:t>the </a:t>
            </a:r>
            <a:r>
              <a:rPr sz="2000" spc="-5" dirty="0">
                <a:latin typeface="Cambria"/>
                <a:cs typeface="Cambria"/>
              </a:rPr>
              <a:t>needs </a:t>
            </a:r>
            <a:r>
              <a:rPr sz="2000" dirty="0">
                <a:latin typeface="Cambria"/>
                <a:cs typeface="Cambria"/>
              </a:rPr>
              <a:t>of </a:t>
            </a:r>
            <a:r>
              <a:rPr sz="2000" spc="-5" dirty="0">
                <a:latin typeface="Cambria"/>
                <a:cs typeface="Cambria"/>
              </a:rPr>
              <a:t>intended end</a:t>
            </a:r>
            <a:r>
              <a:rPr sz="2000" spc="-125" dirty="0">
                <a:latin typeface="Cambria"/>
                <a:cs typeface="Cambria"/>
              </a:rPr>
              <a:t> </a:t>
            </a:r>
            <a:r>
              <a:rPr sz="2000" spc="-5" dirty="0">
                <a:latin typeface="Cambria"/>
                <a:cs typeface="Cambria"/>
              </a:rPr>
              <a:t>uses.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5260" y="4946903"/>
            <a:ext cx="2735580" cy="1080770"/>
          </a:xfrm>
          <a:prstGeom prst="rect">
            <a:avLst/>
          </a:prstGeom>
          <a:solidFill>
            <a:srgbClr val="CECEEF"/>
          </a:solidFill>
          <a:ln w="9144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0805" marR="575310">
              <a:lnSpc>
                <a:spcPct val="100000"/>
              </a:lnSpc>
              <a:spcBef>
                <a:spcPts val="305"/>
              </a:spcBef>
            </a:pPr>
            <a:r>
              <a:rPr sz="2000" spc="-5" dirty="0">
                <a:latin typeface="Cambria"/>
                <a:cs typeface="Cambria"/>
              </a:rPr>
              <a:t>2) </a:t>
            </a:r>
            <a:r>
              <a:rPr sz="2000" spc="-10" dirty="0">
                <a:latin typeface="Cambria"/>
                <a:cs typeface="Cambria"/>
              </a:rPr>
              <a:t>Investigation </a:t>
            </a:r>
            <a:r>
              <a:rPr sz="2000" dirty="0">
                <a:latin typeface="Cambria"/>
                <a:cs typeface="Cambria"/>
              </a:rPr>
              <a:t>of  </a:t>
            </a:r>
            <a:r>
              <a:rPr sz="2000" spc="-5" dirty="0">
                <a:latin typeface="Cambria"/>
                <a:cs typeface="Cambria"/>
              </a:rPr>
              <a:t>potential</a:t>
            </a:r>
            <a:r>
              <a:rPr sz="2000" spc="-100" dirty="0">
                <a:latin typeface="Cambria"/>
                <a:cs typeface="Cambria"/>
              </a:rPr>
              <a:t> </a:t>
            </a:r>
            <a:r>
              <a:rPr sz="2000" spc="-5" dirty="0">
                <a:latin typeface="Cambria"/>
                <a:cs typeface="Cambria"/>
              </a:rPr>
              <a:t>reporting  </a:t>
            </a:r>
            <a:r>
              <a:rPr sz="2000" spc="-10" dirty="0">
                <a:latin typeface="Cambria"/>
                <a:cs typeface="Cambria"/>
              </a:rPr>
              <a:t>errors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2" name="Group 1" descr="1.  Detection of anomalies/reporting issues&#10;2.  Investiagation of poential reporting errors.&#10;3.  Identification and implementation of changes that would redediate known errors and reduce the prevalence of reporting errors in the future&#10;4.  Review of the efficacy of the remediation actions." title="TRI Data Quality Assurance and Control Model">
            <a:extLst>
              <a:ext uri="{FF2B5EF4-FFF2-40B4-BE49-F238E27FC236}">
                <a16:creationId xmlns:a16="http://schemas.microsoft.com/office/drawing/2014/main" id="{DA41ECB7-849C-4C61-A345-D5486234BC50}"/>
              </a:ext>
            </a:extLst>
          </p:cNvPr>
          <p:cNvGrpSpPr/>
          <p:nvPr/>
        </p:nvGrpSpPr>
        <p:grpSpPr>
          <a:xfrm>
            <a:off x="431291" y="2970276"/>
            <a:ext cx="7646417" cy="3627246"/>
            <a:chOff x="431291" y="2970276"/>
            <a:chExt cx="7646417" cy="3627246"/>
          </a:xfrm>
        </p:grpSpPr>
        <p:sp>
          <p:nvSpPr>
            <p:cNvPr id="5" name="object 5"/>
            <p:cNvSpPr/>
            <p:nvPr/>
          </p:nvSpPr>
          <p:spPr>
            <a:xfrm>
              <a:off x="431291" y="3717035"/>
              <a:ext cx="2087880" cy="942340"/>
            </a:xfrm>
            <a:custGeom>
              <a:avLst/>
              <a:gdLst/>
              <a:ahLst/>
              <a:cxnLst/>
              <a:rect l="l" t="t" r="r" b="b"/>
              <a:pathLst>
                <a:path w="2087880" h="942339">
                  <a:moveTo>
                    <a:pt x="0" y="0"/>
                  </a:moveTo>
                  <a:lnTo>
                    <a:pt x="2087880" y="0"/>
                  </a:lnTo>
                  <a:lnTo>
                    <a:pt x="2087880" y="941832"/>
                  </a:lnTo>
                  <a:lnTo>
                    <a:pt x="0" y="941832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435863" y="3721608"/>
              <a:ext cx="2077085" cy="932815"/>
            </a:xfrm>
            <a:prstGeom prst="rect">
              <a:avLst/>
            </a:prstGeom>
            <a:solidFill>
              <a:srgbClr val="FFFF00"/>
            </a:solidFill>
          </p:spPr>
          <p:txBody>
            <a:bodyPr vert="horz" wrap="square" lIns="0" tIns="33655" rIns="0" bIns="0" rtlCol="0">
              <a:spAutoFit/>
            </a:bodyPr>
            <a:lstStyle/>
            <a:p>
              <a:pPr marL="86995" marR="235585">
                <a:lnSpc>
                  <a:spcPct val="100000"/>
                </a:lnSpc>
                <a:spcBef>
                  <a:spcPts val="265"/>
                </a:spcBef>
              </a:pPr>
              <a:r>
                <a:rPr sz="2000" spc="-5" dirty="0">
                  <a:latin typeface="Cambria"/>
                  <a:cs typeface="Cambria"/>
                </a:rPr>
                <a:t>1) Detection </a:t>
              </a:r>
              <a:r>
                <a:rPr sz="2000" dirty="0">
                  <a:latin typeface="Cambria"/>
                  <a:cs typeface="Cambria"/>
                </a:rPr>
                <a:t>of  </a:t>
              </a:r>
              <a:r>
                <a:rPr sz="2000" spc="-5" dirty="0">
                  <a:latin typeface="Cambria"/>
                  <a:cs typeface="Cambria"/>
                </a:rPr>
                <a:t>anomalies </a:t>
              </a:r>
              <a:r>
                <a:rPr sz="2000" dirty="0">
                  <a:latin typeface="Cambria"/>
                  <a:cs typeface="Cambria"/>
                </a:rPr>
                <a:t>/  </a:t>
              </a:r>
              <a:r>
                <a:rPr sz="2000" spc="-5" dirty="0">
                  <a:latin typeface="Cambria"/>
                  <a:cs typeface="Cambria"/>
                </a:rPr>
                <a:t>reporting</a:t>
              </a:r>
              <a:r>
                <a:rPr sz="2000" spc="-100" dirty="0">
                  <a:latin typeface="Cambria"/>
                  <a:cs typeface="Cambria"/>
                </a:rPr>
                <a:t> </a:t>
              </a:r>
              <a:r>
                <a:rPr sz="2000" spc="-5" dirty="0">
                  <a:latin typeface="Cambria"/>
                  <a:cs typeface="Cambria"/>
                </a:rPr>
                <a:t>issues</a:t>
              </a:r>
              <a:endParaRPr sz="2000">
                <a:latin typeface="Cambria"/>
                <a:cs typeface="Cambria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2910839" y="4946897"/>
              <a:ext cx="661670" cy="714375"/>
            </a:xfrm>
            <a:custGeom>
              <a:avLst/>
              <a:gdLst/>
              <a:ahLst/>
              <a:cxnLst/>
              <a:rect l="l" t="t" r="r" b="b"/>
              <a:pathLst>
                <a:path w="661670" h="714375">
                  <a:moveTo>
                    <a:pt x="0" y="714209"/>
                  </a:moveTo>
                  <a:lnTo>
                    <a:pt x="362343" y="714209"/>
                  </a:lnTo>
                  <a:lnTo>
                    <a:pt x="362343" y="0"/>
                  </a:lnTo>
                  <a:lnTo>
                    <a:pt x="661187" y="0"/>
                  </a:lnTo>
                </a:path>
              </a:pathLst>
            </a:custGeom>
            <a:ln w="12700">
              <a:solidFill>
                <a:srgbClr val="00B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59327" y="4908806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491484" y="5794247"/>
              <a:ext cx="3820795" cy="803275"/>
            </a:xfrm>
            <a:custGeom>
              <a:avLst/>
              <a:gdLst/>
              <a:ahLst/>
              <a:cxnLst/>
              <a:rect l="l" t="t" r="r" b="b"/>
              <a:pathLst>
                <a:path w="3820795" h="803275">
                  <a:moveTo>
                    <a:pt x="0" y="0"/>
                  </a:moveTo>
                  <a:lnTo>
                    <a:pt x="3820667" y="0"/>
                  </a:lnTo>
                  <a:lnTo>
                    <a:pt x="3820667" y="803147"/>
                  </a:lnTo>
                  <a:lnTo>
                    <a:pt x="0" y="803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491484" y="5794247"/>
              <a:ext cx="3820795" cy="803275"/>
            </a:xfrm>
            <a:custGeom>
              <a:avLst/>
              <a:gdLst/>
              <a:ahLst/>
              <a:cxnLst/>
              <a:rect l="l" t="t" r="r" b="b"/>
              <a:pathLst>
                <a:path w="3820795" h="803275">
                  <a:moveTo>
                    <a:pt x="0" y="0"/>
                  </a:moveTo>
                  <a:lnTo>
                    <a:pt x="3820667" y="0"/>
                  </a:lnTo>
                  <a:lnTo>
                    <a:pt x="3820667" y="803147"/>
                  </a:lnTo>
                  <a:lnTo>
                    <a:pt x="0" y="80314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3570620" y="5819018"/>
              <a:ext cx="3335654" cy="6356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0"/>
                </a:spcBef>
              </a:pPr>
              <a:r>
                <a:rPr sz="2000" spc="-5" dirty="0">
                  <a:latin typeface="Cambria"/>
                  <a:cs typeface="Cambria"/>
                </a:rPr>
                <a:t>4) </a:t>
              </a:r>
              <a:r>
                <a:rPr sz="2000" spc="-15" dirty="0">
                  <a:latin typeface="Cambria"/>
                  <a:cs typeface="Cambria"/>
                </a:rPr>
                <a:t>Review </a:t>
              </a:r>
              <a:r>
                <a:rPr sz="2000" dirty="0">
                  <a:latin typeface="Cambria"/>
                  <a:cs typeface="Cambria"/>
                </a:rPr>
                <a:t>of the </a:t>
              </a:r>
              <a:r>
                <a:rPr sz="2000" spc="-5" dirty="0">
                  <a:latin typeface="Cambria"/>
                  <a:cs typeface="Cambria"/>
                </a:rPr>
                <a:t>efficacy </a:t>
              </a:r>
              <a:r>
                <a:rPr sz="2000" dirty="0">
                  <a:latin typeface="Cambria"/>
                  <a:cs typeface="Cambria"/>
                </a:rPr>
                <a:t>of</a:t>
              </a:r>
              <a:r>
                <a:rPr sz="2000" spc="-90" dirty="0">
                  <a:latin typeface="Cambria"/>
                  <a:cs typeface="Cambria"/>
                </a:rPr>
                <a:t> </a:t>
              </a:r>
              <a:r>
                <a:rPr sz="2000" dirty="0">
                  <a:latin typeface="Cambria"/>
                  <a:cs typeface="Cambria"/>
                </a:rPr>
                <a:t>the  </a:t>
              </a:r>
              <a:r>
                <a:rPr sz="2000" spc="-5" dirty="0">
                  <a:latin typeface="Cambria"/>
                  <a:cs typeface="Cambria"/>
                </a:rPr>
                <a:t>remediation</a:t>
              </a:r>
              <a:r>
                <a:rPr sz="2000" spc="-55" dirty="0">
                  <a:latin typeface="Cambria"/>
                  <a:cs typeface="Cambria"/>
                </a:rPr>
                <a:t> </a:t>
              </a:r>
              <a:r>
                <a:rPr sz="2000" dirty="0">
                  <a:latin typeface="Cambria"/>
                  <a:cs typeface="Cambria"/>
                </a:rPr>
                <a:t>actions</a:t>
              </a:r>
              <a:endParaRPr sz="2000">
                <a:latin typeface="Cambria"/>
                <a:cs typeface="Cambria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7312152" y="6156989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AC4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519172" y="4030979"/>
              <a:ext cx="180340" cy="852805"/>
            </a:xfrm>
            <a:custGeom>
              <a:avLst/>
              <a:gdLst/>
              <a:ahLst/>
              <a:cxnLst/>
              <a:rect l="l" t="t" r="r" b="b"/>
              <a:pathLst>
                <a:path w="180339" h="852804">
                  <a:moveTo>
                    <a:pt x="0" y="0"/>
                  </a:moveTo>
                  <a:lnTo>
                    <a:pt x="0" y="457962"/>
                  </a:lnTo>
                  <a:lnTo>
                    <a:pt x="180022" y="457962"/>
                  </a:lnTo>
                  <a:lnTo>
                    <a:pt x="180022" y="852424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61088" y="4870705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818388" y="2970276"/>
              <a:ext cx="7259320" cy="561340"/>
            </a:xfrm>
            <a:prstGeom prst="rect">
              <a:avLst/>
            </a:prstGeom>
            <a:solidFill>
              <a:srgbClr val="C0C0C0"/>
            </a:solidFill>
            <a:ln w="9144">
              <a:solidFill>
                <a:srgbClr val="000000"/>
              </a:solidFill>
            </a:ln>
          </p:spPr>
          <p:txBody>
            <a:bodyPr vert="horz" wrap="square" lIns="0" tIns="36195" rIns="0" bIns="0" rtlCol="0">
              <a:spAutoFit/>
            </a:bodyPr>
            <a:lstStyle/>
            <a:p>
              <a:pPr marL="90805">
                <a:lnSpc>
                  <a:spcPct val="100000"/>
                </a:lnSpc>
                <a:spcBef>
                  <a:spcPts val="285"/>
                </a:spcBef>
              </a:pPr>
              <a:r>
                <a:rPr sz="2800" spc="-5" dirty="0">
                  <a:latin typeface="Cambria"/>
                  <a:cs typeface="Cambria"/>
                </a:rPr>
                <a:t>TRI Data Quality </a:t>
              </a:r>
              <a:r>
                <a:rPr sz="2800" spc="-15" dirty="0">
                  <a:latin typeface="Cambria"/>
                  <a:cs typeface="Cambria"/>
                </a:rPr>
                <a:t>Assurance </a:t>
              </a:r>
              <a:r>
                <a:rPr sz="2800" spc="-5" dirty="0">
                  <a:latin typeface="Cambria"/>
                  <a:cs typeface="Cambria"/>
                </a:rPr>
                <a:t>and </a:t>
              </a:r>
              <a:r>
                <a:rPr sz="2800" spc="-10" dirty="0">
                  <a:latin typeface="Cambria"/>
                  <a:cs typeface="Cambria"/>
                </a:rPr>
                <a:t>Control</a:t>
              </a:r>
              <a:r>
                <a:rPr sz="2800" spc="25" dirty="0">
                  <a:latin typeface="Cambria"/>
                  <a:cs typeface="Cambria"/>
                </a:rPr>
                <a:t> </a:t>
              </a:r>
              <a:r>
                <a:rPr sz="2800" spc="-5" dirty="0">
                  <a:latin typeface="Cambria"/>
                  <a:cs typeface="Cambria"/>
                </a:rPr>
                <a:t>Model</a:t>
              </a:r>
              <a:endParaRPr sz="2800">
                <a:latin typeface="Cambria"/>
                <a:cs typeface="Cambria"/>
              </a:endParaRPr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8154416" y="6275323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99A9D28-E3E7-4D92-8365-32FBFA9A9674}"/>
              </a:ext>
            </a:extLst>
          </p:cNvPr>
          <p:cNvSpPr txBox="1"/>
          <p:nvPr/>
        </p:nvSpPr>
        <p:spPr>
          <a:xfrm>
            <a:off x="4038600" y="3886200"/>
            <a:ext cx="37445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5">
                <a:latin typeface="Cambria"/>
                <a:cs typeface="Cambria"/>
              </a:rPr>
              <a:t>3) Identification </a:t>
            </a:r>
            <a:r>
              <a:rPr lang="en-US">
                <a:latin typeface="Cambria"/>
                <a:cs typeface="Cambria"/>
              </a:rPr>
              <a:t>and </a:t>
            </a:r>
            <a:r>
              <a:rPr lang="en-US" spc="-5">
                <a:latin typeface="Cambria"/>
                <a:cs typeface="Cambria"/>
              </a:rPr>
              <a:t>implementation </a:t>
            </a:r>
            <a:r>
              <a:rPr lang="en-US">
                <a:latin typeface="Cambria"/>
                <a:cs typeface="Cambria"/>
              </a:rPr>
              <a:t>of  </a:t>
            </a:r>
            <a:r>
              <a:rPr lang="en-US" spc="-5">
                <a:latin typeface="Cambria"/>
                <a:cs typeface="Cambria"/>
              </a:rPr>
              <a:t>changes </a:t>
            </a:r>
            <a:r>
              <a:rPr lang="en-US">
                <a:latin typeface="Cambria"/>
                <a:cs typeface="Cambria"/>
              </a:rPr>
              <a:t>that </a:t>
            </a:r>
            <a:r>
              <a:rPr lang="en-US" spc="-10">
                <a:latin typeface="Cambria"/>
                <a:cs typeface="Cambria"/>
              </a:rPr>
              <a:t>would remediate </a:t>
            </a:r>
            <a:r>
              <a:rPr lang="en-US" spc="-5">
                <a:latin typeface="Cambria"/>
                <a:cs typeface="Cambria"/>
              </a:rPr>
              <a:t>known </a:t>
            </a:r>
            <a:r>
              <a:rPr lang="en-US" spc="-10">
                <a:latin typeface="Cambria"/>
                <a:cs typeface="Cambria"/>
              </a:rPr>
              <a:t>errors  </a:t>
            </a:r>
            <a:r>
              <a:rPr lang="en-US">
                <a:latin typeface="Cambria"/>
                <a:cs typeface="Cambria"/>
              </a:rPr>
              <a:t>and </a:t>
            </a:r>
            <a:r>
              <a:rPr lang="en-US" spc="-5">
                <a:latin typeface="Cambria"/>
                <a:cs typeface="Cambria"/>
              </a:rPr>
              <a:t>reduce </a:t>
            </a:r>
            <a:r>
              <a:rPr lang="en-US">
                <a:latin typeface="Cambria"/>
                <a:cs typeface="Cambria"/>
              </a:rPr>
              <a:t>the </a:t>
            </a:r>
            <a:r>
              <a:rPr lang="en-US" spc="-15">
                <a:latin typeface="Cambria"/>
                <a:cs typeface="Cambria"/>
              </a:rPr>
              <a:t>prevalence </a:t>
            </a:r>
            <a:r>
              <a:rPr lang="en-US">
                <a:latin typeface="Cambria"/>
                <a:cs typeface="Cambria"/>
              </a:rPr>
              <a:t>of </a:t>
            </a:r>
            <a:r>
              <a:rPr lang="en-US" spc="-5">
                <a:latin typeface="Cambria"/>
                <a:cs typeface="Cambria"/>
              </a:rPr>
              <a:t>reporting </a:t>
            </a:r>
            <a:r>
              <a:rPr lang="en-US" spc="-10">
                <a:latin typeface="Cambria"/>
                <a:cs typeface="Cambria"/>
              </a:rPr>
              <a:t>errors  </a:t>
            </a:r>
            <a:r>
              <a:rPr lang="en-US" spc="-5">
                <a:latin typeface="Cambria"/>
                <a:cs typeface="Cambria"/>
              </a:rPr>
              <a:t>in </a:t>
            </a:r>
            <a:r>
              <a:rPr lang="en-US">
                <a:latin typeface="Cambria"/>
                <a:cs typeface="Cambria"/>
              </a:rPr>
              <a:t>the</a:t>
            </a:r>
            <a:r>
              <a:rPr lang="en-US" spc="-30">
                <a:latin typeface="Cambria"/>
                <a:cs typeface="Cambria"/>
              </a:rPr>
              <a:t> </a:t>
            </a:r>
            <a:r>
              <a:rPr lang="en-US" spc="-10">
                <a:latin typeface="Cambria"/>
                <a:cs typeface="Cambria"/>
              </a:rPr>
              <a:t>future</a:t>
            </a:r>
            <a:endParaRPr lang="en-US">
              <a:latin typeface="Cambria"/>
              <a:cs typeface="Cambria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07822" y="1598168"/>
            <a:ext cx="23272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latin typeface="Arial"/>
                <a:cs typeface="Arial"/>
              </a:rPr>
              <a:t>Enforcement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4540" y="2168091"/>
            <a:ext cx="2606040" cy="3201670"/>
          </a:xfrm>
          <a:prstGeom prst="rect">
            <a:avLst/>
          </a:prstGeom>
        </p:spPr>
        <p:txBody>
          <a:bodyPr vert="horz" wrap="square" lIns="0" tIns="1765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9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Data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Quality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1085"/>
              </a:spcBef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Over-reporting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80"/>
              </a:spcBef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Under-reporting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1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Non-Reporters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1080"/>
              </a:spcBef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Facility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80"/>
              </a:spcBef>
              <a:buChar char="•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Chemical(s)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1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Never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Reporters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89729" y="1574749"/>
            <a:ext cx="17633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"/>
                <a:cs typeface="Arial"/>
              </a:rPr>
              <a:t>S</a:t>
            </a:r>
            <a:r>
              <a:rPr sz="3200" spc="-10" dirty="0">
                <a:latin typeface="Arial"/>
                <a:cs typeface="Arial"/>
              </a:rPr>
              <a:t>umma</a:t>
            </a:r>
            <a:r>
              <a:rPr sz="3200" dirty="0">
                <a:latin typeface="Arial"/>
                <a:cs typeface="Arial"/>
              </a:rPr>
              <a:t>ry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4540" y="2387600"/>
            <a:ext cx="7468234" cy="288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TRI Program is committed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helping facilities submit  high quality TRI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data: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1645"/>
              </a:spcBef>
              <a:buChar char="•"/>
              <a:tabLst>
                <a:tab pos="756285" algn="l"/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Data Quality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Calls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Char char="•"/>
              <a:tabLst>
                <a:tab pos="756285" algn="l"/>
                <a:tab pos="756920" algn="l"/>
              </a:tabLst>
            </a:pPr>
            <a:r>
              <a:rPr sz="1800" spc="-10" dirty="0">
                <a:latin typeface="Arial"/>
                <a:cs typeface="Arial"/>
              </a:rPr>
              <a:t>Guidance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Char char="•"/>
              <a:tabLst>
                <a:tab pos="756285" algn="l"/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TRI-MEweb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34"/>
              </a:spcBef>
              <a:buChar char="•"/>
              <a:tabLst>
                <a:tab pos="756285" algn="l"/>
                <a:tab pos="756920" algn="l"/>
              </a:tabLst>
            </a:pPr>
            <a:r>
              <a:rPr sz="1800" spc="-10" dirty="0">
                <a:latin typeface="Arial"/>
                <a:cs typeface="Arial"/>
              </a:rPr>
              <a:t>Training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Char char="•"/>
              <a:tabLst>
                <a:tab pos="756285" algn="l"/>
                <a:tab pos="756920" algn="l"/>
              </a:tabLst>
            </a:pPr>
            <a:r>
              <a:rPr sz="1800" dirty="0">
                <a:latin typeface="Arial"/>
                <a:cs typeface="Arial"/>
              </a:rPr>
              <a:t>TRI </a:t>
            </a:r>
            <a:r>
              <a:rPr sz="1800" spc="-5" dirty="0">
                <a:latin typeface="Arial"/>
                <a:cs typeface="Arial"/>
              </a:rPr>
              <a:t>Information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Center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Char char="•"/>
              <a:tabLst>
                <a:tab pos="756285" algn="l"/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Outreach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0EBE6C5-80B1-4A90-BE8C-0057B5910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3064" y="1348026"/>
            <a:ext cx="6777990" cy="861774"/>
          </a:xfrm>
        </p:spPr>
        <p:txBody>
          <a:bodyPr/>
          <a:lstStyle/>
          <a:p>
            <a:r>
              <a:rPr lang="en-US" spc="-5" dirty="0">
                <a:latin typeface="Calibri"/>
                <a:cs typeface="Calibri"/>
              </a:rPr>
              <a:t>Contact</a:t>
            </a:r>
            <a:r>
              <a:rPr lang="en-US" spc="-25" dirty="0">
                <a:latin typeface="Calibri"/>
                <a:cs typeface="Calibri"/>
              </a:rPr>
              <a:t> </a:t>
            </a:r>
            <a:r>
              <a:rPr lang="en-US" spc="-5" dirty="0">
                <a:latin typeface="Calibri"/>
                <a:cs typeface="Calibri"/>
              </a:rPr>
              <a:t>Information</a:t>
            </a:r>
            <a:br>
              <a:rPr lang="en-US" dirty="0">
                <a:latin typeface="Calibri"/>
                <a:cs typeface="Calibri"/>
              </a:rPr>
            </a:b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5280EE-DE5C-4C56-9DFE-594372BB1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6425" y="2722602"/>
            <a:ext cx="8086725" cy="553998"/>
          </a:xfrm>
        </p:spPr>
        <p:txBody>
          <a:bodyPr/>
          <a:lstStyle/>
          <a:p>
            <a:r>
              <a:rPr lang="fi-FI" spc="-5" dirty="0">
                <a:cs typeface="Calibri"/>
              </a:rPr>
              <a:t>Velu</a:t>
            </a:r>
            <a:r>
              <a:rPr lang="fi-FI" spc="5" dirty="0">
                <a:cs typeface="Calibri"/>
              </a:rPr>
              <a:t> </a:t>
            </a:r>
            <a:r>
              <a:rPr lang="fi-FI" spc="-5" dirty="0">
                <a:cs typeface="Calibri"/>
              </a:rPr>
              <a:t>Senthil:</a:t>
            </a:r>
            <a:r>
              <a:rPr lang="fi-FI" dirty="0">
                <a:cs typeface="Calibri"/>
              </a:rPr>
              <a:t> </a:t>
            </a:r>
            <a:r>
              <a:rPr lang="fi-FI" spc="-5" dirty="0">
                <a:cs typeface="Calibri"/>
              </a:rPr>
              <a:t>(202)-566-0749;	</a:t>
            </a:r>
            <a:r>
              <a:rPr lang="fi-FI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cs typeface="Calibri"/>
                <a:hlinkClick r:id="rId2"/>
              </a:rPr>
              <a:t>senthil.velu@epa.gov</a:t>
            </a:r>
            <a:endParaRPr lang="fi-FI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23742" y="1826768"/>
            <a:ext cx="30937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"/>
                <a:cs typeface="Arial"/>
              </a:rPr>
              <a:t>Help us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Improve!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9132" y="2651251"/>
            <a:ext cx="7284084" cy="323532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065" marR="5080" algn="ctr">
              <a:lnSpc>
                <a:spcPts val="2810"/>
              </a:lnSpc>
              <a:spcBef>
                <a:spcPts val="455"/>
              </a:spcBef>
            </a:pPr>
            <a:r>
              <a:rPr sz="2600" dirty="0">
                <a:latin typeface="Arial"/>
                <a:cs typeface="Arial"/>
              </a:rPr>
              <a:t>You </a:t>
            </a:r>
            <a:r>
              <a:rPr sz="2600" spc="-5" dirty="0">
                <a:latin typeface="Arial"/>
                <a:cs typeface="Arial"/>
              </a:rPr>
              <a:t>will </a:t>
            </a:r>
            <a:r>
              <a:rPr sz="2600" dirty="0">
                <a:latin typeface="Arial"/>
                <a:cs typeface="Arial"/>
              </a:rPr>
              <a:t>receive an email </a:t>
            </a:r>
            <a:r>
              <a:rPr sz="2600" spc="-5" dirty="0">
                <a:latin typeface="Arial"/>
                <a:cs typeface="Arial"/>
              </a:rPr>
              <a:t>with </a:t>
            </a:r>
            <a:r>
              <a:rPr sz="2600" dirty="0">
                <a:latin typeface="Arial"/>
                <a:cs typeface="Arial"/>
              </a:rPr>
              <a:t>a </a:t>
            </a:r>
            <a:r>
              <a:rPr sz="2600" spc="-5" dirty="0">
                <a:latin typeface="Arial"/>
                <a:cs typeface="Arial"/>
              </a:rPr>
              <a:t>link to </a:t>
            </a:r>
            <a:r>
              <a:rPr sz="2600" dirty="0">
                <a:latin typeface="Arial"/>
                <a:cs typeface="Arial"/>
              </a:rPr>
              <a:t>a survey </a:t>
            </a:r>
            <a:r>
              <a:rPr sz="2600" spc="-5" dirty="0">
                <a:latin typeface="Arial"/>
                <a:cs typeface="Arial"/>
              </a:rPr>
              <a:t>to  review </a:t>
            </a:r>
            <a:r>
              <a:rPr sz="2600" dirty="0">
                <a:latin typeface="Arial"/>
                <a:cs typeface="Arial"/>
              </a:rPr>
              <a:t>the course(s) you attend at the Emissions  Inventory </a:t>
            </a:r>
            <a:r>
              <a:rPr sz="2600" spc="-5" dirty="0">
                <a:latin typeface="Arial"/>
                <a:cs typeface="Arial"/>
              </a:rPr>
              <a:t>Training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Workshop.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500">
              <a:latin typeface="Times New Roman"/>
              <a:cs typeface="Times New Roman"/>
            </a:endParaRPr>
          </a:p>
          <a:p>
            <a:pPr marL="91440" marR="81915" algn="ctr">
              <a:lnSpc>
                <a:spcPts val="2810"/>
              </a:lnSpc>
              <a:spcBef>
                <a:spcPts val="5"/>
              </a:spcBef>
            </a:pPr>
            <a:r>
              <a:rPr sz="2600" dirty="0">
                <a:latin typeface="Arial"/>
                <a:cs typeface="Arial"/>
              </a:rPr>
              <a:t>Please take a few moments </a:t>
            </a:r>
            <a:r>
              <a:rPr sz="2600" spc="-5" dirty="0">
                <a:latin typeface="Arial"/>
                <a:cs typeface="Arial"/>
              </a:rPr>
              <a:t>to let </a:t>
            </a:r>
            <a:r>
              <a:rPr sz="2600" dirty="0">
                <a:latin typeface="Arial"/>
                <a:cs typeface="Arial"/>
              </a:rPr>
              <a:t>us know about  your experience </a:t>
            </a:r>
            <a:r>
              <a:rPr sz="2600" spc="-5" dirty="0">
                <a:latin typeface="Arial"/>
                <a:cs typeface="Arial"/>
              </a:rPr>
              <a:t>this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week.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z="2600" dirty="0">
                <a:latin typeface="Arial"/>
                <a:cs typeface="Arial"/>
              </a:rPr>
              <a:t>We welcome your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feedback!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9694" y="1105915"/>
            <a:ext cx="742315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58820" marR="5080" indent="-324612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Calibri"/>
                <a:cs typeface="Calibri"/>
              </a:rPr>
              <a:t>How </a:t>
            </a:r>
            <a:r>
              <a:rPr sz="3000" spc="-5" dirty="0">
                <a:latin typeface="Calibri"/>
                <a:cs typeface="Calibri"/>
              </a:rPr>
              <a:t>Does EPA Help </a:t>
            </a:r>
            <a:r>
              <a:rPr sz="3000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Ensure the Quality </a:t>
            </a:r>
            <a:r>
              <a:rPr sz="3000" dirty="0">
                <a:latin typeface="Calibri"/>
                <a:cs typeface="Calibri"/>
              </a:rPr>
              <a:t>of TRI  Data?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ts val="165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221739" y="2530856"/>
            <a:ext cx="5252720" cy="26593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TRI data quality efforts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year-around</a:t>
            </a:r>
            <a:endParaRPr sz="2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Guidance, outreach, training,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assistance</a:t>
            </a:r>
            <a:endParaRPr sz="2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TRI-MEweb, Data Processing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Center</a:t>
            </a:r>
            <a:endParaRPr sz="2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Electronic Facility data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profiles</a:t>
            </a:r>
            <a:endParaRPr sz="2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Data quality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calls</a:t>
            </a:r>
            <a:endParaRPr sz="2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Enforcement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title="Artifact"/>
          <p:cNvSpPr/>
          <p:nvPr/>
        </p:nvSpPr>
        <p:spPr>
          <a:xfrm>
            <a:off x="248656" y="2568050"/>
            <a:ext cx="1085422" cy="7599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1" name="Group 40" descr="Diagram showing the TRI reporting flow and when data quality activities take place." title="TRI Reporting Flow">
            <a:extLst>
              <a:ext uri="{FF2B5EF4-FFF2-40B4-BE49-F238E27FC236}">
                <a16:creationId xmlns:a16="http://schemas.microsoft.com/office/drawing/2014/main" id="{6E8A9F3C-0C83-44C3-8F40-1ED78D9021C8}"/>
              </a:ext>
            </a:extLst>
          </p:cNvPr>
          <p:cNvGrpSpPr/>
          <p:nvPr/>
        </p:nvGrpSpPr>
        <p:grpSpPr>
          <a:xfrm>
            <a:off x="293910" y="1747562"/>
            <a:ext cx="8492906" cy="4484328"/>
            <a:chOff x="293910" y="1747562"/>
            <a:chExt cx="8492906" cy="4484328"/>
          </a:xfrm>
        </p:grpSpPr>
        <p:sp>
          <p:nvSpPr>
            <p:cNvPr id="4" name="object 4" title="Artifact"/>
            <p:cNvSpPr/>
            <p:nvPr/>
          </p:nvSpPr>
          <p:spPr>
            <a:xfrm>
              <a:off x="293910" y="4062776"/>
              <a:ext cx="1293546" cy="9840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96200" y="2895600"/>
              <a:ext cx="76200" cy="1153795"/>
            </a:xfrm>
            <a:custGeom>
              <a:avLst/>
              <a:gdLst/>
              <a:ahLst/>
              <a:cxnLst/>
              <a:rect l="l" t="t" r="r" b="b"/>
              <a:pathLst>
                <a:path w="76200" h="1153795">
                  <a:moveTo>
                    <a:pt x="76200" y="1115568"/>
                  </a:moveTo>
                  <a:lnTo>
                    <a:pt x="0" y="1115568"/>
                  </a:lnTo>
                  <a:lnTo>
                    <a:pt x="38100" y="1153668"/>
                  </a:lnTo>
                  <a:lnTo>
                    <a:pt x="76200" y="1115568"/>
                  </a:lnTo>
                  <a:close/>
                </a:path>
                <a:path w="76200" h="1153795">
                  <a:moveTo>
                    <a:pt x="57150" y="0"/>
                  </a:moveTo>
                  <a:lnTo>
                    <a:pt x="19050" y="0"/>
                  </a:lnTo>
                  <a:lnTo>
                    <a:pt x="19050" y="1115568"/>
                  </a:lnTo>
                  <a:lnTo>
                    <a:pt x="57150" y="1115568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7575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696200" y="2895600"/>
              <a:ext cx="76200" cy="1153795"/>
            </a:xfrm>
            <a:custGeom>
              <a:avLst/>
              <a:gdLst/>
              <a:ahLst/>
              <a:cxnLst/>
              <a:rect l="l" t="t" r="r" b="b"/>
              <a:pathLst>
                <a:path w="76200" h="1153795">
                  <a:moveTo>
                    <a:pt x="0" y="1115568"/>
                  </a:moveTo>
                  <a:lnTo>
                    <a:pt x="19050" y="1115568"/>
                  </a:lnTo>
                  <a:lnTo>
                    <a:pt x="19050" y="0"/>
                  </a:lnTo>
                  <a:lnTo>
                    <a:pt x="57150" y="0"/>
                  </a:lnTo>
                  <a:lnTo>
                    <a:pt x="57150" y="1115568"/>
                  </a:lnTo>
                  <a:lnTo>
                    <a:pt x="76200" y="1115568"/>
                  </a:lnTo>
                  <a:lnTo>
                    <a:pt x="38100" y="1153668"/>
                  </a:lnTo>
                  <a:lnTo>
                    <a:pt x="0" y="111556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096000" y="2819400"/>
              <a:ext cx="119380" cy="1393190"/>
            </a:xfrm>
            <a:custGeom>
              <a:avLst/>
              <a:gdLst/>
              <a:ahLst/>
              <a:cxnLst/>
              <a:rect l="l" t="t" r="r" b="b"/>
              <a:pathLst>
                <a:path w="119379" h="1393189">
                  <a:moveTo>
                    <a:pt x="118872" y="1333500"/>
                  </a:moveTo>
                  <a:lnTo>
                    <a:pt x="0" y="1333500"/>
                  </a:lnTo>
                  <a:lnTo>
                    <a:pt x="59436" y="1392936"/>
                  </a:lnTo>
                  <a:lnTo>
                    <a:pt x="118872" y="1333500"/>
                  </a:lnTo>
                  <a:close/>
                </a:path>
                <a:path w="119379" h="1393189">
                  <a:moveTo>
                    <a:pt x="89154" y="0"/>
                  </a:moveTo>
                  <a:lnTo>
                    <a:pt x="29718" y="0"/>
                  </a:lnTo>
                  <a:lnTo>
                    <a:pt x="29718" y="1333500"/>
                  </a:lnTo>
                  <a:lnTo>
                    <a:pt x="89154" y="1333500"/>
                  </a:lnTo>
                  <a:lnTo>
                    <a:pt x="89154" y="0"/>
                  </a:lnTo>
                  <a:close/>
                </a:path>
              </a:pathLst>
            </a:custGeom>
            <a:solidFill>
              <a:srgbClr val="7575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096000" y="2819400"/>
              <a:ext cx="119380" cy="1393190"/>
            </a:xfrm>
            <a:custGeom>
              <a:avLst/>
              <a:gdLst/>
              <a:ahLst/>
              <a:cxnLst/>
              <a:rect l="l" t="t" r="r" b="b"/>
              <a:pathLst>
                <a:path w="119379" h="1393189">
                  <a:moveTo>
                    <a:pt x="0" y="1333500"/>
                  </a:moveTo>
                  <a:lnTo>
                    <a:pt x="29718" y="1333500"/>
                  </a:lnTo>
                  <a:lnTo>
                    <a:pt x="29718" y="0"/>
                  </a:lnTo>
                  <a:lnTo>
                    <a:pt x="89154" y="0"/>
                  </a:lnTo>
                  <a:lnTo>
                    <a:pt x="89154" y="1333500"/>
                  </a:lnTo>
                  <a:lnTo>
                    <a:pt x="118872" y="1333500"/>
                  </a:lnTo>
                  <a:lnTo>
                    <a:pt x="59436" y="1392936"/>
                  </a:lnTo>
                  <a:lnTo>
                    <a:pt x="0" y="13335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67200" y="2895600"/>
              <a:ext cx="119380" cy="1393190"/>
            </a:xfrm>
            <a:custGeom>
              <a:avLst/>
              <a:gdLst/>
              <a:ahLst/>
              <a:cxnLst/>
              <a:rect l="l" t="t" r="r" b="b"/>
              <a:pathLst>
                <a:path w="119379" h="1393189">
                  <a:moveTo>
                    <a:pt x="118872" y="1333500"/>
                  </a:moveTo>
                  <a:lnTo>
                    <a:pt x="0" y="1333500"/>
                  </a:lnTo>
                  <a:lnTo>
                    <a:pt x="59436" y="1392936"/>
                  </a:lnTo>
                  <a:lnTo>
                    <a:pt x="118872" y="1333500"/>
                  </a:lnTo>
                  <a:close/>
                </a:path>
                <a:path w="119379" h="1393189">
                  <a:moveTo>
                    <a:pt x="89154" y="0"/>
                  </a:moveTo>
                  <a:lnTo>
                    <a:pt x="29718" y="0"/>
                  </a:lnTo>
                  <a:lnTo>
                    <a:pt x="29718" y="1333500"/>
                  </a:lnTo>
                  <a:lnTo>
                    <a:pt x="89154" y="1333500"/>
                  </a:lnTo>
                  <a:lnTo>
                    <a:pt x="89154" y="0"/>
                  </a:lnTo>
                  <a:close/>
                </a:path>
              </a:pathLst>
            </a:custGeom>
            <a:solidFill>
              <a:srgbClr val="7575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267200" y="2895600"/>
              <a:ext cx="119380" cy="1393190"/>
            </a:xfrm>
            <a:custGeom>
              <a:avLst/>
              <a:gdLst/>
              <a:ahLst/>
              <a:cxnLst/>
              <a:rect l="l" t="t" r="r" b="b"/>
              <a:pathLst>
                <a:path w="119379" h="1393189">
                  <a:moveTo>
                    <a:pt x="0" y="1333500"/>
                  </a:moveTo>
                  <a:lnTo>
                    <a:pt x="29718" y="1333500"/>
                  </a:lnTo>
                  <a:lnTo>
                    <a:pt x="29718" y="0"/>
                  </a:lnTo>
                  <a:lnTo>
                    <a:pt x="89154" y="0"/>
                  </a:lnTo>
                  <a:lnTo>
                    <a:pt x="89154" y="1333500"/>
                  </a:lnTo>
                  <a:lnTo>
                    <a:pt x="118872" y="1333500"/>
                  </a:lnTo>
                  <a:lnTo>
                    <a:pt x="59436" y="1392936"/>
                  </a:lnTo>
                  <a:lnTo>
                    <a:pt x="0" y="13335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12913" y="2976067"/>
              <a:ext cx="269240" cy="1244600"/>
            </a:xfrm>
            <a:custGeom>
              <a:avLst/>
              <a:gdLst/>
              <a:ahLst/>
              <a:cxnLst/>
              <a:rect l="l" t="t" r="r" b="b"/>
              <a:pathLst>
                <a:path w="269239" h="1244600">
                  <a:moveTo>
                    <a:pt x="53822" y="0"/>
                  </a:moveTo>
                  <a:lnTo>
                    <a:pt x="0" y="8521"/>
                  </a:lnTo>
                  <a:lnTo>
                    <a:pt x="187909" y="1194942"/>
                  </a:lnTo>
                  <a:lnTo>
                    <a:pt x="160997" y="1199210"/>
                  </a:lnTo>
                  <a:lnTo>
                    <a:pt x="223342" y="1244511"/>
                  </a:lnTo>
                  <a:lnTo>
                    <a:pt x="265551" y="1186421"/>
                  </a:lnTo>
                  <a:lnTo>
                    <a:pt x="241731" y="1186421"/>
                  </a:lnTo>
                  <a:lnTo>
                    <a:pt x="53822" y="0"/>
                  </a:lnTo>
                  <a:close/>
                </a:path>
                <a:path w="269239" h="1244600">
                  <a:moveTo>
                    <a:pt x="268643" y="1182166"/>
                  </a:moveTo>
                  <a:lnTo>
                    <a:pt x="241731" y="1186421"/>
                  </a:lnTo>
                  <a:lnTo>
                    <a:pt x="265551" y="1186421"/>
                  </a:lnTo>
                  <a:lnTo>
                    <a:pt x="268643" y="1182166"/>
                  </a:lnTo>
                  <a:close/>
                </a:path>
              </a:pathLst>
            </a:custGeom>
            <a:solidFill>
              <a:srgbClr val="7575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12913" y="2976067"/>
              <a:ext cx="269240" cy="1244600"/>
            </a:xfrm>
            <a:custGeom>
              <a:avLst/>
              <a:gdLst/>
              <a:ahLst/>
              <a:cxnLst/>
              <a:rect l="l" t="t" r="r" b="b"/>
              <a:pathLst>
                <a:path w="269239" h="1244600">
                  <a:moveTo>
                    <a:pt x="160997" y="1199210"/>
                  </a:moveTo>
                  <a:lnTo>
                    <a:pt x="187909" y="1194942"/>
                  </a:lnTo>
                  <a:lnTo>
                    <a:pt x="0" y="8521"/>
                  </a:lnTo>
                  <a:lnTo>
                    <a:pt x="53822" y="0"/>
                  </a:lnTo>
                  <a:lnTo>
                    <a:pt x="241731" y="1186421"/>
                  </a:lnTo>
                  <a:lnTo>
                    <a:pt x="268643" y="1182166"/>
                  </a:lnTo>
                  <a:lnTo>
                    <a:pt x="223342" y="1244511"/>
                  </a:lnTo>
                  <a:lnTo>
                    <a:pt x="160997" y="119921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 title="Artifact"/>
            <p:cNvSpPr/>
            <p:nvPr/>
          </p:nvSpPr>
          <p:spPr>
            <a:xfrm>
              <a:off x="3500628" y="2052827"/>
              <a:ext cx="225552" cy="1615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 title="Artifact"/>
            <p:cNvSpPr/>
            <p:nvPr/>
          </p:nvSpPr>
          <p:spPr>
            <a:xfrm>
              <a:off x="5253228" y="1976627"/>
              <a:ext cx="225552" cy="1615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 title="Artifact"/>
            <p:cNvSpPr/>
            <p:nvPr/>
          </p:nvSpPr>
          <p:spPr>
            <a:xfrm>
              <a:off x="6937366" y="2234189"/>
              <a:ext cx="229120" cy="15859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86562" y="5868161"/>
              <a:ext cx="7315200" cy="350520"/>
            </a:xfrm>
            <a:custGeom>
              <a:avLst/>
              <a:gdLst/>
              <a:ahLst/>
              <a:cxnLst/>
              <a:rect l="l" t="t" r="r" b="b"/>
              <a:pathLst>
                <a:path w="7315200" h="350520">
                  <a:moveTo>
                    <a:pt x="0" y="0"/>
                  </a:moveTo>
                  <a:lnTo>
                    <a:pt x="7315200" y="0"/>
                  </a:lnTo>
                  <a:lnTo>
                    <a:pt x="7315200" y="350520"/>
                  </a:lnTo>
                  <a:lnTo>
                    <a:pt x="0" y="3505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67512" y="6231890"/>
              <a:ext cx="7353300" cy="0"/>
            </a:xfrm>
            <a:custGeom>
              <a:avLst/>
              <a:gdLst/>
              <a:ahLst/>
              <a:cxnLst/>
              <a:rect l="l" t="t" r="r" b="b"/>
              <a:pathLst>
                <a:path w="7353300">
                  <a:moveTo>
                    <a:pt x="0" y="0"/>
                  </a:moveTo>
                  <a:lnTo>
                    <a:pt x="735330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73862" y="5862320"/>
              <a:ext cx="0" cy="363220"/>
            </a:xfrm>
            <a:custGeom>
              <a:avLst/>
              <a:gdLst/>
              <a:ahLst/>
              <a:cxnLst/>
              <a:rect l="l" t="t" r="r" b="b"/>
              <a:pathLst>
                <a:path h="363220">
                  <a:moveTo>
                    <a:pt x="0" y="0"/>
                  </a:moveTo>
                  <a:lnTo>
                    <a:pt x="0" y="36321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67512" y="5849620"/>
              <a:ext cx="19050" cy="12700"/>
            </a:xfrm>
            <a:custGeom>
              <a:avLst/>
              <a:gdLst/>
              <a:ahLst/>
              <a:cxnLst/>
              <a:rect l="l" t="t" r="r" b="b"/>
              <a:pathLst>
                <a:path w="19050" h="12700">
                  <a:moveTo>
                    <a:pt x="0" y="12699"/>
                  </a:moveTo>
                  <a:lnTo>
                    <a:pt x="19050" y="12699"/>
                  </a:lnTo>
                  <a:lnTo>
                    <a:pt x="19050" y="0"/>
                  </a:lnTo>
                  <a:lnTo>
                    <a:pt x="0" y="0"/>
                  </a:lnTo>
                  <a:lnTo>
                    <a:pt x="0" y="126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014461" y="5862320"/>
              <a:ext cx="0" cy="363220"/>
            </a:xfrm>
            <a:custGeom>
              <a:avLst/>
              <a:gdLst/>
              <a:ahLst/>
              <a:cxnLst/>
              <a:rect l="l" t="t" r="r" b="b"/>
              <a:pathLst>
                <a:path h="363220">
                  <a:moveTo>
                    <a:pt x="0" y="0"/>
                  </a:moveTo>
                  <a:lnTo>
                    <a:pt x="0" y="36321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86562" y="5855970"/>
              <a:ext cx="7334250" cy="0"/>
            </a:xfrm>
            <a:custGeom>
              <a:avLst/>
              <a:gdLst/>
              <a:ahLst/>
              <a:cxnLst/>
              <a:rect l="l" t="t" r="r" b="b"/>
              <a:pathLst>
                <a:path w="7334250">
                  <a:moveTo>
                    <a:pt x="0" y="0"/>
                  </a:moveTo>
                  <a:lnTo>
                    <a:pt x="733425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92912" y="6200140"/>
              <a:ext cx="7302500" cy="12700"/>
            </a:xfrm>
            <a:custGeom>
              <a:avLst/>
              <a:gdLst/>
              <a:ahLst/>
              <a:cxnLst/>
              <a:rect l="l" t="t" r="r" b="b"/>
              <a:pathLst>
                <a:path w="7302500" h="12700">
                  <a:moveTo>
                    <a:pt x="0" y="12700"/>
                  </a:moveTo>
                  <a:lnTo>
                    <a:pt x="7302500" y="1270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99262" y="5887720"/>
              <a:ext cx="0" cy="312420"/>
            </a:xfrm>
            <a:custGeom>
              <a:avLst/>
              <a:gdLst/>
              <a:ahLst/>
              <a:cxnLst/>
              <a:rect l="l" t="t" r="r" b="b"/>
              <a:pathLst>
                <a:path h="312420">
                  <a:moveTo>
                    <a:pt x="0" y="0"/>
                  </a:moveTo>
                  <a:lnTo>
                    <a:pt x="0" y="31241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92912" y="5875020"/>
              <a:ext cx="7302500" cy="12700"/>
            </a:xfrm>
            <a:custGeom>
              <a:avLst/>
              <a:gdLst/>
              <a:ahLst/>
              <a:cxnLst/>
              <a:rect l="l" t="t" r="r" b="b"/>
              <a:pathLst>
                <a:path w="7302500" h="12700">
                  <a:moveTo>
                    <a:pt x="0" y="12699"/>
                  </a:moveTo>
                  <a:lnTo>
                    <a:pt x="7302500" y="12699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126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989061" y="5887211"/>
              <a:ext cx="0" cy="312420"/>
            </a:xfrm>
            <a:custGeom>
              <a:avLst/>
              <a:gdLst/>
              <a:ahLst/>
              <a:cxnLst/>
              <a:rect l="l" t="t" r="r" b="b"/>
              <a:pathLst>
                <a:path h="312420">
                  <a:moveTo>
                    <a:pt x="0" y="0"/>
                  </a:moveTo>
                  <a:lnTo>
                    <a:pt x="0" y="31242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 txBox="1"/>
            <p:nvPr/>
          </p:nvSpPr>
          <p:spPr>
            <a:xfrm>
              <a:off x="722372" y="5883652"/>
              <a:ext cx="654240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913765" marR="5080" indent="-914400">
                <a:lnSpc>
                  <a:spcPct val="100000"/>
                </a:lnSpc>
                <a:spcBef>
                  <a:spcPts val="100"/>
                </a:spcBef>
                <a:tabLst>
                  <a:tab pos="1828164" algn="l"/>
                  <a:tab pos="3656965" algn="l"/>
                  <a:tab pos="5511800" algn="l"/>
                </a:tabLst>
              </a:pPr>
              <a:r>
                <a:rPr sz="900" spc="-5" dirty="0">
                  <a:latin typeface="Calibri"/>
                  <a:cs typeface="Calibri"/>
                </a:rPr>
                <a:t>CDX </a:t>
              </a:r>
              <a:r>
                <a:rPr sz="900" dirty="0">
                  <a:latin typeface="Calibri"/>
                  <a:cs typeface="Calibri"/>
                </a:rPr>
                <a:t>- </a:t>
              </a:r>
              <a:r>
                <a:rPr sz="900" spc="-5" dirty="0">
                  <a:latin typeface="Calibri"/>
                  <a:cs typeface="Calibri"/>
                </a:rPr>
                <a:t>Central</a:t>
              </a:r>
              <a:r>
                <a:rPr sz="900" dirty="0">
                  <a:latin typeface="Calibri"/>
                  <a:cs typeface="Calibri"/>
                </a:rPr>
                <a:t> </a:t>
              </a:r>
              <a:r>
                <a:rPr sz="900" spc="-5" dirty="0">
                  <a:latin typeface="Calibri"/>
                  <a:cs typeface="Calibri"/>
                </a:rPr>
                <a:t>Data</a:t>
              </a:r>
              <a:r>
                <a:rPr sz="900" spc="-20" dirty="0">
                  <a:latin typeface="Calibri"/>
                  <a:cs typeface="Calibri"/>
                </a:rPr>
                <a:t> </a:t>
              </a:r>
              <a:r>
                <a:rPr sz="900" spc="-5" dirty="0">
                  <a:latin typeface="Calibri"/>
                  <a:cs typeface="Calibri"/>
                </a:rPr>
                <a:t>Exchange	DQ </a:t>
              </a:r>
              <a:r>
                <a:rPr sz="900" dirty="0">
                  <a:latin typeface="Calibri"/>
                  <a:cs typeface="Calibri"/>
                </a:rPr>
                <a:t>-</a:t>
              </a:r>
              <a:r>
                <a:rPr sz="900" spc="-10" dirty="0">
                  <a:latin typeface="Calibri"/>
                  <a:cs typeface="Calibri"/>
                </a:rPr>
                <a:t> </a:t>
              </a:r>
              <a:r>
                <a:rPr sz="900" spc="-5" dirty="0">
                  <a:latin typeface="Calibri"/>
                  <a:cs typeface="Calibri"/>
                </a:rPr>
                <a:t>Data</a:t>
              </a:r>
              <a:r>
                <a:rPr sz="900" spc="-25" dirty="0">
                  <a:latin typeface="Calibri"/>
                  <a:cs typeface="Calibri"/>
                </a:rPr>
                <a:t> </a:t>
              </a:r>
              <a:r>
                <a:rPr sz="900" spc="-5" dirty="0">
                  <a:latin typeface="Calibri"/>
                  <a:cs typeface="Calibri"/>
                </a:rPr>
                <a:t>Quality	DPC </a:t>
              </a:r>
              <a:r>
                <a:rPr sz="900" dirty="0">
                  <a:latin typeface="Calibri"/>
                  <a:cs typeface="Calibri"/>
                </a:rPr>
                <a:t>- </a:t>
              </a:r>
              <a:r>
                <a:rPr sz="900" spc="-5" dirty="0">
                  <a:latin typeface="Calibri"/>
                  <a:cs typeface="Calibri"/>
                </a:rPr>
                <a:t>Data</a:t>
              </a:r>
              <a:r>
                <a:rPr sz="900" spc="-20" dirty="0">
                  <a:latin typeface="Calibri"/>
                  <a:cs typeface="Calibri"/>
                </a:rPr>
                <a:t> </a:t>
              </a:r>
              <a:r>
                <a:rPr sz="900" spc="-5" dirty="0">
                  <a:latin typeface="Calibri"/>
                  <a:cs typeface="Calibri"/>
                </a:rPr>
                <a:t>Processing</a:t>
              </a:r>
              <a:r>
                <a:rPr sz="900" dirty="0">
                  <a:latin typeface="Calibri"/>
                  <a:cs typeface="Calibri"/>
                </a:rPr>
                <a:t> </a:t>
              </a:r>
              <a:r>
                <a:rPr sz="900" spc="-5" dirty="0">
                  <a:latin typeface="Calibri"/>
                  <a:cs typeface="Calibri"/>
                </a:rPr>
                <a:t>Center	NA </a:t>
              </a:r>
              <a:r>
                <a:rPr sz="900" dirty="0">
                  <a:latin typeface="Calibri"/>
                  <a:cs typeface="Calibri"/>
                </a:rPr>
                <a:t>- </a:t>
              </a:r>
              <a:r>
                <a:rPr sz="900" spc="-5" dirty="0">
                  <a:latin typeface="Calibri"/>
                  <a:cs typeface="Calibri"/>
                </a:rPr>
                <a:t>National</a:t>
              </a:r>
              <a:r>
                <a:rPr sz="900" spc="-60" dirty="0">
                  <a:latin typeface="Calibri"/>
                  <a:cs typeface="Calibri"/>
                </a:rPr>
                <a:t> </a:t>
              </a:r>
              <a:r>
                <a:rPr sz="900" spc="-5" dirty="0">
                  <a:latin typeface="Calibri"/>
                  <a:cs typeface="Calibri"/>
                </a:rPr>
                <a:t>Analysis  </a:t>
              </a:r>
              <a:r>
                <a:rPr sz="900" dirty="0">
                  <a:latin typeface="Calibri"/>
                  <a:cs typeface="Calibri"/>
                </a:rPr>
                <a:t>TRI - </a:t>
              </a:r>
              <a:r>
                <a:rPr sz="900" spc="-5" dirty="0">
                  <a:latin typeface="Calibri"/>
                  <a:cs typeface="Calibri"/>
                </a:rPr>
                <a:t>Toxics</a:t>
              </a:r>
              <a:r>
                <a:rPr sz="900" spc="-15" dirty="0">
                  <a:latin typeface="Calibri"/>
                  <a:cs typeface="Calibri"/>
                </a:rPr>
                <a:t> </a:t>
              </a:r>
              <a:r>
                <a:rPr sz="900" spc="-5" dirty="0">
                  <a:latin typeface="Calibri"/>
                  <a:cs typeface="Calibri"/>
                </a:rPr>
                <a:t>Release</a:t>
              </a:r>
              <a:r>
                <a:rPr sz="900" spc="10" dirty="0">
                  <a:latin typeface="Calibri"/>
                  <a:cs typeface="Calibri"/>
                </a:rPr>
                <a:t> </a:t>
              </a:r>
              <a:r>
                <a:rPr sz="900" spc="-5" dirty="0">
                  <a:latin typeface="Calibri"/>
                  <a:cs typeface="Calibri"/>
                </a:rPr>
                <a:t>Inventory	TRI-MEweb </a:t>
              </a:r>
              <a:r>
                <a:rPr sz="900" dirty="0">
                  <a:latin typeface="Calibri"/>
                  <a:cs typeface="Calibri"/>
                </a:rPr>
                <a:t>– </a:t>
              </a:r>
              <a:r>
                <a:rPr sz="900" spc="-5" dirty="0">
                  <a:latin typeface="Calibri"/>
                  <a:cs typeface="Calibri"/>
                </a:rPr>
                <a:t>Toxics Release Inventory Made Easy</a:t>
              </a:r>
              <a:r>
                <a:rPr sz="900" dirty="0">
                  <a:latin typeface="Calibri"/>
                  <a:cs typeface="Calibri"/>
                </a:rPr>
                <a:t> </a:t>
              </a:r>
              <a:r>
                <a:rPr sz="900" spc="-5" dirty="0">
                  <a:latin typeface="Calibri"/>
                  <a:cs typeface="Calibri"/>
                </a:rPr>
                <a:t>Web</a:t>
              </a:r>
              <a:endParaRPr sz="900">
                <a:latin typeface="Calibri"/>
                <a:cs typeface="Calibri"/>
              </a:endParaRPr>
            </a:p>
          </p:txBody>
        </p:sp>
        <p:sp>
          <p:nvSpPr>
            <p:cNvPr id="27" name="object 27" title="Artifact"/>
            <p:cNvSpPr/>
            <p:nvPr/>
          </p:nvSpPr>
          <p:spPr>
            <a:xfrm>
              <a:off x="7233713" y="2083138"/>
              <a:ext cx="1216959" cy="81005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 title="Artifact"/>
            <p:cNvSpPr/>
            <p:nvPr/>
          </p:nvSpPr>
          <p:spPr>
            <a:xfrm>
              <a:off x="7233708" y="4162962"/>
              <a:ext cx="1553108" cy="82721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 title="Artifact"/>
            <p:cNvSpPr/>
            <p:nvPr/>
          </p:nvSpPr>
          <p:spPr>
            <a:xfrm>
              <a:off x="5481109" y="4620162"/>
              <a:ext cx="1553108" cy="82721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733800" y="4724400"/>
              <a:ext cx="1569720" cy="929640"/>
            </a:xfrm>
            <a:custGeom>
              <a:avLst/>
              <a:gdLst/>
              <a:ahLst/>
              <a:cxnLst/>
              <a:rect l="l" t="t" r="r" b="b"/>
              <a:pathLst>
                <a:path w="1569720" h="929639">
                  <a:moveTo>
                    <a:pt x="784860" y="0"/>
                  </a:moveTo>
                  <a:lnTo>
                    <a:pt x="726285" y="1274"/>
                  </a:lnTo>
                  <a:lnTo>
                    <a:pt x="668879" y="5039"/>
                  </a:lnTo>
                  <a:lnTo>
                    <a:pt x="612795" y="11204"/>
                  </a:lnTo>
                  <a:lnTo>
                    <a:pt x="558182" y="19679"/>
                  </a:lnTo>
                  <a:lnTo>
                    <a:pt x="505195" y="30374"/>
                  </a:lnTo>
                  <a:lnTo>
                    <a:pt x="453983" y="43200"/>
                  </a:lnTo>
                  <a:lnTo>
                    <a:pt x="404700" y="58067"/>
                  </a:lnTo>
                  <a:lnTo>
                    <a:pt x="357496" y="74884"/>
                  </a:lnTo>
                  <a:lnTo>
                    <a:pt x="312524" y="93562"/>
                  </a:lnTo>
                  <a:lnTo>
                    <a:pt x="269935" y="114010"/>
                  </a:lnTo>
                  <a:lnTo>
                    <a:pt x="229881" y="136140"/>
                  </a:lnTo>
                  <a:lnTo>
                    <a:pt x="192513" y="159861"/>
                  </a:lnTo>
                  <a:lnTo>
                    <a:pt x="157984" y="185084"/>
                  </a:lnTo>
                  <a:lnTo>
                    <a:pt x="126446" y="211718"/>
                  </a:lnTo>
                  <a:lnTo>
                    <a:pt x="98049" y="239674"/>
                  </a:lnTo>
                  <a:lnTo>
                    <a:pt x="72947" y="268861"/>
                  </a:lnTo>
                  <a:lnTo>
                    <a:pt x="33230" y="330572"/>
                  </a:lnTo>
                  <a:lnTo>
                    <a:pt x="8509" y="396131"/>
                  </a:lnTo>
                  <a:lnTo>
                    <a:pt x="0" y="464819"/>
                  </a:lnTo>
                  <a:lnTo>
                    <a:pt x="2152" y="499510"/>
                  </a:lnTo>
                  <a:lnTo>
                    <a:pt x="18919" y="566724"/>
                  </a:lnTo>
                  <a:lnTo>
                    <a:pt x="51290" y="630449"/>
                  </a:lnTo>
                  <a:lnTo>
                    <a:pt x="98049" y="689965"/>
                  </a:lnTo>
                  <a:lnTo>
                    <a:pt x="126446" y="717921"/>
                  </a:lnTo>
                  <a:lnTo>
                    <a:pt x="157984" y="744555"/>
                  </a:lnTo>
                  <a:lnTo>
                    <a:pt x="192513" y="769778"/>
                  </a:lnTo>
                  <a:lnTo>
                    <a:pt x="229881" y="793499"/>
                  </a:lnTo>
                  <a:lnTo>
                    <a:pt x="269935" y="815629"/>
                  </a:lnTo>
                  <a:lnTo>
                    <a:pt x="312524" y="836077"/>
                  </a:lnTo>
                  <a:lnTo>
                    <a:pt x="357496" y="854755"/>
                  </a:lnTo>
                  <a:lnTo>
                    <a:pt x="404700" y="871572"/>
                  </a:lnTo>
                  <a:lnTo>
                    <a:pt x="453983" y="886439"/>
                  </a:lnTo>
                  <a:lnTo>
                    <a:pt x="505195" y="899265"/>
                  </a:lnTo>
                  <a:lnTo>
                    <a:pt x="558182" y="909960"/>
                  </a:lnTo>
                  <a:lnTo>
                    <a:pt x="612795" y="918435"/>
                  </a:lnTo>
                  <a:lnTo>
                    <a:pt x="668879" y="924600"/>
                  </a:lnTo>
                  <a:lnTo>
                    <a:pt x="726285" y="928365"/>
                  </a:lnTo>
                  <a:lnTo>
                    <a:pt x="784860" y="929639"/>
                  </a:lnTo>
                  <a:lnTo>
                    <a:pt x="843434" y="928365"/>
                  </a:lnTo>
                  <a:lnTo>
                    <a:pt x="900840" y="924600"/>
                  </a:lnTo>
                  <a:lnTo>
                    <a:pt x="956924" y="918435"/>
                  </a:lnTo>
                  <a:lnTo>
                    <a:pt x="1011537" y="909960"/>
                  </a:lnTo>
                  <a:lnTo>
                    <a:pt x="1064524" y="899265"/>
                  </a:lnTo>
                  <a:lnTo>
                    <a:pt x="1115736" y="886439"/>
                  </a:lnTo>
                  <a:lnTo>
                    <a:pt x="1165019" y="871572"/>
                  </a:lnTo>
                  <a:lnTo>
                    <a:pt x="1212223" y="854755"/>
                  </a:lnTo>
                  <a:lnTo>
                    <a:pt x="1257195" y="836077"/>
                  </a:lnTo>
                  <a:lnTo>
                    <a:pt x="1299784" y="815629"/>
                  </a:lnTo>
                  <a:lnTo>
                    <a:pt x="1339838" y="793499"/>
                  </a:lnTo>
                  <a:lnTo>
                    <a:pt x="1377206" y="769778"/>
                  </a:lnTo>
                  <a:lnTo>
                    <a:pt x="1411735" y="744555"/>
                  </a:lnTo>
                  <a:lnTo>
                    <a:pt x="1443273" y="717921"/>
                  </a:lnTo>
                  <a:lnTo>
                    <a:pt x="1471670" y="689965"/>
                  </a:lnTo>
                  <a:lnTo>
                    <a:pt x="1496772" y="660778"/>
                  </a:lnTo>
                  <a:lnTo>
                    <a:pt x="1536489" y="599067"/>
                  </a:lnTo>
                  <a:lnTo>
                    <a:pt x="1561210" y="533508"/>
                  </a:lnTo>
                  <a:lnTo>
                    <a:pt x="1569720" y="464819"/>
                  </a:lnTo>
                  <a:lnTo>
                    <a:pt x="1567567" y="430129"/>
                  </a:lnTo>
                  <a:lnTo>
                    <a:pt x="1550800" y="362915"/>
                  </a:lnTo>
                  <a:lnTo>
                    <a:pt x="1518429" y="299190"/>
                  </a:lnTo>
                  <a:lnTo>
                    <a:pt x="1471670" y="239674"/>
                  </a:lnTo>
                  <a:lnTo>
                    <a:pt x="1443273" y="211718"/>
                  </a:lnTo>
                  <a:lnTo>
                    <a:pt x="1411735" y="185084"/>
                  </a:lnTo>
                  <a:lnTo>
                    <a:pt x="1377206" y="159861"/>
                  </a:lnTo>
                  <a:lnTo>
                    <a:pt x="1339838" y="136140"/>
                  </a:lnTo>
                  <a:lnTo>
                    <a:pt x="1299784" y="114010"/>
                  </a:lnTo>
                  <a:lnTo>
                    <a:pt x="1257195" y="93562"/>
                  </a:lnTo>
                  <a:lnTo>
                    <a:pt x="1212223" y="74884"/>
                  </a:lnTo>
                  <a:lnTo>
                    <a:pt x="1165019" y="58067"/>
                  </a:lnTo>
                  <a:lnTo>
                    <a:pt x="1115736" y="43200"/>
                  </a:lnTo>
                  <a:lnTo>
                    <a:pt x="1064524" y="30374"/>
                  </a:lnTo>
                  <a:lnTo>
                    <a:pt x="1011537" y="19679"/>
                  </a:lnTo>
                  <a:lnTo>
                    <a:pt x="956924" y="11204"/>
                  </a:lnTo>
                  <a:lnTo>
                    <a:pt x="900840" y="5039"/>
                  </a:lnTo>
                  <a:lnTo>
                    <a:pt x="843434" y="1274"/>
                  </a:lnTo>
                  <a:lnTo>
                    <a:pt x="78486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733800" y="4724400"/>
              <a:ext cx="1569720" cy="929640"/>
            </a:xfrm>
            <a:custGeom>
              <a:avLst/>
              <a:gdLst/>
              <a:ahLst/>
              <a:cxnLst/>
              <a:rect l="l" t="t" r="r" b="b"/>
              <a:pathLst>
                <a:path w="1569720" h="929639">
                  <a:moveTo>
                    <a:pt x="0" y="464819"/>
                  </a:moveTo>
                  <a:lnTo>
                    <a:pt x="8509" y="396131"/>
                  </a:lnTo>
                  <a:lnTo>
                    <a:pt x="33230" y="330572"/>
                  </a:lnTo>
                  <a:lnTo>
                    <a:pt x="72947" y="268861"/>
                  </a:lnTo>
                  <a:lnTo>
                    <a:pt x="98049" y="239674"/>
                  </a:lnTo>
                  <a:lnTo>
                    <a:pt x="126446" y="211718"/>
                  </a:lnTo>
                  <a:lnTo>
                    <a:pt x="157984" y="185084"/>
                  </a:lnTo>
                  <a:lnTo>
                    <a:pt x="192513" y="159861"/>
                  </a:lnTo>
                  <a:lnTo>
                    <a:pt x="229881" y="136140"/>
                  </a:lnTo>
                  <a:lnTo>
                    <a:pt x="269935" y="114010"/>
                  </a:lnTo>
                  <a:lnTo>
                    <a:pt x="312524" y="93562"/>
                  </a:lnTo>
                  <a:lnTo>
                    <a:pt x="357496" y="74884"/>
                  </a:lnTo>
                  <a:lnTo>
                    <a:pt x="404700" y="58067"/>
                  </a:lnTo>
                  <a:lnTo>
                    <a:pt x="453983" y="43200"/>
                  </a:lnTo>
                  <a:lnTo>
                    <a:pt x="505195" y="30374"/>
                  </a:lnTo>
                  <a:lnTo>
                    <a:pt x="558182" y="19679"/>
                  </a:lnTo>
                  <a:lnTo>
                    <a:pt x="612795" y="11204"/>
                  </a:lnTo>
                  <a:lnTo>
                    <a:pt x="668879" y="5039"/>
                  </a:lnTo>
                  <a:lnTo>
                    <a:pt x="726285" y="1274"/>
                  </a:lnTo>
                  <a:lnTo>
                    <a:pt x="784860" y="0"/>
                  </a:lnTo>
                  <a:lnTo>
                    <a:pt x="843434" y="1274"/>
                  </a:lnTo>
                  <a:lnTo>
                    <a:pt x="900840" y="5039"/>
                  </a:lnTo>
                  <a:lnTo>
                    <a:pt x="956924" y="11204"/>
                  </a:lnTo>
                  <a:lnTo>
                    <a:pt x="1011537" y="19679"/>
                  </a:lnTo>
                  <a:lnTo>
                    <a:pt x="1064524" y="30374"/>
                  </a:lnTo>
                  <a:lnTo>
                    <a:pt x="1115736" y="43200"/>
                  </a:lnTo>
                  <a:lnTo>
                    <a:pt x="1165019" y="58067"/>
                  </a:lnTo>
                  <a:lnTo>
                    <a:pt x="1212223" y="74884"/>
                  </a:lnTo>
                  <a:lnTo>
                    <a:pt x="1257195" y="93562"/>
                  </a:lnTo>
                  <a:lnTo>
                    <a:pt x="1299784" y="114010"/>
                  </a:lnTo>
                  <a:lnTo>
                    <a:pt x="1339838" y="136140"/>
                  </a:lnTo>
                  <a:lnTo>
                    <a:pt x="1377206" y="159861"/>
                  </a:lnTo>
                  <a:lnTo>
                    <a:pt x="1411735" y="185084"/>
                  </a:lnTo>
                  <a:lnTo>
                    <a:pt x="1443273" y="211718"/>
                  </a:lnTo>
                  <a:lnTo>
                    <a:pt x="1471670" y="239674"/>
                  </a:lnTo>
                  <a:lnTo>
                    <a:pt x="1496772" y="268861"/>
                  </a:lnTo>
                  <a:lnTo>
                    <a:pt x="1536489" y="330572"/>
                  </a:lnTo>
                  <a:lnTo>
                    <a:pt x="1561210" y="396131"/>
                  </a:lnTo>
                  <a:lnTo>
                    <a:pt x="1569720" y="464819"/>
                  </a:lnTo>
                  <a:lnTo>
                    <a:pt x="1567567" y="499510"/>
                  </a:lnTo>
                  <a:lnTo>
                    <a:pt x="1550800" y="566724"/>
                  </a:lnTo>
                  <a:lnTo>
                    <a:pt x="1518429" y="630449"/>
                  </a:lnTo>
                  <a:lnTo>
                    <a:pt x="1471670" y="689965"/>
                  </a:lnTo>
                  <a:lnTo>
                    <a:pt x="1443273" y="717921"/>
                  </a:lnTo>
                  <a:lnTo>
                    <a:pt x="1411735" y="744555"/>
                  </a:lnTo>
                  <a:lnTo>
                    <a:pt x="1377206" y="769778"/>
                  </a:lnTo>
                  <a:lnTo>
                    <a:pt x="1339838" y="793499"/>
                  </a:lnTo>
                  <a:lnTo>
                    <a:pt x="1299784" y="815629"/>
                  </a:lnTo>
                  <a:lnTo>
                    <a:pt x="1257195" y="836077"/>
                  </a:lnTo>
                  <a:lnTo>
                    <a:pt x="1212223" y="854755"/>
                  </a:lnTo>
                  <a:lnTo>
                    <a:pt x="1165019" y="871572"/>
                  </a:lnTo>
                  <a:lnTo>
                    <a:pt x="1115736" y="886439"/>
                  </a:lnTo>
                  <a:lnTo>
                    <a:pt x="1064524" y="899265"/>
                  </a:lnTo>
                  <a:lnTo>
                    <a:pt x="1011537" y="909960"/>
                  </a:lnTo>
                  <a:lnTo>
                    <a:pt x="956924" y="918435"/>
                  </a:lnTo>
                  <a:lnTo>
                    <a:pt x="900840" y="924600"/>
                  </a:lnTo>
                  <a:lnTo>
                    <a:pt x="843434" y="928365"/>
                  </a:lnTo>
                  <a:lnTo>
                    <a:pt x="784860" y="929639"/>
                  </a:lnTo>
                  <a:lnTo>
                    <a:pt x="726285" y="928365"/>
                  </a:lnTo>
                  <a:lnTo>
                    <a:pt x="668879" y="924600"/>
                  </a:lnTo>
                  <a:lnTo>
                    <a:pt x="612795" y="918435"/>
                  </a:lnTo>
                  <a:lnTo>
                    <a:pt x="558182" y="909960"/>
                  </a:lnTo>
                  <a:lnTo>
                    <a:pt x="505195" y="899265"/>
                  </a:lnTo>
                  <a:lnTo>
                    <a:pt x="453983" y="886439"/>
                  </a:lnTo>
                  <a:lnTo>
                    <a:pt x="404700" y="871572"/>
                  </a:lnTo>
                  <a:lnTo>
                    <a:pt x="357496" y="854755"/>
                  </a:lnTo>
                  <a:lnTo>
                    <a:pt x="312524" y="836077"/>
                  </a:lnTo>
                  <a:lnTo>
                    <a:pt x="269935" y="815629"/>
                  </a:lnTo>
                  <a:lnTo>
                    <a:pt x="229881" y="793499"/>
                  </a:lnTo>
                  <a:lnTo>
                    <a:pt x="192513" y="769778"/>
                  </a:lnTo>
                  <a:lnTo>
                    <a:pt x="157984" y="744555"/>
                  </a:lnTo>
                  <a:lnTo>
                    <a:pt x="126446" y="717921"/>
                  </a:lnTo>
                  <a:lnTo>
                    <a:pt x="98049" y="689965"/>
                  </a:lnTo>
                  <a:lnTo>
                    <a:pt x="72947" y="660778"/>
                  </a:lnTo>
                  <a:lnTo>
                    <a:pt x="33230" y="599067"/>
                  </a:lnTo>
                  <a:lnTo>
                    <a:pt x="8509" y="533508"/>
                  </a:lnTo>
                  <a:lnTo>
                    <a:pt x="0" y="46481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 txBox="1"/>
            <p:nvPr/>
          </p:nvSpPr>
          <p:spPr>
            <a:xfrm>
              <a:off x="4106543" y="4884497"/>
              <a:ext cx="824230" cy="5295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algn="ctr">
                <a:lnSpc>
                  <a:spcPct val="100000"/>
                </a:lnSpc>
                <a:spcBef>
                  <a:spcPts val="100"/>
                </a:spcBef>
              </a:pPr>
              <a:r>
                <a:rPr sz="1100" b="1" dirty="0">
                  <a:latin typeface="Calibri"/>
                  <a:cs typeface="Calibri"/>
                </a:rPr>
                <a:t>TRI-MEweb</a:t>
              </a:r>
              <a:r>
                <a:rPr sz="1100" b="1" spc="-100" dirty="0">
                  <a:latin typeface="Calibri"/>
                  <a:cs typeface="Calibri"/>
                </a:rPr>
                <a:t> </a:t>
              </a:r>
              <a:r>
                <a:rPr sz="1100" b="1" dirty="0">
                  <a:latin typeface="Calibri"/>
                  <a:cs typeface="Calibri"/>
                </a:rPr>
                <a:t>&amp;  DPC </a:t>
              </a:r>
              <a:r>
                <a:rPr sz="1100" b="1" spc="-5" dirty="0">
                  <a:latin typeface="Calibri"/>
                  <a:cs typeface="Calibri"/>
                </a:rPr>
                <a:t>verify  reports</a:t>
              </a:r>
              <a:endParaRPr sz="1100">
                <a:latin typeface="Calibri"/>
                <a:cs typeface="Calibri"/>
              </a:endParaRPr>
            </a:p>
          </p:txBody>
        </p:sp>
        <p:sp>
          <p:nvSpPr>
            <p:cNvPr id="33" name="object 33" title="Artifact"/>
            <p:cNvSpPr/>
            <p:nvPr/>
          </p:nvSpPr>
          <p:spPr>
            <a:xfrm>
              <a:off x="1830755" y="4463307"/>
              <a:ext cx="1548521" cy="95737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 title="Artifact"/>
            <p:cNvSpPr/>
            <p:nvPr/>
          </p:nvSpPr>
          <p:spPr>
            <a:xfrm>
              <a:off x="5609434" y="1747562"/>
              <a:ext cx="1226595" cy="79686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810000" y="1752600"/>
              <a:ext cx="1224280" cy="775970"/>
            </a:xfrm>
            <a:custGeom>
              <a:avLst/>
              <a:gdLst/>
              <a:ahLst/>
              <a:cxnLst/>
              <a:rect l="l" t="t" r="r" b="b"/>
              <a:pathLst>
                <a:path w="1224279" h="775969">
                  <a:moveTo>
                    <a:pt x="611886" y="0"/>
                  </a:moveTo>
                  <a:lnTo>
                    <a:pt x="552957" y="1775"/>
                  </a:lnTo>
                  <a:lnTo>
                    <a:pt x="495613" y="6993"/>
                  </a:lnTo>
                  <a:lnTo>
                    <a:pt x="440111" y="15491"/>
                  </a:lnTo>
                  <a:lnTo>
                    <a:pt x="386706" y="27107"/>
                  </a:lnTo>
                  <a:lnTo>
                    <a:pt x="335655" y="41678"/>
                  </a:lnTo>
                  <a:lnTo>
                    <a:pt x="287214" y="59041"/>
                  </a:lnTo>
                  <a:lnTo>
                    <a:pt x="241641" y="79034"/>
                  </a:lnTo>
                  <a:lnTo>
                    <a:pt x="199191" y="101495"/>
                  </a:lnTo>
                  <a:lnTo>
                    <a:pt x="160120" y="126260"/>
                  </a:lnTo>
                  <a:lnTo>
                    <a:pt x="124686" y="153168"/>
                  </a:lnTo>
                  <a:lnTo>
                    <a:pt x="93145" y="182056"/>
                  </a:lnTo>
                  <a:lnTo>
                    <a:pt x="65752" y="212761"/>
                  </a:lnTo>
                  <a:lnTo>
                    <a:pt x="42765" y="245121"/>
                  </a:lnTo>
                  <a:lnTo>
                    <a:pt x="24440" y="278973"/>
                  </a:lnTo>
                  <a:lnTo>
                    <a:pt x="2801" y="350504"/>
                  </a:lnTo>
                  <a:lnTo>
                    <a:pt x="0" y="387858"/>
                  </a:lnTo>
                  <a:lnTo>
                    <a:pt x="2801" y="425211"/>
                  </a:lnTo>
                  <a:lnTo>
                    <a:pt x="24440" y="496742"/>
                  </a:lnTo>
                  <a:lnTo>
                    <a:pt x="42765" y="530594"/>
                  </a:lnTo>
                  <a:lnTo>
                    <a:pt x="65752" y="562954"/>
                  </a:lnTo>
                  <a:lnTo>
                    <a:pt x="93145" y="593659"/>
                  </a:lnTo>
                  <a:lnTo>
                    <a:pt x="124686" y="622547"/>
                  </a:lnTo>
                  <a:lnTo>
                    <a:pt x="160120" y="649455"/>
                  </a:lnTo>
                  <a:lnTo>
                    <a:pt x="199191" y="674220"/>
                  </a:lnTo>
                  <a:lnTo>
                    <a:pt x="241641" y="696681"/>
                  </a:lnTo>
                  <a:lnTo>
                    <a:pt x="287214" y="716674"/>
                  </a:lnTo>
                  <a:lnTo>
                    <a:pt x="335655" y="734037"/>
                  </a:lnTo>
                  <a:lnTo>
                    <a:pt x="386706" y="748608"/>
                  </a:lnTo>
                  <a:lnTo>
                    <a:pt x="440111" y="760224"/>
                  </a:lnTo>
                  <a:lnTo>
                    <a:pt x="495613" y="768722"/>
                  </a:lnTo>
                  <a:lnTo>
                    <a:pt x="552957" y="773940"/>
                  </a:lnTo>
                  <a:lnTo>
                    <a:pt x="611886" y="775716"/>
                  </a:lnTo>
                  <a:lnTo>
                    <a:pt x="670814" y="773940"/>
                  </a:lnTo>
                  <a:lnTo>
                    <a:pt x="728158" y="768722"/>
                  </a:lnTo>
                  <a:lnTo>
                    <a:pt x="783660" y="760224"/>
                  </a:lnTo>
                  <a:lnTo>
                    <a:pt x="837065" y="748608"/>
                  </a:lnTo>
                  <a:lnTo>
                    <a:pt x="888116" y="734037"/>
                  </a:lnTo>
                  <a:lnTo>
                    <a:pt x="936557" y="716674"/>
                  </a:lnTo>
                  <a:lnTo>
                    <a:pt x="982130" y="696681"/>
                  </a:lnTo>
                  <a:lnTo>
                    <a:pt x="1024580" y="674220"/>
                  </a:lnTo>
                  <a:lnTo>
                    <a:pt x="1063651" y="649455"/>
                  </a:lnTo>
                  <a:lnTo>
                    <a:pt x="1099085" y="622547"/>
                  </a:lnTo>
                  <a:lnTo>
                    <a:pt x="1130626" y="593659"/>
                  </a:lnTo>
                  <a:lnTo>
                    <a:pt x="1158019" y="562954"/>
                  </a:lnTo>
                  <a:lnTo>
                    <a:pt x="1181006" y="530594"/>
                  </a:lnTo>
                  <a:lnTo>
                    <a:pt x="1199331" y="496742"/>
                  </a:lnTo>
                  <a:lnTo>
                    <a:pt x="1220970" y="425211"/>
                  </a:lnTo>
                  <a:lnTo>
                    <a:pt x="1223772" y="387858"/>
                  </a:lnTo>
                  <a:lnTo>
                    <a:pt x="1220970" y="350504"/>
                  </a:lnTo>
                  <a:lnTo>
                    <a:pt x="1199331" y="278973"/>
                  </a:lnTo>
                  <a:lnTo>
                    <a:pt x="1181006" y="245121"/>
                  </a:lnTo>
                  <a:lnTo>
                    <a:pt x="1158019" y="212761"/>
                  </a:lnTo>
                  <a:lnTo>
                    <a:pt x="1130626" y="182056"/>
                  </a:lnTo>
                  <a:lnTo>
                    <a:pt x="1099085" y="153168"/>
                  </a:lnTo>
                  <a:lnTo>
                    <a:pt x="1063651" y="126260"/>
                  </a:lnTo>
                  <a:lnTo>
                    <a:pt x="1024580" y="101495"/>
                  </a:lnTo>
                  <a:lnTo>
                    <a:pt x="982130" y="79034"/>
                  </a:lnTo>
                  <a:lnTo>
                    <a:pt x="936557" y="59041"/>
                  </a:lnTo>
                  <a:lnTo>
                    <a:pt x="888116" y="41678"/>
                  </a:lnTo>
                  <a:lnTo>
                    <a:pt x="837065" y="27107"/>
                  </a:lnTo>
                  <a:lnTo>
                    <a:pt x="783660" y="15491"/>
                  </a:lnTo>
                  <a:lnTo>
                    <a:pt x="728158" y="6993"/>
                  </a:lnTo>
                  <a:lnTo>
                    <a:pt x="670814" y="1775"/>
                  </a:lnTo>
                  <a:lnTo>
                    <a:pt x="611886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810000" y="1752600"/>
              <a:ext cx="1224280" cy="775970"/>
            </a:xfrm>
            <a:custGeom>
              <a:avLst/>
              <a:gdLst/>
              <a:ahLst/>
              <a:cxnLst/>
              <a:rect l="l" t="t" r="r" b="b"/>
              <a:pathLst>
                <a:path w="1224279" h="775969">
                  <a:moveTo>
                    <a:pt x="0" y="387858"/>
                  </a:moveTo>
                  <a:lnTo>
                    <a:pt x="11033" y="314155"/>
                  </a:lnTo>
                  <a:lnTo>
                    <a:pt x="42765" y="245121"/>
                  </a:lnTo>
                  <a:lnTo>
                    <a:pt x="65752" y="212761"/>
                  </a:lnTo>
                  <a:lnTo>
                    <a:pt x="93145" y="182056"/>
                  </a:lnTo>
                  <a:lnTo>
                    <a:pt x="124686" y="153168"/>
                  </a:lnTo>
                  <a:lnTo>
                    <a:pt x="160120" y="126260"/>
                  </a:lnTo>
                  <a:lnTo>
                    <a:pt x="199191" y="101495"/>
                  </a:lnTo>
                  <a:lnTo>
                    <a:pt x="241641" y="79034"/>
                  </a:lnTo>
                  <a:lnTo>
                    <a:pt x="287214" y="59041"/>
                  </a:lnTo>
                  <a:lnTo>
                    <a:pt x="335655" y="41678"/>
                  </a:lnTo>
                  <a:lnTo>
                    <a:pt x="386706" y="27107"/>
                  </a:lnTo>
                  <a:lnTo>
                    <a:pt x="440111" y="15491"/>
                  </a:lnTo>
                  <a:lnTo>
                    <a:pt x="495613" y="6993"/>
                  </a:lnTo>
                  <a:lnTo>
                    <a:pt x="552957" y="1775"/>
                  </a:lnTo>
                  <a:lnTo>
                    <a:pt x="611886" y="0"/>
                  </a:lnTo>
                  <a:lnTo>
                    <a:pt x="670814" y="1775"/>
                  </a:lnTo>
                  <a:lnTo>
                    <a:pt x="728158" y="6993"/>
                  </a:lnTo>
                  <a:lnTo>
                    <a:pt x="783660" y="15491"/>
                  </a:lnTo>
                  <a:lnTo>
                    <a:pt x="837065" y="27107"/>
                  </a:lnTo>
                  <a:lnTo>
                    <a:pt x="888116" y="41678"/>
                  </a:lnTo>
                  <a:lnTo>
                    <a:pt x="936557" y="59041"/>
                  </a:lnTo>
                  <a:lnTo>
                    <a:pt x="982130" y="79034"/>
                  </a:lnTo>
                  <a:lnTo>
                    <a:pt x="1024580" y="101495"/>
                  </a:lnTo>
                  <a:lnTo>
                    <a:pt x="1063651" y="126260"/>
                  </a:lnTo>
                  <a:lnTo>
                    <a:pt x="1099085" y="153168"/>
                  </a:lnTo>
                  <a:lnTo>
                    <a:pt x="1130626" y="182056"/>
                  </a:lnTo>
                  <a:lnTo>
                    <a:pt x="1158019" y="212761"/>
                  </a:lnTo>
                  <a:lnTo>
                    <a:pt x="1181006" y="245121"/>
                  </a:lnTo>
                  <a:lnTo>
                    <a:pt x="1199331" y="278973"/>
                  </a:lnTo>
                  <a:lnTo>
                    <a:pt x="1220970" y="350504"/>
                  </a:lnTo>
                  <a:lnTo>
                    <a:pt x="1223772" y="387858"/>
                  </a:lnTo>
                  <a:lnTo>
                    <a:pt x="1220970" y="425211"/>
                  </a:lnTo>
                  <a:lnTo>
                    <a:pt x="1199331" y="496742"/>
                  </a:lnTo>
                  <a:lnTo>
                    <a:pt x="1181006" y="530594"/>
                  </a:lnTo>
                  <a:lnTo>
                    <a:pt x="1158019" y="562954"/>
                  </a:lnTo>
                  <a:lnTo>
                    <a:pt x="1130626" y="593659"/>
                  </a:lnTo>
                  <a:lnTo>
                    <a:pt x="1099085" y="622547"/>
                  </a:lnTo>
                  <a:lnTo>
                    <a:pt x="1063651" y="649455"/>
                  </a:lnTo>
                  <a:lnTo>
                    <a:pt x="1024580" y="674220"/>
                  </a:lnTo>
                  <a:lnTo>
                    <a:pt x="982130" y="696681"/>
                  </a:lnTo>
                  <a:lnTo>
                    <a:pt x="936557" y="716674"/>
                  </a:lnTo>
                  <a:lnTo>
                    <a:pt x="888116" y="734037"/>
                  </a:lnTo>
                  <a:lnTo>
                    <a:pt x="837065" y="748608"/>
                  </a:lnTo>
                  <a:lnTo>
                    <a:pt x="783660" y="760224"/>
                  </a:lnTo>
                  <a:lnTo>
                    <a:pt x="728158" y="768722"/>
                  </a:lnTo>
                  <a:lnTo>
                    <a:pt x="670814" y="773940"/>
                  </a:lnTo>
                  <a:lnTo>
                    <a:pt x="611886" y="775716"/>
                  </a:lnTo>
                  <a:lnTo>
                    <a:pt x="552957" y="773940"/>
                  </a:lnTo>
                  <a:lnTo>
                    <a:pt x="495613" y="768722"/>
                  </a:lnTo>
                  <a:lnTo>
                    <a:pt x="440111" y="760224"/>
                  </a:lnTo>
                  <a:lnTo>
                    <a:pt x="386706" y="748608"/>
                  </a:lnTo>
                  <a:lnTo>
                    <a:pt x="335655" y="734037"/>
                  </a:lnTo>
                  <a:lnTo>
                    <a:pt x="287214" y="716674"/>
                  </a:lnTo>
                  <a:lnTo>
                    <a:pt x="241641" y="696681"/>
                  </a:lnTo>
                  <a:lnTo>
                    <a:pt x="199191" y="674220"/>
                  </a:lnTo>
                  <a:lnTo>
                    <a:pt x="160120" y="649455"/>
                  </a:lnTo>
                  <a:lnTo>
                    <a:pt x="124686" y="622547"/>
                  </a:lnTo>
                  <a:lnTo>
                    <a:pt x="93145" y="593659"/>
                  </a:lnTo>
                  <a:lnTo>
                    <a:pt x="65752" y="562954"/>
                  </a:lnTo>
                  <a:lnTo>
                    <a:pt x="42765" y="530594"/>
                  </a:lnTo>
                  <a:lnTo>
                    <a:pt x="24440" y="496742"/>
                  </a:lnTo>
                  <a:lnTo>
                    <a:pt x="2801" y="425211"/>
                  </a:lnTo>
                  <a:lnTo>
                    <a:pt x="0" y="38785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 txBox="1"/>
            <p:nvPr/>
          </p:nvSpPr>
          <p:spPr>
            <a:xfrm>
              <a:off x="4154918" y="1890175"/>
              <a:ext cx="532130" cy="529590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52400">
                <a:lnSpc>
                  <a:spcPct val="100000"/>
                </a:lnSpc>
                <a:spcBef>
                  <a:spcPts val="105"/>
                </a:spcBef>
              </a:pPr>
              <a:r>
                <a:rPr sz="1100" b="1" dirty="0">
                  <a:latin typeface="Calibri"/>
                  <a:cs typeface="Calibri"/>
                </a:rPr>
                <a:t>EPA</a:t>
              </a:r>
              <a:endParaRPr sz="1100">
                <a:latin typeface="Calibri"/>
                <a:cs typeface="Calibri"/>
              </a:endParaRPr>
            </a:p>
            <a:p>
              <a:pPr marL="12700" marR="5080" algn="ctr">
                <a:lnSpc>
                  <a:spcPct val="100000"/>
                </a:lnSpc>
              </a:pPr>
              <a:r>
                <a:rPr sz="1100" b="1" dirty="0">
                  <a:latin typeface="Calibri"/>
                  <a:cs typeface="Calibri"/>
                </a:rPr>
                <a:t>R</a:t>
              </a:r>
              <a:r>
                <a:rPr sz="1100" b="1" spc="-5" dirty="0">
                  <a:latin typeface="Calibri"/>
                  <a:cs typeface="Calibri"/>
                </a:rPr>
                <a:t>e</a:t>
              </a:r>
              <a:r>
                <a:rPr sz="1100" b="1" spc="0" dirty="0">
                  <a:latin typeface="Calibri"/>
                  <a:cs typeface="Calibri"/>
                </a:rPr>
                <a:t>c</a:t>
              </a:r>
              <a:r>
                <a:rPr sz="1100" b="1" spc="-5" dirty="0">
                  <a:latin typeface="Calibri"/>
                  <a:cs typeface="Calibri"/>
                </a:rPr>
                <a:t>e</a:t>
              </a:r>
              <a:r>
                <a:rPr sz="1100" b="1" dirty="0">
                  <a:latin typeface="Calibri"/>
                  <a:cs typeface="Calibri"/>
                </a:rPr>
                <a:t>i</a:t>
              </a:r>
              <a:r>
                <a:rPr sz="1100" b="1" spc="0" dirty="0">
                  <a:latin typeface="Calibri"/>
                  <a:cs typeface="Calibri"/>
                </a:rPr>
                <a:t>v</a:t>
              </a:r>
              <a:r>
                <a:rPr sz="1100" b="1" spc="-5" dirty="0">
                  <a:latin typeface="Calibri"/>
                  <a:cs typeface="Calibri"/>
                </a:rPr>
                <a:t>es  Reports</a:t>
              </a:r>
              <a:endParaRPr sz="1100">
                <a:latin typeface="Calibri"/>
                <a:cs typeface="Calibri"/>
              </a:endParaRPr>
            </a:p>
          </p:txBody>
        </p:sp>
        <p:sp>
          <p:nvSpPr>
            <p:cNvPr id="38" name="object 38" title="Artifact"/>
            <p:cNvSpPr/>
            <p:nvPr/>
          </p:nvSpPr>
          <p:spPr>
            <a:xfrm>
              <a:off x="1530813" y="1813727"/>
              <a:ext cx="1794444" cy="101897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xfrm>
            <a:off x="1007617" y="1211336"/>
            <a:ext cx="70224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TRI Reporting Data Flow and Data Quality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Activities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ts val="165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71830" y="1317751"/>
            <a:ext cx="21977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alibri"/>
                <a:cs typeface="Calibri"/>
              </a:rPr>
              <a:t>TRI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Guidance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ts val="165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221739" y="2527351"/>
            <a:ext cx="4267835" cy="26295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Guidance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latin typeface="Calibri"/>
                <a:cs typeface="Calibri"/>
              </a:rPr>
              <a:t>General</a:t>
            </a:r>
            <a:endParaRPr sz="20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1800" spc="-5" dirty="0">
                <a:latin typeface="Calibri"/>
                <a:cs typeface="Calibri"/>
              </a:rPr>
              <a:t>Reporting Forms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Instructions</a:t>
            </a:r>
            <a:endParaRPr sz="18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latin typeface="Calibri"/>
                <a:cs typeface="Calibri"/>
              </a:rPr>
              <a:t>Chemical Specific</a:t>
            </a:r>
            <a:endParaRPr sz="20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latin typeface="Calibri"/>
                <a:cs typeface="Calibri"/>
              </a:rPr>
              <a:t>Industry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Specific</a:t>
            </a:r>
            <a:endParaRPr sz="20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latin typeface="Calibri"/>
                <a:cs typeface="Calibri"/>
              </a:rPr>
              <a:t>Questions </a:t>
            </a:r>
            <a:r>
              <a:rPr sz="2000" dirty="0">
                <a:latin typeface="Calibri"/>
                <a:cs typeface="Calibri"/>
              </a:rPr>
              <a:t>&amp; </a:t>
            </a:r>
            <a:r>
              <a:rPr sz="2000" spc="-5" dirty="0">
                <a:latin typeface="Calibri"/>
                <a:cs typeface="Calibri"/>
              </a:rPr>
              <a:t>answers</a:t>
            </a:r>
            <a:endParaRPr sz="20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latin typeface="Calibri"/>
                <a:cs typeface="Calibri"/>
              </a:rPr>
              <a:t>Guide </a:t>
            </a:r>
            <a:r>
              <a:rPr sz="2000" dirty="0">
                <a:latin typeface="Calibri"/>
                <a:cs typeface="Calibri"/>
              </a:rPr>
              <a:t>Me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52726" y="1317751"/>
            <a:ext cx="56362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Calibri"/>
                <a:cs typeface="Calibri"/>
              </a:rPr>
              <a:t>Training, Assistance and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Outreach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ts val="165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211442" y="2222551"/>
            <a:ext cx="2954655" cy="35439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Online training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latin typeface="Calibri"/>
                <a:cs typeface="Calibri"/>
              </a:rPr>
              <a:t>Basic</a:t>
            </a:r>
            <a:endParaRPr sz="20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dirty="0">
                <a:latin typeface="Calibri"/>
                <a:cs typeface="Calibri"/>
              </a:rPr>
              <a:t>Advanced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Classroom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training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latin typeface="Calibri"/>
                <a:cs typeface="Calibri"/>
              </a:rPr>
              <a:t>Some regions</a:t>
            </a:r>
            <a:endParaRPr sz="20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latin typeface="Calibri"/>
                <a:cs typeface="Calibri"/>
              </a:rPr>
              <a:t>Private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parties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TRI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Assistance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latin typeface="Calibri"/>
                <a:cs typeface="Calibri"/>
              </a:rPr>
              <a:t>Call </a:t>
            </a:r>
            <a:r>
              <a:rPr sz="2000" dirty="0">
                <a:latin typeface="Calibri"/>
                <a:cs typeface="Calibri"/>
              </a:rPr>
              <a:t>center</a:t>
            </a:r>
            <a:endParaRPr sz="20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latin typeface="Calibri"/>
                <a:cs typeface="Calibri"/>
              </a:rPr>
              <a:t>Regional </a:t>
            </a:r>
            <a:r>
              <a:rPr sz="2000" dirty="0">
                <a:latin typeface="Calibri"/>
                <a:cs typeface="Calibri"/>
              </a:rPr>
              <a:t>and HQ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staff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3590" y="1317751"/>
            <a:ext cx="45142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alibri"/>
                <a:cs typeface="Calibri"/>
              </a:rPr>
              <a:t>TRI ME web, TRI </a:t>
            </a:r>
            <a:r>
              <a:rPr sz="3200" spc="-5" dirty="0">
                <a:latin typeface="Calibri"/>
                <a:cs typeface="Calibri"/>
              </a:rPr>
              <a:t>DPC,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eFDP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ts val="165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211442" y="2226056"/>
            <a:ext cx="1780539" cy="13423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TRI </a:t>
            </a:r>
            <a:r>
              <a:rPr sz="2400" dirty="0">
                <a:latin typeface="Calibri"/>
                <a:cs typeface="Calibri"/>
              </a:rPr>
              <a:t>ME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web</a:t>
            </a:r>
            <a:endParaRPr sz="2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TRI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DPC</a:t>
            </a:r>
            <a:endParaRPr sz="2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eFDP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54707" y="1012951"/>
            <a:ext cx="39731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alibri"/>
                <a:cs typeface="Calibri"/>
              </a:rPr>
              <a:t>Why </a:t>
            </a:r>
            <a:r>
              <a:rPr sz="3200" spc="-5" dirty="0">
                <a:latin typeface="Calibri"/>
                <a:cs typeface="Calibri"/>
              </a:rPr>
              <a:t>Data Quality Calls?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ts val="165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59740" y="1816100"/>
            <a:ext cx="7944484" cy="38309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Conduct Data Quality </a:t>
            </a:r>
            <a:r>
              <a:rPr sz="2400" dirty="0">
                <a:latin typeface="Calibri"/>
                <a:cs typeface="Calibri"/>
              </a:rPr>
              <a:t>Calls </a:t>
            </a:r>
            <a:r>
              <a:rPr sz="2400" spc="-5" dirty="0">
                <a:latin typeface="Calibri"/>
                <a:cs typeface="Calibri"/>
              </a:rPr>
              <a:t>bi-annually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5" dirty="0">
                <a:latin typeface="Calibri"/>
                <a:cs typeface="Calibri"/>
              </a:rPr>
              <a:t>Summer </a:t>
            </a:r>
            <a:r>
              <a:rPr sz="2400" dirty="0">
                <a:latin typeface="Calibri"/>
                <a:cs typeface="Calibri"/>
              </a:rPr>
              <a:t>&amp;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Winter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664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National Analysis Data Quality Calls in Summer: focused on National</a:t>
            </a:r>
            <a:r>
              <a:rPr sz="1800" spc="1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Analysis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515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Ad </a:t>
            </a:r>
            <a:r>
              <a:rPr sz="1800" spc="-5" dirty="0">
                <a:latin typeface="Calibri"/>
                <a:cs typeface="Calibri"/>
              </a:rPr>
              <a:t>Hoc Data Quality Calls in Winter: focused on specific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issues</a:t>
            </a: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Calibri"/>
              <a:buChar char="–"/>
            </a:pPr>
            <a:endParaRPr sz="1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Benefits of Data Quality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Calls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664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Assures higher-quality National Analysis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dataset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515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Delve directly into specific data quality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issues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510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Identify enhancements for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TRI-MEweb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515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Compare TRI data to other EPA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datasets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5282" y="1182115"/>
            <a:ext cx="47186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Calibri"/>
                <a:cs typeface="Calibri"/>
              </a:rPr>
              <a:t>Analyses for </a:t>
            </a:r>
            <a:r>
              <a:rPr sz="3000" dirty="0">
                <a:latin typeface="Calibri"/>
                <a:cs typeface="Calibri"/>
              </a:rPr>
              <a:t>Data </a:t>
            </a:r>
            <a:r>
              <a:rPr sz="3000" spc="-5" dirty="0">
                <a:latin typeface="Calibri"/>
                <a:cs typeface="Calibri"/>
              </a:rPr>
              <a:t>Quality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Calls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1778845"/>
            <a:ext cx="6182360" cy="318643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2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Engineering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Analysis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09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latin typeface="Calibri"/>
                <a:cs typeface="Calibri"/>
              </a:rPr>
              <a:t>Industry-Specific</a:t>
            </a:r>
            <a:endParaRPr sz="1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85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latin typeface="Calibri"/>
                <a:cs typeface="Calibri"/>
              </a:rPr>
              <a:t>Chemical-Specific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5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Increasers </a:t>
            </a:r>
            <a:r>
              <a:rPr sz="2000" dirty="0">
                <a:latin typeface="Calibri"/>
                <a:cs typeface="Calibri"/>
              </a:rPr>
              <a:t>/ </a:t>
            </a:r>
            <a:r>
              <a:rPr sz="2000" spc="-5" dirty="0">
                <a:latin typeface="Calibri"/>
                <a:cs typeface="Calibri"/>
              </a:rPr>
              <a:t>Decreasers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Analysis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Other </a:t>
            </a:r>
            <a:r>
              <a:rPr sz="2000" spc="-5" dirty="0">
                <a:latin typeface="Calibri"/>
                <a:cs typeface="Calibri"/>
              </a:rPr>
              <a:t>Data Quality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Issues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15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latin typeface="Calibri"/>
                <a:cs typeface="Calibri"/>
              </a:rPr>
              <a:t>Persistent Bioaccumulative Toxic (PBT)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Chemicals</a:t>
            </a:r>
            <a:endParaRPr sz="1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84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latin typeface="Calibri"/>
                <a:cs typeface="Calibri"/>
              </a:rPr>
              <a:t>HAPs, Carcinogens,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RSEI</a:t>
            </a:r>
            <a:endParaRPr sz="1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80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latin typeface="Calibri"/>
                <a:cs typeface="Calibri"/>
              </a:rPr>
              <a:t>TRI-MEweb Certification Issues, P2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issues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5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Comparison of </a:t>
            </a:r>
            <a:r>
              <a:rPr sz="2000" dirty="0">
                <a:latin typeface="Calibri"/>
                <a:cs typeface="Calibri"/>
              </a:rPr>
              <a:t>TRI </a:t>
            </a:r>
            <a:r>
              <a:rPr sz="2000" spc="-5" dirty="0">
                <a:latin typeface="Calibri"/>
                <a:cs typeface="Calibri"/>
              </a:rPr>
              <a:t>Data with </a:t>
            </a:r>
            <a:r>
              <a:rPr sz="2000" dirty="0">
                <a:latin typeface="Calibri"/>
                <a:cs typeface="Calibri"/>
              </a:rPr>
              <a:t>Other EPA &amp; </a:t>
            </a:r>
            <a:r>
              <a:rPr sz="2000" spc="-5" dirty="0">
                <a:latin typeface="Calibri"/>
                <a:cs typeface="Calibri"/>
              </a:rPr>
              <a:t>Non-EPA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Data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39" y="4942738"/>
            <a:ext cx="3362960" cy="178117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484"/>
              </a:spcBef>
              <a:buChar char="–"/>
              <a:tabLst>
                <a:tab pos="299085" algn="l"/>
                <a:tab pos="299720" algn="l"/>
              </a:tabLst>
            </a:pPr>
            <a:r>
              <a:rPr sz="1600" spc="-5" dirty="0">
                <a:latin typeface="Calibri"/>
                <a:cs typeface="Calibri"/>
              </a:rPr>
              <a:t>National Emissions Inventory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(NEI)</a:t>
            </a:r>
            <a:endParaRPr sz="16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380"/>
              </a:spcBef>
              <a:buChar char="–"/>
              <a:tabLst>
                <a:tab pos="299085" algn="l"/>
                <a:tab pos="299720" algn="l"/>
              </a:tabLst>
            </a:pPr>
            <a:r>
              <a:rPr sz="1600" spc="-5" dirty="0">
                <a:latin typeface="Calibri"/>
                <a:cs typeface="Calibri"/>
              </a:rPr>
              <a:t>Discharge Monitoring Reports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(DMR)</a:t>
            </a:r>
            <a:endParaRPr sz="16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385"/>
              </a:spcBef>
              <a:buChar char="–"/>
              <a:tabLst>
                <a:tab pos="299085" algn="l"/>
                <a:tab pos="299720" algn="l"/>
              </a:tabLst>
            </a:pPr>
            <a:r>
              <a:rPr sz="1600" spc="-5" dirty="0">
                <a:latin typeface="Calibri"/>
                <a:cs typeface="Calibri"/>
              </a:rPr>
              <a:t>Chemical Data Reports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(CDR)</a:t>
            </a:r>
            <a:endParaRPr sz="16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385"/>
              </a:spcBef>
              <a:buChar char="–"/>
              <a:tabLst>
                <a:tab pos="299085" algn="l"/>
                <a:tab pos="299720" algn="l"/>
              </a:tabLst>
            </a:pPr>
            <a:r>
              <a:rPr sz="1600" spc="-5" dirty="0">
                <a:latin typeface="Calibri"/>
                <a:cs typeface="Calibri"/>
              </a:rPr>
              <a:t>Biennial Reporting </a:t>
            </a:r>
            <a:r>
              <a:rPr sz="1600" spc="-10" dirty="0">
                <a:latin typeface="Calibri"/>
                <a:cs typeface="Calibri"/>
              </a:rPr>
              <a:t>System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(BRS)</a:t>
            </a:r>
            <a:endParaRPr sz="16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385"/>
              </a:spcBef>
              <a:buChar char="–"/>
              <a:tabLst>
                <a:tab pos="299085" algn="l"/>
                <a:tab pos="299720" algn="l"/>
              </a:tabLst>
            </a:pPr>
            <a:r>
              <a:rPr sz="1600" spc="-5" dirty="0">
                <a:latin typeface="Calibri"/>
                <a:cs typeface="Calibri"/>
              </a:rPr>
              <a:t>Risk Management Program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(RMP)</a:t>
            </a:r>
            <a:endParaRPr sz="16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384"/>
              </a:spcBef>
              <a:buChar char="–"/>
              <a:tabLst>
                <a:tab pos="299085" algn="l"/>
                <a:tab pos="299720" algn="l"/>
              </a:tabLst>
            </a:pPr>
            <a:r>
              <a:rPr sz="1600" spc="-5" dirty="0">
                <a:latin typeface="Calibri"/>
                <a:cs typeface="Calibri"/>
              </a:rPr>
              <a:t>Tier II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Reports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53476" y="6275323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1455</Words>
  <Application>Microsoft Office PowerPoint</Application>
  <PresentationFormat>On-screen Show (4:3)</PresentationFormat>
  <Paragraphs>383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Cambria</vt:lpstr>
      <vt:lpstr>Times New Roman</vt:lpstr>
      <vt:lpstr>Wingdings</vt:lpstr>
      <vt:lpstr>Office Theme</vt:lpstr>
      <vt:lpstr>TRI Data Quality Activities -- An Overview</vt:lpstr>
      <vt:lpstr>Best Readily Available Information</vt:lpstr>
      <vt:lpstr>How Does EPA Help to Ensure the Quality of TRI  Data?</vt:lpstr>
      <vt:lpstr>TRI Reporting Data Flow and Data Quality Activities</vt:lpstr>
      <vt:lpstr>TRI Guidance</vt:lpstr>
      <vt:lpstr>Training, Assistance and Outreach</vt:lpstr>
      <vt:lpstr>TRI ME web, TRI DPC, eFDP</vt:lpstr>
      <vt:lpstr>Why Data Quality Calls?</vt:lpstr>
      <vt:lpstr>Analyses for Data Quality Calls</vt:lpstr>
      <vt:lpstr>NEI Data</vt:lpstr>
      <vt:lpstr>Comparison of NEI-TRI Air Releases</vt:lpstr>
      <vt:lpstr>CDR Data</vt:lpstr>
      <vt:lpstr>DMR Data</vt:lpstr>
      <vt:lpstr>TRI-Tier 2 Comparison-1</vt:lpstr>
      <vt:lpstr>TRI-Tier2 Comparison-2</vt:lpstr>
      <vt:lpstr>TRI-Tier 2 Comparison-3</vt:lpstr>
      <vt:lpstr>TRI-RMP Comparison</vt:lpstr>
      <vt:lpstr>Results and Follow Up</vt:lpstr>
      <vt:lpstr>TRI Facilities Revisions – RY07-14</vt:lpstr>
      <vt:lpstr>Revisions of Facilities with New and Existing</vt:lpstr>
      <vt:lpstr>Scope of TRI Program Data Quality Activities</vt:lpstr>
      <vt:lpstr>Enforcement</vt:lpstr>
      <vt:lpstr>Summary</vt:lpstr>
      <vt:lpstr>Contact Information </vt:lpstr>
      <vt:lpstr>Help us Improve!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 Training - Part 2 - Data Quality</dc:title>
  <dc:creator>Office 2004 Test Drive User;Witkin.Steve@epa.gov;Senthil.Velu@epa.gov;Strum.Madeleine@epa.gov</dc:creator>
  <cp:keywords>TRI, Toxic Release Inventory, Data Quality</cp:keywords>
  <cp:lastModifiedBy>Dombrowski, Sally</cp:lastModifiedBy>
  <cp:revision>5</cp:revision>
  <dcterms:created xsi:type="dcterms:W3CDTF">2018-06-14T11:52:10Z</dcterms:created>
  <dcterms:modified xsi:type="dcterms:W3CDTF">2018-11-07T15:09:11Z</dcterms:modified>
  <cp:category>Training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2018-05-24T00:00:00Z</vt:filetime>
  </property>
  <property fmtid="{D5CDD505-2E9C-101B-9397-08002B2CF9AE}" pid="3" name="Creator">
    <vt:lpwstr>Acrobat PDFMaker 18 for PowerPoint</vt:lpwstr>
  </property>
  <property fmtid="{D5CDD505-2E9C-101B-9397-08002B2CF9AE}" pid="4" name="LastSaved">
    <vt:filetime>2018-06-14T00:00:00Z</vt:filetime>
  </property>
</Properties>
</file>