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3" r:id="rId2"/>
    <p:sldId id="258" r:id="rId3"/>
    <p:sldId id="263" r:id="rId4"/>
    <p:sldId id="275" r:id="rId5"/>
    <p:sldId id="262" r:id="rId6"/>
    <p:sldId id="272" r:id="rId7"/>
    <p:sldId id="288" r:id="rId8"/>
    <p:sldId id="274" r:id="rId9"/>
    <p:sldId id="280" r:id="rId10"/>
    <p:sldId id="281" r:id="rId11"/>
    <p:sldId id="282" r:id="rId12"/>
    <p:sldId id="283" r:id="rId13"/>
    <p:sldId id="284" r:id="rId14"/>
    <p:sldId id="285" r:id="rId15"/>
    <p:sldId id="286" r:id="rId16"/>
    <p:sldId id="287"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iffin, Stephanie" initials="GS" lastIdx="1" clrIdx="0">
    <p:extLst>
      <p:ext uri="{19B8F6BF-5375-455C-9EA6-DF929625EA0E}">
        <p15:presenceInfo xmlns:p15="http://schemas.microsoft.com/office/powerpoint/2012/main" userId="S-1-5-21-1339303556-449845944-1601390327-3974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541"/>
    <a:srgbClr val="F1800F"/>
    <a:srgbClr val="FCA9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5252" autoAdjust="0"/>
  </p:normalViewPr>
  <p:slideViewPr>
    <p:cSldViewPr snapToGrid="0">
      <p:cViewPr varScale="1">
        <p:scale>
          <a:sx n="48" d="100"/>
          <a:sy n="48" d="100"/>
        </p:scale>
        <p:origin x="40"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browski, Sally" userId="eea85e39-eadb-46bb-8315-ba0b37970c2b" providerId="ADAL" clId="{C91D07F1-D3E3-419D-9814-24318237EB72}"/>
    <pc:docChg chg="undo custSel modSld">
      <pc:chgData name="Dombrowski, Sally" userId="eea85e39-eadb-46bb-8315-ba0b37970c2b" providerId="ADAL" clId="{C91D07F1-D3E3-419D-9814-24318237EB72}" dt="2018-11-07T15:45:57.358" v="932" actId="20577"/>
      <pc:docMkLst>
        <pc:docMk/>
      </pc:docMkLst>
      <pc:sldChg chg="modSp">
        <pc:chgData name="Dombrowski, Sally" userId="eea85e39-eadb-46bb-8315-ba0b37970c2b" providerId="ADAL" clId="{C91D07F1-D3E3-419D-9814-24318237EB72}" dt="2018-11-07T15:45:49.419" v="930" actId="20577"/>
        <pc:sldMkLst>
          <pc:docMk/>
          <pc:sldMk cId="3201306131" sldId="262"/>
        </pc:sldMkLst>
        <pc:spChg chg="mod">
          <ac:chgData name="Dombrowski, Sally" userId="eea85e39-eadb-46bb-8315-ba0b37970c2b" providerId="ADAL" clId="{C91D07F1-D3E3-419D-9814-24318237EB72}" dt="2018-11-07T15:45:49.419" v="930" actId="20577"/>
          <ac:spMkLst>
            <pc:docMk/>
            <pc:sldMk cId="3201306131" sldId="262"/>
            <ac:spMk id="2" creationId="{00000000-0000-0000-0000-000000000000}"/>
          </ac:spMkLst>
        </pc:spChg>
        <pc:picChg chg="mod">
          <ac:chgData name="Dombrowski, Sally" userId="eea85e39-eadb-46bb-8315-ba0b37970c2b" providerId="ADAL" clId="{C91D07F1-D3E3-419D-9814-24318237EB72}" dt="2018-11-07T15:19:24.236" v="258" actId="962"/>
          <ac:picMkLst>
            <pc:docMk/>
            <pc:sldMk cId="3201306131" sldId="262"/>
            <ac:picMk id="6" creationId="{00000000-0000-0000-0000-000000000000}"/>
          </ac:picMkLst>
        </pc:picChg>
      </pc:sldChg>
      <pc:sldChg chg="modSp">
        <pc:chgData name="Dombrowski, Sally" userId="eea85e39-eadb-46bb-8315-ba0b37970c2b" providerId="ADAL" clId="{C91D07F1-D3E3-419D-9814-24318237EB72}" dt="2018-11-07T15:44:58.023" v="903" actId="20577"/>
        <pc:sldMkLst>
          <pc:docMk/>
          <pc:sldMk cId="2095345120" sldId="272"/>
        </pc:sldMkLst>
        <pc:spChg chg="mod">
          <ac:chgData name="Dombrowski, Sally" userId="eea85e39-eadb-46bb-8315-ba0b37970c2b" providerId="ADAL" clId="{C91D07F1-D3E3-419D-9814-24318237EB72}" dt="2018-11-07T15:44:58.023" v="903" actId="20577"/>
          <ac:spMkLst>
            <pc:docMk/>
            <pc:sldMk cId="2095345120" sldId="272"/>
            <ac:spMk id="2" creationId="{00000000-0000-0000-0000-000000000000}"/>
          </ac:spMkLst>
        </pc:spChg>
        <pc:picChg chg="mod">
          <ac:chgData name="Dombrowski, Sally" userId="eea85e39-eadb-46bb-8315-ba0b37970c2b" providerId="ADAL" clId="{C91D07F1-D3E3-419D-9814-24318237EB72}" dt="2018-11-07T15:20:46.010" v="418" actId="962"/>
          <ac:picMkLst>
            <pc:docMk/>
            <pc:sldMk cId="2095345120" sldId="272"/>
            <ac:picMk id="7" creationId="{00000000-0000-0000-0000-000000000000}"/>
          </ac:picMkLst>
        </pc:picChg>
      </pc:sldChg>
      <pc:sldChg chg="addSp modSp">
        <pc:chgData name="Dombrowski, Sally" userId="eea85e39-eadb-46bb-8315-ba0b37970c2b" providerId="ADAL" clId="{C91D07F1-D3E3-419D-9814-24318237EB72}" dt="2018-11-07T15:45:43.496" v="928" actId="6549"/>
        <pc:sldMkLst>
          <pc:docMk/>
          <pc:sldMk cId="1655774651" sldId="275"/>
        </pc:sldMkLst>
        <pc:spChg chg="mod">
          <ac:chgData name="Dombrowski, Sally" userId="eea85e39-eadb-46bb-8315-ba0b37970c2b" providerId="ADAL" clId="{C91D07F1-D3E3-419D-9814-24318237EB72}" dt="2018-11-07T15:45:43.496" v="928" actId="6549"/>
          <ac:spMkLst>
            <pc:docMk/>
            <pc:sldMk cId="1655774651" sldId="275"/>
            <ac:spMk id="2" creationId="{00000000-0000-0000-0000-000000000000}"/>
          </ac:spMkLst>
        </pc:spChg>
        <pc:grpChg chg="add mod">
          <ac:chgData name="Dombrowski, Sally" userId="eea85e39-eadb-46bb-8315-ba0b37970c2b" providerId="ADAL" clId="{C91D07F1-D3E3-419D-9814-24318237EB72}" dt="2018-11-07T15:16:37.677" v="123" actId="962"/>
          <ac:grpSpMkLst>
            <pc:docMk/>
            <pc:sldMk cId="1655774651" sldId="275"/>
            <ac:grpSpMk id="5" creationId="{A32DA356-8869-409B-8773-297F173CDB66}"/>
          </ac:grpSpMkLst>
        </pc:grpChg>
        <pc:graphicFrameChg chg="mod">
          <ac:chgData name="Dombrowski, Sally" userId="eea85e39-eadb-46bb-8315-ba0b37970c2b" providerId="ADAL" clId="{C91D07F1-D3E3-419D-9814-24318237EB72}" dt="2018-11-07T15:11:24.590" v="0" actId="164"/>
          <ac:graphicFrameMkLst>
            <pc:docMk/>
            <pc:sldMk cId="1655774651" sldId="275"/>
            <ac:graphicFrameMk id="11" creationId="{00000000-0000-0000-0000-000000000000}"/>
          </ac:graphicFrameMkLst>
        </pc:graphicFrameChg>
        <pc:cxnChg chg="mod">
          <ac:chgData name="Dombrowski, Sally" userId="eea85e39-eadb-46bb-8315-ba0b37970c2b" providerId="ADAL" clId="{C91D07F1-D3E3-419D-9814-24318237EB72}" dt="2018-11-07T15:11:24.590" v="0" actId="164"/>
          <ac:cxnSpMkLst>
            <pc:docMk/>
            <pc:sldMk cId="1655774651" sldId="275"/>
            <ac:cxnSpMk id="15" creationId="{00000000-0000-0000-0000-000000000000}"/>
          </ac:cxnSpMkLst>
        </pc:cxnChg>
      </pc:sldChg>
      <pc:sldChg chg="modSp">
        <pc:chgData name="Dombrowski, Sally" userId="eea85e39-eadb-46bb-8315-ba0b37970c2b" providerId="ADAL" clId="{C91D07F1-D3E3-419D-9814-24318237EB72}" dt="2018-11-07T15:35:50.431" v="528" actId="962"/>
        <pc:sldMkLst>
          <pc:docMk/>
          <pc:sldMk cId="2437830637" sldId="282"/>
        </pc:sldMkLst>
        <pc:picChg chg="mod">
          <ac:chgData name="Dombrowski, Sally" userId="eea85e39-eadb-46bb-8315-ba0b37970c2b" providerId="ADAL" clId="{C91D07F1-D3E3-419D-9814-24318237EB72}" dt="2018-11-07T15:35:50.431" v="528" actId="962"/>
          <ac:picMkLst>
            <pc:docMk/>
            <pc:sldMk cId="2437830637" sldId="282"/>
            <ac:picMk id="7" creationId="{99A233B8-968D-4EEC-8429-C3B2C0BD9FAF}"/>
          </ac:picMkLst>
        </pc:picChg>
      </pc:sldChg>
      <pc:sldChg chg="addSp delSp modSp">
        <pc:chgData name="Dombrowski, Sally" userId="eea85e39-eadb-46bb-8315-ba0b37970c2b" providerId="ADAL" clId="{C91D07F1-D3E3-419D-9814-24318237EB72}" dt="2018-11-07T15:40:10.144" v="623" actId="478"/>
        <pc:sldMkLst>
          <pc:docMk/>
          <pc:sldMk cId="2429942392" sldId="283"/>
        </pc:sldMkLst>
        <pc:spChg chg="mod">
          <ac:chgData name="Dombrowski, Sally" userId="eea85e39-eadb-46bb-8315-ba0b37970c2b" providerId="ADAL" clId="{C91D07F1-D3E3-419D-9814-24318237EB72}" dt="2018-11-07T15:36:29.291" v="531" actId="164"/>
          <ac:spMkLst>
            <pc:docMk/>
            <pc:sldMk cId="2429942392" sldId="283"/>
            <ac:spMk id="4" creationId="{A8FD10C5-BBFE-4267-89DD-C32E6289C159}"/>
          </ac:spMkLst>
        </pc:spChg>
        <pc:spChg chg="mod">
          <ac:chgData name="Dombrowski, Sally" userId="eea85e39-eadb-46bb-8315-ba0b37970c2b" providerId="ADAL" clId="{C91D07F1-D3E3-419D-9814-24318237EB72}" dt="2018-11-07T15:36:29.291" v="531" actId="164"/>
          <ac:spMkLst>
            <pc:docMk/>
            <pc:sldMk cId="2429942392" sldId="283"/>
            <ac:spMk id="5" creationId="{FB2FDC49-8482-4C28-959A-7F611A49033A}"/>
          </ac:spMkLst>
        </pc:spChg>
        <pc:spChg chg="mod">
          <ac:chgData name="Dombrowski, Sally" userId="eea85e39-eadb-46bb-8315-ba0b37970c2b" providerId="ADAL" clId="{C91D07F1-D3E3-419D-9814-24318237EB72}" dt="2018-11-07T15:36:29.291" v="531" actId="164"/>
          <ac:spMkLst>
            <pc:docMk/>
            <pc:sldMk cId="2429942392" sldId="283"/>
            <ac:spMk id="6" creationId="{8D3E99A2-468C-40AE-8410-128257BC9045}"/>
          </ac:spMkLst>
        </pc:spChg>
        <pc:spChg chg="mod">
          <ac:chgData name="Dombrowski, Sally" userId="eea85e39-eadb-46bb-8315-ba0b37970c2b" providerId="ADAL" clId="{C91D07F1-D3E3-419D-9814-24318237EB72}" dt="2018-11-07T15:36:29.291" v="531" actId="164"/>
          <ac:spMkLst>
            <pc:docMk/>
            <pc:sldMk cId="2429942392" sldId="283"/>
            <ac:spMk id="9" creationId="{BA35825E-7670-4ADE-801A-1D9D173D0257}"/>
          </ac:spMkLst>
        </pc:spChg>
        <pc:spChg chg="mod">
          <ac:chgData name="Dombrowski, Sally" userId="eea85e39-eadb-46bb-8315-ba0b37970c2b" providerId="ADAL" clId="{C91D07F1-D3E3-419D-9814-24318237EB72}" dt="2018-11-07T15:36:29.291" v="531" actId="164"/>
          <ac:spMkLst>
            <pc:docMk/>
            <pc:sldMk cId="2429942392" sldId="283"/>
            <ac:spMk id="10" creationId="{F8675C7D-848B-4924-9D38-ED97C8E00AA3}"/>
          </ac:spMkLst>
        </pc:spChg>
        <pc:spChg chg="topLvl">
          <ac:chgData name="Dombrowski, Sally" userId="eea85e39-eadb-46bb-8315-ba0b37970c2b" providerId="ADAL" clId="{C91D07F1-D3E3-419D-9814-24318237EB72}" dt="2018-11-07T15:36:10.598" v="529" actId="478"/>
          <ac:spMkLst>
            <pc:docMk/>
            <pc:sldMk cId="2429942392" sldId="283"/>
            <ac:spMk id="12" creationId="{973E3469-35A6-4110-BFDF-EC332E182E9A}"/>
          </ac:spMkLst>
        </pc:spChg>
        <pc:spChg chg="mod topLvl">
          <ac:chgData name="Dombrowski, Sally" userId="eea85e39-eadb-46bb-8315-ba0b37970c2b" providerId="ADAL" clId="{C91D07F1-D3E3-419D-9814-24318237EB72}" dt="2018-11-07T15:38:32.138" v="536" actId="164"/>
          <ac:spMkLst>
            <pc:docMk/>
            <pc:sldMk cId="2429942392" sldId="283"/>
            <ac:spMk id="13" creationId="{EC753465-0EAE-44FE-A260-37AA42410B36}"/>
          </ac:spMkLst>
        </pc:spChg>
        <pc:spChg chg="mod">
          <ac:chgData name="Dombrowski, Sally" userId="eea85e39-eadb-46bb-8315-ba0b37970c2b" providerId="ADAL" clId="{C91D07F1-D3E3-419D-9814-24318237EB72}" dt="2018-11-07T15:36:29.291" v="531" actId="164"/>
          <ac:spMkLst>
            <pc:docMk/>
            <pc:sldMk cId="2429942392" sldId="283"/>
            <ac:spMk id="18" creationId="{2FDADFD2-136A-47AE-8514-CD52D92848AB}"/>
          </ac:spMkLst>
        </pc:spChg>
        <pc:spChg chg="mod">
          <ac:chgData name="Dombrowski, Sally" userId="eea85e39-eadb-46bb-8315-ba0b37970c2b" providerId="ADAL" clId="{C91D07F1-D3E3-419D-9814-24318237EB72}" dt="2018-11-07T15:36:29.291" v="531" actId="164"/>
          <ac:spMkLst>
            <pc:docMk/>
            <pc:sldMk cId="2429942392" sldId="283"/>
            <ac:spMk id="19" creationId="{03EB132D-E511-4586-B847-283812092EE2}"/>
          </ac:spMkLst>
        </pc:spChg>
        <pc:spChg chg="mod">
          <ac:chgData name="Dombrowski, Sally" userId="eea85e39-eadb-46bb-8315-ba0b37970c2b" providerId="ADAL" clId="{C91D07F1-D3E3-419D-9814-24318237EB72}" dt="2018-11-07T15:36:29.291" v="531" actId="164"/>
          <ac:spMkLst>
            <pc:docMk/>
            <pc:sldMk cId="2429942392" sldId="283"/>
            <ac:spMk id="21" creationId="{E5FB142C-E5D0-4B6E-B29C-6C0DDDC99124}"/>
          </ac:spMkLst>
        </pc:spChg>
        <pc:spChg chg="mod">
          <ac:chgData name="Dombrowski, Sally" userId="eea85e39-eadb-46bb-8315-ba0b37970c2b" providerId="ADAL" clId="{C91D07F1-D3E3-419D-9814-24318237EB72}" dt="2018-11-07T15:36:29.291" v="531" actId="164"/>
          <ac:spMkLst>
            <pc:docMk/>
            <pc:sldMk cId="2429942392" sldId="283"/>
            <ac:spMk id="23" creationId="{D510CDE2-B463-4B7B-98C1-EE389302D5E8}"/>
          </ac:spMkLst>
        </pc:spChg>
        <pc:spChg chg="mod">
          <ac:chgData name="Dombrowski, Sally" userId="eea85e39-eadb-46bb-8315-ba0b37970c2b" providerId="ADAL" clId="{C91D07F1-D3E3-419D-9814-24318237EB72}" dt="2018-11-07T15:36:29.291" v="531" actId="164"/>
          <ac:spMkLst>
            <pc:docMk/>
            <pc:sldMk cId="2429942392" sldId="283"/>
            <ac:spMk id="25" creationId="{7185DC5F-3EA3-4968-AB20-9C7802D38EE4}"/>
          </ac:spMkLst>
        </pc:spChg>
        <pc:spChg chg="mod">
          <ac:chgData name="Dombrowski, Sally" userId="eea85e39-eadb-46bb-8315-ba0b37970c2b" providerId="ADAL" clId="{C91D07F1-D3E3-419D-9814-24318237EB72}" dt="2018-11-07T15:36:29.291" v="531" actId="164"/>
          <ac:spMkLst>
            <pc:docMk/>
            <pc:sldMk cId="2429942392" sldId="283"/>
            <ac:spMk id="27" creationId="{8E0F0DBD-0FD5-4ABA-930A-6DB9A6EA4549}"/>
          </ac:spMkLst>
        </pc:spChg>
        <pc:grpChg chg="add del mod">
          <ac:chgData name="Dombrowski, Sally" userId="eea85e39-eadb-46bb-8315-ba0b37970c2b" providerId="ADAL" clId="{C91D07F1-D3E3-419D-9814-24318237EB72}" dt="2018-11-07T15:37:23.870" v="533" actId="478"/>
          <ac:grpSpMkLst>
            <pc:docMk/>
            <pc:sldMk cId="2429942392" sldId="283"/>
            <ac:grpSpMk id="8" creationId="{4A3F3BCA-CFC8-4FB4-BBA8-45596C4E356E}"/>
          </ac:grpSpMkLst>
        </pc:grpChg>
        <pc:grpChg chg="add del mod">
          <ac:chgData name="Dombrowski, Sally" userId="eea85e39-eadb-46bb-8315-ba0b37970c2b" providerId="ADAL" clId="{C91D07F1-D3E3-419D-9814-24318237EB72}" dt="2018-11-07T15:37:45.522" v="534" actId="165"/>
          <ac:grpSpMkLst>
            <pc:docMk/>
            <pc:sldMk cId="2429942392" sldId="283"/>
            <ac:grpSpMk id="11" creationId="{D9CD1F1E-80E8-4D6E-A65F-A2C08BF77A0A}"/>
          </ac:grpSpMkLst>
        </pc:grpChg>
        <pc:grpChg chg="add del mod">
          <ac:chgData name="Dombrowski, Sally" userId="eea85e39-eadb-46bb-8315-ba0b37970c2b" providerId="ADAL" clId="{C91D07F1-D3E3-419D-9814-24318237EB72}" dt="2018-11-07T15:40:10.144" v="623" actId="478"/>
          <ac:grpSpMkLst>
            <pc:docMk/>
            <pc:sldMk cId="2429942392" sldId="283"/>
            <ac:grpSpMk id="14" creationId="{F1191062-1CE6-44F2-844D-9BFFF263EBDC}"/>
          </ac:grpSpMkLst>
        </pc:grpChg>
        <pc:grpChg chg="add del mod topLvl">
          <ac:chgData name="Dombrowski, Sally" userId="eea85e39-eadb-46bb-8315-ba0b37970c2b" providerId="ADAL" clId="{C91D07F1-D3E3-419D-9814-24318237EB72}" dt="2018-11-07T15:38:32.138" v="536" actId="164"/>
          <ac:grpSpMkLst>
            <pc:docMk/>
            <pc:sldMk cId="2429942392" sldId="283"/>
            <ac:grpSpMk id="16" creationId="{14ACCC71-727B-4AE7-A00A-21CE961DB694}"/>
          </ac:grpSpMkLst>
        </pc:grpChg>
        <pc:picChg chg="add del mod topLvl">
          <ac:chgData name="Dombrowski, Sally" userId="eea85e39-eadb-46bb-8315-ba0b37970c2b" providerId="ADAL" clId="{C91D07F1-D3E3-419D-9814-24318237EB72}" dt="2018-11-07T15:39:47.248" v="621" actId="962"/>
          <ac:picMkLst>
            <pc:docMk/>
            <pc:sldMk cId="2429942392" sldId="283"/>
            <ac:picMk id="3" creationId="{393D173C-A0F9-445F-9311-0E17D6561FEF}"/>
          </ac:picMkLst>
        </pc:picChg>
        <pc:cxnChg chg="mod">
          <ac:chgData name="Dombrowski, Sally" userId="eea85e39-eadb-46bb-8315-ba0b37970c2b" providerId="ADAL" clId="{C91D07F1-D3E3-419D-9814-24318237EB72}" dt="2018-11-07T15:36:29.291" v="531" actId="164"/>
          <ac:cxnSpMkLst>
            <pc:docMk/>
            <pc:sldMk cId="2429942392" sldId="283"/>
            <ac:cxnSpMk id="17" creationId="{273F7010-005C-40D2-BB46-209462B54EF9}"/>
          </ac:cxnSpMkLst>
        </pc:cxnChg>
        <pc:cxnChg chg="mod">
          <ac:chgData name="Dombrowski, Sally" userId="eea85e39-eadb-46bb-8315-ba0b37970c2b" providerId="ADAL" clId="{C91D07F1-D3E3-419D-9814-24318237EB72}" dt="2018-11-07T15:36:29.291" v="531" actId="164"/>
          <ac:cxnSpMkLst>
            <pc:docMk/>
            <pc:sldMk cId="2429942392" sldId="283"/>
            <ac:cxnSpMk id="20" creationId="{94BDA452-7AE5-4EAA-AA2C-D3638A7488E4}"/>
          </ac:cxnSpMkLst>
        </pc:cxnChg>
      </pc:sldChg>
      <pc:sldChg chg="addSp modSp">
        <pc:chgData name="Dombrowski, Sally" userId="eea85e39-eadb-46bb-8315-ba0b37970c2b" providerId="ADAL" clId="{C91D07F1-D3E3-419D-9814-24318237EB72}" dt="2018-11-07T15:42:29.429" v="843" actId="962"/>
        <pc:sldMkLst>
          <pc:docMk/>
          <pc:sldMk cId="1310795384" sldId="284"/>
        </pc:sldMkLst>
        <pc:spChg chg="mod">
          <ac:chgData name="Dombrowski, Sally" userId="eea85e39-eadb-46bb-8315-ba0b37970c2b" providerId="ADAL" clId="{C91D07F1-D3E3-419D-9814-24318237EB72}" dt="2018-11-07T15:41:31.537" v="727" actId="1076"/>
          <ac:spMkLst>
            <pc:docMk/>
            <pc:sldMk cId="1310795384" sldId="284"/>
            <ac:spMk id="3" creationId="{7831EB8A-B9E2-41E5-9852-AD4DE07776FB}"/>
          </ac:spMkLst>
        </pc:spChg>
        <pc:spChg chg="mod">
          <ac:chgData name="Dombrowski, Sally" userId="eea85e39-eadb-46bb-8315-ba0b37970c2b" providerId="ADAL" clId="{C91D07F1-D3E3-419D-9814-24318237EB72}" dt="2018-11-07T15:41:51.734" v="730" actId="164"/>
          <ac:spMkLst>
            <pc:docMk/>
            <pc:sldMk cId="1310795384" sldId="284"/>
            <ac:spMk id="6" creationId="{F5381C17-0B92-413E-ACDA-4887C31F79AA}"/>
          </ac:spMkLst>
        </pc:spChg>
        <pc:spChg chg="mod">
          <ac:chgData name="Dombrowski, Sally" userId="eea85e39-eadb-46bb-8315-ba0b37970c2b" providerId="ADAL" clId="{C91D07F1-D3E3-419D-9814-24318237EB72}" dt="2018-11-07T15:41:51.734" v="730" actId="164"/>
          <ac:spMkLst>
            <pc:docMk/>
            <pc:sldMk cId="1310795384" sldId="284"/>
            <ac:spMk id="7" creationId="{6E0D9C0F-DDC4-42ED-AC1F-312E907FC7ED}"/>
          </ac:spMkLst>
        </pc:spChg>
        <pc:spChg chg="mod">
          <ac:chgData name="Dombrowski, Sally" userId="eea85e39-eadb-46bb-8315-ba0b37970c2b" providerId="ADAL" clId="{C91D07F1-D3E3-419D-9814-24318237EB72}" dt="2018-11-07T15:41:51.734" v="730" actId="164"/>
          <ac:spMkLst>
            <pc:docMk/>
            <pc:sldMk cId="1310795384" sldId="284"/>
            <ac:spMk id="9" creationId="{1E9B08AC-15C5-40A7-A8E8-276C25D78862}"/>
          </ac:spMkLst>
        </pc:spChg>
        <pc:spChg chg="mod">
          <ac:chgData name="Dombrowski, Sally" userId="eea85e39-eadb-46bb-8315-ba0b37970c2b" providerId="ADAL" clId="{C91D07F1-D3E3-419D-9814-24318237EB72}" dt="2018-11-07T15:41:51.734" v="730" actId="164"/>
          <ac:spMkLst>
            <pc:docMk/>
            <pc:sldMk cId="1310795384" sldId="284"/>
            <ac:spMk id="13" creationId="{4D828A3F-3500-4755-8722-14EF4AF47E83}"/>
          </ac:spMkLst>
        </pc:spChg>
        <pc:spChg chg="mod">
          <ac:chgData name="Dombrowski, Sally" userId="eea85e39-eadb-46bb-8315-ba0b37970c2b" providerId="ADAL" clId="{C91D07F1-D3E3-419D-9814-24318237EB72}" dt="2018-11-07T15:41:38.466" v="729" actId="1076"/>
          <ac:spMkLst>
            <pc:docMk/>
            <pc:sldMk cId="1310795384" sldId="284"/>
            <ac:spMk id="14" creationId="{62E72AC2-DC59-42BE-834D-19D2192609F6}"/>
          </ac:spMkLst>
        </pc:spChg>
        <pc:spChg chg="mod">
          <ac:chgData name="Dombrowski, Sally" userId="eea85e39-eadb-46bb-8315-ba0b37970c2b" providerId="ADAL" clId="{C91D07F1-D3E3-419D-9814-24318237EB72}" dt="2018-11-07T15:41:51.734" v="730" actId="164"/>
          <ac:spMkLst>
            <pc:docMk/>
            <pc:sldMk cId="1310795384" sldId="284"/>
            <ac:spMk id="18" creationId="{423725DC-95BD-4C86-A1B7-CE789C2F251D}"/>
          </ac:spMkLst>
        </pc:spChg>
        <pc:grpChg chg="add mod">
          <ac:chgData name="Dombrowski, Sally" userId="eea85e39-eadb-46bb-8315-ba0b37970c2b" providerId="ADAL" clId="{C91D07F1-D3E3-419D-9814-24318237EB72}" dt="2018-11-07T15:42:29.429" v="843" actId="962"/>
          <ac:grpSpMkLst>
            <pc:docMk/>
            <pc:sldMk cId="1310795384" sldId="284"/>
            <ac:grpSpMk id="12" creationId="{91CC5D28-2B8C-4F8D-9CE3-702F003776F1}"/>
          </ac:grpSpMkLst>
        </pc:grpChg>
        <pc:picChg chg="mod">
          <ac:chgData name="Dombrowski, Sally" userId="eea85e39-eadb-46bb-8315-ba0b37970c2b" providerId="ADAL" clId="{C91D07F1-D3E3-419D-9814-24318237EB72}" dt="2018-11-07T15:41:04.690" v="725" actId="962"/>
          <ac:picMkLst>
            <pc:docMk/>
            <pc:sldMk cId="1310795384" sldId="284"/>
            <ac:picMk id="5" creationId="{E715D52E-FCF4-478A-A9B9-71F569B4FD17}"/>
          </ac:picMkLst>
        </pc:picChg>
        <pc:cxnChg chg="mod">
          <ac:chgData name="Dombrowski, Sally" userId="eea85e39-eadb-46bb-8315-ba0b37970c2b" providerId="ADAL" clId="{C91D07F1-D3E3-419D-9814-24318237EB72}" dt="2018-11-07T15:41:51.734" v="730" actId="164"/>
          <ac:cxnSpMkLst>
            <pc:docMk/>
            <pc:sldMk cId="1310795384" sldId="284"/>
            <ac:cxnSpMk id="8" creationId="{4772D64C-0F10-4B8E-A22B-7D7BAE25ECED}"/>
          </ac:cxnSpMkLst>
        </pc:cxnChg>
        <pc:cxnChg chg="mod">
          <ac:chgData name="Dombrowski, Sally" userId="eea85e39-eadb-46bb-8315-ba0b37970c2b" providerId="ADAL" clId="{C91D07F1-D3E3-419D-9814-24318237EB72}" dt="2018-11-07T15:41:51.734" v="730" actId="164"/>
          <ac:cxnSpMkLst>
            <pc:docMk/>
            <pc:sldMk cId="1310795384" sldId="284"/>
            <ac:cxnSpMk id="10" creationId="{8F0AC3F8-DD1C-4792-B7E7-DF179B71F7AC}"/>
          </ac:cxnSpMkLst>
        </pc:cxnChg>
        <pc:cxnChg chg="mod">
          <ac:chgData name="Dombrowski, Sally" userId="eea85e39-eadb-46bb-8315-ba0b37970c2b" providerId="ADAL" clId="{C91D07F1-D3E3-419D-9814-24318237EB72}" dt="2018-11-07T15:41:51.734" v="730" actId="164"/>
          <ac:cxnSpMkLst>
            <pc:docMk/>
            <pc:sldMk cId="1310795384" sldId="284"/>
            <ac:cxnSpMk id="19" creationId="{93AA2FE6-46E0-47CE-B666-17E8F2ECED24}"/>
          </ac:cxnSpMkLst>
        </pc:cxnChg>
      </pc:sldChg>
      <pc:sldChg chg="modSp">
        <pc:chgData name="Dombrowski, Sally" userId="eea85e39-eadb-46bb-8315-ba0b37970c2b" providerId="ADAL" clId="{C91D07F1-D3E3-419D-9814-24318237EB72}" dt="2018-11-07T15:45:57.358" v="932" actId="20577"/>
        <pc:sldMkLst>
          <pc:docMk/>
          <pc:sldMk cId="4201453661" sldId="288"/>
        </pc:sldMkLst>
        <pc:spChg chg="mod">
          <ac:chgData name="Dombrowski, Sally" userId="eea85e39-eadb-46bb-8315-ba0b37970c2b" providerId="ADAL" clId="{C91D07F1-D3E3-419D-9814-24318237EB72}" dt="2018-11-07T15:45:57.358" v="932" actId="20577"/>
          <ac:spMkLst>
            <pc:docMk/>
            <pc:sldMk cId="4201453661" sldId="288"/>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656FA7-90CC-4DFB-868E-1FDD1E518291}" type="doc">
      <dgm:prSet loTypeId="urn:microsoft.com/office/officeart/2005/8/layout/venn2" loCatId="relationship" qsTypeId="urn:microsoft.com/office/officeart/2005/8/quickstyle/simple1" qsCatId="simple" csTypeId="urn:microsoft.com/office/officeart/2005/8/colors/accent0_1" csCatId="mainScheme" phldr="1"/>
      <dgm:spPr/>
      <dgm:t>
        <a:bodyPr/>
        <a:lstStyle/>
        <a:p>
          <a:endParaRPr lang="en-US"/>
        </a:p>
      </dgm:t>
    </dgm:pt>
    <dgm:pt modelId="{89C32DF2-5162-464C-9BEC-E77AE07E8243}">
      <dgm:prSet phldrT="[Text]" custT="1"/>
      <dgm:spPr>
        <a:solidFill>
          <a:schemeClr val="lt1">
            <a:hueOff val="0"/>
            <a:satOff val="0"/>
            <a:lumOff val="0"/>
            <a:alpha val="52000"/>
          </a:schemeClr>
        </a:solidFill>
      </dgm:spPr>
      <dgm:t>
        <a:bodyPr/>
        <a:lstStyle/>
        <a:p>
          <a:endParaRPr lang="en-US" sz="2800" dirty="0"/>
        </a:p>
      </dgm:t>
    </dgm:pt>
    <dgm:pt modelId="{90A58E40-B087-486E-AB94-9F826133F8B1}" type="parTrans" cxnId="{0EB049E3-A738-41AE-B3FC-00520EB0FF19}">
      <dgm:prSet/>
      <dgm:spPr/>
      <dgm:t>
        <a:bodyPr/>
        <a:lstStyle/>
        <a:p>
          <a:endParaRPr lang="en-US"/>
        </a:p>
      </dgm:t>
    </dgm:pt>
    <dgm:pt modelId="{8CD3FF07-3FAA-4289-A3B4-76127EFC01B8}" type="sibTrans" cxnId="{0EB049E3-A738-41AE-B3FC-00520EB0FF19}">
      <dgm:prSet/>
      <dgm:spPr/>
      <dgm:t>
        <a:bodyPr/>
        <a:lstStyle/>
        <a:p>
          <a:endParaRPr lang="en-US"/>
        </a:p>
      </dgm:t>
    </dgm:pt>
    <dgm:pt modelId="{3F578CE4-B3AA-421D-B72C-258517B7D22F}">
      <dgm:prSet phldrT="[Text]"/>
      <dgm:spPr>
        <a:solidFill>
          <a:schemeClr val="lt1">
            <a:hueOff val="0"/>
            <a:satOff val="0"/>
            <a:lumOff val="0"/>
            <a:alpha val="55000"/>
          </a:schemeClr>
        </a:solidFill>
      </dgm:spPr>
      <dgm:t>
        <a:bodyPr/>
        <a:lstStyle/>
        <a:p>
          <a:endParaRPr lang="en-US" dirty="0"/>
        </a:p>
      </dgm:t>
    </dgm:pt>
    <dgm:pt modelId="{662F0A14-0C78-4127-81D6-00C3A8EB40DA}" type="parTrans" cxnId="{4AC26272-2B59-4B69-B6DA-0E8E5E935A9D}">
      <dgm:prSet/>
      <dgm:spPr/>
      <dgm:t>
        <a:bodyPr/>
        <a:lstStyle/>
        <a:p>
          <a:endParaRPr lang="en-US"/>
        </a:p>
      </dgm:t>
    </dgm:pt>
    <dgm:pt modelId="{A032F2A8-4A85-47DA-A661-C21108D63DE0}" type="sibTrans" cxnId="{4AC26272-2B59-4B69-B6DA-0E8E5E935A9D}">
      <dgm:prSet/>
      <dgm:spPr/>
      <dgm:t>
        <a:bodyPr/>
        <a:lstStyle/>
        <a:p>
          <a:endParaRPr lang="en-US"/>
        </a:p>
      </dgm:t>
    </dgm:pt>
    <dgm:pt modelId="{083B9A9D-1DDA-4399-B35D-249E3A019763}" type="pres">
      <dgm:prSet presAssocID="{D6656FA7-90CC-4DFB-868E-1FDD1E518291}" presName="Name0" presStyleCnt="0">
        <dgm:presLayoutVars>
          <dgm:chMax val="7"/>
          <dgm:resizeHandles val="exact"/>
        </dgm:presLayoutVars>
      </dgm:prSet>
      <dgm:spPr/>
    </dgm:pt>
    <dgm:pt modelId="{94C54CA0-2D12-491F-9A29-EC620CCCDD2B}" type="pres">
      <dgm:prSet presAssocID="{D6656FA7-90CC-4DFB-868E-1FDD1E518291}" presName="comp1" presStyleCnt="0"/>
      <dgm:spPr/>
    </dgm:pt>
    <dgm:pt modelId="{39EECFAB-109E-4A18-9818-1CD9476D0E0E}" type="pres">
      <dgm:prSet presAssocID="{D6656FA7-90CC-4DFB-868E-1FDD1E518291}" presName="circle1" presStyleLbl="node1" presStyleIdx="0" presStyleCnt="2"/>
      <dgm:spPr/>
    </dgm:pt>
    <dgm:pt modelId="{F8129FF2-6BEC-40F5-8689-FD1D1E776078}" type="pres">
      <dgm:prSet presAssocID="{D6656FA7-90CC-4DFB-868E-1FDD1E518291}" presName="c1text" presStyleLbl="node1" presStyleIdx="0" presStyleCnt="2">
        <dgm:presLayoutVars>
          <dgm:bulletEnabled val="1"/>
        </dgm:presLayoutVars>
      </dgm:prSet>
      <dgm:spPr/>
    </dgm:pt>
    <dgm:pt modelId="{791A63AC-76E3-46DA-891E-1309F1991F19}" type="pres">
      <dgm:prSet presAssocID="{D6656FA7-90CC-4DFB-868E-1FDD1E518291}" presName="comp2" presStyleCnt="0"/>
      <dgm:spPr/>
    </dgm:pt>
    <dgm:pt modelId="{51875B57-6086-4ADC-A6F3-B015F41CEF39}" type="pres">
      <dgm:prSet presAssocID="{D6656FA7-90CC-4DFB-868E-1FDD1E518291}" presName="circle2" presStyleLbl="node1" presStyleIdx="1" presStyleCnt="2" custScaleX="68210" custScaleY="68275" custLinFactNeighborX="-28406" custLinFactNeighborY="11983"/>
      <dgm:spPr/>
    </dgm:pt>
    <dgm:pt modelId="{78C558D8-7193-4F6C-AC3E-94F87A5FD0AC}" type="pres">
      <dgm:prSet presAssocID="{D6656FA7-90CC-4DFB-868E-1FDD1E518291}" presName="c2text" presStyleLbl="node1" presStyleIdx="1" presStyleCnt="2">
        <dgm:presLayoutVars>
          <dgm:bulletEnabled val="1"/>
        </dgm:presLayoutVars>
      </dgm:prSet>
      <dgm:spPr/>
    </dgm:pt>
  </dgm:ptLst>
  <dgm:cxnLst>
    <dgm:cxn modelId="{63CD7533-C48B-4FFA-B69F-5DAD14645509}" type="presOf" srcId="{89C32DF2-5162-464C-9BEC-E77AE07E8243}" destId="{F8129FF2-6BEC-40F5-8689-FD1D1E776078}" srcOrd="1" destOrd="0" presId="urn:microsoft.com/office/officeart/2005/8/layout/venn2"/>
    <dgm:cxn modelId="{4AC26272-2B59-4B69-B6DA-0E8E5E935A9D}" srcId="{D6656FA7-90CC-4DFB-868E-1FDD1E518291}" destId="{3F578CE4-B3AA-421D-B72C-258517B7D22F}" srcOrd="1" destOrd="0" parTransId="{662F0A14-0C78-4127-81D6-00C3A8EB40DA}" sibTransId="{A032F2A8-4A85-47DA-A661-C21108D63DE0}"/>
    <dgm:cxn modelId="{5DA3DA9C-3481-4DB7-A74B-8D16E9DC971B}" type="presOf" srcId="{3F578CE4-B3AA-421D-B72C-258517B7D22F}" destId="{78C558D8-7193-4F6C-AC3E-94F87A5FD0AC}" srcOrd="1" destOrd="0" presId="urn:microsoft.com/office/officeart/2005/8/layout/venn2"/>
    <dgm:cxn modelId="{D6E352A6-0843-4090-9303-064516B2BCD4}" type="presOf" srcId="{D6656FA7-90CC-4DFB-868E-1FDD1E518291}" destId="{083B9A9D-1DDA-4399-B35D-249E3A019763}" srcOrd="0" destOrd="0" presId="urn:microsoft.com/office/officeart/2005/8/layout/venn2"/>
    <dgm:cxn modelId="{7C1F11E0-EE31-450D-8194-2401D24EA682}" type="presOf" srcId="{3F578CE4-B3AA-421D-B72C-258517B7D22F}" destId="{51875B57-6086-4ADC-A6F3-B015F41CEF39}" srcOrd="0" destOrd="0" presId="urn:microsoft.com/office/officeart/2005/8/layout/venn2"/>
    <dgm:cxn modelId="{0EB049E3-A738-41AE-B3FC-00520EB0FF19}" srcId="{D6656FA7-90CC-4DFB-868E-1FDD1E518291}" destId="{89C32DF2-5162-464C-9BEC-E77AE07E8243}" srcOrd="0" destOrd="0" parTransId="{90A58E40-B087-486E-AB94-9F826133F8B1}" sibTransId="{8CD3FF07-3FAA-4289-A3B4-76127EFC01B8}"/>
    <dgm:cxn modelId="{9B3698E6-3BB6-434E-91CA-6D7B5BFE90EF}" type="presOf" srcId="{89C32DF2-5162-464C-9BEC-E77AE07E8243}" destId="{39EECFAB-109E-4A18-9818-1CD9476D0E0E}" srcOrd="0" destOrd="0" presId="urn:microsoft.com/office/officeart/2005/8/layout/venn2"/>
    <dgm:cxn modelId="{540CB3AF-102C-4780-A3D1-2D41C777EAD0}" type="presParOf" srcId="{083B9A9D-1DDA-4399-B35D-249E3A019763}" destId="{94C54CA0-2D12-491F-9A29-EC620CCCDD2B}" srcOrd="0" destOrd="0" presId="urn:microsoft.com/office/officeart/2005/8/layout/venn2"/>
    <dgm:cxn modelId="{FA4ABB56-FB55-4DAD-9DD8-C772B5ED4C48}" type="presParOf" srcId="{94C54CA0-2D12-491F-9A29-EC620CCCDD2B}" destId="{39EECFAB-109E-4A18-9818-1CD9476D0E0E}" srcOrd="0" destOrd="0" presId="urn:microsoft.com/office/officeart/2005/8/layout/venn2"/>
    <dgm:cxn modelId="{A73CA319-785F-4562-B546-7862AAF02BAF}" type="presParOf" srcId="{94C54CA0-2D12-491F-9A29-EC620CCCDD2B}" destId="{F8129FF2-6BEC-40F5-8689-FD1D1E776078}" srcOrd="1" destOrd="0" presId="urn:microsoft.com/office/officeart/2005/8/layout/venn2"/>
    <dgm:cxn modelId="{41C361F4-C388-4312-A9DA-E46E14895422}" type="presParOf" srcId="{083B9A9D-1DDA-4399-B35D-249E3A019763}" destId="{791A63AC-76E3-46DA-891E-1309F1991F19}" srcOrd="1" destOrd="0" presId="urn:microsoft.com/office/officeart/2005/8/layout/venn2"/>
    <dgm:cxn modelId="{C7515886-E8F0-442B-AC0A-CD59F5517DCC}" type="presParOf" srcId="{791A63AC-76E3-46DA-891E-1309F1991F19}" destId="{51875B57-6086-4ADC-A6F3-B015F41CEF39}" srcOrd="0" destOrd="0" presId="urn:microsoft.com/office/officeart/2005/8/layout/venn2"/>
    <dgm:cxn modelId="{632DFB59-5A31-4704-8C4C-06C022A88D13}" type="presParOf" srcId="{791A63AC-76E3-46DA-891E-1309F1991F19}" destId="{78C558D8-7193-4F6C-AC3E-94F87A5FD0A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ECFAB-109E-4A18-9818-1CD9476D0E0E}">
      <dsp:nvSpPr>
        <dsp:cNvPr id="0" name=""/>
        <dsp:cNvSpPr/>
      </dsp:nvSpPr>
      <dsp:spPr>
        <a:xfrm>
          <a:off x="831095" y="0"/>
          <a:ext cx="3762523" cy="3762523"/>
        </a:xfrm>
        <a:prstGeom prst="ellipse">
          <a:avLst/>
        </a:prstGeom>
        <a:solidFill>
          <a:schemeClr val="lt1">
            <a:hueOff val="0"/>
            <a:satOff val="0"/>
            <a:lumOff val="0"/>
            <a:alpha val="52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a:off x="1724694" y="282189"/>
        <a:ext cx="1975324" cy="639628"/>
      </dsp:txXfrm>
    </dsp:sp>
    <dsp:sp modelId="{51875B57-6086-4ADC-A6F3-B015F41CEF39}">
      <dsp:nvSpPr>
        <dsp:cNvPr id="0" name=""/>
        <dsp:cNvSpPr/>
      </dsp:nvSpPr>
      <dsp:spPr>
        <a:xfrm>
          <a:off x="948363" y="1726400"/>
          <a:ext cx="1924812" cy="1926646"/>
        </a:xfrm>
        <a:prstGeom prst="ellipse">
          <a:avLst/>
        </a:prstGeom>
        <a:solidFill>
          <a:schemeClr val="lt1">
            <a:hueOff val="0"/>
            <a:satOff val="0"/>
            <a:lumOff val="0"/>
            <a:alpha val="55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1230246" y="2208062"/>
        <a:ext cx="1361048" cy="96332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51FE40E-14AE-4C4C-94EF-4D325BB5AA13}" type="datetimeFigureOut">
              <a:rPr lang="en-US" smtClean="0"/>
              <a:t>11/7/2018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F2C8D7-86D8-492A-B21F-C53DD0A36EC5}" type="slidenum">
              <a:rPr lang="en-US" smtClean="0"/>
              <a:t>‹#›</a:t>
            </a:fld>
            <a:endParaRPr lang="en-US"/>
          </a:p>
        </p:txBody>
      </p:sp>
    </p:spTree>
    <p:extLst>
      <p:ext uri="{BB962C8B-B14F-4D97-AF65-F5344CB8AC3E}">
        <p14:creationId xmlns:p14="http://schemas.microsoft.com/office/powerpoint/2010/main" val="363000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a:t>
            </a:r>
            <a:r>
              <a:rPr lang="en-US" sz="1200" kern="1200" dirty="0">
                <a:solidFill>
                  <a:schemeClr val="tx1"/>
                </a:solidFill>
                <a:effectLst/>
                <a:latin typeface="+mn-lt"/>
                <a:ea typeface="+mn-ea"/>
                <a:cs typeface="+mn-cs"/>
              </a:rPr>
              <a:t> I’m Madeleine Strum with the Emissions Inventory Group and I’m going to talk about an R&amp;D team made up of folks from the TRI, NEI and SLT reporting programs. We are working on under the Product Design Team of Combined Air Emissions Reporting project or CAER. The goal of CAER is to</a:t>
            </a:r>
            <a:r>
              <a:rPr lang="en-US" dirty="0"/>
              <a:t> create a system where facilities submit all air emissions data through one portal and interconnectivity across systems allows the common data to be shared.</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The CAER goals include reducing burden to entities required to report, improving timeliness and transparency, consistency, and data quality.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TRI-NEI-SLT team is doing research to help inform CAER. Phase I research was completed in 2017 and Phase 2 is underway. </a:t>
            </a:r>
          </a:p>
          <a:p>
            <a:r>
              <a:rPr lang="en-US" dirty="0"/>
              <a:t>Some of the Phase I slides were presented at the EI conference last August.  I’ll be reviewing those and share some preliminary results on Phase 2.</a:t>
            </a:r>
          </a:p>
        </p:txBody>
      </p:sp>
      <p:sp>
        <p:nvSpPr>
          <p:cNvPr id="4" name="Slide Number Placeholder 3"/>
          <p:cNvSpPr>
            <a:spLocks noGrp="1"/>
          </p:cNvSpPr>
          <p:nvPr>
            <p:ph type="sldNum" sz="quarter" idx="10"/>
          </p:nvPr>
        </p:nvSpPr>
        <p:spPr/>
        <p:txBody>
          <a:bodyPr/>
          <a:lstStyle/>
          <a:p>
            <a:fld id="{B8F2C8D7-86D8-492A-B21F-C53DD0A36EC5}" type="slidenum">
              <a:rPr lang="en-US" smtClean="0"/>
              <a:t>1</a:t>
            </a:fld>
            <a:endParaRPr lang="en-US"/>
          </a:p>
        </p:txBody>
      </p:sp>
    </p:spTree>
    <p:extLst>
      <p:ext uri="{BB962C8B-B14F-4D97-AF65-F5344CB8AC3E}">
        <p14:creationId xmlns:p14="http://schemas.microsoft.com/office/powerpoint/2010/main" val="1245740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12</a:t>
            </a:fld>
            <a:endParaRPr lang="en-US"/>
          </a:p>
        </p:txBody>
      </p:sp>
    </p:spTree>
    <p:extLst>
      <p:ext uri="{BB962C8B-B14F-4D97-AF65-F5344CB8AC3E}">
        <p14:creationId xmlns:p14="http://schemas.microsoft.com/office/powerpoint/2010/main" val="112482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15</a:t>
            </a:fld>
            <a:endParaRPr lang="en-US"/>
          </a:p>
        </p:txBody>
      </p:sp>
    </p:spTree>
    <p:extLst>
      <p:ext uri="{BB962C8B-B14F-4D97-AF65-F5344CB8AC3E}">
        <p14:creationId xmlns:p14="http://schemas.microsoft.com/office/powerpoint/2010/main" val="772153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16</a:t>
            </a:fld>
            <a:endParaRPr lang="en-US"/>
          </a:p>
        </p:txBody>
      </p:sp>
    </p:spTree>
    <p:extLst>
      <p:ext uri="{BB962C8B-B14F-4D97-AF65-F5344CB8AC3E}">
        <p14:creationId xmlns:p14="http://schemas.microsoft.com/office/powerpoint/2010/main" val="264885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how states use TRI data for their NEI submissions.</a:t>
            </a:r>
          </a:p>
          <a:p>
            <a:r>
              <a:rPr lang="en-US" dirty="0"/>
              <a:t>Identify pollutants that are common between the TRI and NEI, and specify how they relate to each other if there is not a one-to-one match.</a:t>
            </a:r>
          </a:p>
          <a:p>
            <a:r>
              <a:rPr lang="en-US" dirty="0"/>
              <a:t>Identify differences in terminology used to define reporting requirements in each program.</a:t>
            </a:r>
          </a:p>
          <a:p>
            <a:endParaRPr lang="en-US" dirty="0"/>
          </a:p>
        </p:txBody>
      </p:sp>
      <p:sp>
        <p:nvSpPr>
          <p:cNvPr id="4" name="Slide Number Placeholder 3"/>
          <p:cNvSpPr>
            <a:spLocks noGrp="1"/>
          </p:cNvSpPr>
          <p:nvPr>
            <p:ph type="sldNum" sz="quarter" idx="10"/>
          </p:nvPr>
        </p:nvSpPr>
        <p:spPr/>
        <p:txBody>
          <a:bodyPr/>
          <a:lstStyle/>
          <a:p>
            <a:pPr defTabSz="931774">
              <a:defRPr/>
            </a:pPr>
            <a:fld id="{D3A837EF-A9E9-4CA3-9DBC-F547A63B9A59}" type="slidenum">
              <a:rPr lang="en-US" sz="1800" kern="0">
                <a:solidFill>
                  <a:sysClr val="windowText" lastClr="000000"/>
                </a:solidFill>
              </a:rPr>
              <a:pPr defTabSz="931774">
                <a:defRPr/>
              </a:pPr>
              <a:t>2</a:t>
            </a:fld>
            <a:endParaRPr lang="en-US" sz="1800" kern="0" dirty="0">
              <a:solidFill>
                <a:sysClr val="windowText" lastClr="000000"/>
              </a:solidFill>
            </a:endParaRPr>
          </a:p>
        </p:txBody>
      </p:sp>
    </p:spTree>
    <p:extLst>
      <p:ext uri="{BB962C8B-B14F-4D97-AF65-F5344CB8AC3E}">
        <p14:creationId xmlns:p14="http://schemas.microsoft.com/office/powerpoint/2010/main" val="1488893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r>
              <a:rPr lang="en-US" dirty="0"/>
              <a:t>Our team documented comparisons of basic requirements and definitions  like who reports, exemptions from reporting, activity/emissions thresholds, frequency of reporting, definition of facility.</a:t>
            </a:r>
          </a:p>
          <a:p>
            <a:pPr defTabSz="931774">
              <a:defRPr/>
            </a:pPr>
            <a:endParaRPr lang="en-US" dirty="0"/>
          </a:p>
          <a:p>
            <a:pPr defTabSz="931774">
              <a:defRPr/>
            </a:pPr>
            <a:r>
              <a:rPr lang="en-US" dirty="0"/>
              <a:t>Also industries and pollutants recovered. </a:t>
            </a:r>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3</a:t>
            </a:fld>
            <a:endParaRPr lang="en-US"/>
          </a:p>
        </p:txBody>
      </p:sp>
    </p:spTree>
    <p:extLst>
      <p:ext uri="{BB962C8B-B14F-4D97-AF65-F5344CB8AC3E}">
        <p14:creationId xmlns:p14="http://schemas.microsoft.com/office/powerpoint/2010/main" val="232421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r>
              <a:rPr lang="en-US" dirty="0"/>
              <a:t>While there is a large overlap between pollutants covered, there are also differences.  We also found chemical categories where there is only partial overlap between the two programs. An example of this includes diisocyanates. There are 20 individually listed diisocyanates reportable to TRI as a category. Some of these 20 are NEI pollutants but not all of them, so the TRI category does not match up with NEI data collected.</a:t>
            </a:r>
          </a:p>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4</a:t>
            </a:fld>
            <a:endParaRPr lang="en-US"/>
          </a:p>
        </p:txBody>
      </p:sp>
    </p:spTree>
    <p:extLst>
      <p:ext uri="{BB962C8B-B14F-4D97-AF65-F5344CB8AC3E}">
        <p14:creationId xmlns:p14="http://schemas.microsoft.com/office/powerpoint/2010/main" val="413168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a:p>
            <a:pPr defTabSz="931774">
              <a:defRPr/>
            </a:pPr>
            <a:r>
              <a:rPr lang="en-US" dirty="0"/>
              <a:t>We created  pollutant cross walks matching TRI chemicals to National Emissions Inventory (NEI) pollutants and NEI pollutants to TRI chemicals . During the process of matching, TRI found that the current list of glycol ethers reported to NEI was out of date. In August of 2000, OAQPS updated their CAA glycol ether HAP definition, making their definition match TRI’s – with the one exception of EGBE which meets the structural definition but is a listed exemption.  Since then facilities have been allowed to report specific glycol ethers via the Emissions Inventory System (EIS) that do not meet the new definition. TRI alerted OAQPS to the issue, and OAQPS corrected their website and the EIS system. </a:t>
            </a:r>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5</a:t>
            </a:fld>
            <a:endParaRPr lang="en-US"/>
          </a:p>
        </p:txBody>
      </p:sp>
    </p:spTree>
    <p:extLst>
      <p:ext uri="{BB962C8B-B14F-4D97-AF65-F5344CB8AC3E}">
        <p14:creationId xmlns:p14="http://schemas.microsoft.com/office/powerpoint/2010/main" val="4115065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SRS provides webservices for the chemicals that allows one to pull names, synonyms, and various properties of specific chemicals.  </a:t>
            </a:r>
          </a:p>
        </p:txBody>
      </p:sp>
      <p:sp>
        <p:nvSpPr>
          <p:cNvPr id="4" name="Slide Number Placeholder 3"/>
          <p:cNvSpPr>
            <a:spLocks noGrp="1"/>
          </p:cNvSpPr>
          <p:nvPr>
            <p:ph type="sldNum" sz="quarter" idx="10"/>
          </p:nvPr>
        </p:nvSpPr>
        <p:spPr/>
        <p:txBody>
          <a:bodyPr/>
          <a:lstStyle/>
          <a:p>
            <a:fld id="{B8F2C8D7-86D8-492A-B21F-C53DD0A36EC5}" type="slidenum">
              <a:rPr lang="en-US" smtClean="0"/>
              <a:t>6</a:t>
            </a:fld>
            <a:endParaRPr lang="en-US"/>
          </a:p>
        </p:txBody>
      </p:sp>
    </p:spTree>
    <p:extLst>
      <p:ext uri="{BB962C8B-B14F-4D97-AF65-F5344CB8AC3E}">
        <p14:creationId xmlns:p14="http://schemas.microsoft.com/office/powerpoint/2010/main" val="205076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8</a:t>
            </a:fld>
            <a:endParaRPr lang="en-US"/>
          </a:p>
        </p:txBody>
      </p:sp>
    </p:spTree>
    <p:extLst>
      <p:ext uri="{BB962C8B-B14F-4D97-AF65-F5344CB8AC3E}">
        <p14:creationId xmlns:p14="http://schemas.microsoft.com/office/powerpoint/2010/main" val="4015318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D3A837EF-A9E9-4CA3-9DBC-F547A63B9A59}" type="slidenum">
              <a:rPr lang="en-US" sz="1800" kern="0">
                <a:solidFill>
                  <a:sysClr val="windowText" lastClr="000000"/>
                </a:solidFill>
              </a:rPr>
              <a:pPr defTabSz="931774">
                <a:defRPr/>
              </a:pPr>
              <a:t>9</a:t>
            </a:fld>
            <a:endParaRPr lang="en-US" sz="1800" kern="0" dirty="0">
              <a:solidFill>
                <a:sysClr val="windowText" lastClr="000000"/>
              </a:solidFill>
            </a:endParaRPr>
          </a:p>
        </p:txBody>
      </p:sp>
    </p:spTree>
    <p:extLst>
      <p:ext uri="{BB962C8B-B14F-4D97-AF65-F5344CB8AC3E}">
        <p14:creationId xmlns:p14="http://schemas.microsoft.com/office/powerpoint/2010/main" val="719062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2C8D7-86D8-492A-B21F-C53DD0A36EC5}" type="slidenum">
              <a:rPr lang="en-US" smtClean="0"/>
              <a:t>10</a:t>
            </a:fld>
            <a:endParaRPr lang="en-US"/>
          </a:p>
        </p:txBody>
      </p:sp>
    </p:spTree>
    <p:extLst>
      <p:ext uri="{BB962C8B-B14F-4D97-AF65-F5344CB8AC3E}">
        <p14:creationId xmlns:p14="http://schemas.microsoft.com/office/powerpoint/2010/main" val="166023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2C0C51A-F793-4EC4-A29F-299E66C79F03}" type="datetime1">
              <a:rPr lang="en-US" smtClean="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611952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3DE318-AC93-48C4-9899-DEF8F9E49E14}" type="datetime1">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203000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7BE3B6-74DF-46CE-81ED-E6DEBEC9FBDB}" type="datetime1">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1001623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1A6F25-3526-43A9-8935-C12E8701C471}" type="datetime1">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D01D0-0DA4-4C85-A193-14766BEBD4BE}"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96763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solidFill>
                  <a:schemeClr val="accent5">
                    <a:lumMod val="60000"/>
                    <a:lumOff val="40000"/>
                  </a:schemeClr>
                </a:solidFill>
              </a:defRPr>
            </a:lvl1pPr>
          </a:lstStyle>
          <a:p>
            <a:r>
              <a:rPr lang="en-US" dirty="0"/>
              <a:t>Click to edit Master title style</a:t>
            </a:r>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242AB2-9E3A-4CC2-8CC3-694EBD2A8F38}" type="datetime1">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319290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B9D16EA-19EA-4EE0-B8D0-F1B0FD5A37FC}" type="datetime1">
              <a:rPr lang="en-US" smtClean="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2647470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04EA441-F452-42C5-ADFD-541C77CE7EAF}" type="datetime1">
              <a:rPr lang="en-US" smtClean="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64371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494A4-AE96-4BD9-B30F-62246446B9A7}" type="datetime1">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3520284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833100-70E6-4B3E-9EAD-53226CBE0FFE}" type="datetime1">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154402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lvl1pPr>
              <a:defRPr>
                <a:solidFill>
                  <a:schemeClr val="accent5">
                    <a:lumMod val="60000"/>
                    <a:lumOff val="40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2AFBA-3E03-4E11-851A-94102A265123}" type="datetime1">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338822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7200" b="0" spc="-300">
                <a:solidFill>
                  <a:schemeClr val="accent5">
                    <a:lumMod val="60000"/>
                    <a:lumOff val="40000"/>
                  </a:schemeClr>
                </a:solidFill>
                <a:effectLst>
                  <a:outerShdw blurRad="469900" dist="342900" dir="5400000" sy="-20000" rotWithShape="0">
                    <a:prstClr val="black">
                      <a:alpha val="66000"/>
                    </a:prstClr>
                  </a:outerShdw>
                </a:effectLst>
                <a:latin typeface="+mj-lt"/>
              </a:defRPr>
            </a:lvl1pPr>
          </a:lstStyle>
          <a:p>
            <a:r>
              <a:rPr lang="en-US" dirty="0"/>
              <a:t>Click to edit Master title style</a:t>
            </a:r>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8E54AD-11AD-45B5-8375-52734B8B98BC}" type="datetime1">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43212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60000"/>
                    <a:lumOff val="40000"/>
                  </a:schemeClr>
                </a:solidFill>
              </a:defRPr>
            </a:lvl1pPr>
          </a:lstStyle>
          <a:p>
            <a:r>
              <a:rPr lang="en-US" dirty="0"/>
              <a:t>Click to edit Master title style</a:t>
            </a:r>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1E2CC1-92B9-47BA-85DC-035A481513AF}" type="datetime1">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372513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accent5">
                    <a:lumMod val="60000"/>
                    <a:lumOff val="40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D78913-6AD1-475B-B05C-107578F274DA}" type="datetime1">
              <a:rPr lang="en-US" smtClean="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3487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60000"/>
                    <a:lumOff val="40000"/>
                  </a:schemeClr>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05309D-2CA1-43BB-A0A0-4FE42D52234B}" type="datetime1">
              <a:rPr lang="en-US" smtClean="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4149611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7D446-1921-4E46-A5AB-19B79A711C57}" type="datetime1">
              <a:rPr lang="en-US" smtClean="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301538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7A5E5E-D269-4080-87C3-3253C78C7C59}" type="datetime1">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39388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DC2DD-8F99-4E51-964C-2BCD69D2C4F6}" type="datetime1">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6D01D0-0DA4-4C85-A193-14766BEBD4BE}" type="slidenum">
              <a:rPr lang="en-US" smtClean="0"/>
              <a:t>‹#›</a:t>
            </a:fld>
            <a:endParaRPr lang="en-US" dirty="0"/>
          </a:p>
        </p:txBody>
      </p:sp>
    </p:spTree>
    <p:extLst>
      <p:ext uri="{BB962C8B-B14F-4D97-AF65-F5344CB8AC3E}">
        <p14:creationId xmlns:p14="http://schemas.microsoft.com/office/powerpoint/2010/main" val="26386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8BC2BB0-DC22-4FFA-90F9-CFE3A8331650}" type="datetime1">
              <a:rPr lang="en-US" smtClean="0"/>
              <a:t>11/7/2018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86D01D0-0DA4-4C85-A193-14766BEBD4BE}" type="slidenum">
              <a:rPr lang="en-US" smtClean="0"/>
              <a:t>‹#›</a:t>
            </a:fld>
            <a:endParaRPr lang="en-US" dirty="0"/>
          </a:p>
        </p:txBody>
      </p:sp>
    </p:spTree>
    <p:extLst>
      <p:ext uri="{BB962C8B-B14F-4D97-AF65-F5344CB8AC3E}">
        <p14:creationId xmlns:p14="http://schemas.microsoft.com/office/powerpoint/2010/main" val="34252701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pa.gov/e-enterprise/product-design-team"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youtube.com/watch?v=6r_elMUTMfY"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83771" y="1191986"/>
            <a:ext cx="10570029" cy="3004457"/>
          </a:xfrm>
        </p:spPr>
        <p:txBody>
          <a:bodyPr wrap="none">
            <a:normAutofit/>
          </a:bodyPr>
          <a:lstStyle/>
          <a:p>
            <a:pPr algn="l"/>
            <a:r>
              <a:rPr lang="en-US" sz="5400" dirty="0"/>
              <a:t>Combined Air Emissions Reporting  (CAER)</a:t>
            </a:r>
            <a:br>
              <a:rPr lang="en-US" sz="5400" dirty="0"/>
            </a:br>
            <a:r>
              <a:rPr lang="en-US" sz="3600" dirty="0"/>
              <a:t>for  the Toxics Release Inventory (TRI),</a:t>
            </a:r>
            <a:br>
              <a:rPr lang="en-US" sz="3600" dirty="0"/>
            </a:br>
            <a:r>
              <a:rPr lang="en-US" sz="3600" dirty="0"/>
              <a:t>the National Emissions Inventory (NEI),</a:t>
            </a:r>
            <a:br>
              <a:rPr lang="en-US" sz="3600" dirty="0"/>
            </a:br>
            <a:r>
              <a:rPr lang="en-US" sz="3600" dirty="0"/>
              <a:t>and the States/Local Municipalities/Tribes  (SLT)  Emission Inventories</a:t>
            </a:r>
          </a:p>
        </p:txBody>
      </p:sp>
      <p:sp>
        <p:nvSpPr>
          <p:cNvPr id="6" name="Subtitle 5"/>
          <p:cNvSpPr>
            <a:spLocks noGrp="1"/>
          </p:cNvSpPr>
          <p:nvPr>
            <p:ph type="subTitle" idx="1"/>
          </p:nvPr>
        </p:nvSpPr>
        <p:spPr>
          <a:xfrm>
            <a:off x="1051378" y="4368800"/>
            <a:ext cx="10085614" cy="1385626"/>
          </a:xfrm>
        </p:spPr>
        <p:txBody>
          <a:bodyPr>
            <a:normAutofit fontScale="92500" lnSpcReduction="20000"/>
          </a:bodyPr>
          <a:lstStyle/>
          <a:p>
            <a:pPr algn="l"/>
            <a:endParaRPr lang="en-US"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dirty="0">
                <a:latin typeface="Arial" panose="020B0604020202020204" pitchFamily="34" charset="0"/>
                <a:cs typeface="Arial" panose="020B0604020202020204" pitchFamily="34" charset="0"/>
              </a:rPr>
              <a:t>Phase 1 2017 “Program Crosswalk” Completed </a:t>
            </a:r>
          </a:p>
          <a:p>
            <a:pPr marL="457200" indent="-457200" algn="l">
              <a:buFont typeface="Arial" panose="020B0604020202020204" pitchFamily="34" charset="0"/>
              <a:buChar char="•"/>
            </a:pPr>
            <a:r>
              <a:rPr lang="en-US" dirty="0">
                <a:latin typeface="Arial" panose="020B0604020202020204" pitchFamily="34" charset="0"/>
                <a:cs typeface="Arial" panose="020B0604020202020204" pitchFamily="34" charset="0"/>
              </a:rPr>
              <a:t>Phase 2  2018 Preliminary findings presented here</a:t>
            </a:r>
          </a:p>
        </p:txBody>
      </p:sp>
      <p:sp>
        <p:nvSpPr>
          <p:cNvPr id="4" name="Slide Number Placeholder 3"/>
          <p:cNvSpPr>
            <a:spLocks noGrp="1"/>
          </p:cNvSpPr>
          <p:nvPr>
            <p:ph type="sldNum" sz="quarter" idx="12"/>
          </p:nvPr>
        </p:nvSpPr>
        <p:spPr/>
        <p:txBody>
          <a:bodyPr/>
          <a:lstStyle/>
          <a:p>
            <a:fld id="{E86D01D0-0DA4-4C85-A193-14766BEBD4BE}" type="slidenum">
              <a:rPr lang="en-US" smtClean="0"/>
              <a:t>1</a:t>
            </a:fld>
            <a:endParaRPr lang="en-US" dirty="0"/>
          </a:p>
        </p:txBody>
      </p:sp>
    </p:spTree>
    <p:extLst>
      <p:ext uri="{BB962C8B-B14F-4D97-AF65-F5344CB8AC3E}">
        <p14:creationId xmlns:p14="http://schemas.microsoft.com/office/powerpoint/2010/main" val="264779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E64A8-BB47-4182-A593-297A5B776097}"/>
              </a:ext>
            </a:extLst>
          </p:cNvPr>
          <p:cNvSpPr>
            <a:spLocks noGrp="1"/>
          </p:cNvSpPr>
          <p:nvPr>
            <p:ph type="title"/>
          </p:nvPr>
        </p:nvSpPr>
        <p:spPr>
          <a:xfrm>
            <a:off x="798897" y="319405"/>
            <a:ext cx="10876005" cy="1325563"/>
          </a:xfrm>
        </p:spPr>
        <p:txBody>
          <a:bodyPr>
            <a:normAutofit/>
          </a:bodyPr>
          <a:lstStyle/>
          <a:p>
            <a:pPr algn="ctr"/>
            <a:r>
              <a:rPr lang="en-US" dirty="0"/>
              <a:t>Phase 2: Metrics- 2014 NEI &amp; 2014 TRI</a:t>
            </a:r>
          </a:p>
        </p:txBody>
      </p:sp>
      <p:sp>
        <p:nvSpPr>
          <p:cNvPr id="5" name="Content Placeholder 4">
            <a:extLst>
              <a:ext uri="{FF2B5EF4-FFF2-40B4-BE49-F238E27FC236}">
                <a16:creationId xmlns:a16="http://schemas.microsoft.com/office/drawing/2014/main" id="{13154BA6-912A-44DD-B287-48EAD4E2DCE4}"/>
              </a:ext>
            </a:extLst>
          </p:cNvPr>
          <p:cNvSpPr>
            <a:spLocks noGrp="1"/>
          </p:cNvSpPr>
          <p:nvPr>
            <p:ph idx="1"/>
          </p:nvPr>
        </p:nvSpPr>
        <p:spPr/>
        <p:txBody>
          <a:bodyPr>
            <a:normAutofit/>
          </a:bodyPr>
          <a:lstStyle/>
          <a:p>
            <a:r>
              <a:rPr lang="en-US" dirty="0"/>
              <a:t>66,000 NEI stationary facilities; 20,000 TRI facilities</a:t>
            </a:r>
          </a:p>
          <a:p>
            <a:r>
              <a:rPr lang="en-US" dirty="0"/>
              <a:t>24,000 NEI stationary facilities with </a:t>
            </a:r>
            <a:r>
              <a:rPr lang="en-US" i="1" dirty="0"/>
              <a:t>potential</a:t>
            </a:r>
            <a:r>
              <a:rPr lang="en-US" dirty="0"/>
              <a:t> overlapping NAICS and at least one overlapping pollutant </a:t>
            </a:r>
          </a:p>
          <a:p>
            <a:r>
              <a:rPr lang="en-US" dirty="0"/>
              <a:t>At least 10,000 of these are in TRI (based on the EIS-to-TRI id matching)</a:t>
            </a:r>
          </a:p>
          <a:p>
            <a:r>
              <a:rPr lang="en-US" dirty="0"/>
              <a:t>Of the available TRI emissions that match NEI pollutants, ~97% are loaded into EIS </a:t>
            </a:r>
          </a:p>
          <a:p>
            <a:r>
              <a:rPr lang="en-US" dirty="0"/>
              <a:t>Emissions from 6,534 TRI facilities were used for gap-filling for at least one pollutant</a:t>
            </a:r>
          </a:p>
        </p:txBody>
      </p:sp>
      <p:sp>
        <p:nvSpPr>
          <p:cNvPr id="6" name="Slide Number Placeholder 5">
            <a:extLst>
              <a:ext uri="{FF2B5EF4-FFF2-40B4-BE49-F238E27FC236}">
                <a16:creationId xmlns:a16="http://schemas.microsoft.com/office/drawing/2014/main" id="{E85E51CF-2145-40BD-B6DB-83E7F543BBC8}"/>
              </a:ext>
            </a:extLst>
          </p:cNvPr>
          <p:cNvSpPr>
            <a:spLocks noGrp="1"/>
          </p:cNvSpPr>
          <p:nvPr>
            <p:ph type="sldNum" sz="quarter" idx="12"/>
          </p:nvPr>
        </p:nvSpPr>
        <p:spPr/>
        <p:txBody>
          <a:bodyPr/>
          <a:lstStyle/>
          <a:p>
            <a:fld id="{E45B9941-6D66-44F3-9D8C-8A084CD50879}" type="slidenum">
              <a:rPr lang="en-US" smtClean="0"/>
              <a:t>10</a:t>
            </a:fld>
            <a:endParaRPr lang="en-US"/>
          </a:p>
        </p:txBody>
      </p:sp>
      <p:sp>
        <p:nvSpPr>
          <p:cNvPr id="3" name="Footer Placeholder 2">
            <a:extLst>
              <a:ext uri="{FF2B5EF4-FFF2-40B4-BE49-F238E27FC236}">
                <a16:creationId xmlns:a16="http://schemas.microsoft.com/office/drawing/2014/main" id="{C789937A-A96A-48B8-A938-1E98677F270F}"/>
              </a:ext>
            </a:extLst>
          </p:cNvPr>
          <p:cNvSpPr>
            <a:spLocks noGrp="1"/>
          </p:cNvSpPr>
          <p:nvPr>
            <p:ph type="ftr" sz="quarter" idx="11"/>
          </p:nvPr>
        </p:nvSpPr>
        <p:spPr>
          <a:xfrm>
            <a:off x="2793520" y="6357620"/>
            <a:ext cx="6965361" cy="365125"/>
          </a:xfrm>
        </p:spPr>
        <p:txBody>
          <a:bodyPr/>
          <a:lstStyle/>
          <a:p>
            <a:r>
              <a:rPr lang="en-US" sz="2000" dirty="0">
                <a:solidFill>
                  <a:srgbClr val="FF0000"/>
                </a:solidFill>
              </a:rPr>
              <a:t>DRAFT -- PRELIMINARY FINDINGS.  DO NOT QUOTE OR CITE.</a:t>
            </a:r>
          </a:p>
        </p:txBody>
      </p:sp>
    </p:spTree>
    <p:extLst>
      <p:ext uri="{BB962C8B-B14F-4D97-AF65-F5344CB8AC3E}">
        <p14:creationId xmlns:p14="http://schemas.microsoft.com/office/powerpoint/2010/main" val="421791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CFAAB-ADE2-4272-B070-029C204E5725}"/>
              </a:ext>
            </a:extLst>
          </p:cNvPr>
          <p:cNvSpPr>
            <a:spLocks noGrp="1"/>
          </p:cNvSpPr>
          <p:nvPr>
            <p:ph type="title"/>
          </p:nvPr>
        </p:nvSpPr>
        <p:spPr>
          <a:xfrm>
            <a:off x="838200" y="365125"/>
            <a:ext cx="10515600" cy="999651"/>
          </a:xfrm>
        </p:spPr>
        <p:txBody>
          <a:bodyPr>
            <a:normAutofit fontScale="90000"/>
          </a:bodyPr>
          <a:lstStyle/>
          <a:p>
            <a:r>
              <a:rPr lang="en-US" dirty="0"/>
              <a:t>Phase 2: 2014 NEI compared to 2014 TRI</a:t>
            </a:r>
          </a:p>
        </p:txBody>
      </p:sp>
      <p:graphicFrame>
        <p:nvGraphicFramePr>
          <p:cNvPr id="5" name="Content Placeholder 4">
            <a:extLst>
              <a:ext uri="{FF2B5EF4-FFF2-40B4-BE49-F238E27FC236}">
                <a16:creationId xmlns:a16="http://schemas.microsoft.com/office/drawing/2014/main" id="{CDE3EF70-9454-40D5-86FF-D17CC3DE4A96}"/>
              </a:ext>
            </a:extLst>
          </p:cNvPr>
          <p:cNvGraphicFramePr>
            <a:graphicFrameLocks noGrp="1"/>
          </p:cNvGraphicFramePr>
          <p:nvPr>
            <p:ph idx="1"/>
            <p:extLst>
              <p:ext uri="{D42A27DB-BD31-4B8C-83A1-F6EECF244321}">
                <p14:modId xmlns:p14="http://schemas.microsoft.com/office/powerpoint/2010/main" val="1765271066"/>
              </p:ext>
            </p:extLst>
          </p:nvPr>
        </p:nvGraphicFramePr>
        <p:xfrm>
          <a:off x="292289" y="2351173"/>
          <a:ext cx="4921156" cy="4053840"/>
        </p:xfrm>
        <a:graphic>
          <a:graphicData uri="http://schemas.openxmlformats.org/drawingml/2006/table">
            <a:tbl>
              <a:tblPr firstRow="1" bandRow="1">
                <a:tableStyleId>{5C22544A-7EE6-4342-B048-85BDC9FD1C3A}</a:tableStyleId>
              </a:tblPr>
              <a:tblGrid>
                <a:gridCol w="3211596">
                  <a:extLst>
                    <a:ext uri="{9D8B030D-6E8A-4147-A177-3AD203B41FA5}">
                      <a16:colId xmlns:a16="http://schemas.microsoft.com/office/drawing/2014/main" val="3303342178"/>
                    </a:ext>
                  </a:extLst>
                </a:gridCol>
                <a:gridCol w="1709560">
                  <a:extLst>
                    <a:ext uri="{9D8B030D-6E8A-4147-A177-3AD203B41FA5}">
                      <a16:colId xmlns:a16="http://schemas.microsoft.com/office/drawing/2014/main" val="1846257929"/>
                    </a:ext>
                  </a:extLst>
                </a:gridCol>
              </a:tblGrid>
              <a:tr h="933537">
                <a:tc>
                  <a:txBody>
                    <a:bodyPr/>
                    <a:lstStyle/>
                    <a:p>
                      <a:r>
                        <a:rPr lang="en-US" sz="2800" dirty="0">
                          <a:solidFill>
                            <a:schemeClr val="bg1"/>
                          </a:solidFill>
                        </a:rPr>
                        <a:t>TRI – to – NEI emissions ratio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r>
                        <a:rPr lang="en-US" sz="2800" dirty="0">
                          <a:solidFill>
                            <a:schemeClr val="bg1"/>
                          </a:solidFill>
                        </a:rPr>
                        <a:t>Count of estimates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726335134"/>
                  </a:ext>
                </a:extLst>
              </a:tr>
              <a:tr h="511940">
                <a:tc>
                  <a:txBody>
                    <a:bodyPr/>
                    <a:lstStyle/>
                    <a:p>
                      <a:r>
                        <a:rPr lang="en-US" sz="2800" dirty="0"/>
                        <a:t>Less than 0.5</a:t>
                      </a:r>
                    </a:p>
                  </a:txBody>
                  <a:tcPr>
                    <a:lnT w="12700" cap="flat" cmpd="sng" algn="ctr">
                      <a:solidFill>
                        <a:schemeClr val="tx1"/>
                      </a:solidFill>
                      <a:prstDash val="solid"/>
                      <a:round/>
                      <a:headEnd type="none" w="med" len="med"/>
                      <a:tailEnd type="none" w="med" len="med"/>
                    </a:lnT>
                    <a:solidFill>
                      <a:srgbClr val="0070C0"/>
                    </a:solidFill>
                  </a:tcPr>
                </a:tc>
                <a:tc>
                  <a:txBody>
                    <a:bodyPr/>
                    <a:lstStyle/>
                    <a:p>
                      <a:r>
                        <a:rPr lang="en-US" sz="2800" dirty="0"/>
                        <a:t>1,478</a:t>
                      </a:r>
                    </a:p>
                  </a:txBody>
                  <a:tcPr>
                    <a:lnT w="12700" cap="flat" cmpd="sng" algn="ctr">
                      <a:solidFill>
                        <a:schemeClr val="tx1"/>
                      </a:solidFill>
                      <a:prstDash val="solid"/>
                      <a:round/>
                      <a:headEnd type="none" w="med" len="med"/>
                      <a:tailEnd type="none" w="med" len="med"/>
                    </a:lnT>
                    <a:solidFill>
                      <a:srgbClr val="0070C0"/>
                    </a:solidFill>
                  </a:tcPr>
                </a:tc>
                <a:extLst>
                  <a:ext uri="{0D108BD9-81ED-4DB2-BD59-A6C34878D82A}">
                    <a16:rowId xmlns:a16="http://schemas.microsoft.com/office/drawing/2014/main" val="2897014100"/>
                  </a:ext>
                </a:extLst>
              </a:tr>
              <a:tr h="511940">
                <a:tc>
                  <a:txBody>
                    <a:bodyPr/>
                    <a:lstStyle/>
                    <a:p>
                      <a:r>
                        <a:rPr lang="en-US" sz="2800" dirty="0"/>
                        <a:t>0.5 </a:t>
                      </a:r>
                      <a:r>
                        <a:rPr lang="en-US" sz="2800" dirty="0">
                          <a:solidFill>
                            <a:schemeClr val="bg1"/>
                          </a:solidFill>
                        </a:rPr>
                        <a:t>– &lt;</a:t>
                      </a:r>
                      <a:r>
                        <a:rPr lang="en-US" sz="2800" dirty="0"/>
                        <a:t>0.9</a:t>
                      </a:r>
                    </a:p>
                  </a:txBody>
                  <a:tcPr>
                    <a:solidFill>
                      <a:schemeClr val="tx2">
                        <a:lumMod val="60000"/>
                        <a:lumOff val="40000"/>
                      </a:schemeClr>
                    </a:solidFill>
                  </a:tcPr>
                </a:tc>
                <a:tc>
                  <a:txBody>
                    <a:bodyPr/>
                    <a:lstStyle/>
                    <a:p>
                      <a:r>
                        <a:rPr lang="en-US" sz="2800" dirty="0"/>
                        <a:t>1,450</a:t>
                      </a:r>
                    </a:p>
                  </a:txBody>
                  <a:tcPr>
                    <a:solidFill>
                      <a:schemeClr val="tx2">
                        <a:lumMod val="60000"/>
                        <a:lumOff val="40000"/>
                      </a:schemeClr>
                    </a:solidFill>
                  </a:tcPr>
                </a:tc>
                <a:extLst>
                  <a:ext uri="{0D108BD9-81ED-4DB2-BD59-A6C34878D82A}">
                    <a16:rowId xmlns:a16="http://schemas.microsoft.com/office/drawing/2014/main" val="3591854337"/>
                  </a:ext>
                </a:extLst>
              </a:tr>
              <a:tr h="511940">
                <a:tc>
                  <a:txBody>
                    <a:bodyPr/>
                    <a:lstStyle/>
                    <a:p>
                      <a:r>
                        <a:rPr lang="en-US" sz="2800" dirty="0"/>
                        <a:t>0.9 </a:t>
                      </a:r>
                      <a:r>
                        <a:rPr lang="en-US" sz="2800" dirty="0">
                          <a:solidFill>
                            <a:schemeClr val="bg1"/>
                          </a:solidFill>
                        </a:rPr>
                        <a:t>– &lt;</a:t>
                      </a:r>
                      <a:r>
                        <a:rPr lang="en-US" sz="2800" dirty="0"/>
                        <a:t>1.1</a:t>
                      </a:r>
                    </a:p>
                  </a:txBody>
                  <a:tcPr>
                    <a:solidFill>
                      <a:schemeClr val="tx1">
                        <a:lumMod val="65000"/>
                      </a:schemeClr>
                    </a:solidFill>
                  </a:tcPr>
                </a:tc>
                <a:tc>
                  <a:txBody>
                    <a:bodyPr/>
                    <a:lstStyle/>
                    <a:p>
                      <a:r>
                        <a:rPr lang="en-US" sz="2800" dirty="0"/>
                        <a:t>6,788</a:t>
                      </a:r>
                    </a:p>
                  </a:txBody>
                  <a:tcPr>
                    <a:solidFill>
                      <a:schemeClr val="tx1">
                        <a:lumMod val="65000"/>
                      </a:schemeClr>
                    </a:solidFill>
                  </a:tcPr>
                </a:tc>
                <a:extLst>
                  <a:ext uri="{0D108BD9-81ED-4DB2-BD59-A6C34878D82A}">
                    <a16:rowId xmlns:a16="http://schemas.microsoft.com/office/drawing/2014/main" val="3219359610"/>
                  </a:ext>
                </a:extLst>
              </a:tr>
              <a:tr h="511940">
                <a:tc>
                  <a:txBody>
                    <a:bodyPr/>
                    <a:lstStyle/>
                    <a:p>
                      <a:r>
                        <a:rPr lang="en-US" sz="2800" dirty="0"/>
                        <a:t>1.1 </a:t>
                      </a:r>
                      <a:r>
                        <a:rPr lang="en-US" sz="2800" dirty="0">
                          <a:solidFill>
                            <a:schemeClr val="bg1"/>
                          </a:solidFill>
                        </a:rPr>
                        <a:t>– </a:t>
                      </a:r>
                      <a:r>
                        <a:rPr lang="en-US" sz="2800" dirty="0"/>
                        <a:t>2</a:t>
                      </a:r>
                    </a:p>
                  </a:txBody>
                  <a:tcPr>
                    <a:solidFill>
                      <a:srgbClr val="FDD541"/>
                    </a:solidFill>
                  </a:tcPr>
                </a:tc>
                <a:tc>
                  <a:txBody>
                    <a:bodyPr/>
                    <a:lstStyle/>
                    <a:p>
                      <a:r>
                        <a:rPr lang="en-US" sz="2800" dirty="0"/>
                        <a:t>2,178</a:t>
                      </a:r>
                    </a:p>
                  </a:txBody>
                  <a:tcPr>
                    <a:solidFill>
                      <a:srgbClr val="FDD541"/>
                    </a:solidFill>
                  </a:tcPr>
                </a:tc>
                <a:extLst>
                  <a:ext uri="{0D108BD9-81ED-4DB2-BD59-A6C34878D82A}">
                    <a16:rowId xmlns:a16="http://schemas.microsoft.com/office/drawing/2014/main" val="3977781505"/>
                  </a:ext>
                </a:extLst>
              </a:tr>
              <a:tr h="511940">
                <a:tc>
                  <a:txBody>
                    <a:bodyPr/>
                    <a:lstStyle/>
                    <a:p>
                      <a:r>
                        <a:rPr lang="en-US" sz="2800" dirty="0"/>
                        <a:t>Greater than 2</a:t>
                      </a:r>
                    </a:p>
                  </a:txBody>
                  <a:tcPr>
                    <a:solidFill>
                      <a:srgbClr val="F1800F"/>
                    </a:solidFill>
                  </a:tcPr>
                </a:tc>
                <a:tc>
                  <a:txBody>
                    <a:bodyPr/>
                    <a:lstStyle/>
                    <a:p>
                      <a:r>
                        <a:rPr lang="en-US" sz="2800" dirty="0"/>
                        <a:t>3,003</a:t>
                      </a:r>
                    </a:p>
                  </a:txBody>
                  <a:tcPr>
                    <a:solidFill>
                      <a:srgbClr val="F1800F"/>
                    </a:solidFill>
                  </a:tcPr>
                </a:tc>
                <a:extLst>
                  <a:ext uri="{0D108BD9-81ED-4DB2-BD59-A6C34878D82A}">
                    <a16:rowId xmlns:a16="http://schemas.microsoft.com/office/drawing/2014/main" val="718732200"/>
                  </a:ext>
                </a:extLst>
              </a:tr>
              <a:tr h="511940">
                <a:tc>
                  <a:txBody>
                    <a:bodyPr/>
                    <a:lstStyle/>
                    <a:p>
                      <a:r>
                        <a:rPr lang="en-US" sz="2800" dirty="0"/>
                        <a:t>Total Observations</a:t>
                      </a:r>
                    </a:p>
                  </a:txBody>
                  <a:tcPr/>
                </a:tc>
                <a:tc>
                  <a:txBody>
                    <a:bodyPr/>
                    <a:lstStyle/>
                    <a:p>
                      <a:r>
                        <a:rPr lang="en-US" sz="2800" dirty="0"/>
                        <a:t>14,780</a:t>
                      </a:r>
                    </a:p>
                  </a:txBody>
                  <a:tcPr/>
                </a:tc>
                <a:extLst>
                  <a:ext uri="{0D108BD9-81ED-4DB2-BD59-A6C34878D82A}">
                    <a16:rowId xmlns:a16="http://schemas.microsoft.com/office/drawing/2014/main" val="1265633778"/>
                  </a:ext>
                </a:extLst>
              </a:tr>
            </a:tbl>
          </a:graphicData>
        </a:graphic>
      </p:graphicFrame>
      <p:sp>
        <p:nvSpPr>
          <p:cNvPr id="4" name="Slide Number Placeholder 3">
            <a:extLst>
              <a:ext uri="{FF2B5EF4-FFF2-40B4-BE49-F238E27FC236}">
                <a16:creationId xmlns:a16="http://schemas.microsoft.com/office/drawing/2014/main" id="{1CE76858-40B1-436B-AAD9-883ACDE4B2F4}"/>
              </a:ext>
            </a:extLst>
          </p:cNvPr>
          <p:cNvSpPr>
            <a:spLocks noGrp="1"/>
          </p:cNvSpPr>
          <p:nvPr>
            <p:ph type="sldNum" sz="quarter" idx="12"/>
          </p:nvPr>
        </p:nvSpPr>
        <p:spPr/>
        <p:txBody>
          <a:bodyPr/>
          <a:lstStyle/>
          <a:p>
            <a:fld id="{E86D01D0-0DA4-4C85-A193-14766BEBD4BE}" type="slidenum">
              <a:rPr lang="en-US" smtClean="0"/>
              <a:t>11</a:t>
            </a:fld>
            <a:endParaRPr lang="en-US" dirty="0"/>
          </a:p>
        </p:txBody>
      </p:sp>
      <p:sp>
        <p:nvSpPr>
          <p:cNvPr id="6" name="TextBox 5">
            <a:extLst>
              <a:ext uri="{FF2B5EF4-FFF2-40B4-BE49-F238E27FC236}">
                <a16:creationId xmlns:a16="http://schemas.microsoft.com/office/drawing/2014/main" id="{4BECAE71-CF3C-43D2-B793-88402DCA7B7D}"/>
              </a:ext>
            </a:extLst>
          </p:cNvPr>
          <p:cNvSpPr txBox="1"/>
          <p:nvPr/>
        </p:nvSpPr>
        <p:spPr>
          <a:xfrm>
            <a:off x="877222" y="1827953"/>
            <a:ext cx="10506763" cy="523220"/>
          </a:xfrm>
          <a:prstGeom prst="rect">
            <a:avLst/>
          </a:prstGeom>
          <a:noFill/>
        </p:spPr>
        <p:txBody>
          <a:bodyPr wrap="square" rtlCol="0">
            <a:spAutoFit/>
          </a:bodyPr>
          <a:lstStyle/>
          <a:p>
            <a:r>
              <a:rPr lang="en-US" sz="2800" dirty="0"/>
              <a:t>Most of the estimates (facility level) are within 10% of each other</a:t>
            </a:r>
          </a:p>
        </p:txBody>
      </p:sp>
      <p:pic>
        <p:nvPicPr>
          <p:cNvPr id="7" name="Picture 6" descr="Pie chart showing emissions ratios between the two systems." title="2014 Comparison between NEI and TRI">
            <a:extLst>
              <a:ext uri="{FF2B5EF4-FFF2-40B4-BE49-F238E27FC236}">
                <a16:creationId xmlns:a16="http://schemas.microsoft.com/office/drawing/2014/main" id="{99A233B8-968D-4EEC-8429-C3B2C0BD9FAF}"/>
              </a:ext>
            </a:extLst>
          </p:cNvPr>
          <p:cNvPicPr>
            <a:picLocks noChangeAspect="1"/>
          </p:cNvPicPr>
          <p:nvPr/>
        </p:nvPicPr>
        <p:blipFill>
          <a:blip r:embed="rId2"/>
          <a:stretch>
            <a:fillRect/>
          </a:stretch>
        </p:blipFill>
        <p:spPr>
          <a:xfrm>
            <a:off x="5759461" y="2351173"/>
            <a:ext cx="5430566" cy="4049156"/>
          </a:xfrm>
          <a:prstGeom prst="rect">
            <a:avLst/>
          </a:prstGeom>
        </p:spPr>
      </p:pic>
      <p:sp>
        <p:nvSpPr>
          <p:cNvPr id="9" name="TextBox 8">
            <a:extLst>
              <a:ext uri="{FF2B5EF4-FFF2-40B4-BE49-F238E27FC236}">
                <a16:creationId xmlns:a16="http://schemas.microsoft.com/office/drawing/2014/main" id="{8CF53FE3-4DA8-473C-97B4-0BE59B16CC9F}"/>
              </a:ext>
            </a:extLst>
          </p:cNvPr>
          <p:cNvSpPr txBox="1"/>
          <p:nvPr/>
        </p:nvSpPr>
        <p:spPr>
          <a:xfrm>
            <a:off x="3875963" y="1268960"/>
            <a:ext cx="6687403" cy="646331"/>
          </a:xfrm>
          <a:prstGeom prst="rect">
            <a:avLst/>
          </a:prstGeom>
          <a:noFill/>
        </p:spPr>
        <p:txBody>
          <a:bodyPr wrap="square" rtlCol="0">
            <a:spAutoFit/>
          </a:bodyPr>
          <a:lstStyle/>
          <a:p>
            <a:r>
              <a:rPr lang="en-US" sz="3600" dirty="0"/>
              <a:t>SLT Estimates Only</a:t>
            </a:r>
          </a:p>
        </p:txBody>
      </p:sp>
      <p:sp>
        <p:nvSpPr>
          <p:cNvPr id="10" name="Footer Placeholder 2">
            <a:extLst>
              <a:ext uri="{FF2B5EF4-FFF2-40B4-BE49-F238E27FC236}">
                <a16:creationId xmlns:a16="http://schemas.microsoft.com/office/drawing/2014/main" id="{49B543DD-FC4F-48E9-BF84-2304B4E8BD83}"/>
              </a:ext>
            </a:extLst>
          </p:cNvPr>
          <p:cNvSpPr txBox="1">
            <a:spLocks/>
          </p:cNvSpPr>
          <p:nvPr/>
        </p:nvSpPr>
        <p:spPr>
          <a:xfrm>
            <a:off x="2613319" y="6471086"/>
            <a:ext cx="6965361"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rPr>
              <a:t>DRAFT -- PRELIMINARY FINDINGS.  DO NOT QUOTE OR CITE.</a:t>
            </a:r>
          </a:p>
        </p:txBody>
      </p:sp>
    </p:spTree>
    <p:extLst>
      <p:ext uri="{BB962C8B-B14F-4D97-AF65-F5344CB8AC3E}">
        <p14:creationId xmlns:p14="http://schemas.microsoft.com/office/powerpoint/2010/main" val="2437830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9817-3834-4A64-A729-2D4536A18939}"/>
              </a:ext>
            </a:extLst>
          </p:cNvPr>
          <p:cNvSpPr>
            <a:spLocks noGrp="1"/>
          </p:cNvSpPr>
          <p:nvPr>
            <p:ph type="title"/>
          </p:nvPr>
        </p:nvSpPr>
        <p:spPr>
          <a:xfrm>
            <a:off x="1143000" y="96021"/>
            <a:ext cx="10515600" cy="1325563"/>
          </a:xfrm>
        </p:spPr>
        <p:txBody>
          <a:bodyPr>
            <a:normAutofit/>
          </a:bodyPr>
          <a:lstStyle/>
          <a:p>
            <a:r>
              <a:rPr lang="en-US" dirty="0"/>
              <a:t>How do emissions compare by State </a:t>
            </a:r>
          </a:p>
        </p:txBody>
      </p:sp>
      <p:sp>
        <p:nvSpPr>
          <p:cNvPr id="7" name="Footer Placeholder 6">
            <a:extLst>
              <a:ext uri="{FF2B5EF4-FFF2-40B4-BE49-F238E27FC236}">
                <a16:creationId xmlns:a16="http://schemas.microsoft.com/office/drawing/2014/main" id="{8F3D36D9-3FB1-4F63-A29F-AF9281BED896}"/>
              </a:ext>
            </a:extLst>
          </p:cNvPr>
          <p:cNvSpPr>
            <a:spLocks noGrp="1"/>
          </p:cNvSpPr>
          <p:nvPr>
            <p:ph type="ftr" sz="quarter" idx="11"/>
          </p:nvPr>
        </p:nvSpPr>
        <p:spPr>
          <a:xfrm>
            <a:off x="2750820" y="6356350"/>
            <a:ext cx="6995160" cy="501650"/>
          </a:xfrm>
        </p:spPr>
        <p:txBody>
          <a:bodyPr/>
          <a:lstStyle/>
          <a:p>
            <a:r>
              <a:rPr lang="en-US" sz="2000" dirty="0">
                <a:solidFill>
                  <a:srgbClr val="FF0000"/>
                </a:solidFill>
              </a:rPr>
              <a:t>DRAFT -- PRELIMINARY FINDINGS.  DO NOT QUOTE OR CITE</a:t>
            </a:r>
          </a:p>
        </p:txBody>
      </p:sp>
      <p:sp>
        <p:nvSpPr>
          <p:cNvPr id="24" name="Slide Number Placeholder 23">
            <a:extLst>
              <a:ext uri="{FF2B5EF4-FFF2-40B4-BE49-F238E27FC236}">
                <a16:creationId xmlns:a16="http://schemas.microsoft.com/office/drawing/2014/main" id="{F73928F5-190C-4832-9CD2-3E0887CB92C7}"/>
              </a:ext>
            </a:extLst>
          </p:cNvPr>
          <p:cNvSpPr>
            <a:spLocks noGrp="1"/>
          </p:cNvSpPr>
          <p:nvPr>
            <p:ph type="sldNum" sz="quarter" idx="12"/>
          </p:nvPr>
        </p:nvSpPr>
        <p:spPr/>
        <p:txBody>
          <a:bodyPr/>
          <a:lstStyle/>
          <a:p>
            <a:fld id="{E45B9941-6D66-44F3-9D8C-8A084CD50879}" type="slidenum">
              <a:rPr lang="en-US" smtClean="0"/>
              <a:t>12</a:t>
            </a:fld>
            <a:endParaRPr lang="en-US" dirty="0"/>
          </a:p>
        </p:txBody>
      </p:sp>
      <p:grpSp>
        <p:nvGrpSpPr>
          <p:cNvPr id="14" name="Group 13" descr="Distribution of TRI to NEI ratio bins by state." title="Distribution Chart">
            <a:extLst>
              <a:ext uri="{FF2B5EF4-FFF2-40B4-BE49-F238E27FC236}">
                <a16:creationId xmlns:a16="http://schemas.microsoft.com/office/drawing/2014/main" id="{F1191062-1CE6-44F2-844D-9BFFF263EBDC}"/>
              </a:ext>
            </a:extLst>
          </p:cNvPr>
          <p:cNvGrpSpPr/>
          <p:nvPr/>
        </p:nvGrpSpPr>
        <p:grpSpPr>
          <a:xfrm>
            <a:off x="0" y="1579338"/>
            <a:ext cx="12773025" cy="4112520"/>
            <a:chOff x="0" y="1579338"/>
            <a:chExt cx="12773025" cy="4112520"/>
          </a:xfrm>
        </p:grpSpPr>
        <p:grpSp>
          <p:nvGrpSpPr>
            <p:cNvPr id="16" name="Group 15">
              <a:extLst>
                <a:ext uri="{FF2B5EF4-FFF2-40B4-BE49-F238E27FC236}">
                  <a16:creationId xmlns:a16="http://schemas.microsoft.com/office/drawing/2014/main" id="{14ACCC71-727B-4AE7-A00A-21CE961DB694}"/>
                </a:ext>
              </a:extLst>
            </p:cNvPr>
            <p:cNvGrpSpPr/>
            <p:nvPr/>
          </p:nvGrpSpPr>
          <p:grpSpPr>
            <a:xfrm>
              <a:off x="0" y="2670531"/>
              <a:ext cx="12773025" cy="3021327"/>
              <a:chOff x="0" y="2670531"/>
              <a:chExt cx="12773025" cy="3021327"/>
            </a:xfrm>
          </p:grpSpPr>
          <p:pic>
            <p:nvPicPr>
              <p:cNvPr id="3" name="Picture 2" title="Distribution chart">
                <a:extLst>
                  <a:ext uri="{FF2B5EF4-FFF2-40B4-BE49-F238E27FC236}">
                    <a16:creationId xmlns:a16="http://schemas.microsoft.com/office/drawing/2014/main" id="{393D173C-A0F9-445F-9311-0E17D6561FEF}"/>
                  </a:ext>
                </a:extLst>
              </p:cNvPr>
              <p:cNvPicPr>
                <a:picLocks noChangeAspect="1"/>
              </p:cNvPicPr>
              <p:nvPr/>
            </p:nvPicPr>
            <p:blipFill rotWithShape="1">
              <a:blip r:embed="rId3"/>
              <a:srcRect b="22248"/>
              <a:stretch/>
            </p:blipFill>
            <p:spPr>
              <a:xfrm>
                <a:off x="0" y="2748413"/>
                <a:ext cx="12059715" cy="2943445"/>
              </a:xfrm>
              <a:prstGeom prst="rect">
                <a:avLst/>
              </a:prstGeom>
            </p:spPr>
          </p:pic>
          <p:sp>
            <p:nvSpPr>
              <p:cNvPr id="12" name="Rectangle 11">
                <a:extLst>
                  <a:ext uri="{FF2B5EF4-FFF2-40B4-BE49-F238E27FC236}">
                    <a16:creationId xmlns:a16="http://schemas.microsoft.com/office/drawing/2014/main" id="{973E3469-35A6-4110-BFDF-EC332E182E9A}"/>
                  </a:ext>
                </a:extLst>
              </p:cNvPr>
              <p:cNvSpPr/>
              <p:nvPr/>
            </p:nvSpPr>
            <p:spPr>
              <a:xfrm>
                <a:off x="333375" y="2670531"/>
                <a:ext cx="12439650" cy="276999"/>
              </a:xfrm>
              <a:prstGeom prst="rect">
                <a:avLst/>
              </a:prstGeom>
            </p:spPr>
            <p:txBody>
              <a:bodyPr wrap="square">
                <a:spAutoFit/>
              </a:bodyPr>
              <a:lstStyle/>
              <a:p>
                <a:r>
                  <a:rPr lang="en-US" sz="1100" dirty="0">
                    <a:solidFill>
                      <a:schemeClr val="bg1"/>
                    </a:solidFill>
                  </a:rPr>
                  <a:t>5    </a:t>
                </a:r>
                <a:r>
                  <a:rPr lang="en-US" sz="1050" dirty="0">
                    <a:solidFill>
                      <a:schemeClr val="bg1"/>
                    </a:solidFill>
                  </a:rPr>
                  <a:t>518</a:t>
                </a:r>
                <a:r>
                  <a:rPr lang="en-US" sz="1100" dirty="0">
                    <a:solidFill>
                      <a:schemeClr val="bg1"/>
                    </a:solidFill>
                  </a:rPr>
                  <a:t> 254  </a:t>
                </a:r>
                <a:r>
                  <a:rPr lang="en-US" sz="1200" dirty="0">
                    <a:solidFill>
                      <a:schemeClr val="bg1"/>
                    </a:solidFill>
                  </a:rPr>
                  <a:t>91 </a:t>
                </a:r>
                <a:r>
                  <a:rPr lang="en-US" sz="1100" dirty="0">
                    <a:solidFill>
                      <a:schemeClr val="bg1"/>
                    </a:solidFill>
                  </a:rPr>
                  <a:t>223   117  48   </a:t>
                </a:r>
                <a:r>
                  <a:rPr lang="en-US" sz="1200" dirty="0">
                    <a:solidFill>
                      <a:schemeClr val="bg1"/>
                    </a:solidFill>
                  </a:rPr>
                  <a:t>52</a:t>
                </a:r>
                <a:r>
                  <a:rPr lang="en-US" sz="1100" dirty="0">
                    <a:solidFill>
                      <a:schemeClr val="bg1"/>
                    </a:solidFill>
                  </a:rPr>
                  <a:t>   324 53   27  418    36 1113 524 275 </a:t>
                </a:r>
                <a:r>
                  <a:rPr lang="en-US" sz="1050" dirty="0">
                    <a:solidFill>
                      <a:schemeClr val="bg1"/>
                    </a:solidFill>
                  </a:rPr>
                  <a:t>480</a:t>
                </a:r>
                <a:r>
                  <a:rPr lang="en-US" sz="1100" dirty="0">
                    <a:solidFill>
                      <a:schemeClr val="bg1"/>
                    </a:solidFill>
                  </a:rPr>
                  <a:t> </a:t>
                </a:r>
                <a:r>
                  <a:rPr lang="en-US" sz="1050" dirty="0">
                    <a:solidFill>
                      <a:schemeClr val="bg1"/>
                    </a:solidFill>
                  </a:rPr>
                  <a:t>1090</a:t>
                </a:r>
                <a:r>
                  <a:rPr lang="en-US" sz="1100" dirty="0">
                    <a:solidFill>
                      <a:schemeClr val="bg1"/>
                    </a:solidFill>
                  </a:rPr>
                  <a:t> 11  53     87 </a:t>
                </a:r>
                <a:r>
                  <a:rPr lang="en-US" sz="1050" dirty="0">
                    <a:solidFill>
                      <a:schemeClr val="bg1"/>
                    </a:solidFill>
                  </a:rPr>
                  <a:t>447  504 409 </a:t>
                </a:r>
                <a:r>
                  <a:rPr lang="en-US" sz="1100" dirty="0">
                    <a:solidFill>
                      <a:schemeClr val="bg1"/>
                    </a:solidFill>
                  </a:rPr>
                  <a:t>264 15   562 63    170  11   349  37     9    317 676 189  12   719   5    44  </a:t>
                </a:r>
                <a:r>
                  <a:rPr lang="en-US" sz="1050" dirty="0">
                    <a:solidFill>
                      <a:schemeClr val="bg1"/>
                    </a:solidFill>
                  </a:rPr>
                  <a:t>487 385 2150  </a:t>
                </a:r>
                <a:r>
                  <a:rPr lang="en-US" sz="1100" dirty="0">
                    <a:solidFill>
                      <a:schemeClr val="bg1"/>
                    </a:solidFill>
                  </a:rPr>
                  <a:t>30 179  </a:t>
                </a:r>
                <a:r>
                  <a:rPr lang="en-US" sz="1200" dirty="0">
                    <a:solidFill>
                      <a:schemeClr val="bg1"/>
                    </a:solidFill>
                  </a:rPr>
                  <a:t> 11    </a:t>
                </a:r>
                <a:r>
                  <a:rPr lang="en-US" sz="1100" dirty="0">
                    <a:solidFill>
                      <a:schemeClr val="bg1"/>
                    </a:solidFill>
                  </a:rPr>
                  <a:t>137 519 309 89</a:t>
                </a:r>
              </a:p>
            </p:txBody>
          </p:sp>
        </p:grpSp>
        <p:sp>
          <p:nvSpPr>
            <p:cNvPr id="13" name="TextBox 12">
              <a:extLst>
                <a:ext uri="{FF2B5EF4-FFF2-40B4-BE49-F238E27FC236}">
                  <a16:creationId xmlns:a16="http://schemas.microsoft.com/office/drawing/2014/main" id="{EC753465-0EAE-44FE-A260-37AA42410B36}"/>
                </a:ext>
              </a:extLst>
            </p:cNvPr>
            <p:cNvSpPr txBox="1"/>
            <p:nvPr/>
          </p:nvSpPr>
          <p:spPr>
            <a:xfrm>
              <a:off x="58055" y="1579338"/>
              <a:ext cx="12075886" cy="1110983"/>
            </a:xfrm>
            <a:prstGeom prst="rect">
              <a:avLst/>
            </a:prstGeom>
            <a:solidFill>
              <a:schemeClr val="tx1"/>
            </a:solidFill>
          </p:spPr>
          <p:txBody>
            <a:bodyPr wrap="square" rtlCol="0">
              <a:spAutoFit/>
            </a:bodyPr>
            <a:lstStyle/>
            <a:p>
              <a:pPr algn="ctr"/>
              <a:r>
                <a:rPr lang="en-US" sz="2400" b="1" dirty="0">
                  <a:solidFill>
                    <a:schemeClr val="bg1"/>
                  </a:solidFill>
                </a:rPr>
                <a:t>Distribution of TRI-to-NEI ratio bins by State</a:t>
              </a:r>
            </a:p>
            <a:p>
              <a:pPr algn="ctr"/>
              <a:r>
                <a:rPr lang="en-US" sz="2400" b="1" dirty="0">
                  <a:solidFill>
                    <a:schemeClr val="bg1"/>
                  </a:solidFill>
                </a:rPr>
                <a:t>Number of data points compared shown above each bar         </a:t>
              </a:r>
            </a:p>
            <a:p>
              <a:pPr algn="ctr"/>
              <a:r>
                <a:rPr lang="en-US" dirty="0">
                  <a:solidFill>
                    <a:schemeClr val="bg1"/>
                  </a:solidFill>
                </a:rPr>
                <a:t>.  </a:t>
              </a:r>
            </a:p>
          </p:txBody>
        </p:sp>
      </p:grpSp>
      <p:sp>
        <p:nvSpPr>
          <p:cNvPr id="28" name="TextBox 27">
            <a:extLst>
              <a:ext uri="{FF2B5EF4-FFF2-40B4-BE49-F238E27FC236}">
                <a16:creationId xmlns:a16="http://schemas.microsoft.com/office/drawing/2014/main" id="{97E3384A-1A5A-42F3-BD6A-2A7D8F0EA600}"/>
              </a:ext>
            </a:extLst>
          </p:cNvPr>
          <p:cNvSpPr txBox="1"/>
          <p:nvPr/>
        </p:nvSpPr>
        <p:spPr>
          <a:xfrm>
            <a:off x="4155663" y="952796"/>
            <a:ext cx="3880671" cy="646331"/>
          </a:xfrm>
          <a:prstGeom prst="rect">
            <a:avLst/>
          </a:prstGeom>
          <a:noFill/>
        </p:spPr>
        <p:txBody>
          <a:bodyPr wrap="square" rtlCol="0">
            <a:spAutoFit/>
          </a:bodyPr>
          <a:lstStyle/>
          <a:p>
            <a:r>
              <a:rPr lang="en-US" sz="3600" dirty="0"/>
              <a:t>SLT Estimates Only</a:t>
            </a:r>
          </a:p>
        </p:txBody>
      </p:sp>
    </p:spTree>
    <p:extLst>
      <p:ext uri="{BB962C8B-B14F-4D97-AF65-F5344CB8AC3E}">
        <p14:creationId xmlns:p14="http://schemas.microsoft.com/office/powerpoint/2010/main" val="2429942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31EB8A-B9E2-41E5-9852-AD4DE07776FB}"/>
              </a:ext>
            </a:extLst>
          </p:cNvPr>
          <p:cNvSpPr>
            <a:spLocks noGrp="1"/>
          </p:cNvSpPr>
          <p:nvPr>
            <p:ph idx="1"/>
          </p:nvPr>
        </p:nvSpPr>
        <p:spPr>
          <a:xfrm>
            <a:off x="255630" y="1786931"/>
            <a:ext cx="12010030" cy="529268"/>
          </a:xfrm>
        </p:spPr>
        <p:txBody>
          <a:bodyPr>
            <a:noAutofit/>
          </a:bodyPr>
          <a:lstStyle/>
          <a:p>
            <a:pPr marL="0" indent="0">
              <a:buNone/>
            </a:pPr>
            <a:r>
              <a:rPr lang="en-US" dirty="0"/>
              <a:t>For some facilities, TRI emissions may be 100 or more times greater than NEI</a:t>
            </a:r>
          </a:p>
        </p:txBody>
      </p:sp>
      <p:sp>
        <p:nvSpPr>
          <p:cNvPr id="4" name="Title 1">
            <a:extLst>
              <a:ext uri="{FF2B5EF4-FFF2-40B4-BE49-F238E27FC236}">
                <a16:creationId xmlns:a16="http://schemas.microsoft.com/office/drawing/2014/main" id="{BA5A8D9A-A0DA-4B91-AC35-3646EDA4D846}"/>
              </a:ext>
            </a:extLst>
          </p:cNvPr>
          <p:cNvSpPr>
            <a:spLocks noGrp="1"/>
          </p:cNvSpPr>
          <p:nvPr>
            <p:ph type="title"/>
          </p:nvPr>
        </p:nvSpPr>
        <p:spPr>
          <a:xfrm>
            <a:off x="1880539" y="198630"/>
            <a:ext cx="8682827" cy="1325563"/>
          </a:xfrm>
        </p:spPr>
        <p:txBody>
          <a:bodyPr>
            <a:normAutofit/>
          </a:bodyPr>
          <a:lstStyle/>
          <a:p>
            <a:r>
              <a:rPr lang="en-US" dirty="0"/>
              <a:t>Magnitude of TRI/NEI ratios</a:t>
            </a:r>
          </a:p>
        </p:txBody>
      </p:sp>
      <p:pic>
        <p:nvPicPr>
          <p:cNvPr id="5" name="Picture 4" descr="Chart showing the magnitude of TRI/NEI ratios by SLT emission estimates for 2014." title="Magnitude of Ratios">
            <a:extLst>
              <a:ext uri="{FF2B5EF4-FFF2-40B4-BE49-F238E27FC236}">
                <a16:creationId xmlns:a16="http://schemas.microsoft.com/office/drawing/2014/main" id="{E715D52E-FCF4-478A-A9B9-71F569B4FD17}"/>
              </a:ext>
            </a:extLst>
          </p:cNvPr>
          <p:cNvPicPr>
            <a:picLocks noChangeAspect="1"/>
          </p:cNvPicPr>
          <p:nvPr/>
        </p:nvPicPr>
        <p:blipFill>
          <a:blip r:embed="rId2"/>
          <a:stretch>
            <a:fillRect/>
          </a:stretch>
        </p:blipFill>
        <p:spPr>
          <a:xfrm>
            <a:off x="1631290" y="2312406"/>
            <a:ext cx="8512354" cy="4136438"/>
          </a:xfrm>
          <a:prstGeom prst="rect">
            <a:avLst/>
          </a:prstGeom>
        </p:spPr>
      </p:pic>
      <p:sp>
        <p:nvSpPr>
          <p:cNvPr id="14" name="Slide Number Placeholder 13">
            <a:extLst>
              <a:ext uri="{FF2B5EF4-FFF2-40B4-BE49-F238E27FC236}">
                <a16:creationId xmlns:a16="http://schemas.microsoft.com/office/drawing/2014/main" id="{62E72AC2-DC59-42BE-834D-19D2192609F6}"/>
              </a:ext>
            </a:extLst>
          </p:cNvPr>
          <p:cNvSpPr>
            <a:spLocks noGrp="1"/>
          </p:cNvSpPr>
          <p:nvPr>
            <p:ph type="sldNum" sz="quarter" idx="12"/>
          </p:nvPr>
        </p:nvSpPr>
        <p:spPr>
          <a:xfrm>
            <a:off x="8610600" y="6178926"/>
            <a:ext cx="2743200" cy="365125"/>
          </a:xfrm>
        </p:spPr>
        <p:txBody>
          <a:bodyPr/>
          <a:lstStyle/>
          <a:p>
            <a:fld id="{E45B9941-6D66-44F3-9D8C-8A084CD50879}" type="slidenum">
              <a:rPr lang="en-US" smtClean="0"/>
              <a:t>13</a:t>
            </a:fld>
            <a:endParaRPr lang="en-US"/>
          </a:p>
        </p:txBody>
      </p:sp>
      <p:sp>
        <p:nvSpPr>
          <p:cNvPr id="2" name="TextBox 1">
            <a:extLst>
              <a:ext uri="{FF2B5EF4-FFF2-40B4-BE49-F238E27FC236}">
                <a16:creationId xmlns:a16="http://schemas.microsoft.com/office/drawing/2014/main" id="{C758AA5E-542B-4EE3-ABA7-06190F296C2E}"/>
              </a:ext>
            </a:extLst>
          </p:cNvPr>
          <p:cNvSpPr txBox="1"/>
          <p:nvPr/>
        </p:nvSpPr>
        <p:spPr>
          <a:xfrm>
            <a:off x="9347639" y="2309724"/>
            <a:ext cx="2367561" cy="923330"/>
          </a:xfrm>
          <a:prstGeom prst="rect">
            <a:avLst/>
          </a:prstGeom>
          <a:solidFill>
            <a:schemeClr val="tx1"/>
          </a:solidFill>
        </p:spPr>
        <p:txBody>
          <a:bodyPr wrap="square" rtlCol="0">
            <a:spAutoFit/>
          </a:bodyPr>
          <a:lstStyle/>
          <a:p>
            <a:r>
              <a:rPr lang="en-US" dirty="0">
                <a:solidFill>
                  <a:schemeClr val="bg1"/>
                </a:solidFill>
              </a:rPr>
              <a:t>Number of data points (facility-pollutant combinations)</a:t>
            </a:r>
          </a:p>
        </p:txBody>
      </p:sp>
      <p:sp>
        <p:nvSpPr>
          <p:cNvPr id="11" name="TextBox 10">
            <a:extLst>
              <a:ext uri="{FF2B5EF4-FFF2-40B4-BE49-F238E27FC236}">
                <a16:creationId xmlns:a16="http://schemas.microsoft.com/office/drawing/2014/main" id="{9741EE70-3812-4D0F-94AF-AF8C4C08B74C}"/>
              </a:ext>
            </a:extLst>
          </p:cNvPr>
          <p:cNvSpPr txBox="1"/>
          <p:nvPr/>
        </p:nvSpPr>
        <p:spPr>
          <a:xfrm>
            <a:off x="1624202" y="2861567"/>
            <a:ext cx="918115" cy="3170099"/>
          </a:xfrm>
          <a:prstGeom prst="rect">
            <a:avLst/>
          </a:prstGeom>
          <a:solidFill>
            <a:schemeClr val="tx1"/>
          </a:solidFill>
        </p:spPr>
        <p:txBody>
          <a:bodyPr wrap="square" rtlCol="0">
            <a:spAutoFit/>
          </a:bodyPr>
          <a:lstStyle/>
          <a:p>
            <a:r>
              <a:rPr lang="en-US" dirty="0">
                <a:solidFill>
                  <a:schemeClr val="bg1"/>
                </a:solidFill>
              </a:rPr>
              <a:t>1e5</a:t>
            </a:r>
          </a:p>
          <a:p>
            <a:endParaRPr lang="en-US" sz="200" dirty="0">
              <a:solidFill>
                <a:schemeClr val="bg1"/>
              </a:solidFill>
            </a:endParaRPr>
          </a:p>
          <a:p>
            <a:endParaRPr lang="en-US" sz="800" dirty="0">
              <a:solidFill>
                <a:schemeClr val="bg1"/>
              </a:solidFill>
            </a:endParaRPr>
          </a:p>
          <a:p>
            <a:r>
              <a:rPr lang="en-US" dirty="0">
                <a:solidFill>
                  <a:schemeClr val="bg1"/>
                </a:solidFill>
              </a:rPr>
              <a:t>10,000</a:t>
            </a:r>
          </a:p>
          <a:p>
            <a:endParaRPr lang="en-US" sz="200" dirty="0">
              <a:solidFill>
                <a:schemeClr val="bg1"/>
              </a:solidFill>
            </a:endParaRPr>
          </a:p>
          <a:p>
            <a:endParaRPr lang="en-US" sz="200" dirty="0">
              <a:solidFill>
                <a:schemeClr val="bg1"/>
              </a:solidFill>
            </a:endParaRPr>
          </a:p>
          <a:p>
            <a:endParaRPr lang="en-US" sz="200" dirty="0">
              <a:solidFill>
                <a:schemeClr val="bg1"/>
              </a:solidFill>
            </a:endParaRPr>
          </a:p>
          <a:p>
            <a:endParaRPr lang="en-US" sz="200" dirty="0">
              <a:solidFill>
                <a:schemeClr val="bg1"/>
              </a:solidFill>
            </a:endParaRPr>
          </a:p>
          <a:p>
            <a:endParaRPr lang="en-US" sz="200" dirty="0">
              <a:solidFill>
                <a:schemeClr val="bg1"/>
              </a:solidFill>
            </a:endParaRPr>
          </a:p>
          <a:p>
            <a:endParaRPr lang="en-US" sz="200" dirty="0">
              <a:solidFill>
                <a:schemeClr val="bg1"/>
              </a:solidFill>
            </a:endParaRPr>
          </a:p>
          <a:p>
            <a:r>
              <a:rPr lang="en-US" dirty="0">
                <a:solidFill>
                  <a:schemeClr val="bg1"/>
                </a:solidFill>
              </a:rPr>
              <a:t>1000</a:t>
            </a:r>
          </a:p>
          <a:p>
            <a:endParaRPr lang="en-US" sz="200" dirty="0">
              <a:solidFill>
                <a:schemeClr val="bg1"/>
              </a:solidFill>
            </a:endParaRPr>
          </a:p>
          <a:p>
            <a:endParaRPr lang="en-US" sz="800" dirty="0">
              <a:solidFill>
                <a:schemeClr val="bg1"/>
              </a:solidFill>
            </a:endParaRPr>
          </a:p>
          <a:p>
            <a:endParaRPr lang="en-US" sz="200" dirty="0">
              <a:solidFill>
                <a:schemeClr val="bg1"/>
              </a:solidFill>
            </a:endParaRPr>
          </a:p>
          <a:p>
            <a:r>
              <a:rPr lang="en-US" dirty="0">
                <a:solidFill>
                  <a:schemeClr val="bg1"/>
                </a:solidFill>
              </a:rPr>
              <a:t>100</a:t>
            </a:r>
          </a:p>
          <a:p>
            <a:endParaRPr lang="en-US" sz="600" dirty="0">
              <a:solidFill>
                <a:schemeClr val="bg1"/>
              </a:solidFill>
            </a:endParaRPr>
          </a:p>
          <a:p>
            <a:endParaRPr lang="en-US" sz="600" dirty="0">
              <a:solidFill>
                <a:schemeClr val="bg1"/>
              </a:solidFill>
            </a:endParaRPr>
          </a:p>
          <a:p>
            <a:r>
              <a:rPr lang="en-US" dirty="0">
                <a:solidFill>
                  <a:schemeClr val="bg1"/>
                </a:solidFill>
              </a:rPr>
              <a:t>10</a:t>
            </a:r>
          </a:p>
          <a:p>
            <a:endParaRPr lang="en-US" sz="500" dirty="0">
              <a:solidFill>
                <a:schemeClr val="bg1"/>
              </a:solidFill>
            </a:endParaRPr>
          </a:p>
          <a:p>
            <a:endParaRPr lang="en-US" sz="500" dirty="0">
              <a:solidFill>
                <a:schemeClr val="bg1"/>
              </a:solidFill>
            </a:endParaRPr>
          </a:p>
          <a:p>
            <a:endParaRPr lang="en-US" sz="200" dirty="0">
              <a:solidFill>
                <a:schemeClr val="bg1"/>
              </a:solidFill>
            </a:endParaRPr>
          </a:p>
          <a:p>
            <a:r>
              <a:rPr lang="en-US" dirty="0">
                <a:solidFill>
                  <a:schemeClr val="bg1"/>
                </a:solidFill>
              </a:rPr>
              <a:t>1</a:t>
            </a:r>
          </a:p>
          <a:p>
            <a:endParaRPr lang="en-US" sz="800" dirty="0">
              <a:solidFill>
                <a:schemeClr val="bg1"/>
              </a:solidFill>
            </a:endParaRPr>
          </a:p>
          <a:p>
            <a:endParaRPr lang="en-US" sz="200" dirty="0">
              <a:solidFill>
                <a:schemeClr val="bg1"/>
              </a:solidFill>
            </a:endParaRPr>
          </a:p>
          <a:p>
            <a:r>
              <a:rPr lang="en-US" dirty="0">
                <a:solidFill>
                  <a:schemeClr val="bg1"/>
                </a:solidFill>
              </a:rPr>
              <a:t>0.1</a:t>
            </a:r>
          </a:p>
        </p:txBody>
      </p:sp>
      <p:grpSp>
        <p:nvGrpSpPr>
          <p:cNvPr id="12" name="Group 11" descr="Plot chart showing the magnitude of TRI to NEI ratios based on SLT estimates only." title="Magnitude of TRI/NEI ratios">
            <a:extLst>
              <a:ext uri="{FF2B5EF4-FFF2-40B4-BE49-F238E27FC236}">
                <a16:creationId xmlns:a16="http://schemas.microsoft.com/office/drawing/2014/main" id="{91CC5D28-2B8C-4F8D-9CE3-702F003776F1}"/>
              </a:ext>
            </a:extLst>
          </p:cNvPr>
          <p:cNvGrpSpPr/>
          <p:nvPr/>
        </p:nvGrpSpPr>
        <p:grpSpPr>
          <a:xfrm>
            <a:off x="454011" y="2452217"/>
            <a:ext cx="10294710" cy="1884560"/>
            <a:chOff x="454011" y="2452217"/>
            <a:chExt cx="10294710" cy="1884560"/>
          </a:xfrm>
        </p:grpSpPr>
        <p:sp>
          <p:nvSpPr>
            <p:cNvPr id="6" name="TextBox 5">
              <a:extLst>
                <a:ext uri="{FF2B5EF4-FFF2-40B4-BE49-F238E27FC236}">
                  <a16:creationId xmlns:a16="http://schemas.microsoft.com/office/drawing/2014/main" id="{F5381C17-0B92-413E-ACDA-4887C31F79AA}"/>
                </a:ext>
              </a:extLst>
            </p:cNvPr>
            <p:cNvSpPr txBox="1"/>
            <p:nvPr/>
          </p:nvSpPr>
          <p:spPr>
            <a:xfrm>
              <a:off x="3501032" y="2486548"/>
              <a:ext cx="1241121" cy="400110"/>
            </a:xfrm>
            <a:prstGeom prst="rect">
              <a:avLst/>
            </a:prstGeom>
            <a:noFill/>
          </p:spPr>
          <p:txBody>
            <a:bodyPr wrap="square" rtlCol="0">
              <a:spAutoFit/>
            </a:bodyPr>
            <a:lstStyle/>
            <a:p>
              <a:r>
                <a:rPr lang="en-US" sz="2000" dirty="0">
                  <a:solidFill>
                    <a:schemeClr val="bg1"/>
                  </a:solidFill>
                </a:rPr>
                <a:t>max</a:t>
              </a:r>
            </a:p>
          </p:txBody>
        </p:sp>
        <p:cxnSp>
          <p:nvCxnSpPr>
            <p:cNvPr id="8" name="Straight Arrow Connector 7">
              <a:extLst>
                <a:ext uri="{FF2B5EF4-FFF2-40B4-BE49-F238E27FC236}">
                  <a16:creationId xmlns:a16="http://schemas.microsoft.com/office/drawing/2014/main" id="{4772D64C-0F10-4B8E-A22B-7D7BAE25ECED}"/>
                </a:ext>
              </a:extLst>
            </p:cNvPr>
            <p:cNvCxnSpPr>
              <a:cxnSpLocks/>
            </p:cNvCxnSpPr>
            <p:nvPr/>
          </p:nvCxnSpPr>
          <p:spPr>
            <a:xfrm flipH="1" flipV="1">
              <a:off x="3281125" y="2526711"/>
              <a:ext cx="439814" cy="1598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E9B08AC-15C5-40A7-A8E8-276C25D78862}"/>
                </a:ext>
              </a:extLst>
            </p:cNvPr>
            <p:cNvSpPr txBox="1"/>
            <p:nvPr/>
          </p:nvSpPr>
          <p:spPr>
            <a:xfrm>
              <a:off x="7023374" y="2452217"/>
              <a:ext cx="2655406" cy="400110"/>
            </a:xfrm>
            <a:prstGeom prst="rect">
              <a:avLst/>
            </a:prstGeom>
            <a:noFill/>
          </p:spPr>
          <p:txBody>
            <a:bodyPr wrap="square" rtlCol="0">
              <a:spAutoFit/>
            </a:bodyPr>
            <a:lstStyle/>
            <a:p>
              <a:r>
                <a:rPr lang="en-US" sz="2000" dirty="0">
                  <a:solidFill>
                    <a:schemeClr val="bg1"/>
                  </a:solidFill>
                </a:rPr>
                <a:t>75</a:t>
              </a:r>
              <a:r>
                <a:rPr lang="en-US" sz="2000" baseline="30000" dirty="0">
                  <a:solidFill>
                    <a:schemeClr val="bg1"/>
                  </a:solidFill>
                </a:rPr>
                <a:t>th</a:t>
              </a:r>
              <a:r>
                <a:rPr lang="en-US" sz="2000" dirty="0">
                  <a:solidFill>
                    <a:schemeClr val="bg1"/>
                  </a:solidFill>
                </a:rPr>
                <a:t> percentile</a:t>
              </a:r>
            </a:p>
          </p:txBody>
        </p:sp>
        <p:cxnSp>
          <p:nvCxnSpPr>
            <p:cNvPr id="10" name="Straight Arrow Connector 9">
              <a:extLst>
                <a:ext uri="{FF2B5EF4-FFF2-40B4-BE49-F238E27FC236}">
                  <a16:creationId xmlns:a16="http://schemas.microsoft.com/office/drawing/2014/main" id="{8F0AC3F8-DD1C-4792-B7E7-DF179B71F7AC}"/>
                </a:ext>
              </a:extLst>
            </p:cNvPr>
            <p:cNvCxnSpPr>
              <a:cxnSpLocks/>
              <a:stCxn id="9" idx="1"/>
            </p:cNvCxnSpPr>
            <p:nvPr/>
          </p:nvCxnSpPr>
          <p:spPr>
            <a:xfrm flipH="1">
              <a:off x="6426332" y="2652272"/>
              <a:ext cx="597042" cy="553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E0D9C0F-DDC4-42ED-AC1F-312E907FC7ED}"/>
                </a:ext>
              </a:extLst>
            </p:cNvPr>
            <p:cNvSpPr txBox="1"/>
            <p:nvPr/>
          </p:nvSpPr>
          <p:spPr>
            <a:xfrm>
              <a:off x="9629154" y="3204603"/>
              <a:ext cx="1119567" cy="830997"/>
            </a:xfrm>
            <a:prstGeom prst="rect">
              <a:avLst/>
            </a:prstGeom>
            <a:solidFill>
              <a:schemeClr val="tx1"/>
            </a:solidFill>
          </p:spPr>
          <p:txBody>
            <a:bodyPr wrap="square" rtlCol="0">
              <a:spAutoFit/>
            </a:bodyPr>
            <a:lstStyle/>
            <a:p>
              <a:r>
                <a:rPr lang="en-US" sz="1200" dirty="0">
                  <a:solidFill>
                    <a:schemeClr val="bg1"/>
                  </a:solidFill>
                </a:rPr>
                <a:t>2000</a:t>
              </a:r>
            </a:p>
            <a:p>
              <a:r>
                <a:rPr lang="en-US" sz="1200" dirty="0">
                  <a:solidFill>
                    <a:schemeClr val="bg1"/>
                  </a:solidFill>
                </a:rPr>
                <a:t>1500</a:t>
              </a:r>
            </a:p>
            <a:p>
              <a:r>
                <a:rPr lang="en-US" sz="1200" dirty="0">
                  <a:solidFill>
                    <a:schemeClr val="bg1"/>
                  </a:solidFill>
                </a:rPr>
                <a:t>1000</a:t>
              </a:r>
            </a:p>
            <a:p>
              <a:r>
                <a:rPr lang="en-US" sz="1200" dirty="0">
                  <a:solidFill>
                    <a:schemeClr val="bg1"/>
                  </a:solidFill>
                </a:rPr>
                <a:t>500</a:t>
              </a:r>
            </a:p>
          </p:txBody>
        </p:sp>
        <p:sp>
          <p:nvSpPr>
            <p:cNvPr id="13" name="TextBox 12">
              <a:extLst>
                <a:ext uri="{FF2B5EF4-FFF2-40B4-BE49-F238E27FC236}">
                  <a16:creationId xmlns:a16="http://schemas.microsoft.com/office/drawing/2014/main" id="{4D828A3F-3500-4755-8722-14EF4AF47E83}"/>
                </a:ext>
              </a:extLst>
            </p:cNvPr>
            <p:cNvSpPr txBox="1"/>
            <p:nvPr/>
          </p:nvSpPr>
          <p:spPr>
            <a:xfrm>
              <a:off x="454011" y="3690446"/>
              <a:ext cx="1036522" cy="646331"/>
            </a:xfrm>
            <a:prstGeom prst="rect">
              <a:avLst/>
            </a:prstGeom>
            <a:noFill/>
          </p:spPr>
          <p:txBody>
            <a:bodyPr wrap="square" rtlCol="0">
              <a:spAutoFit/>
            </a:bodyPr>
            <a:lstStyle/>
            <a:p>
              <a:r>
                <a:rPr lang="en-US" b="1" dirty="0"/>
                <a:t>TRI/NEI Ratio</a:t>
              </a:r>
            </a:p>
          </p:txBody>
        </p:sp>
        <p:sp>
          <p:nvSpPr>
            <p:cNvPr id="18" name="TextBox 17">
              <a:extLst>
                <a:ext uri="{FF2B5EF4-FFF2-40B4-BE49-F238E27FC236}">
                  <a16:creationId xmlns:a16="http://schemas.microsoft.com/office/drawing/2014/main" id="{423725DC-95BD-4C86-A1B7-CE789C2F251D}"/>
                </a:ext>
              </a:extLst>
            </p:cNvPr>
            <p:cNvSpPr txBox="1"/>
            <p:nvPr/>
          </p:nvSpPr>
          <p:spPr>
            <a:xfrm>
              <a:off x="7670042" y="3193026"/>
              <a:ext cx="2655406" cy="400110"/>
            </a:xfrm>
            <a:prstGeom prst="rect">
              <a:avLst/>
            </a:prstGeom>
            <a:noFill/>
          </p:spPr>
          <p:txBody>
            <a:bodyPr wrap="square" rtlCol="0">
              <a:spAutoFit/>
            </a:bodyPr>
            <a:lstStyle/>
            <a:p>
              <a:r>
                <a:rPr lang="en-US" sz="2000" dirty="0">
                  <a:solidFill>
                    <a:schemeClr val="bg1"/>
                  </a:solidFill>
                </a:rPr>
                <a:t>90</a:t>
              </a:r>
              <a:r>
                <a:rPr lang="en-US" sz="2000" baseline="30000" dirty="0">
                  <a:solidFill>
                    <a:schemeClr val="bg1"/>
                  </a:solidFill>
                </a:rPr>
                <a:t>th</a:t>
              </a:r>
              <a:r>
                <a:rPr lang="en-US" sz="2000" dirty="0">
                  <a:solidFill>
                    <a:schemeClr val="bg1"/>
                  </a:solidFill>
                </a:rPr>
                <a:t> percentile</a:t>
              </a:r>
            </a:p>
          </p:txBody>
        </p:sp>
        <p:cxnSp>
          <p:nvCxnSpPr>
            <p:cNvPr id="19" name="Straight Arrow Connector 18">
              <a:extLst>
                <a:ext uri="{FF2B5EF4-FFF2-40B4-BE49-F238E27FC236}">
                  <a16:creationId xmlns:a16="http://schemas.microsoft.com/office/drawing/2014/main" id="{93AA2FE6-46E0-47CE-B666-17E8F2ECED24}"/>
                </a:ext>
              </a:extLst>
            </p:cNvPr>
            <p:cNvCxnSpPr>
              <a:cxnSpLocks/>
            </p:cNvCxnSpPr>
            <p:nvPr/>
          </p:nvCxnSpPr>
          <p:spPr>
            <a:xfrm flipH="1">
              <a:off x="7246769" y="3593136"/>
              <a:ext cx="546104" cy="3314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9AB039CE-9787-4161-8A3C-A838876BEDA2}"/>
              </a:ext>
            </a:extLst>
          </p:cNvPr>
          <p:cNvSpPr txBox="1"/>
          <p:nvPr/>
        </p:nvSpPr>
        <p:spPr>
          <a:xfrm>
            <a:off x="4121592" y="1123066"/>
            <a:ext cx="6687403" cy="646331"/>
          </a:xfrm>
          <a:prstGeom prst="rect">
            <a:avLst/>
          </a:prstGeom>
          <a:noFill/>
        </p:spPr>
        <p:txBody>
          <a:bodyPr wrap="square" rtlCol="0">
            <a:spAutoFit/>
          </a:bodyPr>
          <a:lstStyle/>
          <a:p>
            <a:r>
              <a:rPr lang="en-US" sz="3600" dirty="0"/>
              <a:t>SLT Estimates Only</a:t>
            </a:r>
          </a:p>
        </p:txBody>
      </p:sp>
      <p:sp>
        <p:nvSpPr>
          <p:cNvPr id="20" name="Footer Placeholder 2">
            <a:extLst>
              <a:ext uri="{FF2B5EF4-FFF2-40B4-BE49-F238E27FC236}">
                <a16:creationId xmlns:a16="http://schemas.microsoft.com/office/drawing/2014/main" id="{2BFD625B-3106-45C7-A068-E5BB2A09E355}"/>
              </a:ext>
            </a:extLst>
          </p:cNvPr>
          <p:cNvSpPr>
            <a:spLocks noGrp="1"/>
          </p:cNvSpPr>
          <p:nvPr>
            <p:ph type="ftr" sz="quarter" idx="11"/>
          </p:nvPr>
        </p:nvSpPr>
        <p:spPr>
          <a:xfrm>
            <a:off x="2777964" y="6496193"/>
            <a:ext cx="6965361" cy="365125"/>
          </a:xfrm>
        </p:spPr>
        <p:txBody>
          <a:bodyPr/>
          <a:lstStyle/>
          <a:p>
            <a:r>
              <a:rPr lang="en-US" sz="2000" dirty="0">
                <a:solidFill>
                  <a:srgbClr val="FF0000"/>
                </a:solidFill>
              </a:rPr>
              <a:t>DRAFT -- PRELIMINARY FINDINGS.  DO NOT QUOTE OR CITE.</a:t>
            </a:r>
          </a:p>
        </p:txBody>
      </p:sp>
    </p:spTree>
    <p:extLst>
      <p:ext uri="{BB962C8B-B14F-4D97-AF65-F5344CB8AC3E}">
        <p14:creationId xmlns:p14="http://schemas.microsoft.com/office/powerpoint/2010/main" val="1310795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06B0-FDB5-4D3F-89FB-ED57B52D5363}"/>
              </a:ext>
            </a:extLst>
          </p:cNvPr>
          <p:cNvSpPr>
            <a:spLocks noGrp="1"/>
          </p:cNvSpPr>
          <p:nvPr>
            <p:ph type="title"/>
          </p:nvPr>
        </p:nvSpPr>
        <p:spPr/>
        <p:txBody>
          <a:bodyPr>
            <a:normAutofit fontScale="90000"/>
          </a:bodyPr>
          <a:lstStyle/>
          <a:p>
            <a:r>
              <a:rPr lang="en-US" dirty="0"/>
              <a:t>Why are TRI/NEI emissions different?</a:t>
            </a:r>
          </a:p>
        </p:txBody>
      </p:sp>
      <p:sp>
        <p:nvSpPr>
          <p:cNvPr id="3" name="Content Placeholder 2">
            <a:extLst>
              <a:ext uri="{FF2B5EF4-FFF2-40B4-BE49-F238E27FC236}">
                <a16:creationId xmlns:a16="http://schemas.microsoft.com/office/drawing/2014/main" id="{23B3C5BA-EECA-49BA-9992-9CF301A84295}"/>
              </a:ext>
            </a:extLst>
          </p:cNvPr>
          <p:cNvSpPr>
            <a:spLocks noGrp="1"/>
          </p:cNvSpPr>
          <p:nvPr>
            <p:ph idx="1"/>
          </p:nvPr>
        </p:nvSpPr>
        <p:spPr>
          <a:xfrm>
            <a:off x="838200" y="2030340"/>
            <a:ext cx="10515600" cy="3339499"/>
          </a:xfrm>
        </p:spPr>
        <p:txBody>
          <a:bodyPr>
            <a:normAutofit/>
          </a:bodyPr>
          <a:lstStyle/>
          <a:p>
            <a:r>
              <a:rPr lang="en-US" dirty="0"/>
              <a:t>If SLT reports part of the facility’s emissions for a pollutant, but not all, then NEI doesn’t use TRI data and therefore NEI has incomplete emissions</a:t>
            </a:r>
          </a:p>
          <a:p>
            <a:r>
              <a:rPr lang="en-US" dirty="0"/>
              <a:t>Sometimes NEI has data TRI does not (e.g., facility/chemical does not meet TRI reporting requirement)</a:t>
            </a:r>
          </a:p>
          <a:p>
            <a:r>
              <a:rPr lang="en-US" dirty="0"/>
              <a:t>Additional explanations coming with case studies</a:t>
            </a:r>
          </a:p>
          <a:p>
            <a:endParaRPr lang="en-US" dirty="0"/>
          </a:p>
        </p:txBody>
      </p:sp>
      <p:sp>
        <p:nvSpPr>
          <p:cNvPr id="5" name="Slide Number Placeholder 4">
            <a:extLst>
              <a:ext uri="{FF2B5EF4-FFF2-40B4-BE49-F238E27FC236}">
                <a16:creationId xmlns:a16="http://schemas.microsoft.com/office/drawing/2014/main" id="{2767286C-DF5D-4864-81CC-F0F9F6E047AA}"/>
              </a:ext>
            </a:extLst>
          </p:cNvPr>
          <p:cNvSpPr>
            <a:spLocks noGrp="1"/>
          </p:cNvSpPr>
          <p:nvPr>
            <p:ph type="sldNum" sz="quarter" idx="12"/>
          </p:nvPr>
        </p:nvSpPr>
        <p:spPr/>
        <p:txBody>
          <a:bodyPr/>
          <a:lstStyle/>
          <a:p>
            <a:fld id="{E45B9941-6D66-44F3-9D8C-8A084CD50879}" type="slidenum">
              <a:rPr lang="en-US" smtClean="0"/>
              <a:t>14</a:t>
            </a:fld>
            <a:endParaRPr lang="en-US"/>
          </a:p>
        </p:txBody>
      </p:sp>
      <p:sp>
        <p:nvSpPr>
          <p:cNvPr id="6" name="Footer Placeholder 2">
            <a:extLst>
              <a:ext uri="{FF2B5EF4-FFF2-40B4-BE49-F238E27FC236}">
                <a16:creationId xmlns:a16="http://schemas.microsoft.com/office/drawing/2014/main" id="{CAF2231A-5BDD-480E-BCE0-CECA21AE16FF}"/>
              </a:ext>
            </a:extLst>
          </p:cNvPr>
          <p:cNvSpPr>
            <a:spLocks noGrp="1"/>
          </p:cNvSpPr>
          <p:nvPr>
            <p:ph type="ftr" sz="quarter" idx="11"/>
          </p:nvPr>
        </p:nvSpPr>
        <p:spPr>
          <a:xfrm>
            <a:off x="1935480" y="6356350"/>
            <a:ext cx="8173921" cy="363855"/>
          </a:xfrm>
        </p:spPr>
        <p:txBody>
          <a:bodyPr/>
          <a:lstStyle/>
          <a:p>
            <a:r>
              <a:rPr lang="en-US" sz="2400" dirty="0">
                <a:solidFill>
                  <a:srgbClr val="FF0000"/>
                </a:solidFill>
              </a:rPr>
              <a:t>DRAFT -- PRELIMINARY FINDINGS.  DO NOT QUOTE OR CITE.</a:t>
            </a:r>
          </a:p>
        </p:txBody>
      </p:sp>
    </p:spTree>
    <p:extLst>
      <p:ext uri="{BB962C8B-B14F-4D97-AF65-F5344CB8AC3E}">
        <p14:creationId xmlns:p14="http://schemas.microsoft.com/office/powerpoint/2010/main" val="3944919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C688E-D4D3-4562-8622-F830B26E986E}"/>
              </a:ext>
            </a:extLst>
          </p:cNvPr>
          <p:cNvSpPr>
            <a:spLocks noGrp="1"/>
          </p:cNvSpPr>
          <p:nvPr>
            <p:ph type="title"/>
          </p:nvPr>
        </p:nvSpPr>
        <p:spPr/>
        <p:txBody>
          <a:bodyPr/>
          <a:lstStyle/>
          <a:p>
            <a:r>
              <a:rPr lang="en-US" dirty="0"/>
              <a:t>Code cross-walks</a:t>
            </a:r>
          </a:p>
        </p:txBody>
      </p:sp>
      <p:sp>
        <p:nvSpPr>
          <p:cNvPr id="3" name="Content Placeholder 2">
            <a:extLst>
              <a:ext uri="{FF2B5EF4-FFF2-40B4-BE49-F238E27FC236}">
                <a16:creationId xmlns:a16="http://schemas.microsoft.com/office/drawing/2014/main" id="{E76D1819-BFD1-4A3E-83CA-79C3891C1515}"/>
              </a:ext>
            </a:extLst>
          </p:cNvPr>
          <p:cNvSpPr>
            <a:spLocks noGrp="1"/>
          </p:cNvSpPr>
          <p:nvPr>
            <p:ph idx="1"/>
          </p:nvPr>
        </p:nvSpPr>
        <p:spPr>
          <a:xfrm>
            <a:off x="751703" y="1603202"/>
            <a:ext cx="10602098" cy="4584237"/>
          </a:xfrm>
        </p:spPr>
        <p:txBody>
          <a:bodyPr>
            <a:normAutofit fontScale="92500" lnSpcReduction="20000"/>
          </a:bodyPr>
          <a:lstStyle/>
          <a:p>
            <a:r>
              <a:rPr lang="en-US" dirty="0"/>
              <a:t>TRI has some of the same basis of estimate codes as NEI calculation method codes</a:t>
            </a:r>
          </a:p>
          <a:p>
            <a:pPr lvl="1"/>
            <a:r>
              <a:rPr lang="en-US" dirty="0"/>
              <a:t>Continuous emissions monitoring</a:t>
            </a:r>
          </a:p>
          <a:p>
            <a:pPr lvl="1"/>
            <a:r>
              <a:rPr lang="en-US" dirty="0"/>
              <a:t>Source test</a:t>
            </a:r>
          </a:p>
          <a:p>
            <a:pPr lvl="1"/>
            <a:r>
              <a:rPr lang="en-US" dirty="0"/>
              <a:t>Material balance</a:t>
            </a:r>
          </a:p>
          <a:p>
            <a:endParaRPr lang="en-US" dirty="0"/>
          </a:p>
          <a:p>
            <a:r>
              <a:rPr lang="en-US" dirty="0"/>
              <a:t>TRI has fewer codes (just one emission factor code “Published Emission Factor” compared to what is in the NEI)</a:t>
            </a:r>
          </a:p>
          <a:p>
            <a:pPr lvl="1"/>
            <a:r>
              <a:rPr lang="en-US" dirty="0"/>
              <a:t>Developed ‘Best Fit’ code cross-walk</a:t>
            </a:r>
          </a:p>
          <a:p>
            <a:pPr lvl="1"/>
            <a:endParaRPr lang="en-US" dirty="0"/>
          </a:p>
          <a:p>
            <a:r>
              <a:rPr lang="en-US" dirty="0"/>
              <a:t>TRI treatment codes are generally broader than NEI control  measure codes</a:t>
            </a:r>
          </a:p>
          <a:p>
            <a:pPr lvl="1"/>
            <a:r>
              <a:rPr lang="en-US" dirty="0"/>
              <a:t>Scrubber, electrostatic precipitator</a:t>
            </a:r>
          </a:p>
          <a:p>
            <a:pPr lvl="1"/>
            <a:r>
              <a:rPr lang="en-US" dirty="0"/>
              <a:t>TRI treatment codes are not just for air streams</a:t>
            </a:r>
          </a:p>
          <a:p>
            <a:pPr lvl="1"/>
            <a:endParaRPr lang="en-US" dirty="0"/>
          </a:p>
        </p:txBody>
      </p:sp>
      <p:sp>
        <p:nvSpPr>
          <p:cNvPr id="4" name="Slide Number Placeholder 3">
            <a:extLst>
              <a:ext uri="{FF2B5EF4-FFF2-40B4-BE49-F238E27FC236}">
                <a16:creationId xmlns:a16="http://schemas.microsoft.com/office/drawing/2014/main" id="{A56250B9-BDBE-46D7-9739-D26CE820099E}"/>
              </a:ext>
            </a:extLst>
          </p:cNvPr>
          <p:cNvSpPr>
            <a:spLocks noGrp="1"/>
          </p:cNvSpPr>
          <p:nvPr>
            <p:ph type="sldNum" sz="quarter" idx="12"/>
          </p:nvPr>
        </p:nvSpPr>
        <p:spPr/>
        <p:txBody>
          <a:bodyPr/>
          <a:lstStyle/>
          <a:p>
            <a:fld id="{E45B9941-6D66-44F3-9D8C-8A084CD50879}" type="slidenum">
              <a:rPr lang="en-US" smtClean="0"/>
              <a:t>15</a:t>
            </a:fld>
            <a:endParaRPr lang="en-US"/>
          </a:p>
        </p:txBody>
      </p:sp>
      <p:sp>
        <p:nvSpPr>
          <p:cNvPr id="6" name="Footer Placeholder 2">
            <a:extLst>
              <a:ext uri="{FF2B5EF4-FFF2-40B4-BE49-F238E27FC236}">
                <a16:creationId xmlns:a16="http://schemas.microsoft.com/office/drawing/2014/main" id="{10CB7A68-2F23-4EDE-A332-771E2EE30168}"/>
              </a:ext>
            </a:extLst>
          </p:cNvPr>
          <p:cNvSpPr>
            <a:spLocks noGrp="1"/>
          </p:cNvSpPr>
          <p:nvPr>
            <p:ph type="ftr" sz="quarter" idx="11"/>
          </p:nvPr>
        </p:nvSpPr>
        <p:spPr>
          <a:xfrm>
            <a:off x="2793520" y="6357620"/>
            <a:ext cx="6965361" cy="365125"/>
          </a:xfrm>
        </p:spPr>
        <p:txBody>
          <a:bodyPr/>
          <a:lstStyle/>
          <a:p>
            <a:r>
              <a:rPr lang="en-US" sz="2000" dirty="0">
                <a:solidFill>
                  <a:srgbClr val="FF0000"/>
                </a:solidFill>
              </a:rPr>
              <a:t>DRAFT -- PRELIMINARY FINDINGS.  DO NOT QUOTE OR CITE.</a:t>
            </a:r>
          </a:p>
        </p:txBody>
      </p:sp>
    </p:spTree>
    <p:extLst>
      <p:ext uri="{BB962C8B-B14F-4D97-AF65-F5344CB8AC3E}">
        <p14:creationId xmlns:p14="http://schemas.microsoft.com/office/powerpoint/2010/main" val="200006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CE07E-DBE0-4875-B7AA-860C174C3ECC}"/>
              </a:ext>
            </a:extLst>
          </p:cNvPr>
          <p:cNvSpPr>
            <a:spLocks noGrp="1"/>
          </p:cNvSpPr>
          <p:nvPr>
            <p:ph type="title"/>
          </p:nvPr>
        </p:nvSpPr>
        <p:spPr/>
        <p:txBody>
          <a:bodyPr/>
          <a:lstStyle/>
          <a:p>
            <a:r>
              <a:rPr lang="en-US" dirty="0"/>
              <a:t>Phase 2 next steps</a:t>
            </a:r>
          </a:p>
        </p:txBody>
      </p:sp>
      <p:sp>
        <p:nvSpPr>
          <p:cNvPr id="3" name="Content Placeholder 2">
            <a:extLst>
              <a:ext uri="{FF2B5EF4-FFF2-40B4-BE49-F238E27FC236}">
                <a16:creationId xmlns:a16="http://schemas.microsoft.com/office/drawing/2014/main" id="{73D62963-4F5C-400E-AC5E-A91A5333C387}"/>
              </a:ext>
            </a:extLst>
          </p:cNvPr>
          <p:cNvSpPr>
            <a:spLocks noGrp="1"/>
          </p:cNvSpPr>
          <p:nvPr>
            <p:ph idx="1"/>
          </p:nvPr>
        </p:nvSpPr>
        <p:spPr/>
        <p:txBody>
          <a:bodyPr/>
          <a:lstStyle/>
          <a:p>
            <a:r>
              <a:rPr lang="en-US" dirty="0"/>
              <a:t>Continue with reporting codes cross-walks</a:t>
            </a:r>
          </a:p>
          <a:p>
            <a:r>
              <a:rPr lang="en-US" dirty="0"/>
              <a:t>Complete case studies on why emissions are different</a:t>
            </a:r>
          </a:p>
          <a:p>
            <a:r>
              <a:rPr lang="en-US" dirty="0"/>
              <a:t>Complete document on the current sharing of data for QA</a:t>
            </a:r>
          </a:p>
          <a:p>
            <a:r>
              <a:rPr lang="en-US" dirty="0"/>
              <a:t>Recommendations for using and matching data in the combined form</a:t>
            </a:r>
          </a:p>
          <a:p>
            <a:endParaRPr lang="en-US" dirty="0"/>
          </a:p>
          <a:p>
            <a:pPr marL="0" indent="0">
              <a:buNone/>
            </a:pPr>
            <a:r>
              <a:rPr lang="en-US" dirty="0">
                <a:solidFill>
                  <a:srgbClr val="FFFF00"/>
                </a:solidFill>
              </a:rPr>
              <a:t>If you have any experiences/thoughts on any aspects of this project please contact us!  (strum.madeleine@epa.gov)</a:t>
            </a:r>
          </a:p>
        </p:txBody>
      </p:sp>
      <p:sp>
        <p:nvSpPr>
          <p:cNvPr id="4" name="Slide Number Placeholder 3">
            <a:extLst>
              <a:ext uri="{FF2B5EF4-FFF2-40B4-BE49-F238E27FC236}">
                <a16:creationId xmlns:a16="http://schemas.microsoft.com/office/drawing/2014/main" id="{DEFA9C03-5804-4238-BC24-1AA5308DA9C8}"/>
              </a:ext>
            </a:extLst>
          </p:cNvPr>
          <p:cNvSpPr>
            <a:spLocks noGrp="1"/>
          </p:cNvSpPr>
          <p:nvPr>
            <p:ph type="sldNum" sz="quarter" idx="12"/>
          </p:nvPr>
        </p:nvSpPr>
        <p:spPr/>
        <p:txBody>
          <a:bodyPr/>
          <a:lstStyle/>
          <a:p>
            <a:fld id="{E86D01D0-0DA4-4C85-A193-14766BEBD4BE}" type="slidenum">
              <a:rPr lang="en-US" smtClean="0"/>
              <a:t>16</a:t>
            </a:fld>
            <a:endParaRPr lang="en-US" dirty="0"/>
          </a:p>
        </p:txBody>
      </p:sp>
      <p:sp>
        <p:nvSpPr>
          <p:cNvPr id="6" name="Footer Placeholder 2">
            <a:extLst>
              <a:ext uri="{FF2B5EF4-FFF2-40B4-BE49-F238E27FC236}">
                <a16:creationId xmlns:a16="http://schemas.microsoft.com/office/drawing/2014/main" id="{6A3D8065-5566-48B6-8243-9D1F2B73F5DC}"/>
              </a:ext>
            </a:extLst>
          </p:cNvPr>
          <p:cNvSpPr>
            <a:spLocks noGrp="1"/>
          </p:cNvSpPr>
          <p:nvPr>
            <p:ph type="ftr" sz="quarter" idx="11"/>
          </p:nvPr>
        </p:nvSpPr>
        <p:spPr>
          <a:xfrm>
            <a:off x="1386840" y="6357621"/>
            <a:ext cx="8372041" cy="363854"/>
          </a:xfrm>
        </p:spPr>
        <p:txBody>
          <a:bodyPr/>
          <a:lstStyle/>
          <a:p>
            <a:r>
              <a:rPr lang="en-US" sz="2400" dirty="0">
                <a:solidFill>
                  <a:srgbClr val="FF0000"/>
                </a:solidFill>
              </a:rPr>
              <a:t>DRAFT -- PRELIMINARY FINDINGS.  DO NOT QUOTE OR CITE.</a:t>
            </a:r>
          </a:p>
        </p:txBody>
      </p:sp>
    </p:spTree>
    <p:extLst>
      <p:ext uri="{BB962C8B-B14F-4D97-AF65-F5344CB8AC3E}">
        <p14:creationId xmlns:p14="http://schemas.microsoft.com/office/powerpoint/2010/main" val="2046796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TRI/NEI/SLT Project:  Purpose and Scope</a:t>
            </a:r>
          </a:p>
        </p:txBody>
      </p:sp>
      <p:sp>
        <p:nvSpPr>
          <p:cNvPr id="3" name="Content Placeholder 2"/>
          <p:cNvSpPr>
            <a:spLocks noGrp="1"/>
          </p:cNvSpPr>
          <p:nvPr>
            <p:ph idx="1"/>
          </p:nvPr>
        </p:nvSpPr>
        <p:spPr/>
        <p:txBody>
          <a:bodyPr>
            <a:normAutofit fontScale="92500" lnSpcReduction="20000"/>
          </a:bodyPr>
          <a:lstStyle/>
          <a:p>
            <a:pPr lvl="0"/>
            <a:r>
              <a:rPr lang="en-US" dirty="0"/>
              <a:t>Purpose: </a:t>
            </a:r>
          </a:p>
          <a:p>
            <a:pPr lvl="1"/>
            <a:r>
              <a:rPr lang="en-US" dirty="0"/>
              <a:t>Identify and evaluate consistencies and possible workflows for sharing emissions data between TRI, SLTs, and NEI.</a:t>
            </a:r>
          </a:p>
          <a:p>
            <a:r>
              <a:rPr lang="en-US" dirty="0"/>
              <a:t>Scope- Phase 1:</a:t>
            </a:r>
          </a:p>
          <a:p>
            <a:pPr lvl="1"/>
            <a:r>
              <a:rPr lang="en-US" dirty="0"/>
              <a:t>Identify differences in terminology used to define reporting requirements in each program. </a:t>
            </a:r>
          </a:p>
          <a:p>
            <a:pPr lvl="1"/>
            <a:r>
              <a:rPr lang="en-US" dirty="0"/>
              <a:t>Identify pollutants that are common between the TRI and NEI, and specify how they relate to each other if there is not a one-to-one match.</a:t>
            </a:r>
          </a:p>
          <a:p>
            <a:pPr lvl="1"/>
            <a:r>
              <a:rPr lang="en-US" dirty="0"/>
              <a:t>Research how states use TRI data for their NEI submissions.</a:t>
            </a:r>
          </a:p>
          <a:p>
            <a:r>
              <a:rPr lang="en-US" dirty="0"/>
              <a:t>Team Members – Phase 1:</a:t>
            </a:r>
          </a:p>
          <a:p>
            <a:pPr lvl="1"/>
            <a:r>
              <a:rPr lang="en-US" dirty="0"/>
              <a:t>States: MN, SC</a:t>
            </a:r>
          </a:p>
          <a:p>
            <a:pPr lvl="1"/>
            <a:r>
              <a:rPr lang="en-US" dirty="0"/>
              <a:t>EPA: Office of Pollution Prevention &amp; Toxics (OPPT), Office of Air Quality Planning &amp; Standards (OAQPS), Office of Environmental Information (OEI)</a:t>
            </a:r>
          </a:p>
          <a:p>
            <a:pPr lvl="1"/>
            <a:r>
              <a:rPr lang="en-US" dirty="0"/>
              <a:t>Environmental Council of the States (ECOS)</a:t>
            </a:r>
          </a:p>
          <a:p>
            <a:pPr lvl="1"/>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86D01D0-0DA4-4C85-A193-14766BEBD4B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69236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TRI/NEI/SLT Phase 1:  Results and Findings</a:t>
            </a:r>
          </a:p>
        </p:txBody>
      </p:sp>
      <p:sp>
        <p:nvSpPr>
          <p:cNvPr id="3" name="Content Placeholder 2"/>
          <p:cNvSpPr>
            <a:spLocks noGrp="1"/>
          </p:cNvSpPr>
          <p:nvPr>
            <p:ph idx="1"/>
          </p:nvPr>
        </p:nvSpPr>
        <p:spPr>
          <a:xfrm>
            <a:off x="1120000" y="1825624"/>
            <a:ext cx="10233800" cy="1454443"/>
          </a:xfrm>
        </p:spPr>
        <p:txBody>
          <a:bodyPr>
            <a:normAutofit/>
          </a:bodyPr>
          <a:lstStyle/>
          <a:p>
            <a:r>
              <a:rPr lang="en-US" dirty="0"/>
              <a:t>NEI and TRI terms and requirements comparison</a:t>
            </a:r>
          </a:p>
          <a:p>
            <a:endParaRPr lang="en-US" dirty="0"/>
          </a:p>
          <a:p>
            <a:endParaRPr lang="en-US" dirty="0"/>
          </a:p>
          <a:p>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E86D01D0-0DA4-4C85-A193-14766BEBD4BE}" type="slidenum">
              <a:rPr lang="en-US" smtClean="0"/>
              <a:t>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38250242"/>
              </p:ext>
            </p:extLst>
          </p:nvPr>
        </p:nvGraphicFramePr>
        <p:xfrm>
          <a:off x="1003527" y="2430863"/>
          <a:ext cx="10184946" cy="4105438"/>
        </p:xfrm>
        <a:graphic>
          <a:graphicData uri="http://schemas.openxmlformats.org/drawingml/2006/table">
            <a:tbl>
              <a:tblPr firstRow="1" bandRow="1">
                <a:tableStyleId>{5C22544A-7EE6-4342-B048-85BDC9FD1C3A}</a:tableStyleId>
              </a:tblPr>
              <a:tblGrid>
                <a:gridCol w="2022581">
                  <a:extLst>
                    <a:ext uri="{9D8B030D-6E8A-4147-A177-3AD203B41FA5}">
                      <a16:colId xmlns:a16="http://schemas.microsoft.com/office/drawing/2014/main" val="2829729492"/>
                    </a:ext>
                  </a:extLst>
                </a:gridCol>
                <a:gridCol w="3661043">
                  <a:extLst>
                    <a:ext uri="{9D8B030D-6E8A-4147-A177-3AD203B41FA5}">
                      <a16:colId xmlns:a16="http://schemas.microsoft.com/office/drawing/2014/main" val="1810786796"/>
                    </a:ext>
                  </a:extLst>
                </a:gridCol>
                <a:gridCol w="4501322">
                  <a:extLst>
                    <a:ext uri="{9D8B030D-6E8A-4147-A177-3AD203B41FA5}">
                      <a16:colId xmlns:a16="http://schemas.microsoft.com/office/drawing/2014/main" val="1119126018"/>
                    </a:ext>
                  </a:extLst>
                </a:gridCol>
              </a:tblGrid>
              <a:tr h="339866">
                <a:tc>
                  <a:txBody>
                    <a:bodyPr/>
                    <a:lstStyle/>
                    <a:p>
                      <a:endParaRPr lang="en-US" dirty="0"/>
                    </a:p>
                  </a:txBody>
                  <a:tcPr/>
                </a:tc>
                <a:tc>
                  <a:txBody>
                    <a:bodyPr/>
                    <a:lstStyle/>
                    <a:p>
                      <a:r>
                        <a:rPr lang="en-US" dirty="0"/>
                        <a:t>TRI</a:t>
                      </a:r>
                    </a:p>
                  </a:txBody>
                  <a:tcPr/>
                </a:tc>
                <a:tc>
                  <a:txBody>
                    <a:bodyPr/>
                    <a:lstStyle/>
                    <a:p>
                      <a:r>
                        <a:rPr lang="en-US" dirty="0"/>
                        <a:t>NEI</a:t>
                      </a:r>
                    </a:p>
                  </a:txBody>
                  <a:tcPr/>
                </a:tc>
                <a:extLst>
                  <a:ext uri="{0D108BD9-81ED-4DB2-BD59-A6C34878D82A}">
                    <a16:rowId xmlns:a16="http://schemas.microsoft.com/office/drawing/2014/main" val="1930765183"/>
                  </a:ext>
                </a:extLst>
              </a:tr>
              <a:tr h="435772">
                <a:tc>
                  <a:txBody>
                    <a:bodyPr/>
                    <a:lstStyle/>
                    <a:p>
                      <a:r>
                        <a:rPr lang="en-US" dirty="0"/>
                        <a:t>Who reports the data to EPA</a:t>
                      </a:r>
                    </a:p>
                  </a:txBody>
                  <a:tcPr/>
                </a:tc>
                <a:tc>
                  <a:txBody>
                    <a:bodyPr/>
                    <a:lstStyle/>
                    <a:p>
                      <a:r>
                        <a:rPr lang="en-US" dirty="0"/>
                        <a:t>The facility itself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State,</a:t>
                      </a:r>
                      <a:r>
                        <a:rPr lang="en-US" baseline="0" dirty="0"/>
                        <a:t> local, and tribal agencies as well as EPA</a:t>
                      </a:r>
                      <a:endParaRPr lang="en-US" dirty="0"/>
                    </a:p>
                  </a:txBody>
                  <a:tcPr/>
                </a:tc>
                <a:extLst>
                  <a:ext uri="{0D108BD9-81ED-4DB2-BD59-A6C34878D82A}">
                    <a16:rowId xmlns:a16="http://schemas.microsoft.com/office/drawing/2014/main" val="491640947"/>
                  </a:ext>
                </a:extLst>
              </a:tr>
              <a:tr h="687740">
                <a:tc>
                  <a:txBody>
                    <a:bodyPr/>
                    <a:lstStyle/>
                    <a:p>
                      <a:r>
                        <a:rPr lang="en-US" dirty="0"/>
                        <a:t>Frequency</a:t>
                      </a:r>
                      <a:r>
                        <a:rPr lang="en-US" baseline="0" dirty="0"/>
                        <a:t> of Reporting</a:t>
                      </a:r>
                      <a:endParaRPr lang="en-US" dirty="0"/>
                    </a:p>
                  </a:txBody>
                  <a:tcPr/>
                </a:tc>
                <a:tc>
                  <a:txBody>
                    <a:bodyPr/>
                    <a:lstStyle/>
                    <a:p>
                      <a:r>
                        <a:rPr lang="en-US" dirty="0"/>
                        <a:t>Annually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Annual</a:t>
                      </a:r>
                      <a:r>
                        <a:rPr lang="en-US" baseline="0" dirty="0"/>
                        <a:t> for largest sources only, e</a:t>
                      </a:r>
                      <a:r>
                        <a:rPr lang="en-US" dirty="0"/>
                        <a:t>very three years for all sources</a:t>
                      </a:r>
                    </a:p>
                  </a:txBody>
                  <a:tcPr/>
                </a:tc>
                <a:extLst>
                  <a:ext uri="{0D108BD9-81ED-4DB2-BD59-A6C34878D82A}">
                    <a16:rowId xmlns:a16="http://schemas.microsoft.com/office/drawing/2014/main" val="1167914883"/>
                  </a:ext>
                </a:extLst>
              </a:tr>
              <a:tr h="948818">
                <a:tc>
                  <a:txBody>
                    <a:bodyPr/>
                    <a:lstStyle/>
                    <a:p>
                      <a:r>
                        <a:rPr lang="en-US" dirty="0"/>
                        <a:t>Industries covered</a:t>
                      </a:r>
                    </a:p>
                  </a:txBody>
                  <a:tcPr/>
                </a:tc>
                <a:tc>
                  <a:txBody>
                    <a:bodyPr/>
                    <a:lstStyle/>
                    <a:p>
                      <a:r>
                        <a:rPr lang="en-US" dirty="0"/>
                        <a:t>TRI-covered sectors (e.g.,</a:t>
                      </a:r>
                      <a:r>
                        <a:rPr lang="en-US" baseline="0" dirty="0"/>
                        <a:t> manufacturing, waste management, metal mining, electric utilities)</a:t>
                      </a:r>
                      <a:endParaRPr lang="en-US" dirty="0"/>
                    </a:p>
                  </a:txBody>
                  <a:tcPr/>
                </a:tc>
                <a:tc>
                  <a:txBody>
                    <a:bodyPr/>
                    <a:lstStyle/>
                    <a:p>
                      <a:r>
                        <a:rPr lang="en-US" dirty="0"/>
                        <a:t>No restrictions based on industry</a:t>
                      </a:r>
                      <a:r>
                        <a:rPr lang="en-US" baseline="0" dirty="0"/>
                        <a:t> sector</a:t>
                      </a:r>
                      <a:endParaRPr lang="en-US" dirty="0"/>
                    </a:p>
                  </a:txBody>
                  <a:tcPr/>
                </a:tc>
                <a:extLst>
                  <a:ext uri="{0D108BD9-81ED-4DB2-BD59-A6C34878D82A}">
                    <a16:rowId xmlns:a16="http://schemas.microsoft.com/office/drawing/2014/main" val="3740075650"/>
                  </a:ext>
                </a:extLst>
              </a:tr>
              <a:tr h="564472">
                <a:tc>
                  <a:txBody>
                    <a:bodyPr/>
                    <a:lstStyle/>
                    <a:p>
                      <a:r>
                        <a:rPr lang="en-US" dirty="0"/>
                        <a:t>Pollutants covered</a:t>
                      </a:r>
                    </a:p>
                  </a:txBody>
                  <a:tcPr/>
                </a:tc>
                <a:tc>
                  <a:txBody>
                    <a:bodyPr/>
                    <a:lstStyle/>
                    <a:p>
                      <a:r>
                        <a:rPr lang="en-US" dirty="0"/>
                        <a:t>TRI-listed chemicals</a:t>
                      </a:r>
                      <a:r>
                        <a:rPr lang="en-US" baseline="0" dirty="0"/>
                        <a:t> (generally chemicals that cause cancer or other chronic human health effects, acute human health effects, and/or environmental effects.)</a:t>
                      </a:r>
                      <a:endParaRPr lang="en-US" dirty="0"/>
                    </a:p>
                  </a:txBody>
                  <a:tcPr/>
                </a:tc>
                <a:tc>
                  <a:txBody>
                    <a:bodyPr/>
                    <a:lstStyle/>
                    <a:p>
                      <a:r>
                        <a:rPr lang="en-US" dirty="0"/>
                        <a:t>Criteria air pollutants and precursors required.</a:t>
                      </a:r>
                      <a:r>
                        <a:rPr lang="en-US" baseline="0" dirty="0"/>
                        <a:t> Hazardous air pollutants submitted voluntarily by SLT, and estimated by EPA.</a:t>
                      </a:r>
                      <a:endParaRPr lang="en-US" dirty="0"/>
                    </a:p>
                  </a:txBody>
                  <a:tcPr/>
                </a:tc>
                <a:extLst>
                  <a:ext uri="{0D108BD9-81ED-4DB2-BD59-A6C34878D82A}">
                    <a16:rowId xmlns:a16="http://schemas.microsoft.com/office/drawing/2014/main" val="1016112345"/>
                  </a:ext>
                </a:extLst>
              </a:tr>
            </a:tbl>
          </a:graphicData>
        </a:graphic>
      </p:graphicFrame>
    </p:spTree>
    <p:extLst>
      <p:ext uri="{BB962C8B-B14F-4D97-AF65-F5344CB8AC3E}">
        <p14:creationId xmlns:p14="http://schemas.microsoft.com/office/powerpoint/2010/main" val="164257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TRI/NEI/SLT Phase 1:  Results and Findings – cont’d (2)</a:t>
            </a:r>
          </a:p>
        </p:txBody>
      </p:sp>
      <p:sp>
        <p:nvSpPr>
          <p:cNvPr id="3" name="Content Placeholder 2"/>
          <p:cNvSpPr>
            <a:spLocks noGrp="1"/>
          </p:cNvSpPr>
          <p:nvPr>
            <p:ph idx="1"/>
          </p:nvPr>
        </p:nvSpPr>
        <p:spPr>
          <a:xfrm>
            <a:off x="1120000" y="1933201"/>
            <a:ext cx="5672686" cy="3902824"/>
          </a:xfrm>
        </p:spPr>
        <p:txBody>
          <a:bodyPr>
            <a:normAutofit lnSpcReduction="10000"/>
          </a:bodyPr>
          <a:lstStyle/>
          <a:p>
            <a:r>
              <a:rPr lang="en-US" dirty="0"/>
              <a:t>Pollutant Crosswalk</a:t>
            </a:r>
          </a:p>
          <a:p>
            <a:pPr lvl="1"/>
            <a:r>
              <a:rPr lang="en-US" dirty="0"/>
              <a:t>NEI: </a:t>
            </a:r>
          </a:p>
          <a:p>
            <a:pPr lvl="2"/>
            <a:r>
              <a:rPr lang="en-US" dirty="0"/>
              <a:t>Criteria air pollutants &amp; precursors (CAPs)</a:t>
            </a:r>
          </a:p>
          <a:p>
            <a:pPr lvl="3"/>
            <a:r>
              <a:rPr lang="en-US" dirty="0"/>
              <a:t>Ammonia, Lead, VOC, PM2.5, PM10, NOx, CO, SO2</a:t>
            </a:r>
          </a:p>
          <a:p>
            <a:pPr lvl="2"/>
            <a:r>
              <a:rPr lang="en-US" dirty="0"/>
              <a:t>187 hazardous air pollutants (HAPs)</a:t>
            </a:r>
          </a:p>
          <a:p>
            <a:pPr lvl="1"/>
            <a:r>
              <a:rPr lang="en-US" dirty="0"/>
              <a:t>TRI: </a:t>
            </a:r>
          </a:p>
          <a:p>
            <a:pPr lvl="2"/>
            <a:r>
              <a:rPr lang="en-US" dirty="0"/>
              <a:t>2 of the CAPs: lead (which is both a HAP and CAP) and ammonia</a:t>
            </a:r>
          </a:p>
          <a:p>
            <a:pPr lvl="2"/>
            <a:r>
              <a:rPr lang="en-US" dirty="0"/>
              <a:t>Almost all (about 96%) of the 187 HAPs </a:t>
            </a:r>
          </a:p>
          <a:p>
            <a:pPr lvl="2"/>
            <a:r>
              <a:rPr lang="en-US" dirty="0"/>
              <a:t>In all, 692 chemicals and chemical categories</a:t>
            </a:r>
          </a:p>
          <a:p>
            <a:pPr lvl="2"/>
            <a:endParaRPr lang="en-US" dirty="0"/>
          </a:p>
          <a:p>
            <a:pPr lvl="1"/>
            <a:endParaRPr lang="en-US" dirty="0"/>
          </a:p>
        </p:txBody>
      </p:sp>
      <p:sp>
        <p:nvSpPr>
          <p:cNvPr id="4" name="Slide Number Placeholder 3"/>
          <p:cNvSpPr>
            <a:spLocks noGrp="1"/>
          </p:cNvSpPr>
          <p:nvPr>
            <p:ph type="sldNum" sz="quarter" idx="12"/>
          </p:nvPr>
        </p:nvSpPr>
        <p:spPr/>
        <p:txBody>
          <a:bodyPr/>
          <a:lstStyle/>
          <a:p>
            <a:fld id="{E86D01D0-0DA4-4C85-A193-14766BEBD4BE}" type="slidenum">
              <a:rPr lang="en-US" smtClean="0"/>
              <a:t>4</a:t>
            </a:fld>
            <a:endParaRPr lang="en-US" dirty="0"/>
          </a:p>
        </p:txBody>
      </p:sp>
      <p:sp>
        <p:nvSpPr>
          <p:cNvPr id="12" name="TextBox 11"/>
          <p:cNvSpPr txBox="1"/>
          <p:nvPr/>
        </p:nvSpPr>
        <p:spPr>
          <a:xfrm>
            <a:off x="8250464" y="2818413"/>
            <a:ext cx="2215243" cy="923330"/>
          </a:xfrm>
          <a:prstGeom prst="rect">
            <a:avLst/>
          </a:prstGeom>
          <a:noFill/>
        </p:spPr>
        <p:txBody>
          <a:bodyPr wrap="square" rtlCol="0">
            <a:spAutoFit/>
          </a:bodyPr>
          <a:lstStyle/>
          <a:p>
            <a:pPr algn="ctr"/>
            <a:r>
              <a:rPr lang="en-US" dirty="0"/>
              <a:t>TRI Chemicals and Chemical Categories</a:t>
            </a:r>
          </a:p>
          <a:p>
            <a:pPr algn="ctr"/>
            <a:r>
              <a:rPr lang="en-US" dirty="0"/>
              <a:t>(692)</a:t>
            </a:r>
          </a:p>
        </p:txBody>
      </p:sp>
      <p:sp>
        <p:nvSpPr>
          <p:cNvPr id="13" name="TextBox 12"/>
          <p:cNvSpPr txBox="1"/>
          <p:nvPr/>
        </p:nvSpPr>
        <p:spPr>
          <a:xfrm>
            <a:off x="6792686" y="5728898"/>
            <a:ext cx="3837214" cy="646331"/>
          </a:xfrm>
          <a:prstGeom prst="rect">
            <a:avLst/>
          </a:prstGeom>
          <a:noFill/>
        </p:spPr>
        <p:txBody>
          <a:bodyPr wrap="square" rtlCol="0">
            <a:spAutoFit/>
          </a:bodyPr>
          <a:lstStyle/>
          <a:p>
            <a:r>
              <a:rPr lang="en-US" dirty="0"/>
              <a:t>NEI Pollutants </a:t>
            </a:r>
          </a:p>
          <a:p>
            <a:r>
              <a:rPr lang="en-US" dirty="0"/>
              <a:t>(8 CAPs, 187 HAPs)</a:t>
            </a:r>
          </a:p>
        </p:txBody>
      </p:sp>
      <p:grpSp>
        <p:nvGrpSpPr>
          <p:cNvPr id="5" name="Group 4" descr="Diagram showing the overlap of reported pollutants to both TRI and the National Emission Inventory" title="Overlap of Pollutants">
            <a:extLst>
              <a:ext uri="{FF2B5EF4-FFF2-40B4-BE49-F238E27FC236}">
                <a16:creationId xmlns:a16="http://schemas.microsoft.com/office/drawing/2014/main" id="{A32DA356-8869-409B-8773-297F173CDB66}"/>
              </a:ext>
            </a:extLst>
          </p:cNvPr>
          <p:cNvGrpSpPr/>
          <p:nvPr/>
        </p:nvGrpSpPr>
        <p:grpSpPr>
          <a:xfrm>
            <a:off x="6498771" y="1857988"/>
            <a:ext cx="5424714" cy="3870910"/>
            <a:chOff x="6498771" y="1857988"/>
            <a:chExt cx="5424714" cy="3870910"/>
          </a:xfrm>
        </p:grpSpPr>
        <p:graphicFrame>
          <p:nvGraphicFramePr>
            <p:cNvPr id="11" name="Diagram 10"/>
            <p:cNvGraphicFramePr/>
            <p:nvPr>
              <p:extLst>
                <p:ext uri="{D42A27DB-BD31-4B8C-83A1-F6EECF244321}">
                  <p14:modId xmlns:p14="http://schemas.microsoft.com/office/powerpoint/2010/main" val="186088003"/>
                </p:ext>
              </p:extLst>
            </p:nvPr>
          </p:nvGraphicFramePr>
          <p:xfrm>
            <a:off x="6498771" y="1857988"/>
            <a:ext cx="5424714" cy="3762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5" name="Straight Connector 14"/>
            <p:cNvCxnSpPr/>
            <p:nvPr/>
          </p:nvCxnSpPr>
          <p:spPr>
            <a:xfrm flipH="1" flipV="1">
              <a:off x="7756071" y="5241472"/>
              <a:ext cx="16329" cy="487426"/>
            </a:xfrm>
            <a:prstGeom prst="line">
              <a:avLst/>
            </a:prstGeom>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65577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TRI/NEI/SLT Phase 1:  Results and Findings – cont’d (3)</a:t>
            </a:r>
          </a:p>
        </p:txBody>
      </p:sp>
      <p:sp>
        <p:nvSpPr>
          <p:cNvPr id="3" name="Content Placeholder 2"/>
          <p:cNvSpPr>
            <a:spLocks noGrp="1"/>
          </p:cNvSpPr>
          <p:nvPr>
            <p:ph idx="1"/>
          </p:nvPr>
        </p:nvSpPr>
        <p:spPr>
          <a:xfrm>
            <a:off x="1120000" y="1933201"/>
            <a:ext cx="10233800" cy="3902824"/>
          </a:xfrm>
        </p:spPr>
        <p:txBody>
          <a:bodyPr>
            <a:normAutofit/>
          </a:bodyPr>
          <a:lstStyle/>
          <a:p>
            <a:r>
              <a:rPr lang="en-US" dirty="0"/>
              <a:t>Pollutant Crosswalk</a:t>
            </a:r>
          </a:p>
          <a:p>
            <a:pPr lvl="1"/>
            <a:r>
              <a:rPr lang="en-US" dirty="0"/>
              <a:t>TRI pollutants to NEI pollutants and vice versa</a:t>
            </a:r>
          </a:p>
          <a:p>
            <a:pPr lvl="1"/>
            <a:r>
              <a:rPr lang="en-US" dirty="0"/>
              <a:t>Identified overlap in categories of chemicals</a:t>
            </a:r>
          </a:p>
          <a:p>
            <a:pPr lvl="1"/>
            <a:r>
              <a:rPr lang="en-US" dirty="0"/>
              <a:t>Discovered and corrected issue with NEI glycol ethers</a:t>
            </a:r>
          </a:p>
          <a:p>
            <a:endParaRPr lang="en-US" dirty="0"/>
          </a:p>
          <a:p>
            <a:endParaRPr lang="en-US" dirty="0"/>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E86D01D0-0DA4-4C85-A193-14766BEBD4BE}" type="slidenum">
              <a:rPr lang="en-US" smtClean="0"/>
              <a:t>5</a:t>
            </a:fld>
            <a:endParaRPr lang="en-US" dirty="0"/>
          </a:p>
        </p:txBody>
      </p:sp>
      <p:pic>
        <p:nvPicPr>
          <p:cNvPr id="6" name="Picture 5" descr="Screenshot of pollutant crosswalk table showing lycol Ethers in the NEI and how it would be crosswalked to TRI" title="Pollutant Crosswalk"/>
          <p:cNvPicPr>
            <a:picLocks noChangeAspect="1"/>
          </p:cNvPicPr>
          <p:nvPr/>
        </p:nvPicPr>
        <p:blipFill rotWithShape="1">
          <a:blip r:embed="rId3"/>
          <a:srcRect l="36342" t="-1" b="2505"/>
          <a:stretch/>
        </p:blipFill>
        <p:spPr>
          <a:xfrm>
            <a:off x="913527" y="4113214"/>
            <a:ext cx="10364945" cy="1722811"/>
          </a:xfrm>
          <a:prstGeom prst="rect">
            <a:avLst/>
          </a:prstGeom>
        </p:spPr>
      </p:pic>
    </p:spTree>
    <p:extLst>
      <p:ext uri="{BB962C8B-B14F-4D97-AF65-F5344CB8AC3E}">
        <p14:creationId xmlns:p14="http://schemas.microsoft.com/office/powerpoint/2010/main" val="320130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TRI/NEI/SLT Phase 1:  Results and Findings – cont’d (4)</a:t>
            </a:r>
          </a:p>
        </p:txBody>
      </p:sp>
      <p:sp>
        <p:nvSpPr>
          <p:cNvPr id="3" name="Content Placeholder 2"/>
          <p:cNvSpPr>
            <a:spLocks noGrp="1"/>
          </p:cNvSpPr>
          <p:nvPr>
            <p:ph idx="1"/>
          </p:nvPr>
        </p:nvSpPr>
        <p:spPr>
          <a:xfrm>
            <a:off x="1120000" y="1933201"/>
            <a:ext cx="3684012" cy="3902824"/>
          </a:xfrm>
        </p:spPr>
        <p:txBody>
          <a:bodyPr>
            <a:normAutofit/>
          </a:bodyPr>
          <a:lstStyle/>
          <a:p>
            <a:r>
              <a:rPr lang="en-US" dirty="0"/>
              <a:t>Pollutant Crosswalk</a:t>
            </a:r>
          </a:p>
          <a:p>
            <a:pPr lvl="1"/>
            <a:r>
              <a:rPr lang="en-US" dirty="0"/>
              <a:t>Original posted in Sept, </a:t>
            </a:r>
            <a:r>
              <a:rPr lang="en-US" u="sng" dirty="0">
                <a:solidFill>
                  <a:schemeClr val="accent6">
                    <a:lumMod val="60000"/>
                    <a:lumOff val="40000"/>
                  </a:schemeClr>
                </a:solidFill>
              </a:rPr>
              <a:t>update posted in April</a:t>
            </a:r>
          </a:p>
          <a:p>
            <a:pPr lvl="1"/>
            <a:endParaRPr lang="en-US" dirty="0"/>
          </a:p>
          <a:p>
            <a:pPr lvl="1"/>
            <a:r>
              <a:rPr lang="en-US" dirty="0"/>
              <a:t>Use pollutant crosswalk to update EPA’s Substance Registry Services (SRS)</a:t>
            </a:r>
          </a:p>
          <a:p>
            <a:pPr lvl="1"/>
            <a:endParaRPr lang="en-US" dirty="0"/>
          </a:p>
          <a:p>
            <a:endParaRPr lang="en-US" dirty="0"/>
          </a:p>
          <a:p>
            <a:endParaRPr lang="en-US" dirty="0"/>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E86D01D0-0DA4-4C85-A193-14766BEBD4BE}" type="slidenum">
              <a:rPr lang="en-US" smtClean="0"/>
              <a:t>6</a:t>
            </a:fld>
            <a:endParaRPr lang="en-US" dirty="0"/>
          </a:p>
        </p:txBody>
      </p:sp>
      <p:pic>
        <p:nvPicPr>
          <p:cNvPr id="7" name="Picture 6" descr="Screenshot of the pollutant table from the Substance Registry Service with the pollutant synonym and the corresponding regulation." title="Substance Registry Service"/>
          <p:cNvPicPr>
            <a:picLocks noChangeAspect="1"/>
          </p:cNvPicPr>
          <p:nvPr/>
        </p:nvPicPr>
        <p:blipFill>
          <a:blip r:embed="rId3"/>
          <a:stretch>
            <a:fillRect/>
          </a:stretch>
        </p:blipFill>
        <p:spPr>
          <a:xfrm>
            <a:off x="5964477" y="2193766"/>
            <a:ext cx="4691743" cy="4255117"/>
          </a:xfrm>
          <a:prstGeom prst="rect">
            <a:avLst/>
          </a:prstGeom>
        </p:spPr>
      </p:pic>
      <p:sp>
        <p:nvSpPr>
          <p:cNvPr id="8" name="TextBox 7"/>
          <p:cNvSpPr txBox="1"/>
          <p:nvPr/>
        </p:nvSpPr>
        <p:spPr>
          <a:xfrm>
            <a:off x="6181704" y="1757561"/>
            <a:ext cx="4617493" cy="369332"/>
          </a:xfrm>
          <a:prstGeom prst="rect">
            <a:avLst/>
          </a:prstGeom>
          <a:noFill/>
        </p:spPr>
        <p:txBody>
          <a:bodyPr wrap="square" rtlCol="0">
            <a:spAutoFit/>
          </a:bodyPr>
          <a:lstStyle/>
          <a:p>
            <a:r>
              <a:rPr lang="en-US" dirty="0"/>
              <a:t>EPA’s Substance Registry Services (SRS)</a:t>
            </a:r>
          </a:p>
        </p:txBody>
      </p:sp>
    </p:spTree>
    <p:extLst>
      <p:ext uri="{BB962C8B-B14F-4D97-AF65-F5344CB8AC3E}">
        <p14:creationId xmlns:p14="http://schemas.microsoft.com/office/powerpoint/2010/main" val="209534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t>TRI/NEI/SLT Phase 1:  Results and Findings – cont’d (5)</a:t>
            </a:r>
          </a:p>
        </p:txBody>
      </p:sp>
      <p:sp>
        <p:nvSpPr>
          <p:cNvPr id="3" name="Content Placeholder 2"/>
          <p:cNvSpPr>
            <a:spLocks noGrp="1"/>
          </p:cNvSpPr>
          <p:nvPr>
            <p:ph idx="1"/>
          </p:nvPr>
        </p:nvSpPr>
        <p:spPr/>
        <p:txBody>
          <a:bodyPr/>
          <a:lstStyle/>
          <a:p>
            <a:r>
              <a:rPr lang="en-US" dirty="0"/>
              <a:t>Survey</a:t>
            </a:r>
          </a:p>
          <a:p>
            <a:pPr lvl="1"/>
            <a:r>
              <a:rPr lang="en-US" dirty="0"/>
              <a:t>Three states use TRI data for their EI submission: Illinois, Minnesota, and Indiana</a:t>
            </a:r>
          </a:p>
          <a:p>
            <a:pPr lvl="2"/>
            <a:r>
              <a:rPr lang="en-US" dirty="0"/>
              <a:t>Illinois and Minnesota use similar approach and incorporate TRI data into EI submission.</a:t>
            </a:r>
          </a:p>
          <a:p>
            <a:pPr lvl="2"/>
            <a:r>
              <a:rPr lang="en-US" dirty="0"/>
              <a:t>Indiana does not include TRI data in submission, but uses it to inform what they submit.</a:t>
            </a:r>
          </a:p>
          <a:p>
            <a:pPr lvl="1"/>
            <a:r>
              <a:rPr lang="en-US" dirty="0"/>
              <a:t>EPA also answered survey on how TRI is incorporated into the NEI</a:t>
            </a:r>
          </a:p>
          <a:p>
            <a:pPr lvl="2"/>
            <a:r>
              <a:rPr lang="en-US" dirty="0"/>
              <a:t>TRI data is incorporated by EPA after the Air Emissions Reporting Requirement (AERR) deadline</a:t>
            </a:r>
          </a:p>
          <a:p>
            <a:pPr lvl="1"/>
            <a:r>
              <a:rPr lang="en-US" dirty="0"/>
              <a:t>States and EPA report TRI data using the engineering judgement calculation method code</a:t>
            </a:r>
          </a:p>
          <a:p>
            <a:endParaRPr lang="en-US" dirty="0"/>
          </a:p>
        </p:txBody>
      </p:sp>
      <p:sp>
        <p:nvSpPr>
          <p:cNvPr id="4" name="Slide Number Placeholder 3"/>
          <p:cNvSpPr>
            <a:spLocks noGrp="1"/>
          </p:cNvSpPr>
          <p:nvPr>
            <p:ph type="sldNum" sz="quarter" idx="12"/>
          </p:nvPr>
        </p:nvSpPr>
        <p:spPr/>
        <p:txBody>
          <a:bodyPr/>
          <a:lstStyle/>
          <a:p>
            <a:fld id="{E86D01D0-0DA4-4C85-A193-14766BEBD4BE}" type="slidenum">
              <a:rPr lang="en-US" smtClean="0"/>
              <a:t>7</a:t>
            </a:fld>
            <a:endParaRPr lang="en-US" dirty="0"/>
          </a:p>
        </p:txBody>
      </p:sp>
    </p:spTree>
    <p:extLst>
      <p:ext uri="{BB962C8B-B14F-4D97-AF65-F5344CB8AC3E}">
        <p14:creationId xmlns:p14="http://schemas.microsoft.com/office/powerpoint/2010/main" val="4201453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86D01D0-0DA4-4C85-A193-14766BEBD4BE}" type="slidenum">
              <a:rPr lang="en-US" smtClean="0"/>
              <a:t>8</a:t>
            </a:fld>
            <a:endParaRPr lang="en-US" dirty="0"/>
          </a:p>
        </p:txBody>
      </p:sp>
      <p:sp>
        <p:nvSpPr>
          <p:cNvPr id="6" name="Title 5">
            <a:extLst>
              <a:ext uri="{FF2B5EF4-FFF2-40B4-BE49-F238E27FC236}">
                <a16:creationId xmlns:a16="http://schemas.microsoft.com/office/drawing/2014/main" id="{F9603105-40AF-462A-B6F3-AC264994D608}"/>
              </a:ext>
            </a:extLst>
          </p:cNvPr>
          <p:cNvSpPr>
            <a:spLocks noGrp="1"/>
          </p:cNvSpPr>
          <p:nvPr>
            <p:ph type="title" idx="4294967295"/>
          </p:nvPr>
        </p:nvSpPr>
        <p:spPr>
          <a:xfrm>
            <a:off x="655092" y="2412361"/>
            <a:ext cx="10515600" cy="1325562"/>
          </a:xfrm>
        </p:spPr>
        <p:txBody>
          <a:bodyPr>
            <a:normAutofit fontScale="90000"/>
          </a:bodyPr>
          <a:lstStyle/>
          <a:p>
            <a:r>
              <a:rPr lang="en-US" dirty="0"/>
              <a:t>Final report and pollutant crosswalk at</a:t>
            </a:r>
            <a:br>
              <a:rPr lang="en-US" dirty="0"/>
            </a:br>
            <a:br>
              <a:rPr lang="en-US" dirty="0"/>
            </a:br>
            <a:r>
              <a:rPr lang="en-US" sz="3600" dirty="0">
                <a:hlinkClick r:id="rId3"/>
              </a:rPr>
              <a:t>https://www.epa.gov/e-enterprise/product-design-team</a:t>
            </a:r>
            <a:br>
              <a:rPr lang="en-US" sz="3600" dirty="0"/>
            </a:br>
            <a:br>
              <a:rPr lang="en-US" sz="3600" dirty="0"/>
            </a:br>
            <a:r>
              <a:rPr lang="en-US" sz="3600" dirty="0"/>
              <a:t>CAER webinar - </a:t>
            </a:r>
            <a:r>
              <a:rPr lang="en-US" sz="3600" dirty="0">
                <a:hlinkClick r:id="rId4"/>
              </a:rPr>
              <a:t>https://www.youtube.com/watch?v=6r_elMUTMfY</a:t>
            </a:r>
            <a:r>
              <a:rPr lang="en-US" sz="3600" dirty="0"/>
              <a:t> </a:t>
            </a:r>
            <a:br>
              <a:rPr lang="en-US" dirty="0"/>
            </a:br>
            <a:endParaRPr lang="en-US" dirty="0"/>
          </a:p>
        </p:txBody>
      </p:sp>
    </p:spTree>
    <p:extLst>
      <p:ext uri="{BB962C8B-B14F-4D97-AF65-F5344CB8AC3E}">
        <p14:creationId xmlns:p14="http://schemas.microsoft.com/office/powerpoint/2010/main" val="312192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TRI/NEI/SLT Project:  Phase 2</a:t>
            </a:r>
          </a:p>
        </p:txBody>
      </p:sp>
      <p:sp>
        <p:nvSpPr>
          <p:cNvPr id="3" name="Content Placeholder 2"/>
          <p:cNvSpPr>
            <a:spLocks noGrp="1"/>
          </p:cNvSpPr>
          <p:nvPr>
            <p:ph idx="1"/>
          </p:nvPr>
        </p:nvSpPr>
        <p:spPr/>
        <p:txBody>
          <a:bodyPr>
            <a:normAutofit lnSpcReduction="10000"/>
          </a:bodyPr>
          <a:lstStyle/>
          <a:p>
            <a:r>
              <a:rPr lang="en-US" dirty="0"/>
              <a:t>Scope:</a:t>
            </a:r>
          </a:p>
          <a:p>
            <a:pPr lvl="1"/>
            <a:r>
              <a:rPr lang="en-US" dirty="0"/>
              <a:t>Quantify differences in emissions (TRI and NEI data for 2014)</a:t>
            </a:r>
          </a:p>
          <a:p>
            <a:pPr lvl="1"/>
            <a:r>
              <a:rPr lang="en-US" dirty="0"/>
              <a:t>Explore reasons for differences between reporting data</a:t>
            </a:r>
          </a:p>
          <a:p>
            <a:pPr lvl="1"/>
            <a:r>
              <a:rPr lang="en-US" dirty="0"/>
              <a:t>Research cross-program data sharing and recommendations</a:t>
            </a:r>
          </a:p>
          <a:p>
            <a:pPr lvl="1"/>
            <a:r>
              <a:rPr lang="en-US" dirty="0"/>
              <a:t>Develop comparisons and crosswalks for emission estimation method codes and control/treatment codes between NEI and TRI</a:t>
            </a:r>
          </a:p>
          <a:p>
            <a:r>
              <a:rPr lang="en-US" dirty="0"/>
              <a:t>Team Members:</a:t>
            </a:r>
          </a:p>
          <a:p>
            <a:pPr lvl="1"/>
            <a:r>
              <a:rPr lang="en-US" dirty="0"/>
              <a:t>States: MN, SC, MI, GA</a:t>
            </a:r>
          </a:p>
          <a:p>
            <a:pPr lvl="1"/>
            <a:r>
              <a:rPr lang="en-US" dirty="0"/>
              <a:t>EPA: Office of Pollution Prevention &amp; Toxics (OPPT), Office of Air Quality Planning &amp; Standards (OAQPS), Office of Environmental Information (OEI)</a:t>
            </a:r>
          </a:p>
          <a:p>
            <a:pPr lvl="1"/>
            <a:r>
              <a:rPr lang="en-US" dirty="0"/>
              <a:t>Environmental Council of the States (ECOS)</a:t>
            </a:r>
          </a:p>
          <a:p>
            <a:pPr lvl="1"/>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86D01D0-0DA4-4C85-A193-14766BEBD4B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29855986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ThemeOEI</Template>
  <TotalTime>8133</TotalTime>
  <Words>1664</Words>
  <Application>Microsoft Office PowerPoint</Application>
  <PresentationFormat>Widescreen</PresentationFormat>
  <Paragraphs>229</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Depth</vt:lpstr>
      <vt:lpstr>Combined Air Emissions Reporting  (CAER) for  the Toxics Release Inventory (TRI), the National Emissions Inventory (NEI), and the States/Local Municipalities/Tribes  (SLT)  Emission Inventories</vt:lpstr>
      <vt:lpstr>TRI/NEI/SLT Project:  Purpose and Scope</vt:lpstr>
      <vt:lpstr>TRI/NEI/SLT Phase 1:  Results and Findings</vt:lpstr>
      <vt:lpstr>TRI/NEI/SLT Phase 1:  Results and Findings – cont’d (2)</vt:lpstr>
      <vt:lpstr>TRI/NEI/SLT Phase 1:  Results and Findings – cont’d (3)</vt:lpstr>
      <vt:lpstr>TRI/NEI/SLT Phase 1:  Results and Findings – cont’d (4)</vt:lpstr>
      <vt:lpstr>TRI/NEI/SLT Phase 1:  Results and Findings – cont’d (5)</vt:lpstr>
      <vt:lpstr>Final report and pollutant crosswalk at  https://www.epa.gov/e-enterprise/product-design-team  CAER webinar - https://www.youtube.com/watch?v=6r_elMUTMfY  </vt:lpstr>
      <vt:lpstr>TRI/NEI/SLT Project:  Phase 2</vt:lpstr>
      <vt:lpstr>Phase 2: Metrics- 2014 NEI &amp; 2014 TRI</vt:lpstr>
      <vt:lpstr>Phase 2: 2014 NEI compared to 2014 TRI</vt:lpstr>
      <vt:lpstr>How do emissions compare by State </vt:lpstr>
      <vt:lpstr>Magnitude of TRI/NEI ratios</vt:lpstr>
      <vt:lpstr>Why are TRI/NEI emissions different?</vt:lpstr>
      <vt:lpstr>Code cross-walks</vt:lpstr>
      <vt:lpstr>Phase 2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QA/QC Project:  Purpose and Scope</dc:title>
  <dc:creator>Mangino, Joseph</dc:creator>
  <cp:keywords>CAER, E-Enterprise, Toxic Release Inventory, TRI, Pollutants</cp:keywords>
  <cp:lastModifiedBy>Dombrowski, Sally</cp:lastModifiedBy>
  <cp:revision>145</cp:revision>
  <cp:lastPrinted>2018-05-04T20:21:40Z</cp:lastPrinted>
  <dcterms:created xsi:type="dcterms:W3CDTF">2017-06-06T14:25:28Z</dcterms:created>
  <dcterms:modified xsi:type="dcterms:W3CDTF">2018-11-07T15:46:17Z</dcterms:modified>
  <cp:category>Training</cp:category>
</cp:coreProperties>
</file>