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39"/>
  </p:sldMasterIdLst>
  <p:notesMasterIdLst>
    <p:notesMasterId r:id="rId247"/>
  </p:notesMasterIdLst>
  <p:sldIdLst>
    <p:sldId id="330" r:id="rId140"/>
    <p:sldId id="331" r:id="rId141"/>
    <p:sldId id="332" r:id="rId142"/>
    <p:sldId id="333" r:id="rId143"/>
    <p:sldId id="334" r:id="rId144"/>
    <p:sldId id="335" r:id="rId145"/>
    <p:sldId id="336" r:id="rId146"/>
    <p:sldId id="337" r:id="rId147"/>
    <p:sldId id="338" r:id="rId148"/>
    <p:sldId id="339" r:id="rId149"/>
    <p:sldId id="340" r:id="rId150"/>
    <p:sldId id="341" r:id="rId151"/>
    <p:sldId id="342" r:id="rId152"/>
    <p:sldId id="343" r:id="rId153"/>
    <p:sldId id="344" r:id="rId154"/>
    <p:sldId id="345" r:id="rId155"/>
    <p:sldId id="346" r:id="rId156"/>
    <p:sldId id="347" r:id="rId157"/>
    <p:sldId id="348" r:id="rId158"/>
    <p:sldId id="349" r:id="rId159"/>
    <p:sldId id="350" r:id="rId160"/>
    <p:sldId id="351" r:id="rId161"/>
    <p:sldId id="352" r:id="rId162"/>
    <p:sldId id="353" r:id="rId163"/>
    <p:sldId id="354" r:id="rId164"/>
    <p:sldId id="355" r:id="rId165"/>
    <p:sldId id="357" r:id="rId166"/>
    <p:sldId id="362" r:id="rId167"/>
    <p:sldId id="358" r:id="rId168"/>
    <p:sldId id="291" r:id="rId169"/>
    <p:sldId id="292" r:id="rId170"/>
    <p:sldId id="293" r:id="rId171"/>
    <p:sldId id="365" r:id="rId172"/>
    <p:sldId id="257" r:id="rId173"/>
    <p:sldId id="261" r:id="rId174"/>
    <p:sldId id="297" r:id="rId175"/>
    <p:sldId id="258" r:id="rId176"/>
    <p:sldId id="259" r:id="rId177"/>
    <p:sldId id="260" r:id="rId178"/>
    <p:sldId id="288" r:id="rId179"/>
    <p:sldId id="262" r:id="rId180"/>
    <p:sldId id="290" r:id="rId181"/>
    <p:sldId id="263" r:id="rId182"/>
    <p:sldId id="264" r:id="rId183"/>
    <p:sldId id="265" r:id="rId184"/>
    <p:sldId id="299" r:id="rId185"/>
    <p:sldId id="266" r:id="rId186"/>
    <p:sldId id="300" r:id="rId187"/>
    <p:sldId id="267" r:id="rId188"/>
    <p:sldId id="367" r:id="rId189"/>
    <p:sldId id="269" r:id="rId190"/>
    <p:sldId id="282" r:id="rId191"/>
    <p:sldId id="284" r:id="rId192"/>
    <p:sldId id="271" r:id="rId193"/>
    <p:sldId id="272" r:id="rId194"/>
    <p:sldId id="273" r:id="rId195"/>
    <p:sldId id="274" r:id="rId196"/>
    <p:sldId id="275" r:id="rId197"/>
    <p:sldId id="276" r:id="rId198"/>
    <p:sldId id="277" r:id="rId199"/>
    <p:sldId id="278" r:id="rId200"/>
    <p:sldId id="286" r:id="rId201"/>
    <p:sldId id="279" r:id="rId202"/>
    <p:sldId id="280" r:id="rId203"/>
    <p:sldId id="359" r:id="rId204"/>
    <p:sldId id="301" r:id="rId205"/>
    <p:sldId id="302" r:id="rId206"/>
    <p:sldId id="303" r:id="rId207"/>
    <p:sldId id="304" r:id="rId208"/>
    <p:sldId id="305" r:id="rId209"/>
    <p:sldId id="306" r:id="rId210"/>
    <p:sldId id="307" r:id="rId211"/>
    <p:sldId id="308" r:id="rId212"/>
    <p:sldId id="309" r:id="rId213"/>
    <p:sldId id="322" r:id="rId214"/>
    <p:sldId id="324" r:id="rId215"/>
    <p:sldId id="325" r:id="rId216"/>
    <p:sldId id="326" r:id="rId217"/>
    <p:sldId id="327" r:id="rId218"/>
    <p:sldId id="328" r:id="rId219"/>
    <p:sldId id="329" r:id="rId220"/>
    <p:sldId id="323" r:id="rId221"/>
    <p:sldId id="369" r:id="rId222"/>
    <p:sldId id="370" r:id="rId223"/>
    <p:sldId id="371" r:id="rId224"/>
    <p:sldId id="372" r:id="rId225"/>
    <p:sldId id="373" r:id="rId226"/>
    <p:sldId id="374" r:id="rId227"/>
    <p:sldId id="375" r:id="rId228"/>
    <p:sldId id="376" r:id="rId229"/>
    <p:sldId id="377" r:id="rId230"/>
    <p:sldId id="378" r:id="rId231"/>
    <p:sldId id="379" r:id="rId232"/>
    <p:sldId id="380" r:id="rId233"/>
    <p:sldId id="381" r:id="rId234"/>
    <p:sldId id="382" r:id="rId235"/>
    <p:sldId id="383" r:id="rId236"/>
    <p:sldId id="384" r:id="rId237"/>
    <p:sldId id="385" r:id="rId238"/>
    <p:sldId id="386" r:id="rId239"/>
    <p:sldId id="387" r:id="rId240"/>
    <p:sldId id="388" r:id="rId241"/>
    <p:sldId id="389" r:id="rId242"/>
    <p:sldId id="390" r:id="rId243"/>
    <p:sldId id="391" r:id="rId244"/>
    <p:sldId id="392" r:id="rId245"/>
    <p:sldId id="393" r:id="rId2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youx, Marc" initials="HM" lastIdx="141" clrIdx="0">
    <p:extLst>
      <p:ext uri="{19B8F6BF-5375-455C-9EA6-DF929625EA0E}">
        <p15:presenceInfo xmlns:p15="http://schemas.microsoft.com/office/powerpoint/2012/main" userId="S-1-5-21-1339303556-449845944-1601390327-98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8959" autoAdjust="0"/>
    <p:restoredTop sz="94660"/>
  </p:normalViewPr>
  <p:slideViewPr>
    <p:cSldViewPr snapToGrid="0">
      <p:cViewPr varScale="1">
        <p:scale>
          <a:sx n="75" d="100"/>
          <a:sy n="75" d="100"/>
        </p:scale>
        <p:origin x="84" y="696"/>
      </p:cViewPr>
      <p:guideLst/>
    </p:cSldViewPr>
  </p:slideViewPr>
  <p:notesTextViewPr>
    <p:cViewPr>
      <p:scale>
        <a:sx n="1" d="1"/>
        <a:sy n="1" d="1"/>
      </p:scale>
      <p:origin x="0" y="0"/>
    </p:cViewPr>
  </p:notesTextViewPr>
  <p:notesViewPr>
    <p:cSldViewPr snapToGrid="0">
      <p:cViewPr varScale="1">
        <p:scale>
          <a:sx n="78" d="100"/>
          <a:sy n="78" d="100"/>
        </p:scale>
        <p:origin x="528" y="11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slide" Target="slides/slide20.xml"/><Relationship Id="rId170" Type="http://schemas.openxmlformats.org/officeDocument/2006/relationships/slide" Target="slides/slide31.xml"/><Relationship Id="rId191" Type="http://schemas.openxmlformats.org/officeDocument/2006/relationships/slide" Target="slides/slide52.xml"/><Relationship Id="rId205" Type="http://schemas.openxmlformats.org/officeDocument/2006/relationships/slide" Target="slides/slide66.xml"/><Relationship Id="rId226" Type="http://schemas.openxmlformats.org/officeDocument/2006/relationships/slide" Target="slides/slide87.xml"/><Relationship Id="rId247" Type="http://schemas.openxmlformats.org/officeDocument/2006/relationships/notesMaster" Target="notesMasters/notesMaster1.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slide" Target="slides/slide10.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slide" Target="slides/slide21.xml"/><Relationship Id="rId181" Type="http://schemas.openxmlformats.org/officeDocument/2006/relationships/slide" Target="slides/slide42.xml"/><Relationship Id="rId216" Type="http://schemas.openxmlformats.org/officeDocument/2006/relationships/slide" Target="slides/slide77.xml"/><Relationship Id="rId237" Type="http://schemas.openxmlformats.org/officeDocument/2006/relationships/slide" Target="slides/slide98.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slideMaster" Target="slideMasters/slideMaster1.xml"/><Relationship Id="rId85" Type="http://schemas.openxmlformats.org/officeDocument/2006/relationships/customXml" Target="../customXml/item85.xml"/><Relationship Id="rId150" Type="http://schemas.openxmlformats.org/officeDocument/2006/relationships/slide" Target="slides/slide11.xml"/><Relationship Id="rId171" Type="http://schemas.openxmlformats.org/officeDocument/2006/relationships/slide" Target="slides/slide32.xml"/><Relationship Id="rId192" Type="http://schemas.openxmlformats.org/officeDocument/2006/relationships/slide" Target="slides/slide53.xml"/><Relationship Id="rId206" Type="http://schemas.openxmlformats.org/officeDocument/2006/relationships/slide" Target="slides/slide67.xml"/><Relationship Id="rId227" Type="http://schemas.openxmlformats.org/officeDocument/2006/relationships/slide" Target="slides/slide88.xml"/><Relationship Id="rId248" Type="http://schemas.openxmlformats.org/officeDocument/2006/relationships/commentAuthors" Target="commentAuthor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1.xml"/><Relationship Id="rId145" Type="http://schemas.openxmlformats.org/officeDocument/2006/relationships/slide" Target="slides/slide6.xml"/><Relationship Id="rId161" Type="http://schemas.openxmlformats.org/officeDocument/2006/relationships/slide" Target="slides/slide22.xml"/><Relationship Id="rId166" Type="http://schemas.openxmlformats.org/officeDocument/2006/relationships/slide" Target="slides/slide27.xml"/><Relationship Id="rId182" Type="http://schemas.openxmlformats.org/officeDocument/2006/relationships/slide" Target="slides/slide43.xml"/><Relationship Id="rId187" Type="http://schemas.openxmlformats.org/officeDocument/2006/relationships/slide" Target="slides/slide48.xml"/><Relationship Id="rId217" Type="http://schemas.openxmlformats.org/officeDocument/2006/relationships/slide" Target="slides/slide78.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slide" Target="slides/slide73.xml"/><Relationship Id="rId233" Type="http://schemas.openxmlformats.org/officeDocument/2006/relationships/slide" Target="slides/slide94.xml"/><Relationship Id="rId238" Type="http://schemas.openxmlformats.org/officeDocument/2006/relationships/slide" Target="slides/slide99.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slide" Target="slides/slide12.xml"/><Relationship Id="rId156" Type="http://schemas.openxmlformats.org/officeDocument/2006/relationships/slide" Target="slides/slide17.xml"/><Relationship Id="rId177" Type="http://schemas.openxmlformats.org/officeDocument/2006/relationships/slide" Target="slides/slide38.xml"/><Relationship Id="rId198" Type="http://schemas.openxmlformats.org/officeDocument/2006/relationships/slide" Target="slides/slide59.xml"/><Relationship Id="rId172" Type="http://schemas.openxmlformats.org/officeDocument/2006/relationships/slide" Target="slides/slide33.xml"/><Relationship Id="rId193" Type="http://schemas.openxmlformats.org/officeDocument/2006/relationships/slide" Target="slides/slide54.xml"/><Relationship Id="rId202" Type="http://schemas.openxmlformats.org/officeDocument/2006/relationships/slide" Target="slides/slide63.xml"/><Relationship Id="rId207" Type="http://schemas.openxmlformats.org/officeDocument/2006/relationships/slide" Target="slides/slide68.xml"/><Relationship Id="rId223" Type="http://schemas.openxmlformats.org/officeDocument/2006/relationships/slide" Target="slides/slide84.xml"/><Relationship Id="rId228" Type="http://schemas.openxmlformats.org/officeDocument/2006/relationships/slide" Target="slides/slide89.xml"/><Relationship Id="rId244" Type="http://schemas.openxmlformats.org/officeDocument/2006/relationships/slide" Target="slides/slide105.xml"/><Relationship Id="rId249" Type="http://schemas.openxmlformats.org/officeDocument/2006/relationships/presProps" Target="presProp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slide" Target="slides/slide2.xml"/><Relationship Id="rId146" Type="http://schemas.openxmlformats.org/officeDocument/2006/relationships/slide" Target="slides/slide7.xml"/><Relationship Id="rId167" Type="http://schemas.openxmlformats.org/officeDocument/2006/relationships/slide" Target="slides/slide28.xml"/><Relationship Id="rId188" Type="http://schemas.openxmlformats.org/officeDocument/2006/relationships/slide" Target="slides/slide49.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23.xml"/><Relationship Id="rId183" Type="http://schemas.openxmlformats.org/officeDocument/2006/relationships/slide" Target="slides/slide44.xml"/><Relationship Id="rId213" Type="http://schemas.openxmlformats.org/officeDocument/2006/relationships/slide" Target="slides/slide74.xml"/><Relationship Id="rId218" Type="http://schemas.openxmlformats.org/officeDocument/2006/relationships/slide" Target="slides/slide79.xml"/><Relationship Id="rId234" Type="http://schemas.openxmlformats.org/officeDocument/2006/relationships/slide" Target="slides/slide95.xml"/><Relationship Id="rId239" Type="http://schemas.openxmlformats.org/officeDocument/2006/relationships/slide" Target="slides/slide100.xml"/><Relationship Id="rId2" Type="http://schemas.openxmlformats.org/officeDocument/2006/relationships/customXml" Target="../customXml/item2.xml"/><Relationship Id="rId29" Type="http://schemas.openxmlformats.org/officeDocument/2006/relationships/customXml" Target="../customXml/item29.xml"/><Relationship Id="rId250" Type="http://schemas.openxmlformats.org/officeDocument/2006/relationships/viewProps" Target="viewProps.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slide" Target="slides/slide18.xml"/><Relationship Id="rId178" Type="http://schemas.openxmlformats.org/officeDocument/2006/relationships/slide" Target="slides/slide39.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3.xml"/><Relationship Id="rId173" Type="http://schemas.openxmlformats.org/officeDocument/2006/relationships/slide" Target="slides/slide34.xml"/><Relationship Id="rId194" Type="http://schemas.openxmlformats.org/officeDocument/2006/relationships/slide" Target="slides/slide55.xml"/><Relationship Id="rId199" Type="http://schemas.openxmlformats.org/officeDocument/2006/relationships/slide" Target="slides/slide60.xml"/><Relationship Id="rId203" Type="http://schemas.openxmlformats.org/officeDocument/2006/relationships/slide" Target="slides/slide64.xml"/><Relationship Id="rId208" Type="http://schemas.openxmlformats.org/officeDocument/2006/relationships/slide" Target="slides/slide69.xml"/><Relationship Id="rId229" Type="http://schemas.openxmlformats.org/officeDocument/2006/relationships/slide" Target="slides/slide90.xml"/><Relationship Id="rId19" Type="http://schemas.openxmlformats.org/officeDocument/2006/relationships/customXml" Target="../customXml/item19.xml"/><Relationship Id="rId224" Type="http://schemas.openxmlformats.org/officeDocument/2006/relationships/slide" Target="slides/slide85.xml"/><Relationship Id="rId240" Type="http://schemas.openxmlformats.org/officeDocument/2006/relationships/slide" Target="slides/slide101.xml"/><Relationship Id="rId245" Type="http://schemas.openxmlformats.org/officeDocument/2006/relationships/slide" Target="slides/slide106.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slide" Target="slides/slide8.xml"/><Relationship Id="rId168" Type="http://schemas.openxmlformats.org/officeDocument/2006/relationships/slide" Target="slides/slide29.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3.xml"/><Relationship Id="rId163" Type="http://schemas.openxmlformats.org/officeDocument/2006/relationships/slide" Target="slides/slide24.xml"/><Relationship Id="rId184" Type="http://schemas.openxmlformats.org/officeDocument/2006/relationships/slide" Target="slides/slide45.xml"/><Relationship Id="rId189" Type="http://schemas.openxmlformats.org/officeDocument/2006/relationships/slide" Target="slides/slide50.xml"/><Relationship Id="rId219" Type="http://schemas.openxmlformats.org/officeDocument/2006/relationships/slide" Target="slides/slide80.xml"/><Relationship Id="rId3" Type="http://schemas.openxmlformats.org/officeDocument/2006/relationships/customXml" Target="../customXml/item3.xml"/><Relationship Id="rId214" Type="http://schemas.openxmlformats.org/officeDocument/2006/relationships/slide" Target="slides/slide75.xml"/><Relationship Id="rId230" Type="http://schemas.openxmlformats.org/officeDocument/2006/relationships/slide" Target="slides/slide91.xml"/><Relationship Id="rId235" Type="http://schemas.openxmlformats.org/officeDocument/2006/relationships/slide" Target="slides/slide96.xml"/><Relationship Id="rId251" Type="http://schemas.openxmlformats.org/officeDocument/2006/relationships/theme" Target="theme/theme1.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slide" Target="slides/slide19.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slide" Target="slides/slide14.xml"/><Relationship Id="rId174" Type="http://schemas.openxmlformats.org/officeDocument/2006/relationships/slide" Target="slides/slide35.xml"/><Relationship Id="rId179" Type="http://schemas.openxmlformats.org/officeDocument/2006/relationships/slide" Target="slides/slide40.xml"/><Relationship Id="rId195" Type="http://schemas.openxmlformats.org/officeDocument/2006/relationships/slide" Target="slides/slide56.xml"/><Relationship Id="rId209" Type="http://schemas.openxmlformats.org/officeDocument/2006/relationships/slide" Target="slides/slide70.xml"/><Relationship Id="rId190" Type="http://schemas.openxmlformats.org/officeDocument/2006/relationships/slide" Target="slides/slide51.xml"/><Relationship Id="rId204" Type="http://schemas.openxmlformats.org/officeDocument/2006/relationships/slide" Target="slides/slide65.xml"/><Relationship Id="rId220" Type="http://schemas.openxmlformats.org/officeDocument/2006/relationships/slide" Target="slides/slide81.xml"/><Relationship Id="rId225" Type="http://schemas.openxmlformats.org/officeDocument/2006/relationships/slide" Target="slides/slide86.xml"/><Relationship Id="rId241" Type="http://schemas.openxmlformats.org/officeDocument/2006/relationships/slide" Target="slides/slide102.xml"/><Relationship Id="rId246" Type="http://schemas.openxmlformats.org/officeDocument/2006/relationships/slide" Target="slides/slide107.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slide" Target="slides/slide4.xml"/><Relationship Id="rId148" Type="http://schemas.openxmlformats.org/officeDocument/2006/relationships/slide" Target="slides/slide9.xml"/><Relationship Id="rId164" Type="http://schemas.openxmlformats.org/officeDocument/2006/relationships/slide" Target="slides/slide25.xml"/><Relationship Id="rId169" Type="http://schemas.openxmlformats.org/officeDocument/2006/relationships/slide" Target="slides/slide30.xml"/><Relationship Id="rId185"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41.xml"/><Relationship Id="rId210" Type="http://schemas.openxmlformats.org/officeDocument/2006/relationships/slide" Target="slides/slide71.xml"/><Relationship Id="rId215" Type="http://schemas.openxmlformats.org/officeDocument/2006/relationships/slide" Target="slides/slide76.xml"/><Relationship Id="rId236" Type="http://schemas.openxmlformats.org/officeDocument/2006/relationships/slide" Target="slides/slide97.xml"/><Relationship Id="rId26" Type="http://schemas.openxmlformats.org/officeDocument/2006/relationships/customXml" Target="../customXml/item26.xml"/><Relationship Id="rId231" Type="http://schemas.openxmlformats.org/officeDocument/2006/relationships/slide" Target="slides/slide92.xml"/><Relationship Id="rId252" Type="http://schemas.openxmlformats.org/officeDocument/2006/relationships/tableStyles" Target="tableStyles.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slide" Target="slides/slide15.xml"/><Relationship Id="rId175" Type="http://schemas.openxmlformats.org/officeDocument/2006/relationships/slide" Target="slides/slide36.xml"/><Relationship Id="rId196" Type="http://schemas.openxmlformats.org/officeDocument/2006/relationships/slide" Target="slides/slide57.xml"/><Relationship Id="rId200" Type="http://schemas.openxmlformats.org/officeDocument/2006/relationships/slide" Target="slides/slide61.xml"/><Relationship Id="rId16" Type="http://schemas.openxmlformats.org/officeDocument/2006/relationships/customXml" Target="../customXml/item16.xml"/><Relationship Id="rId221" Type="http://schemas.openxmlformats.org/officeDocument/2006/relationships/slide" Target="slides/slide82.xml"/><Relationship Id="rId242" Type="http://schemas.openxmlformats.org/officeDocument/2006/relationships/slide" Target="slides/slide103.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slide" Target="slides/slide5.xml"/><Relationship Id="rId90" Type="http://schemas.openxmlformats.org/officeDocument/2006/relationships/customXml" Target="../customXml/item90.xml"/><Relationship Id="rId165" Type="http://schemas.openxmlformats.org/officeDocument/2006/relationships/slide" Target="slides/slide26.xml"/><Relationship Id="rId186" Type="http://schemas.openxmlformats.org/officeDocument/2006/relationships/slide" Target="slides/slide47.xml"/><Relationship Id="rId211" Type="http://schemas.openxmlformats.org/officeDocument/2006/relationships/slide" Target="slides/slide72.xml"/><Relationship Id="rId232" Type="http://schemas.openxmlformats.org/officeDocument/2006/relationships/slide" Target="slides/slide93.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slide" Target="slides/slide16.xml"/><Relationship Id="rId176" Type="http://schemas.openxmlformats.org/officeDocument/2006/relationships/slide" Target="slides/slide37.xml"/><Relationship Id="rId197" Type="http://schemas.openxmlformats.org/officeDocument/2006/relationships/slide" Target="slides/slide58.xml"/><Relationship Id="rId201" Type="http://schemas.openxmlformats.org/officeDocument/2006/relationships/slide" Target="slides/slide62.xml"/><Relationship Id="rId222" Type="http://schemas.openxmlformats.org/officeDocument/2006/relationships/slide" Target="slides/slide83.xml"/><Relationship Id="rId243" Type="http://schemas.openxmlformats.org/officeDocument/2006/relationships/slide" Target="slides/slide10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fudge.LAN\AppData\Local\Microsoft\Windows\INetCache\Content.Outlook\Z9IJX89Q\2014%20NEI%20Ammonia%20Emissions%20Breakdow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2014 NEI v1</a:t>
            </a:r>
            <a:r>
              <a:rPr lang="en-US" baseline="0"/>
              <a:t> Ammonia Emissiosn by Source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Ammonia Emissions by Source (from 2014 NEI v1)</a:t>
            </a:r>
          </a:p>
        </c:rich>
      </c:tx>
      <c:overlay val="0"/>
      <c:spPr>
        <a:noFill/>
        <a:ln>
          <a:noFill/>
        </a:ln>
        <a:effectLst/>
      </c:spPr>
    </c:title>
    <c:autoTitleDeleted val="0"/>
    <c:plotArea>
      <c:layout>
        <c:manualLayout>
          <c:layoutTarget val="inner"/>
          <c:xMode val="edge"/>
          <c:yMode val="edge"/>
          <c:x val="9.0591441786952529E-3"/>
          <c:y val="9.616787789251792E-2"/>
          <c:w val="0.5514464956243541"/>
          <c:h val="0.88431755940497159"/>
        </c:manualLayout>
      </c:layout>
      <c:pieChart>
        <c:varyColors val="1"/>
        <c:dLbls>
          <c:showLegendKey val="0"/>
          <c:showVal val="0"/>
          <c:showCatName val="0"/>
          <c:showSerName val="0"/>
          <c:showPercent val="1"/>
          <c:showBubbleSize val="0"/>
          <c:showLeaderLines val="0"/>
        </c:dLbls>
        <c:firstSliceAng val="0"/>
      </c:pieChart>
    </c:plotArea>
    <c:legend>
      <c:legendPos val="r"/>
      <c:layout>
        <c:manualLayout>
          <c:xMode val="edge"/>
          <c:yMode val="edge"/>
          <c:x val="0.54969513017895955"/>
          <c:y val="0.12795602109647441"/>
          <c:w val="0.39745720179385396"/>
          <c:h val="0.7649183897351096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Ammonia</a:t>
            </a:r>
            <a:r>
              <a:rPr lang="en-US" baseline="0"/>
              <a:t> in the 2014 NEI</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25B-4BC6-83F3-3D61032C2BA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25B-4BC6-83F3-3D61032C2BA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25B-4BC6-83F3-3D61032C2BA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25B-4BC6-83F3-3D61032C2BA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25B-4BC6-83F3-3D61032C2BA6}"/>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925B-4BC6-83F3-3D61032C2BA6}"/>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nh3_pull_2014NEIv2!$H$2:$H$7</c:f>
              <c:strCache>
                <c:ptCount val="6"/>
                <c:pt idx="0">
                  <c:v>Agriculture-Livestock Waste</c:v>
                </c:pt>
                <c:pt idx="1">
                  <c:v>Agriculture-Fertilizer Application</c:v>
                </c:pt>
                <c:pt idx="2">
                  <c:v>Fires</c:v>
                </c:pt>
                <c:pt idx="3">
                  <c:v>Residential/Commercial/Industrial/Fuel Combustion</c:v>
                </c:pt>
                <c:pt idx="4">
                  <c:v>Mobile sources</c:v>
                </c:pt>
                <c:pt idx="5">
                  <c:v>Other</c:v>
                </c:pt>
              </c:strCache>
            </c:strRef>
          </c:cat>
          <c:val>
            <c:numRef>
              <c:f>nh3_pull_2014NEIv2!$I$2:$I$7</c:f>
              <c:numCache>
                <c:formatCode>_(* #,##0_);_(* \(#,##0\);_(* "-"_);_(@_)</c:formatCode>
                <c:ptCount val="6"/>
                <c:pt idx="0">
                  <c:v>2075004.0624812599</c:v>
                </c:pt>
                <c:pt idx="1">
                  <c:v>786571.29312423</c:v>
                </c:pt>
                <c:pt idx="2">
                  <c:v>402702.29011514247</c:v>
                </c:pt>
                <c:pt idx="3">
                  <c:v>161276.09232545691</c:v>
                </c:pt>
                <c:pt idx="4">
                  <c:v>111775.50146108534</c:v>
                </c:pt>
                <c:pt idx="5">
                  <c:v>56609.785505071588</c:v>
                </c:pt>
              </c:numCache>
            </c:numRef>
          </c:val>
          <c:extLst>
            <c:ext xmlns:c16="http://schemas.microsoft.com/office/drawing/2014/chart" uri="{C3380CC4-5D6E-409C-BE32-E72D297353CC}">
              <c16:uniqueId val="{0000000C-925B-4BC6-83F3-3D61032C2BA6}"/>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212662788620642"/>
          <c:y val="0.16547640883077538"/>
          <c:w val="0.37040048845326734"/>
          <c:h val="0.7396443434304534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Emission Trends (thousand</a:t>
            </a:r>
            <a:r>
              <a:rPr lang="en-US" sz="1600" baseline="0">
                <a:solidFill>
                  <a:schemeClr val="tx1"/>
                </a:solidFill>
              </a:rPr>
              <a:t> Tons)</a:t>
            </a:r>
            <a:endParaRPr lang="en-US" sz="1600">
              <a:solidFill>
                <a:schemeClr val="tx1"/>
              </a:solidFill>
            </a:endParaRPr>
          </a:p>
        </c:rich>
      </c:tx>
      <c:layout>
        <c:manualLayout>
          <c:xMode val="edge"/>
          <c:yMode val="edge"/>
          <c:x val="1.5889436315734518E-4"/>
          <c:y val="1.376727063706408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1679303074128722E-2"/>
          <c:y val="9.812639821029083E-2"/>
          <c:w val="0.66023870125875106"/>
          <c:h val="0.80874883298983591"/>
        </c:manualLayout>
      </c:layout>
      <c:lineChart>
        <c:grouping val="standard"/>
        <c:varyColors val="0"/>
        <c:ser>
          <c:idx val="2"/>
          <c:order val="1"/>
          <c:tx>
            <c:strRef>
              <c:f>'CAPs ntlsum1990-2014(v2) woWF'!$D$5</c:f>
              <c:strCache>
                <c:ptCount val="1"/>
                <c:pt idx="0">
                  <c:v>NOx</c:v>
                </c:pt>
              </c:strCache>
            </c:strRef>
          </c:tx>
          <c:spPr>
            <a:ln w="25400" cap="rnd">
              <a:solidFill>
                <a:schemeClr val="accent3"/>
              </a:solidFill>
              <a:round/>
            </a:ln>
            <a:effectLst/>
          </c:spPr>
          <c:marker>
            <c:symbol val="circle"/>
            <c:size val="4"/>
            <c:spPr>
              <a:solidFill>
                <a:schemeClr val="accent3"/>
              </a:solidFill>
              <a:ln w="9525">
                <a:solidFill>
                  <a:schemeClr val="accent3"/>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woWF'!$D$6:$D$30</c:f>
              <c:numCache>
                <c:formatCode>#,##0</c:formatCode>
                <c:ptCount val="25"/>
                <c:pt idx="0">
                  <c:v>25167.314579999998</c:v>
                </c:pt>
                <c:pt idx="1">
                  <c:v>24932.064200000001</c:v>
                </c:pt>
                <c:pt idx="2">
                  <c:v>25026.255109999998</c:v>
                </c:pt>
                <c:pt idx="3">
                  <c:v>25123.255109999998</c:v>
                </c:pt>
                <c:pt idx="4">
                  <c:v>24967.316190000001</c:v>
                </c:pt>
                <c:pt idx="5">
                  <c:v>24697.80659</c:v>
                </c:pt>
                <c:pt idx="6">
                  <c:v>24382.383039999997</c:v>
                </c:pt>
                <c:pt idx="7">
                  <c:v>24525.847880000001</c:v>
                </c:pt>
                <c:pt idx="8">
                  <c:v>24175.809529999999</c:v>
                </c:pt>
                <c:pt idx="9">
                  <c:v>22608.602967000003</c:v>
                </c:pt>
                <c:pt idx="10">
                  <c:v>22335.232398000004</c:v>
                </c:pt>
                <c:pt idx="11">
                  <c:v>21377.546743000003</c:v>
                </c:pt>
                <c:pt idx="12">
                  <c:v>23845.141241326524</c:v>
                </c:pt>
                <c:pt idx="13">
                  <c:v>22536.956975884706</c:v>
                </c:pt>
                <c:pt idx="14">
                  <c:v>21217.52049066054</c:v>
                </c:pt>
                <c:pt idx="15">
                  <c:v>20260.955490404456</c:v>
                </c:pt>
                <c:pt idx="16">
                  <c:v>19133.191135391236</c:v>
                </c:pt>
                <c:pt idx="17">
                  <c:v>18005.426780378024</c:v>
                </c:pt>
                <c:pt idx="18">
                  <c:v>16812.989090050338</c:v>
                </c:pt>
                <c:pt idx="19">
                  <c:v>15675.335179775597</c:v>
                </c:pt>
                <c:pt idx="20">
                  <c:v>14750.083506242703</c:v>
                </c:pt>
                <c:pt idx="21">
                  <c:v>14334.111144067048</c:v>
                </c:pt>
                <c:pt idx="22">
                  <c:v>13696.043535066272</c:v>
                </c:pt>
                <c:pt idx="23">
                  <c:v>13057.975926065494</c:v>
                </c:pt>
                <c:pt idx="24">
                  <c:v>12476.37840813778</c:v>
                </c:pt>
              </c:numCache>
            </c:numRef>
          </c:val>
          <c:smooth val="0"/>
          <c:extLst>
            <c:ext xmlns:c16="http://schemas.microsoft.com/office/drawing/2014/chart" uri="{C3380CC4-5D6E-409C-BE32-E72D297353CC}">
              <c16:uniqueId val="{00000000-F1B2-4C4B-8CD8-E99AE0CDF1CE}"/>
            </c:ext>
          </c:extLst>
        </c:ser>
        <c:ser>
          <c:idx val="3"/>
          <c:order val="2"/>
          <c:tx>
            <c:strRef>
              <c:f>'CAPs ntlsum1990-2014(v2) woWF'!$E$5</c:f>
              <c:strCache>
                <c:ptCount val="1"/>
                <c:pt idx="0">
                  <c:v>PM10</c:v>
                </c:pt>
              </c:strCache>
            </c:strRef>
          </c:tx>
          <c:spPr>
            <a:ln w="25400" cap="rnd">
              <a:solidFill>
                <a:schemeClr val="accent4"/>
              </a:solidFill>
              <a:round/>
            </a:ln>
            <a:effectLst/>
          </c:spPr>
          <c:marker>
            <c:symbol val="circle"/>
            <c:size val="4"/>
            <c:spPr>
              <a:solidFill>
                <a:schemeClr val="accent4"/>
              </a:solidFill>
              <a:ln w="9525">
                <a:solidFill>
                  <a:schemeClr val="accent4"/>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woWF'!$E$6:$E$30</c:f>
              <c:numCache>
                <c:formatCode>#,##0</c:formatCode>
                <c:ptCount val="25"/>
                <c:pt idx="0">
                  <c:v>27753</c:v>
                </c:pt>
                <c:pt idx="1">
                  <c:v>27345</c:v>
                </c:pt>
                <c:pt idx="2">
                  <c:v>27098</c:v>
                </c:pt>
                <c:pt idx="3">
                  <c:v>27364</c:v>
                </c:pt>
                <c:pt idx="4">
                  <c:v>28608</c:v>
                </c:pt>
                <c:pt idx="5">
                  <c:v>25820</c:v>
                </c:pt>
                <c:pt idx="6">
                  <c:v>22856.997000000003</c:v>
                </c:pt>
                <c:pt idx="7">
                  <c:v>22908.629000000001</c:v>
                </c:pt>
                <c:pt idx="8">
                  <c:v>22892.668000000001</c:v>
                </c:pt>
                <c:pt idx="9">
                  <c:v>23383.384999999998</c:v>
                </c:pt>
                <c:pt idx="10">
                  <c:v>23746.877</c:v>
                </c:pt>
                <c:pt idx="11">
                  <c:v>23707.593999999997</c:v>
                </c:pt>
                <c:pt idx="12">
                  <c:v>20241.204360935451</c:v>
                </c:pt>
                <c:pt idx="13">
                  <c:v>20329.810568208864</c:v>
                </c:pt>
                <c:pt idx="14">
                  <c:v>20414.370920638867</c:v>
                </c:pt>
                <c:pt idx="15">
                  <c:v>20496.515271767028</c:v>
                </c:pt>
                <c:pt idx="16">
                  <c:v>20596.126645011656</c:v>
                </c:pt>
                <c:pt idx="17">
                  <c:v>20695.738018256285</c:v>
                </c:pt>
                <c:pt idx="18">
                  <c:v>20401.998331119259</c:v>
                </c:pt>
                <c:pt idx="19">
                  <c:v>20021.307551979397</c:v>
                </c:pt>
                <c:pt idx="20">
                  <c:v>19645.091442145615</c:v>
                </c:pt>
                <c:pt idx="21">
                  <c:v>19396.537576169972</c:v>
                </c:pt>
                <c:pt idx="22">
                  <c:v>18648.29092183958</c:v>
                </c:pt>
                <c:pt idx="23">
                  <c:v>17900.044267509191</c:v>
                </c:pt>
                <c:pt idx="24">
                  <c:v>17151.797613178795</c:v>
                </c:pt>
              </c:numCache>
            </c:numRef>
          </c:val>
          <c:smooth val="0"/>
          <c:extLst>
            <c:ext xmlns:c16="http://schemas.microsoft.com/office/drawing/2014/chart" uri="{C3380CC4-5D6E-409C-BE32-E72D297353CC}">
              <c16:uniqueId val="{00000001-F1B2-4C4B-8CD8-E99AE0CDF1CE}"/>
            </c:ext>
          </c:extLst>
        </c:ser>
        <c:ser>
          <c:idx val="4"/>
          <c:order val="3"/>
          <c:tx>
            <c:strRef>
              <c:f>'CAPs ntlsum1990-2014(v2) woWF'!$F$5</c:f>
              <c:strCache>
                <c:ptCount val="1"/>
                <c:pt idx="0">
                  <c:v>PM25</c:v>
                </c:pt>
              </c:strCache>
            </c:strRef>
          </c:tx>
          <c:spPr>
            <a:ln w="25400" cap="rnd">
              <a:solidFill>
                <a:schemeClr val="accent5"/>
              </a:solidFill>
              <a:round/>
            </a:ln>
            <a:effectLst/>
          </c:spPr>
          <c:marker>
            <c:symbol val="circle"/>
            <c:size val="4"/>
            <c:spPr>
              <a:solidFill>
                <a:schemeClr val="accent5"/>
              </a:solidFill>
              <a:ln w="9525">
                <a:solidFill>
                  <a:schemeClr val="accent5"/>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woWF'!$F$6:$F$30</c:f>
              <c:numCache>
                <c:formatCode>#,##0</c:formatCode>
                <c:ptCount val="25"/>
                <c:pt idx="0">
                  <c:v>7560</c:v>
                </c:pt>
                <c:pt idx="1">
                  <c:v>7320</c:v>
                </c:pt>
                <c:pt idx="2">
                  <c:v>7198</c:v>
                </c:pt>
                <c:pt idx="3">
                  <c:v>7149</c:v>
                </c:pt>
                <c:pt idx="4">
                  <c:v>7542</c:v>
                </c:pt>
                <c:pt idx="5">
                  <c:v>6929</c:v>
                </c:pt>
                <c:pt idx="6">
                  <c:v>6724.3439999999991</c:v>
                </c:pt>
                <c:pt idx="7">
                  <c:v>6256.4470000000001</c:v>
                </c:pt>
                <c:pt idx="8">
                  <c:v>6260.6260000000002</c:v>
                </c:pt>
                <c:pt idx="9">
                  <c:v>7210.768</c:v>
                </c:pt>
                <c:pt idx="10">
                  <c:v>7288.0150000000003</c:v>
                </c:pt>
                <c:pt idx="11">
                  <c:v>6995.6329999999998</c:v>
                </c:pt>
                <c:pt idx="12">
                  <c:v>4674.1149841601255</c:v>
                </c:pt>
                <c:pt idx="13">
                  <c:v>4757.0753554709609</c:v>
                </c:pt>
                <c:pt idx="14">
                  <c:v>4838.4581499875967</c:v>
                </c:pt>
                <c:pt idx="15">
                  <c:v>4918.9676905645674</c:v>
                </c:pt>
                <c:pt idx="16">
                  <c:v>5063.4110130734925</c:v>
                </c:pt>
                <c:pt idx="17">
                  <c:v>5207.8543355824168</c:v>
                </c:pt>
                <c:pt idx="18">
                  <c:v>5015.5382994411957</c:v>
                </c:pt>
                <c:pt idx="19">
                  <c:v>4989.3115446033162</c:v>
                </c:pt>
                <c:pt idx="20">
                  <c:v>4965.4550102398516</c:v>
                </c:pt>
                <c:pt idx="21">
                  <c:v>4974.4347778586998</c:v>
                </c:pt>
                <c:pt idx="22">
                  <c:v>4818.1867596028651</c:v>
                </c:pt>
                <c:pt idx="23">
                  <c:v>4661.9387413470313</c:v>
                </c:pt>
                <c:pt idx="24">
                  <c:v>4505.6907230911993</c:v>
                </c:pt>
              </c:numCache>
            </c:numRef>
          </c:val>
          <c:smooth val="0"/>
          <c:extLst>
            <c:ext xmlns:c16="http://schemas.microsoft.com/office/drawing/2014/chart" uri="{C3380CC4-5D6E-409C-BE32-E72D297353CC}">
              <c16:uniqueId val="{00000002-F1B2-4C4B-8CD8-E99AE0CDF1CE}"/>
            </c:ext>
          </c:extLst>
        </c:ser>
        <c:ser>
          <c:idx val="5"/>
          <c:order val="4"/>
          <c:tx>
            <c:strRef>
              <c:f>'CAPs ntlsum1990-2014(v2) woWF'!$G$5</c:f>
              <c:strCache>
                <c:ptCount val="1"/>
                <c:pt idx="0">
                  <c:v>SO2</c:v>
                </c:pt>
              </c:strCache>
            </c:strRef>
          </c:tx>
          <c:spPr>
            <a:ln w="25400" cap="rnd">
              <a:solidFill>
                <a:schemeClr val="accent6"/>
              </a:solidFill>
              <a:round/>
            </a:ln>
            <a:effectLst/>
          </c:spPr>
          <c:marker>
            <c:symbol val="circle"/>
            <c:size val="4"/>
            <c:spPr>
              <a:solidFill>
                <a:schemeClr val="accent6"/>
              </a:solidFill>
              <a:ln w="9525">
                <a:solidFill>
                  <a:schemeClr val="accent6"/>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woWF'!$G$6:$G$30</c:f>
              <c:numCache>
                <c:formatCode>#,##0</c:formatCode>
                <c:ptCount val="25"/>
                <c:pt idx="0">
                  <c:v>23065.149249999999</c:v>
                </c:pt>
                <c:pt idx="1">
                  <c:v>22363</c:v>
                </c:pt>
                <c:pt idx="2">
                  <c:v>22072.74093</c:v>
                </c:pt>
                <c:pt idx="3">
                  <c:v>21764.272980000002</c:v>
                </c:pt>
                <c:pt idx="4">
                  <c:v>21331.508870000001</c:v>
                </c:pt>
                <c:pt idx="5">
                  <c:v>18609.347389999999</c:v>
                </c:pt>
                <c:pt idx="6">
                  <c:v>18370.474499999997</c:v>
                </c:pt>
                <c:pt idx="7">
                  <c:v>18833.679719999996</c:v>
                </c:pt>
                <c:pt idx="8">
                  <c:v>18938.707270000003</c:v>
                </c:pt>
                <c:pt idx="9">
                  <c:v>17478.266265000002</c:v>
                </c:pt>
                <c:pt idx="10">
                  <c:v>16277.676304999997</c:v>
                </c:pt>
                <c:pt idx="11">
                  <c:v>15887.624507999999</c:v>
                </c:pt>
                <c:pt idx="12">
                  <c:v>14951.729595059256</c:v>
                </c:pt>
                <c:pt idx="13">
                  <c:v>14727.608646072758</c:v>
                </c:pt>
                <c:pt idx="14">
                  <c:v>14491.107625417113</c:v>
                </c:pt>
                <c:pt idx="15">
                  <c:v>14489.832301396345</c:v>
                </c:pt>
                <c:pt idx="16">
                  <c:v>13066.639852181264</c:v>
                </c:pt>
                <c:pt idx="17">
                  <c:v>11643.447402966176</c:v>
                </c:pt>
                <c:pt idx="18">
                  <c:v>10253.664795603303</c:v>
                </c:pt>
                <c:pt idx="19">
                  <c:v>9019.2445912008898</c:v>
                </c:pt>
                <c:pt idx="20">
                  <c:v>7662.2153476354561</c:v>
                </c:pt>
                <c:pt idx="21">
                  <c:v>6383.0025860330816</c:v>
                </c:pt>
                <c:pt idx="22">
                  <c:v>4983.6400789949948</c:v>
                </c:pt>
                <c:pt idx="23">
                  <c:v>4777.9491799885482</c:v>
                </c:pt>
                <c:pt idx="24">
                  <c:v>4603.5596463012771</c:v>
                </c:pt>
              </c:numCache>
            </c:numRef>
          </c:val>
          <c:smooth val="0"/>
          <c:extLst>
            <c:ext xmlns:c16="http://schemas.microsoft.com/office/drawing/2014/chart" uri="{C3380CC4-5D6E-409C-BE32-E72D297353CC}">
              <c16:uniqueId val="{00000003-F1B2-4C4B-8CD8-E99AE0CDF1CE}"/>
            </c:ext>
          </c:extLst>
        </c:ser>
        <c:ser>
          <c:idx val="6"/>
          <c:order val="5"/>
          <c:tx>
            <c:strRef>
              <c:f>'CAPs ntlsum1990-2014(v2) woWF'!$H$5</c:f>
              <c:strCache>
                <c:ptCount val="1"/>
                <c:pt idx="0">
                  <c:v>VOC</c:v>
                </c:pt>
              </c:strCache>
            </c:strRef>
          </c:tx>
          <c:spPr>
            <a:ln w="25400" cap="rnd">
              <a:solidFill>
                <a:schemeClr val="accent1">
                  <a:lumMod val="60000"/>
                </a:schemeClr>
              </a:solidFill>
              <a:round/>
            </a:ln>
            <a:effectLst/>
          </c:spPr>
          <c:marker>
            <c:symbol val="circle"/>
            <c:size val="4"/>
            <c:spPr>
              <a:solidFill>
                <a:schemeClr val="accent1">
                  <a:lumMod val="60000"/>
                </a:schemeClr>
              </a:solidFill>
              <a:ln w="9525">
                <a:solidFill>
                  <a:schemeClr val="accent1">
                    <a:lumMod val="60000"/>
                  </a:schemeClr>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woWF'!$H$6:$H$30</c:f>
              <c:numCache>
                <c:formatCode>#,##0</c:formatCode>
                <c:ptCount val="25"/>
                <c:pt idx="0">
                  <c:v>23125</c:v>
                </c:pt>
                <c:pt idx="1">
                  <c:v>22899</c:v>
                </c:pt>
                <c:pt idx="2">
                  <c:v>22659</c:v>
                </c:pt>
                <c:pt idx="3">
                  <c:v>22252</c:v>
                </c:pt>
                <c:pt idx="4">
                  <c:v>21932</c:v>
                </c:pt>
                <c:pt idx="5">
                  <c:v>21578</c:v>
                </c:pt>
                <c:pt idx="6">
                  <c:v>19001.341</c:v>
                </c:pt>
                <c:pt idx="7">
                  <c:v>18785.892229999998</c:v>
                </c:pt>
                <c:pt idx="8">
                  <c:v>18136.031269999999</c:v>
                </c:pt>
                <c:pt idx="9">
                  <c:v>17602.902576</c:v>
                </c:pt>
                <c:pt idx="10">
                  <c:v>16897.508430999998</c:v>
                </c:pt>
                <c:pt idx="11">
                  <c:v>16698.934651000003</c:v>
                </c:pt>
                <c:pt idx="12">
                  <c:v>17075.974109372448</c:v>
                </c:pt>
                <c:pt idx="13">
                  <c:v>16697.495011219213</c:v>
                </c:pt>
                <c:pt idx="14">
                  <c:v>16300.363993610808</c:v>
                </c:pt>
                <c:pt idx="15">
                  <c:v>15885.336117854047</c:v>
                </c:pt>
                <c:pt idx="16">
                  <c:v>16034.068503816754</c:v>
                </c:pt>
                <c:pt idx="17">
                  <c:v>16182.800889779468</c:v>
                </c:pt>
                <c:pt idx="18">
                  <c:v>14912.222124584663</c:v>
                </c:pt>
                <c:pt idx="19">
                  <c:v>14746.56319874652</c:v>
                </c:pt>
                <c:pt idx="20">
                  <c:v>14988.379568464956</c:v>
                </c:pt>
                <c:pt idx="21">
                  <c:v>15263.015415698512</c:v>
                </c:pt>
                <c:pt idx="22">
                  <c:v>14990.858513613406</c:v>
                </c:pt>
                <c:pt idx="23">
                  <c:v>14718.701611528304</c:v>
                </c:pt>
                <c:pt idx="24">
                  <c:v>14446.544709443197</c:v>
                </c:pt>
              </c:numCache>
            </c:numRef>
          </c:val>
          <c:smooth val="0"/>
          <c:extLst>
            <c:ext xmlns:c16="http://schemas.microsoft.com/office/drawing/2014/chart" uri="{C3380CC4-5D6E-409C-BE32-E72D297353CC}">
              <c16:uniqueId val="{00000004-F1B2-4C4B-8CD8-E99AE0CDF1CE}"/>
            </c:ext>
          </c:extLst>
        </c:ser>
        <c:ser>
          <c:idx val="7"/>
          <c:order val="6"/>
          <c:tx>
            <c:strRef>
              <c:f>'CAPs ntlsum1990-2014(v2) woWF'!$I$5</c:f>
              <c:strCache>
                <c:ptCount val="1"/>
                <c:pt idx="0">
                  <c:v>NH3</c:v>
                </c:pt>
              </c:strCache>
            </c:strRef>
          </c:tx>
          <c:spPr>
            <a:ln w="25400" cap="rnd">
              <a:solidFill>
                <a:schemeClr val="accent2">
                  <a:lumMod val="60000"/>
                </a:schemeClr>
              </a:solidFill>
              <a:round/>
            </a:ln>
            <a:effectLst/>
          </c:spPr>
          <c:marker>
            <c:symbol val="circle"/>
            <c:size val="4"/>
            <c:spPr>
              <a:solidFill>
                <a:schemeClr val="accent2">
                  <a:lumMod val="60000"/>
                </a:schemeClr>
              </a:solidFill>
              <a:ln w="9525">
                <a:solidFill>
                  <a:schemeClr val="accent2">
                    <a:lumMod val="60000"/>
                  </a:schemeClr>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woWF'!$I$6:$I$30</c:f>
              <c:numCache>
                <c:formatCode>#,##0</c:formatCode>
                <c:ptCount val="25"/>
                <c:pt idx="0">
                  <c:v>4320</c:v>
                </c:pt>
                <c:pt idx="1">
                  <c:v>4384</c:v>
                </c:pt>
                <c:pt idx="2">
                  <c:v>4443</c:v>
                </c:pt>
                <c:pt idx="3">
                  <c:v>4518</c:v>
                </c:pt>
                <c:pt idx="4">
                  <c:v>4589</c:v>
                </c:pt>
                <c:pt idx="5">
                  <c:v>4659</c:v>
                </c:pt>
                <c:pt idx="6">
                  <c:v>4727</c:v>
                </c:pt>
                <c:pt idx="7">
                  <c:v>4817</c:v>
                </c:pt>
                <c:pt idx="8">
                  <c:v>4940</c:v>
                </c:pt>
                <c:pt idx="9">
                  <c:v>4857</c:v>
                </c:pt>
                <c:pt idx="10">
                  <c:v>4907</c:v>
                </c:pt>
                <c:pt idx="11">
                  <c:v>3689</c:v>
                </c:pt>
                <c:pt idx="12">
                  <c:v>3769.3780853491917</c:v>
                </c:pt>
                <c:pt idx="13">
                  <c:v>3780.39025799925</c:v>
                </c:pt>
                <c:pt idx="14">
                  <c:v>3791.0986537273739</c:v>
                </c:pt>
                <c:pt idx="15">
                  <c:v>3801.6266808885639</c:v>
                </c:pt>
                <c:pt idx="16">
                  <c:v>3946.9648514568507</c:v>
                </c:pt>
                <c:pt idx="17">
                  <c:v>4092.303022025138</c:v>
                </c:pt>
                <c:pt idx="18">
                  <c:v>4161.209550779281</c:v>
                </c:pt>
                <c:pt idx="19">
                  <c:v>4117.0272722565451</c:v>
                </c:pt>
                <c:pt idx="20">
                  <c:v>4072.8449937338091</c:v>
                </c:pt>
                <c:pt idx="21">
                  <c:v>4028.6627152110741</c:v>
                </c:pt>
                <c:pt idx="22">
                  <c:v>3819.4029123024025</c:v>
                </c:pt>
                <c:pt idx="23">
                  <c:v>3610.1431093937308</c:v>
                </c:pt>
                <c:pt idx="24">
                  <c:v>3400.8833064850596</c:v>
                </c:pt>
              </c:numCache>
            </c:numRef>
          </c:val>
          <c:smooth val="0"/>
          <c:extLst>
            <c:ext xmlns:c16="http://schemas.microsoft.com/office/drawing/2014/chart" uri="{C3380CC4-5D6E-409C-BE32-E72D297353CC}">
              <c16:uniqueId val="{00000005-F1B2-4C4B-8CD8-E99AE0CDF1CE}"/>
            </c:ext>
          </c:extLst>
        </c:ser>
        <c:dLbls>
          <c:showLegendKey val="0"/>
          <c:showVal val="0"/>
          <c:showCatName val="0"/>
          <c:showSerName val="0"/>
          <c:showPercent val="0"/>
          <c:showBubbleSize val="0"/>
        </c:dLbls>
        <c:marker val="1"/>
        <c:smooth val="0"/>
        <c:axId val="659468528"/>
        <c:axId val="659465248"/>
      </c:lineChart>
      <c:lineChart>
        <c:grouping val="standard"/>
        <c:varyColors val="0"/>
        <c:ser>
          <c:idx val="1"/>
          <c:order val="0"/>
          <c:tx>
            <c:strRef>
              <c:f>'CAPs ntlsum1990-2014(v2) woWF'!$C$5</c:f>
              <c:strCache>
                <c:ptCount val="1"/>
                <c:pt idx="0">
                  <c:v>CO</c:v>
                </c:pt>
              </c:strCache>
            </c:strRef>
          </c:tx>
          <c:spPr>
            <a:ln w="25400" cap="rnd">
              <a:solidFill>
                <a:schemeClr val="accent2"/>
              </a:solidFill>
              <a:round/>
            </a:ln>
            <a:effectLst/>
          </c:spPr>
          <c:marker>
            <c:symbol val="circle"/>
            <c:size val="4"/>
            <c:spPr>
              <a:solidFill>
                <a:schemeClr val="accent2"/>
              </a:solidFill>
              <a:ln w="9525">
                <a:solidFill>
                  <a:schemeClr val="accent2"/>
                </a:solidFill>
              </a:ln>
              <a:effectLst/>
            </c:spPr>
          </c:marker>
          <c:cat>
            <c:numRef>
              <c:f>'CAPs ntlsum1990-2014(v2) woWF'!$B$6:$B$30</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'CAPs ntlsum1990-2014(v2) woWF'!$C$6:$C$30</c:f>
              <c:numCache>
                <c:formatCode>#,##0</c:formatCode>
                <c:ptCount val="25"/>
                <c:pt idx="0">
                  <c:v>143602.6433</c:v>
                </c:pt>
                <c:pt idx="1">
                  <c:v>136544.6433</c:v>
                </c:pt>
                <c:pt idx="2">
                  <c:v>134507.30398999999</c:v>
                </c:pt>
                <c:pt idx="3">
                  <c:v>129363.96054</c:v>
                </c:pt>
                <c:pt idx="4">
                  <c:v>124470.17028999999</c:v>
                </c:pt>
                <c:pt idx="5">
                  <c:v>120072.40186</c:v>
                </c:pt>
                <c:pt idx="6">
                  <c:v>114356.04414</c:v>
                </c:pt>
                <c:pt idx="7">
                  <c:v>111117.19213000001</c:v>
                </c:pt>
                <c:pt idx="8">
                  <c:v>108725.99831000001</c:v>
                </c:pt>
                <c:pt idx="9">
                  <c:v>104033.12804399998</c:v>
                </c:pt>
                <c:pt idx="10">
                  <c:v>102418.00605899998</c:v>
                </c:pt>
                <c:pt idx="11">
                  <c:v>98518.379019999993</c:v>
                </c:pt>
                <c:pt idx="12">
                  <c:v>87981.330673523145</c:v>
                </c:pt>
                <c:pt idx="13">
                  <c:v>85541.180888534596</c:v>
                </c:pt>
                <c:pt idx="14">
                  <c:v>83095.63644842623</c:v>
                </c:pt>
                <c:pt idx="15">
                  <c:v>80645.841682886821</c:v>
                </c:pt>
                <c:pt idx="16">
                  <c:v>77937.051281036911</c:v>
                </c:pt>
                <c:pt idx="17">
                  <c:v>75228.260879187001</c:v>
                </c:pt>
                <c:pt idx="18">
                  <c:v>67454.971152365266</c:v>
                </c:pt>
                <c:pt idx="19">
                  <c:v>60552.406718969738</c:v>
                </c:pt>
                <c:pt idx="20">
                  <c:v>61570.931488543167</c:v>
                </c:pt>
                <c:pt idx="21">
                  <c:v>61060.148227985999</c:v>
                </c:pt>
                <c:pt idx="22">
                  <c:v>59093.100649614462</c:v>
                </c:pt>
                <c:pt idx="23">
                  <c:v>57126.053071242924</c:v>
                </c:pt>
                <c:pt idx="24">
                  <c:v>55159.005492871373</c:v>
                </c:pt>
              </c:numCache>
            </c:numRef>
          </c:val>
          <c:smooth val="0"/>
          <c:extLst>
            <c:ext xmlns:c16="http://schemas.microsoft.com/office/drawing/2014/chart" uri="{C3380CC4-5D6E-409C-BE32-E72D297353CC}">
              <c16:uniqueId val="{00000006-F1B2-4C4B-8CD8-E99AE0CDF1CE}"/>
            </c:ext>
          </c:extLst>
        </c:ser>
        <c:dLbls>
          <c:showLegendKey val="0"/>
          <c:showVal val="0"/>
          <c:showCatName val="0"/>
          <c:showSerName val="0"/>
          <c:showPercent val="0"/>
          <c:showBubbleSize val="0"/>
        </c:dLbls>
        <c:marker val="1"/>
        <c:smooth val="0"/>
        <c:axId val="649078216"/>
        <c:axId val="649073296"/>
      </c:lineChart>
      <c:catAx>
        <c:axId val="65946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3060000" spcFirstLastPara="1" vertOverflow="ellipsis" wrap="square" anchor="ctr" anchorCtr="1"/>
          <a:lstStyle/>
          <a:p>
            <a:pPr>
              <a:defRPr sz="1600" b="1" i="0" u="none" strike="noStrike" kern="1200" baseline="0">
                <a:solidFill>
                  <a:schemeClr val="tx1"/>
                </a:solidFill>
                <a:latin typeface="+mn-lt"/>
                <a:ea typeface="+mn-ea"/>
                <a:cs typeface="+mn-cs"/>
              </a:defRPr>
            </a:pPr>
            <a:endParaRPr lang="en-US"/>
          </a:p>
        </c:txPr>
        <c:crossAx val="659465248"/>
        <c:crosses val="autoZero"/>
        <c:auto val="1"/>
        <c:lblAlgn val="ctr"/>
        <c:lblOffset val="100"/>
        <c:noMultiLvlLbl val="0"/>
      </c:catAx>
      <c:valAx>
        <c:axId val="659465248"/>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59468528"/>
        <c:crosses val="autoZero"/>
        <c:crossBetween val="between"/>
      </c:valAx>
      <c:valAx>
        <c:axId val="649073296"/>
        <c:scaling>
          <c:orientation val="minMax"/>
        </c:scaling>
        <c:delete val="0"/>
        <c:axPos val="r"/>
        <c:title>
          <c:tx>
            <c:rich>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Carbon</a:t>
                </a:r>
                <a:r>
                  <a:rPr lang="en-US" sz="1200" baseline="0"/>
                  <a:t> Monoxide</a:t>
                </a:r>
                <a:endParaRPr lang="en-US" sz="1200"/>
              </a:p>
            </c:rich>
          </c:tx>
          <c:overlay val="0"/>
          <c:spPr>
            <a:noFill/>
            <a:ln>
              <a:noFill/>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9078216"/>
        <c:crosses val="max"/>
        <c:crossBetween val="between"/>
      </c:valAx>
      <c:catAx>
        <c:axId val="649078216"/>
        <c:scaling>
          <c:orientation val="minMax"/>
        </c:scaling>
        <c:delete val="1"/>
        <c:axPos val="b"/>
        <c:numFmt formatCode="General" sourceLinked="1"/>
        <c:majorTickMark val="out"/>
        <c:minorTickMark val="none"/>
        <c:tickLblPos val="nextTo"/>
        <c:crossAx val="649073296"/>
        <c:crosses val="autoZero"/>
        <c:auto val="1"/>
        <c:lblAlgn val="ctr"/>
        <c:lblOffset val="100"/>
        <c:noMultiLvlLbl val="0"/>
      </c:catAx>
      <c:spPr>
        <a:noFill/>
        <a:ln>
          <a:solidFill>
            <a:schemeClr val="tx1"/>
          </a:solidFill>
        </a:ln>
        <a:effectLst/>
      </c:spPr>
    </c:plotArea>
    <c:legend>
      <c:legendPos val="tr"/>
      <c:layout>
        <c:manualLayout>
          <c:xMode val="edge"/>
          <c:yMode val="edge"/>
          <c:x val="0.87202243623138798"/>
          <c:y val="2.4396135265700482E-2"/>
          <c:w val="0.11695046862053396"/>
          <c:h val="0.899274517013875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95788663170882"/>
          <c:y val="8.4284754953717705E-2"/>
          <c:w val="0.49971795529137181"/>
          <c:h val="0.61521356452635023"/>
        </c:manualLayout>
      </c:layout>
      <c:pieChart>
        <c:varyColors val="1"/>
        <c:ser>
          <c:idx val="0"/>
          <c:order val="0"/>
          <c:explosion val="1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63A-4D04-B965-C2A360341E8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63A-4D04-B965-C2A360341E8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63A-4D04-B965-C2A360341E8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63A-4D04-B965-C2A360341E8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63A-4D04-B965-C2A360341E8D}"/>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63A-4D04-B965-C2A360341E8D}"/>
              </c:ext>
            </c:extLst>
          </c:dPt>
          <c:dLbls>
            <c:dLbl>
              <c:idx val="0"/>
              <c:layout>
                <c:manualLayout>
                  <c:x val="-6.9474957233499153E-3"/>
                  <c:y val="3.49106065049626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3A-4D04-B965-C2A360341E8D}"/>
                </c:ext>
              </c:extLst>
            </c:dLbl>
            <c:dLbl>
              <c:idx val="1"/>
              <c:layout>
                <c:manualLayout>
                  <c:x val="2.2676394573706526E-2"/>
                  <c:y val="4.44769801568858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63A-4D04-B965-C2A360341E8D}"/>
                </c:ext>
              </c:extLst>
            </c:dLbl>
            <c:dLbl>
              <c:idx val="2"/>
              <c:layout>
                <c:manualLayout>
                  <c:x val="2.8733795325930154E-3"/>
                  <c:y val="1.196250614982964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63A-4D04-B965-C2A360341E8D}"/>
                </c:ext>
              </c:extLst>
            </c:dLbl>
            <c:dLbl>
              <c:idx val="3"/>
              <c:layout>
                <c:manualLayout>
                  <c:x val="1.2782288624032273E-3"/>
                  <c:y val="1.48211209673697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3A-4D04-B965-C2A360341E8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nh3_pull_2014NEIv2!$H$2:$H$7</c:f>
              <c:strCache>
                <c:ptCount val="6"/>
                <c:pt idx="0">
                  <c:v>Agriculture-Livestock Waste</c:v>
                </c:pt>
                <c:pt idx="1">
                  <c:v>Agriculture-Fertilizer Application</c:v>
                </c:pt>
                <c:pt idx="2">
                  <c:v>Fires</c:v>
                </c:pt>
                <c:pt idx="3">
                  <c:v>Residential/Commercial/Industrial/Fuel Combustion</c:v>
                </c:pt>
                <c:pt idx="4">
                  <c:v>Mobile sources</c:v>
                </c:pt>
                <c:pt idx="5">
                  <c:v>Other</c:v>
                </c:pt>
              </c:strCache>
            </c:strRef>
          </c:cat>
          <c:val>
            <c:numRef>
              <c:f>nh3_pull_2014NEIv2!$I$2:$I$7</c:f>
              <c:numCache>
                <c:formatCode>_(* #,##0_);_(* \(#,##0\);_(* "-"_);_(@_)</c:formatCode>
                <c:ptCount val="6"/>
                <c:pt idx="0">
                  <c:v>2075004.0624812599</c:v>
                </c:pt>
                <c:pt idx="1">
                  <c:v>786571.29312423</c:v>
                </c:pt>
                <c:pt idx="2">
                  <c:v>402702.29011514247</c:v>
                </c:pt>
                <c:pt idx="3">
                  <c:v>161276.09232545691</c:v>
                </c:pt>
                <c:pt idx="4">
                  <c:v>111775.50146108534</c:v>
                </c:pt>
                <c:pt idx="5">
                  <c:v>56609.785505071588</c:v>
                </c:pt>
              </c:numCache>
            </c:numRef>
          </c:val>
          <c:extLst>
            <c:ext xmlns:c16="http://schemas.microsoft.com/office/drawing/2014/chart" uri="{C3380CC4-5D6E-409C-BE32-E72D297353CC}">
              <c16:uniqueId val="{0000000C-C63A-4D04-B965-C2A360341E8D}"/>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5.9939266746558747E-3"/>
          <c:y val="0.67045993309411422"/>
          <c:w val="0.99400607332534408"/>
          <c:h val="0.329540066905885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81364829396325E-2"/>
          <c:y val="7.6388888888888895E-2"/>
          <c:w val="0.4861111111111111"/>
          <c:h val="0.81018518518518523"/>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3BE5-4516-84D3-F9850B02201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3BE5-4516-84D3-F9850B02201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3BE5-4516-84D3-F9850B02201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3BE5-4516-84D3-F9850B02201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3BE5-4516-84D3-F9850B02201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3BE5-4516-84D3-F9850B02201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nh3_SCCslivestock_2014NEIv2_goo!$R$9:$R$14</c:f>
              <c:strCache>
                <c:ptCount val="6"/>
                <c:pt idx="0">
                  <c:v>Beef Cattle</c:v>
                </c:pt>
                <c:pt idx="1">
                  <c:v>Dairy Cattle</c:v>
                </c:pt>
                <c:pt idx="2">
                  <c:v>Swine</c:v>
                </c:pt>
                <c:pt idx="3">
                  <c:v>Broilers</c:v>
                </c:pt>
                <c:pt idx="4">
                  <c:v>Layers</c:v>
                </c:pt>
                <c:pt idx="5">
                  <c:v>Everything Else</c:v>
                </c:pt>
              </c:strCache>
            </c:strRef>
          </c:cat>
          <c:val>
            <c:numRef>
              <c:f>nh3_SCCslivestock_2014NEIv2_goo!$S$9:$S$14</c:f>
              <c:numCache>
                <c:formatCode>General</c:formatCode>
                <c:ptCount val="6"/>
                <c:pt idx="0">
                  <c:v>668218.62269999995</c:v>
                </c:pt>
                <c:pt idx="1">
                  <c:v>250577.58989999999</c:v>
                </c:pt>
                <c:pt idx="2">
                  <c:v>710005.56019999995</c:v>
                </c:pt>
                <c:pt idx="3">
                  <c:v>224585.9547</c:v>
                </c:pt>
                <c:pt idx="4">
                  <c:v>72599.871069999994</c:v>
                </c:pt>
                <c:pt idx="5">
                  <c:v>149016.4639</c:v>
                </c:pt>
              </c:numCache>
            </c:numRef>
          </c:val>
          <c:extLst>
            <c:ext xmlns:c16="http://schemas.microsoft.com/office/drawing/2014/chart" uri="{C3380CC4-5D6E-409C-BE32-E72D297353CC}">
              <c16:uniqueId val="{0000000C-3BE5-4516-84D3-F9850B02201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3EC7A-265C-4593-8DA9-E6C91456999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C2ED1C2-88EB-448F-A588-1BF14F155A79}">
      <dgm:prSet/>
      <dgm:spPr/>
      <dgm:t>
        <a:bodyPr/>
        <a:lstStyle/>
        <a:p>
          <a:r>
            <a:rPr lang="en-US"/>
            <a:t>Meteorology (WRF)</a:t>
          </a:r>
        </a:p>
      </dgm:t>
    </dgm:pt>
    <dgm:pt modelId="{D2D5530C-873C-4A38-AD8E-2039BC35C9D5}" type="parTrans" cxnId="{657075B1-7C8B-4418-A766-E9B2DD6231DA}">
      <dgm:prSet/>
      <dgm:spPr/>
      <dgm:t>
        <a:bodyPr/>
        <a:lstStyle/>
        <a:p>
          <a:endParaRPr lang="en-US"/>
        </a:p>
      </dgm:t>
    </dgm:pt>
    <dgm:pt modelId="{A7D63E78-32DB-44FA-8E61-F1E5466B0097}" type="sibTrans" cxnId="{657075B1-7C8B-4418-A766-E9B2DD6231DA}">
      <dgm:prSet/>
      <dgm:spPr/>
      <dgm:t>
        <a:bodyPr/>
        <a:lstStyle/>
        <a:p>
          <a:endParaRPr lang="en-US"/>
        </a:p>
      </dgm:t>
    </dgm:pt>
    <dgm:pt modelId="{F13B9040-D34D-4413-A24D-D0028D8E04EA}">
      <dgm:prSet/>
      <dgm:spPr/>
      <dgm:t>
        <a:bodyPr/>
        <a:lstStyle/>
        <a:p>
          <a:r>
            <a:rPr lang="en-US"/>
            <a:t>Agricultural Modeling (EPIC)</a:t>
          </a:r>
        </a:p>
      </dgm:t>
    </dgm:pt>
    <dgm:pt modelId="{8A67D816-760E-464E-A981-4E027F26EBB7}" type="parTrans" cxnId="{4B64C4E4-FE3C-47AE-AC15-B590785AD237}">
      <dgm:prSet/>
      <dgm:spPr/>
      <dgm:t>
        <a:bodyPr/>
        <a:lstStyle/>
        <a:p>
          <a:endParaRPr lang="en-US"/>
        </a:p>
      </dgm:t>
    </dgm:pt>
    <dgm:pt modelId="{47D8156F-DD78-4276-BF58-3585BA8D98C3}" type="sibTrans" cxnId="{4B64C4E4-FE3C-47AE-AC15-B590785AD237}">
      <dgm:prSet/>
      <dgm:spPr/>
      <dgm:t>
        <a:bodyPr/>
        <a:lstStyle/>
        <a:p>
          <a:endParaRPr lang="en-US"/>
        </a:p>
      </dgm:t>
    </dgm:pt>
    <dgm:pt modelId="{B29FF673-F6C3-4ABD-B0CA-F7A84C6B9469}">
      <dgm:prSet/>
      <dgm:spPr/>
      <dgm:t>
        <a:bodyPr/>
        <a:lstStyle/>
        <a:p>
          <a:r>
            <a:rPr lang="en-US"/>
            <a:t>Air Quality Modeling (CMAQ)</a:t>
          </a:r>
        </a:p>
      </dgm:t>
    </dgm:pt>
    <dgm:pt modelId="{9095F914-DD3F-4DD1-B937-263295A05E6B}" type="parTrans" cxnId="{4FC51CA0-7EFB-4459-9299-A4C912B6001A}">
      <dgm:prSet/>
      <dgm:spPr/>
      <dgm:t>
        <a:bodyPr/>
        <a:lstStyle/>
        <a:p>
          <a:endParaRPr lang="en-US"/>
        </a:p>
      </dgm:t>
    </dgm:pt>
    <dgm:pt modelId="{B09A008B-2523-4697-95CA-B16DBE774DFB}" type="sibTrans" cxnId="{4FC51CA0-7EFB-4459-9299-A4C912B6001A}">
      <dgm:prSet/>
      <dgm:spPr/>
      <dgm:t>
        <a:bodyPr/>
        <a:lstStyle/>
        <a:p>
          <a:endParaRPr lang="en-US"/>
        </a:p>
      </dgm:t>
    </dgm:pt>
    <dgm:pt modelId="{44FCD78C-7B56-4F80-AB73-D0025A4C6B0A}">
      <dgm:prSet/>
      <dgm:spPr/>
      <dgm:t>
        <a:bodyPr/>
        <a:lstStyle/>
        <a:p>
          <a:r>
            <a:rPr lang="en-US"/>
            <a:t>Diagnostic Emission Estiamtes</a:t>
          </a:r>
        </a:p>
      </dgm:t>
    </dgm:pt>
    <dgm:pt modelId="{00DD4210-9EE0-4A9F-88D3-DAF4D2D505C5}" type="parTrans" cxnId="{328E78FF-42AF-459F-928F-4BB4B2F074BC}">
      <dgm:prSet/>
      <dgm:spPr/>
      <dgm:t>
        <a:bodyPr/>
        <a:lstStyle/>
        <a:p>
          <a:endParaRPr lang="en-US"/>
        </a:p>
      </dgm:t>
    </dgm:pt>
    <dgm:pt modelId="{B9A94A78-7E17-4DFD-A29B-F99AB1526EF7}" type="sibTrans" cxnId="{328E78FF-42AF-459F-928F-4BB4B2F074BC}">
      <dgm:prSet/>
      <dgm:spPr/>
      <dgm:t>
        <a:bodyPr/>
        <a:lstStyle/>
        <a:p>
          <a:endParaRPr lang="en-US"/>
        </a:p>
      </dgm:t>
    </dgm:pt>
    <dgm:pt modelId="{0B0C1F60-A7C2-4407-BCEF-F23364A63C97}" type="pres">
      <dgm:prSet presAssocID="{D643EC7A-265C-4593-8DA9-E6C914569999}" presName="CompostProcess" presStyleCnt="0">
        <dgm:presLayoutVars>
          <dgm:dir/>
          <dgm:resizeHandles val="exact"/>
        </dgm:presLayoutVars>
      </dgm:prSet>
      <dgm:spPr/>
    </dgm:pt>
    <dgm:pt modelId="{FD2B3274-E9F6-407A-BF48-4151B19FAEE7}" type="pres">
      <dgm:prSet presAssocID="{D643EC7A-265C-4593-8DA9-E6C914569999}" presName="arrow" presStyleLbl="bgShp" presStyleIdx="0" presStyleCnt="1"/>
      <dgm:spPr>
        <a:solidFill>
          <a:srgbClr val="0070C0"/>
        </a:solidFill>
      </dgm:spPr>
      <dgm:extLst>
        <a:ext uri="{E40237B7-FDA0-4F09-8148-C483321AD2D9}">
          <dgm14:cNvPr xmlns:dgm14="http://schemas.microsoft.com/office/drawing/2010/diagram" id="0" name="" descr="This figure shows the processes involved I modeling NH3 emissions from fertilizer in CMAQ. The process starts with Weather Research and Forecast model simulations of meteorology. In the WRF simulations used for the 2014 NIE we ran it in a retrospective mode that assimilated observations to best represent observed conditions rather than in a forecast model. The next step is running EPIC using the simulated WRF meteorology, land use data, and USDA national agricultural statics and survey data. The we run the CMAQ simulation with both EPIC and WRF inputs using the NH3 bidirectional exchange option. This option produces grid cell level NH3 emission estimates from fertilizer which are aggregated to monthly and seasonal county level estimates.&#10;" title="Steps in estimating NH3 fertilizer emissions"/>
        </a:ext>
      </dgm:extLst>
    </dgm:pt>
    <dgm:pt modelId="{83A455DA-1D15-4806-A5A8-FE2173017DD6}" type="pres">
      <dgm:prSet presAssocID="{D643EC7A-265C-4593-8DA9-E6C914569999}" presName="linearProcess" presStyleCnt="0"/>
      <dgm:spPr/>
    </dgm:pt>
    <dgm:pt modelId="{2ECC18ED-6AE3-49F3-A0F6-2FA36EB3ECE7}" type="pres">
      <dgm:prSet presAssocID="{9C2ED1C2-88EB-448F-A588-1BF14F155A79}" presName="textNode" presStyleLbl="node1" presStyleIdx="0" presStyleCnt="4">
        <dgm:presLayoutVars>
          <dgm:bulletEnabled val="1"/>
        </dgm:presLayoutVars>
      </dgm:prSet>
      <dgm:spPr/>
    </dgm:pt>
    <dgm:pt modelId="{060463DE-A5FD-49D4-A71F-553DB8B29B6F}" type="pres">
      <dgm:prSet presAssocID="{A7D63E78-32DB-44FA-8E61-F1E5466B0097}" presName="sibTrans" presStyleCnt="0"/>
      <dgm:spPr/>
    </dgm:pt>
    <dgm:pt modelId="{8B70B07B-20F9-49D8-B55F-7605E362030C}" type="pres">
      <dgm:prSet presAssocID="{F13B9040-D34D-4413-A24D-D0028D8E04EA}" presName="textNode" presStyleLbl="node1" presStyleIdx="1" presStyleCnt="4">
        <dgm:presLayoutVars>
          <dgm:bulletEnabled val="1"/>
        </dgm:presLayoutVars>
      </dgm:prSet>
      <dgm:spPr/>
    </dgm:pt>
    <dgm:pt modelId="{8ECA8CFB-84CD-46DB-AC61-CBD117633C9B}" type="pres">
      <dgm:prSet presAssocID="{47D8156F-DD78-4276-BF58-3585BA8D98C3}" presName="sibTrans" presStyleCnt="0"/>
      <dgm:spPr/>
    </dgm:pt>
    <dgm:pt modelId="{77C53CC2-EB5D-4786-9C8F-01193F4C13F5}" type="pres">
      <dgm:prSet presAssocID="{B29FF673-F6C3-4ABD-B0CA-F7A84C6B9469}" presName="textNode" presStyleLbl="node1" presStyleIdx="2" presStyleCnt="4">
        <dgm:presLayoutVars>
          <dgm:bulletEnabled val="1"/>
        </dgm:presLayoutVars>
      </dgm:prSet>
      <dgm:spPr/>
    </dgm:pt>
    <dgm:pt modelId="{36EF1350-9CE7-4EBF-B2E4-0C3F6E833427}" type="pres">
      <dgm:prSet presAssocID="{B09A008B-2523-4697-95CA-B16DBE774DFB}" presName="sibTrans" presStyleCnt="0"/>
      <dgm:spPr/>
    </dgm:pt>
    <dgm:pt modelId="{76169B4C-0DDE-4554-8B07-B17D04DAFB60}" type="pres">
      <dgm:prSet presAssocID="{44FCD78C-7B56-4F80-AB73-D0025A4C6B0A}" presName="textNode" presStyleLbl="node1" presStyleIdx="3" presStyleCnt="4">
        <dgm:presLayoutVars>
          <dgm:bulletEnabled val="1"/>
        </dgm:presLayoutVars>
      </dgm:prSet>
      <dgm:spPr/>
    </dgm:pt>
  </dgm:ptLst>
  <dgm:cxnLst>
    <dgm:cxn modelId="{09AE4E0D-1EBF-48E2-9BB3-556DD884DCD8}" type="presOf" srcId="{D643EC7A-265C-4593-8DA9-E6C914569999}" destId="{0B0C1F60-A7C2-4407-BCEF-F23364A63C97}" srcOrd="0" destOrd="0" presId="urn:microsoft.com/office/officeart/2005/8/layout/hProcess9"/>
    <dgm:cxn modelId="{AFA1B551-FFEA-4D8B-8B62-F72277BCD816}" type="presOf" srcId="{F13B9040-D34D-4413-A24D-D0028D8E04EA}" destId="{8B70B07B-20F9-49D8-B55F-7605E362030C}" srcOrd="0" destOrd="0" presId="urn:microsoft.com/office/officeart/2005/8/layout/hProcess9"/>
    <dgm:cxn modelId="{ABF5047E-1F70-45B5-933B-FB84FDBCEA09}" type="presOf" srcId="{9C2ED1C2-88EB-448F-A588-1BF14F155A79}" destId="{2ECC18ED-6AE3-49F3-A0F6-2FA36EB3ECE7}" srcOrd="0" destOrd="0" presId="urn:microsoft.com/office/officeart/2005/8/layout/hProcess9"/>
    <dgm:cxn modelId="{7F5FB87F-FEF4-452B-A1E7-90829A114BD9}" type="presOf" srcId="{44FCD78C-7B56-4F80-AB73-D0025A4C6B0A}" destId="{76169B4C-0DDE-4554-8B07-B17D04DAFB60}" srcOrd="0" destOrd="0" presId="urn:microsoft.com/office/officeart/2005/8/layout/hProcess9"/>
    <dgm:cxn modelId="{4FC51CA0-7EFB-4459-9299-A4C912B6001A}" srcId="{D643EC7A-265C-4593-8DA9-E6C914569999}" destId="{B29FF673-F6C3-4ABD-B0CA-F7A84C6B9469}" srcOrd="2" destOrd="0" parTransId="{9095F914-DD3F-4DD1-B937-263295A05E6B}" sibTransId="{B09A008B-2523-4697-95CA-B16DBE774DFB}"/>
    <dgm:cxn modelId="{657075B1-7C8B-4418-A766-E9B2DD6231DA}" srcId="{D643EC7A-265C-4593-8DA9-E6C914569999}" destId="{9C2ED1C2-88EB-448F-A588-1BF14F155A79}" srcOrd="0" destOrd="0" parTransId="{D2D5530C-873C-4A38-AD8E-2039BC35C9D5}" sibTransId="{A7D63E78-32DB-44FA-8E61-F1E5466B0097}"/>
    <dgm:cxn modelId="{21CE3EBF-B301-498F-B4DE-98F9A83F1FD4}" type="presOf" srcId="{B29FF673-F6C3-4ABD-B0CA-F7A84C6B9469}" destId="{77C53CC2-EB5D-4786-9C8F-01193F4C13F5}" srcOrd="0" destOrd="0" presId="urn:microsoft.com/office/officeart/2005/8/layout/hProcess9"/>
    <dgm:cxn modelId="{4B64C4E4-FE3C-47AE-AC15-B590785AD237}" srcId="{D643EC7A-265C-4593-8DA9-E6C914569999}" destId="{F13B9040-D34D-4413-A24D-D0028D8E04EA}" srcOrd="1" destOrd="0" parTransId="{8A67D816-760E-464E-A981-4E027F26EBB7}" sibTransId="{47D8156F-DD78-4276-BF58-3585BA8D98C3}"/>
    <dgm:cxn modelId="{328E78FF-42AF-459F-928F-4BB4B2F074BC}" srcId="{D643EC7A-265C-4593-8DA9-E6C914569999}" destId="{44FCD78C-7B56-4F80-AB73-D0025A4C6B0A}" srcOrd="3" destOrd="0" parTransId="{00DD4210-9EE0-4A9F-88D3-DAF4D2D505C5}" sibTransId="{B9A94A78-7E17-4DFD-A29B-F99AB1526EF7}"/>
    <dgm:cxn modelId="{61D22410-FA80-4F35-AE67-8AAE26970C13}" type="presParOf" srcId="{0B0C1F60-A7C2-4407-BCEF-F23364A63C97}" destId="{FD2B3274-E9F6-407A-BF48-4151B19FAEE7}" srcOrd="0" destOrd="0" presId="urn:microsoft.com/office/officeart/2005/8/layout/hProcess9"/>
    <dgm:cxn modelId="{5C85161D-742B-4D17-B846-01AA359FE453}" type="presParOf" srcId="{0B0C1F60-A7C2-4407-BCEF-F23364A63C97}" destId="{83A455DA-1D15-4806-A5A8-FE2173017DD6}" srcOrd="1" destOrd="0" presId="urn:microsoft.com/office/officeart/2005/8/layout/hProcess9"/>
    <dgm:cxn modelId="{81D1C175-EB69-482D-A2E2-EFC132EE25A3}" type="presParOf" srcId="{83A455DA-1D15-4806-A5A8-FE2173017DD6}" destId="{2ECC18ED-6AE3-49F3-A0F6-2FA36EB3ECE7}" srcOrd="0" destOrd="0" presId="urn:microsoft.com/office/officeart/2005/8/layout/hProcess9"/>
    <dgm:cxn modelId="{F7451C76-6B7A-4F5E-9313-87D53B4652E0}" type="presParOf" srcId="{83A455DA-1D15-4806-A5A8-FE2173017DD6}" destId="{060463DE-A5FD-49D4-A71F-553DB8B29B6F}" srcOrd="1" destOrd="0" presId="urn:microsoft.com/office/officeart/2005/8/layout/hProcess9"/>
    <dgm:cxn modelId="{5A409FFB-D1E8-4739-B565-DBF445787D99}" type="presParOf" srcId="{83A455DA-1D15-4806-A5A8-FE2173017DD6}" destId="{8B70B07B-20F9-49D8-B55F-7605E362030C}" srcOrd="2" destOrd="0" presId="urn:microsoft.com/office/officeart/2005/8/layout/hProcess9"/>
    <dgm:cxn modelId="{F227E26D-4D62-4286-B7DD-2FB85C953ADA}" type="presParOf" srcId="{83A455DA-1D15-4806-A5A8-FE2173017DD6}" destId="{8ECA8CFB-84CD-46DB-AC61-CBD117633C9B}" srcOrd="3" destOrd="0" presId="urn:microsoft.com/office/officeart/2005/8/layout/hProcess9"/>
    <dgm:cxn modelId="{D622A705-5D51-4B02-86A6-84568909991A}" type="presParOf" srcId="{83A455DA-1D15-4806-A5A8-FE2173017DD6}" destId="{77C53CC2-EB5D-4786-9C8F-01193F4C13F5}" srcOrd="4" destOrd="0" presId="urn:microsoft.com/office/officeart/2005/8/layout/hProcess9"/>
    <dgm:cxn modelId="{B917FE0E-61C6-4D6F-9DC7-91CAAFF7ADCF}" type="presParOf" srcId="{83A455DA-1D15-4806-A5A8-FE2173017DD6}" destId="{36EF1350-9CE7-4EBF-B2E4-0C3F6E833427}" srcOrd="5" destOrd="0" presId="urn:microsoft.com/office/officeart/2005/8/layout/hProcess9"/>
    <dgm:cxn modelId="{EF1149AD-640D-4B9B-8DFE-7ACC3AA474F8}" type="presParOf" srcId="{83A455DA-1D15-4806-A5A8-FE2173017DD6}" destId="{76169B4C-0DDE-4554-8B07-B17D04DAFB6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B3274-E9F6-407A-BF48-4151B19FAEE7}">
      <dsp:nvSpPr>
        <dsp:cNvPr id="0" name=""/>
        <dsp:cNvSpPr/>
      </dsp:nvSpPr>
      <dsp:spPr>
        <a:xfrm>
          <a:off x="627221" y="0"/>
          <a:ext cx="7108507" cy="3657600"/>
        </a:xfrm>
        <a:prstGeom prst="rightArrow">
          <a:avLst/>
        </a:prstGeom>
        <a:solidFill>
          <a:srgbClr val="0070C0"/>
        </a:solidFill>
        <a:ln>
          <a:noFill/>
        </a:ln>
        <a:effectLst/>
      </dsp:spPr>
      <dsp:style>
        <a:lnRef idx="0">
          <a:scrgbClr r="0" g="0" b="0"/>
        </a:lnRef>
        <a:fillRef idx="1">
          <a:scrgbClr r="0" g="0" b="0"/>
        </a:fillRef>
        <a:effectRef idx="0">
          <a:scrgbClr r="0" g="0" b="0"/>
        </a:effectRef>
        <a:fontRef idx="minor"/>
      </dsp:style>
    </dsp:sp>
    <dsp:sp modelId="{2ECC18ED-6AE3-49F3-A0F6-2FA36EB3ECE7}">
      <dsp:nvSpPr>
        <dsp:cNvPr id="0" name=""/>
        <dsp:cNvSpPr/>
      </dsp:nvSpPr>
      <dsp:spPr>
        <a:xfrm>
          <a:off x="4185"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Meteorology (WRF)</a:t>
          </a:r>
        </a:p>
      </dsp:txBody>
      <dsp:txXfrm>
        <a:off x="75605" y="1168699"/>
        <a:ext cx="1870311" cy="1320200"/>
      </dsp:txXfrm>
    </dsp:sp>
    <dsp:sp modelId="{8B70B07B-20F9-49D8-B55F-7605E362030C}">
      <dsp:nvSpPr>
        <dsp:cNvPr id="0" name=""/>
        <dsp:cNvSpPr/>
      </dsp:nvSpPr>
      <dsp:spPr>
        <a:xfrm>
          <a:off x="2117994"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Agricultural Modeling (EPIC)</a:t>
          </a:r>
        </a:p>
      </dsp:txBody>
      <dsp:txXfrm>
        <a:off x="2189414" y="1168699"/>
        <a:ext cx="1870311" cy="1320200"/>
      </dsp:txXfrm>
    </dsp:sp>
    <dsp:sp modelId="{77C53CC2-EB5D-4786-9C8F-01193F4C13F5}">
      <dsp:nvSpPr>
        <dsp:cNvPr id="0" name=""/>
        <dsp:cNvSpPr/>
      </dsp:nvSpPr>
      <dsp:spPr>
        <a:xfrm>
          <a:off x="4231803"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Air Quality Modeling (CMAQ)</a:t>
          </a:r>
        </a:p>
      </dsp:txBody>
      <dsp:txXfrm>
        <a:off x="4303223" y="1168699"/>
        <a:ext cx="1870311" cy="1320200"/>
      </dsp:txXfrm>
    </dsp:sp>
    <dsp:sp modelId="{76169B4C-0DDE-4554-8B07-B17D04DAFB60}">
      <dsp:nvSpPr>
        <dsp:cNvPr id="0" name=""/>
        <dsp:cNvSpPr/>
      </dsp:nvSpPr>
      <dsp:spPr>
        <a:xfrm>
          <a:off x="6345612" y="1097279"/>
          <a:ext cx="2013151" cy="1463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Diagnostic Emission Estiamtes</a:t>
          </a:r>
        </a:p>
      </dsp:txBody>
      <dsp:txXfrm>
        <a:off x="6417032" y="1168699"/>
        <a:ext cx="1870311" cy="1320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63BED-091F-4DF5-A4C7-E6B5901702A5}" type="datetimeFigureOut">
              <a:rPr lang="en-US" smtClean="0"/>
              <a:t>7/10/2018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FF77B-EA36-4B1C-A1C2-2EEF3BCC006F}" type="slidenum">
              <a:rPr lang="en-US" smtClean="0"/>
              <a:t>‹#›</a:t>
            </a:fld>
            <a:endParaRPr lang="en-US"/>
          </a:p>
        </p:txBody>
      </p:sp>
    </p:spTree>
    <p:extLst>
      <p:ext uri="{BB962C8B-B14F-4D97-AF65-F5344CB8AC3E}">
        <p14:creationId xmlns:p14="http://schemas.microsoft.com/office/powerpoint/2010/main" val="192306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Jesse and I will give you some background on ammonia as an air pollutant and methods we use for the most important sectors in the NEI for ammonia emissions.</a:t>
            </a:r>
          </a:p>
        </p:txBody>
      </p:sp>
      <p:sp>
        <p:nvSpPr>
          <p:cNvPr id="4" name="Slide Number Placeholder 3"/>
          <p:cNvSpPr>
            <a:spLocks noGrp="1"/>
          </p:cNvSpPr>
          <p:nvPr>
            <p:ph type="sldNum" sz="quarter" idx="10"/>
          </p:nvPr>
        </p:nvSpPr>
        <p:spPr/>
        <p:txBody>
          <a:bodyPr/>
          <a:lstStyle/>
          <a:p>
            <a:fld id="{FC5FF77B-EA36-4B1C-A1C2-2EEF3BCC006F}" type="slidenum">
              <a:rPr lang="en-US" smtClean="0"/>
              <a:t>1</a:t>
            </a:fld>
            <a:endParaRPr lang="en-US"/>
          </a:p>
        </p:txBody>
      </p:sp>
    </p:spTree>
    <p:extLst>
      <p:ext uri="{BB962C8B-B14F-4D97-AF65-F5344CB8AC3E}">
        <p14:creationId xmlns:p14="http://schemas.microsoft.com/office/powerpoint/2010/main" val="137654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NH3 is presumed to be a PM2.5 precursor.  All modeling used for precursor insignificance demonstrations must include analysis of NH3 and it’s resulting chemistry to form fine PM.</a:t>
            </a:r>
          </a:p>
        </p:txBody>
      </p:sp>
      <p:sp>
        <p:nvSpPr>
          <p:cNvPr id="4" name="Slide Number Placeholder 3"/>
          <p:cNvSpPr>
            <a:spLocks noGrp="1"/>
          </p:cNvSpPr>
          <p:nvPr>
            <p:ph type="sldNum" sz="quarter" idx="10"/>
          </p:nvPr>
        </p:nvSpPr>
        <p:spPr/>
        <p:txBody>
          <a:bodyPr/>
          <a:lstStyle/>
          <a:p>
            <a:fld id="{FC5FF77B-EA36-4B1C-A1C2-2EEF3BCC006F}" type="slidenum">
              <a:rPr lang="en-US" smtClean="0"/>
              <a:t>10</a:t>
            </a:fld>
            <a:endParaRPr lang="en-US"/>
          </a:p>
        </p:txBody>
      </p:sp>
    </p:spTree>
    <p:extLst>
      <p:ext uri="{BB962C8B-B14F-4D97-AF65-F5344CB8AC3E}">
        <p14:creationId xmlns:p14="http://schemas.microsoft.com/office/powerpoint/2010/main" val="17503317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Running CMAQ with bidirectional exchange requires setting a few environmental variables in the run script to point to EPIC output. Currently it only works with WRF simulations using the Pleim-Xu land surface scheme. The next version of the model will support more WRF physics options. Emissions and deposition are output in the CMAQ dry deposition file. Current estimates aggregate natural and agricultural sources. These emissions are removed from the soil pool in the model to ensure that emissions cannot exceed nitrogen input.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0279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 for next section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380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2014 NEIv1 estimates were generated with a 2011 EPIC and CMAQ simulation with emission factors generated as the annual emissions divided by the annual fertilizer application applied to a 2014 EPIC simulation annual fertilizer totals. The 2014 NEIv2 estimates were generated by running EPIC with updates to correct for over application of fertilizer to pasture and hay using WRF v3.8 meteorology for 2011 and CMAQ v5.1 with bidirectional NH3 exchange using the 2014 NEI emissions inventory. CMAQ estimated fertilizer emissions were then tabulated for county level monthly and annual values. This differed from the 2014 NEIv1 in the following ways. 1) NH3 fertilizer emissions were reduced in the Southeast due to EPIC pasture/hay correction. 2) A reduction in emissions in TX and the Upper Midwest due to cooler temperatures in 2014 in those areas than 2011. 3) An increase in the emissions in California due to an increase in temperature in 2014 in those areas.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118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the 2014 NEI V1 county level annual fertilizer NH3 emission estimate. Generated emission factors generated from a 2011 EPIC and CMAQ simulation applied to the 2014 EPIC fertilizer application estimate. These emission factors are a function of the meteorology and differences between 2011 and 2014 meteorology should influence the 2014 NEI V1 fertilizer emissions. An off year was used for the first round of emissions due to the lack of data to run CMAQ.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974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the 2014 NEI V2 county level annual fertilizer NH3 emission estimate generated by running EPIC and CMAQ for 2014. The direct emission estimate from CMAQ were used in this estimate. Notice the lower emissions in the upper Midwest and Southeast and higher emissions in California.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190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emissions difference between the 2014 NEI V1 and V2 match the change in temperature between those years well. The right side figure is the National Climatic Data Center’s 2011 divisional temperature deviations. Notice that in the West the temperatures were lower than average and higher than average in the Midwest and Northeast. This pattern was nearly reversed in 2014 with higher than average and record temperatures in the West and lower than average temperatures in the Midwest. Given the difference in the meteorology in the two years with EPIC simulations, the model is behaving as we would expect, with higher emissions with higher temperatures.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260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Looking forward to the 2017 NEI, we are proposing to use a similar methodology as the 2014 NEIv2. We are refining our CMAQ NH3 emissions estimate by making the parameterization more consistent with other CMAQ species and parameterizations in </a:t>
            </a:r>
            <a:r>
              <a:rPr lang="en-US" sz="1800" dirty="0" err="1"/>
              <a:t>CAMx</a:t>
            </a:r>
            <a:r>
              <a:rPr lang="en-US" sz="1800" dirty="0"/>
              <a:t>. We will also have additional observational data to better evaluate the emission estimate and its impact on air quality. The revised modeling system will also allow for explicit agricultural and biogenic NH3 emissions. If the data is available, we will also update the fertilizer use and management practices in FEST-C to use the latest census of agriculture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80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are currently collecting data to help the 2017 NEI NH3 emissions estimates. We intend to provide activity data for the fertilizer emissions. These data are fertilizer rates, types, application method, planting and harvesting dates, and crop types. NASA Cross Infrared Sounder (</a:t>
            </a:r>
            <a:r>
              <a:rPr lang="en-US" sz="1400" dirty="0" err="1"/>
              <a:t>CrIS</a:t>
            </a:r>
            <a:r>
              <a:rPr lang="en-US" sz="1400" dirty="0"/>
              <a:t>) data is being generated for the evaluation of NH3 emissions in CMAQ. These data consist of daily satellite NH3 observations with an approximate 1ppb detection limit and 15-8 km footprint averaged to monthly means. An example of </a:t>
            </a:r>
            <a:r>
              <a:rPr lang="en-US" sz="1400" dirty="0" err="1"/>
              <a:t>CrIS</a:t>
            </a:r>
            <a:r>
              <a:rPr lang="en-US" sz="1400" dirty="0"/>
              <a:t> data is given to the right with the top image being a map with surface Ammonia Monitoring Network (</a:t>
            </a:r>
            <a:r>
              <a:rPr lang="en-US" sz="1400" dirty="0" err="1"/>
              <a:t>AMoN</a:t>
            </a:r>
            <a:r>
              <a:rPr lang="en-US" sz="1400" dirty="0"/>
              <a:t>) observations plotted on top and the lower figure is a scatter plot of the </a:t>
            </a:r>
            <a:r>
              <a:rPr lang="en-US" sz="1400" dirty="0" err="1"/>
              <a:t>CrIS</a:t>
            </a:r>
            <a:r>
              <a:rPr lang="en-US" sz="1400" dirty="0"/>
              <a:t> and </a:t>
            </a:r>
            <a:r>
              <a:rPr lang="en-US" sz="1400" dirty="0" err="1"/>
              <a:t>AMoN</a:t>
            </a:r>
            <a:r>
              <a:rPr lang="en-US" sz="1400" dirty="0"/>
              <a:t> data.  The satellite is able to capture the variability in the surface observations well with a slight overestimate at low concentrations and an underestimate at high concentrations. The </a:t>
            </a:r>
            <a:r>
              <a:rPr lang="en-US" sz="1400" dirty="0" err="1"/>
              <a:t>CrIS</a:t>
            </a:r>
            <a:r>
              <a:rPr lang="en-US" sz="1400" dirty="0"/>
              <a:t> biases are likely due to the spatial extent of the observation compared to point measurements with </a:t>
            </a:r>
            <a:r>
              <a:rPr lang="en-US" sz="1400" dirty="0" err="1"/>
              <a:t>AMoN</a:t>
            </a:r>
            <a:r>
              <a:rPr lang="en-US" sz="1400" dirty="0"/>
              <a:t>. These data will help us better evaluate the spatial and temporal emissions in the 2017 NEI.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049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sz="1800" dirty="0"/>
              <a:t>As part of their SIP development process in the South Coast, modeling has shown NH3 reduction benefits PM2.5 reductions.  In other areas like Salt Lake City and in Utah, additional NH3 emissions have been added to the inventories to improve model performance.</a:t>
            </a:r>
          </a:p>
        </p:txBody>
      </p:sp>
      <p:sp>
        <p:nvSpPr>
          <p:cNvPr id="4" name="Slide Number Placeholder 3"/>
          <p:cNvSpPr>
            <a:spLocks noGrp="1"/>
          </p:cNvSpPr>
          <p:nvPr>
            <p:ph type="sldNum" sz="quarter" idx="10"/>
          </p:nvPr>
        </p:nvSpPr>
        <p:spPr/>
        <p:txBody>
          <a:bodyPr/>
          <a:lstStyle/>
          <a:p>
            <a:fld id="{FC5FF77B-EA36-4B1C-A1C2-2EEF3BCC006F}" type="slidenum">
              <a:rPr lang="en-US" smtClean="0"/>
              <a:t>11</a:t>
            </a:fld>
            <a:endParaRPr lang="en-US"/>
          </a:p>
        </p:txBody>
      </p:sp>
    </p:spTree>
    <p:extLst>
      <p:ext uri="{BB962C8B-B14F-4D97-AF65-F5344CB8AC3E}">
        <p14:creationId xmlns:p14="http://schemas.microsoft.com/office/powerpoint/2010/main" val="428785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dealing with both the primary and secondary PM NAAQS, NH3 has to be dealt with as it relates to deposition and PM levels in the atmosphere.  For Regional Haze, underpredictions of nitrate in the Southwest have to be addressed by also looking at NH3 emissions and NH3 background levels.</a:t>
            </a:r>
          </a:p>
        </p:txBody>
      </p:sp>
      <p:sp>
        <p:nvSpPr>
          <p:cNvPr id="4" name="Slide Number Placeholder 3"/>
          <p:cNvSpPr>
            <a:spLocks noGrp="1"/>
          </p:cNvSpPr>
          <p:nvPr>
            <p:ph type="sldNum" sz="quarter" idx="10"/>
          </p:nvPr>
        </p:nvSpPr>
        <p:spPr/>
        <p:txBody>
          <a:bodyPr/>
          <a:lstStyle/>
          <a:p>
            <a:fld id="{FC5FF77B-EA36-4B1C-A1C2-2EEF3BCC006F}" type="slidenum">
              <a:rPr lang="en-US" smtClean="0"/>
              <a:t>12</a:t>
            </a:fld>
            <a:endParaRPr lang="en-US"/>
          </a:p>
        </p:txBody>
      </p:sp>
    </p:spTree>
    <p:extLst>
      <p:ext uri="{BB962C8B-B14F-4D97-AF65-F5344CB8AC3E}">
        <p14:creationId xmlns:p14="http://schemas.microsoft.com/office/powerpoint/2010/main" val="342354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13</a:t>
            </a:fld>
            <a:endParaRPr lang="en-US"/>
          </a:p>
        </p:txBody>
      </p:sp>
    </p:spTree>
    <p:extLst>
      <p:ext uri="{BB962C8B-B14F-4D97-AF65-F5344CB8AC3E}">
        <p14:creationId xmlns:p14="http://schemas.microsoft.com/office/powerpoint/2010/main" val="43053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Comparison to the  </a:t>
            </a:r>
            <a:r>
              <a:rPr lang="en-US" sz="1800" dirty="0" err="1"/>
              <a:t>AMoN</a:t>
            </a:r>
            <a:r>
              <a:rPr lang="en-US" sz="1800" dirty="0"/>
              <a:t>  monitoring network shows models capture seasonal patterns of noted NH3 observations but consistently </a:t>
            </a:r>
            <a:r>
              <a:rPr lang="en-US" sz="1800" dirty="0" err="1"/>
              <a:t>underpredict</a:t>
            </a:r>
            <a:r>
              <a:rPr lang="en-US" sz="1800" dirty="0"/>
              <a:t> concentrations measured.  </a:t>
            </a:r>
            <a:r>
              <a:rPr lang="en-US" sz="1800" dirty="0" err="1"/>
              <a:t>AMoN</a:t>
            </a:r>
            <a:r>
              <a:rPr lang="en-US" sz="1800" dirty="0"/>
              <a:t> is a largely rural network of NH3 monitors.</a:t>
            </a:r>
          </a:p>
        </p:txBody>
      </p:sp>
      <p:sp>
        <p:nvSpPr>
          <p:cNvPr id="4" name="Slide Number Placeholder 3"/>
          <p:cNvSpPr>
            <a:spLocks noGrp="1"/>
          </p:cNvSpPr>
          <p:nvPr>
            <p:ph type="sldNum" sz="quarter" idx="10"/>
          </p:nvPr>
        </p:nvSpPr>
        <p:spPr/>
        <p:txBody>
          <a:bodyPr/>
          <a:lstStyle/>
          <a:p>
            <a:fld id="{FC5FF77B-EA36-4B1C-A1C2-2EEF3BCC006F}" type="slidenum">
              <a:rPr lang="en-US" smtClean="0"/>
              <a:t>14</a:t>
            </a:fld>
            <a:endParaRPr lang="en-US"/>
          </a:p>
        </p:txBody>
      </p:sp>
    </p:spTree>
    <p:extLst>
      <p:ext uri="{BB962C8B-B14F-4D97-AF65-F5344CB8AC3E}">
        <p14:creationId xmlns:p14="http://schemas.microsoft.com/office/powerpoint/2010/main" val="1227545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Aircraft measurements in the South Coast Valley of CA show a mix of results with regard to NH3. In some places it’s underpredicted, in some places overpredicted.  It is seen that nitrate concentrations are very sensitive to NH3 emissions in this area, meaning PM formation is a function of levels of NH3 emissions</a:t>
            </a:r>
          </a:p>
        </p:txBody>
      </p:sp>
      <p:sp>
        <p:nvSpPr>
          <p:cNvPr id="4" name="Slide Number Placeholder 3"/>
          <p:cNvSpPr>
            <a:spLocks noGrp="1"/>
          </p:cNvSpPr>
          <p:nvPr>
            <p:ph type="sldNum" sz="quarter" idx="10"/>
          </p:nvPr>
        </p:nvSpPr>
        <p:spPr/>
        <p:txBody>
          <a:bodyPr/>
          <a:lstStyle/>
          <a:p>
            <a:fld id="{FC5FF77B-EA36-4B1C-A1C2-2EEF3BCC006F}" type="slidenum">
              <a:rPr lang="en-US" smtClean="0"/>
              <a:t>15</a:t>
            </a:fld>
            <a:endParaRPr lang="en-US"/>
          </a:p>
        </p:txBody>
      </p:sp>
    </p:spTree>
    <p:extLst>
      <p:ext uri="{BB962C8B-B14F-4D97-AF65-F5344CB8AC3E}">
        <p14:creationId xmlns:p14="http://schemas.microsoft.com/office/powerpoint/2010/main" val="333187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Pasadena and Bakersfield, CA NH3 tends to be overpredicted at night, but that is likely related to model performance and not emissions strength. In Bakersfield, during the day, when NH3 emissions are highest, the underpredictions are clear.</a:t>
            </a:r>
          </a:p>
        </p:txBody>
      </p:sp>
      <p:sp>
        <p:nvSpPr>
          <p:cNvPr id="4" name="Slide Number Placeholder 3"/>
          <p:cNvSpPr>
            <a:spLocks noGrp="1"/>
          </p:cNvSpPr>
          <p:nvPr>
            <p:ph type="sldNum" sz="quarter" idx="10"/>
          </p:nvPr>
        </p:nvSpPr>
        <p:spPr/>
        <p:txBody>
          <a:bodyPr/>
          <a:lstStyle/>
          <a:p>
            <a:fld id="{FC5FF77B-EA36-4B1C-A1C2-2EEF3BCC006F}" type="slidenum">
              <a:rPr lang="en-US" smtClean="0"/>
              <a:t>16</a:t>
            </a:fld>
            <a:endParaRPr lang="en-US"/>
          </a:p>
        </p:txBody>
      </p:sp>
    </p:spTree>
    <p:extLst>
      <p:ext uri="{BB962C8B-B14F-4D97-AF65-F5344CB8AC3E}">
        <p14:creationId xmlns:p14="http://schemas.microsoft.com/office/powerpoint/2010/main" val="1540177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San Joaquin Valley, CA, NH3 is severely underpredicted in NH3 source regions (like AFOs) using aircraft measurements.  Nitrate is not shown to be sensitive to NH3 levels in this part of the country.</a:t>
            </a:r>
          </a:p>
        </p:txBody>
      </p:sp>
      <p:sp>
        <p:nvSpPr>
          <p:cNvPr id="4" name="Slide Number Placeholder 3"/>
          <p:cNvSpPr>
            <a:spLocks noGrp="1"/>
          </p:cNvSpPr>
          <p:nvPr>
            <p:ph type="sldNum" sz="quarter" idx="10"/>
          </p:nvPr>
        </p:nvSpPr>
        <p:spPr/>
        <p:txBody>
          <a:bodyPr/>
          <a:lstStyle/>
          <a:p>
            <a:fld id="{FC5FF77B-EA36-4B1C-A1C2-2EEF3BCC006F}" type="slidenum">
              <a:rPr lang="en-US" smtClean="0"/>
              <a:t>17</a:t>
            </a:fld>
            <a:endParaRPr lang="en-US"/>
          </a:p>
        </p:txBody>
      </p:sp>
    </p:spTree>
    <p:extLst>
      <p:ext uri="{BB962C8B-B14F-4D97-AF65-F5344CB8AC3E}">
        <p14:creationId xmlns:p14="http://schemas.microsoft.com/office/powerpoint/2010/main" val="153166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NH3 is underestimated in CO as well when model to measurement analyses is conducted.  It’s shown here that if ammonia emissions are increased by a factor of 4, one gets closer model output comparisons with measurements.</a:t>
            </a:r>
          </a:p>
        </p:txBody>
      </p:sp>
      <p:sp>
        <p:nvSpPr>
          <p:cNvPr id="4" name="Slide Number Placeholder 3"/>
          <p:cNvSpPr>
            <a:spLocks noGrp="1"/>
          </p:cNvSpPr>
          <p:nvPr>
            <p:ph type="sldNum" sz="quarter" idx="10"/>
          </p:nvPr>
        </p:nvSpPr>
        <p:spPr/>
        <p:txBody>
          <a:bodyPr/>
          <a:lstStyle/>
          <a:p>
            <a:fld id="{FC5FF77B-EA36-4B1C-A1C2-2EEF3BCC006F}" type="slidenum">
              <a:rPr lang="en-US" smtClean="0"/>
              <a:t>18</a:t>
            </a:fld>
            <a:endParaRPr lang="en-US"/>
          </a:p>
        </p:txBody>
      </p:sp>
    </p:spTree>
    <p:extLst>
      <p:ext uri="{BB962C8B-B14F-4D97-AF65-F5344CB8AC3E}">
        <p14:creationId xmlns:p14="http://schemas.microsoft.com/office/powerpoint/2010/main" val="3108487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EPA’s modeling seems to show that in the SE US, model to measurement levels of NH3 are much better.  Measurement data comes from the SEARCH network of NH3 monitors, specifically the one in Centerville, AL (suburban location).</a:t>
            </a:r>
          </a:p>
        </p:txBody>
      </p:sp>
      <p:sp>
        <p:nvSpPr>
          <p:cNvPr id="4" name="Slide Number Placeholder 3"/>
          <p:cNvSpPr>
            <a:spLocks noGrp="1"/>
          </p:cNvSpPr>
          <p:nvPr>
            <p:ph type="sldNum" sz="quarter" idx="10"/>
          </p:nvPr>
        </p:nvSpPr>
        <p:spPr/>
        <p:txBody>
          <a:bodyPr/>
          <a:lstStyle/>
          <a:p>
            <a:fld id="{FC5FF77B-EA36-4B1C-A1C2-2EEF3BCC006F}" type="slidenum">
              <a:rPr lang="en-US" smtClean="0"/>
              <a:t>19</a:t>
            </a:fld>
            <a:endParaRPr lang="en-US"/>
          </a:p>
        </p:txBody>
      </p:sp>
    </p:spTree>
    <p:extLst>
      <p:ext uri="{BB962C8B-B14F-4D97-AF65-F5344CB8AC3E}">
        <p14:creationId xmlns:p14="http://schemas.microsoft.com/office/powerpoint/2010/main" val="125183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Contact information for the trainers.  </a:t>
            </a:r>
          </a:p>
        </p:txBody>
      </p:sp>
      <p:sp>
        <p:nvSpPr>
          <p:cNvPr id="4" name="Slide Number Placeholder 3"/>
          <p:cNvSpPr>
            <a:spLocks noGrp="1"/>
          </p:cNvSpPr>
          <p:nvPr>
            <p:ph type="sldNum" sz="quarter" idx="10"/>
          </p:nvPr>
        </p:nvSpPr>
        <p:spPr/>
        <p:txBody>
          <a:bodyPr/>
          <a:lstStyle/>
          <a:p>
            <a:fld id="{FC5FF77B-EA36-4B1C-A1C2-2EEF3BCC006F}" type="slidenum">
              <a:rPr lang="en-US" smtClean="0"/>
              <a:t>2</a:t>
            </a:fld>
            <a:endParaRPr lang="en-US"/>
          </a:p>
        </p:txBody>
      </p:sp>
    </p:spTree>
    <p:extLst>
      <p:ext uri="{BB962C8B-B14F-4D97-AF65-F5344CB8AC3E}">
        <p14:creationId xmlns:p14="http://schemas.microsoft.com/office/powerpoint/2010/main" val="1113003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NH4 + NH3 = </a:t>
            </a:r>
            <a:r>
              <a:rPr lang="en-US" sz="1800" dirty="0" err="1"/>
              <a:t>NHx</a:t>
            </a:r>
            <a:r>
              <a:rPr lang="en-US" sz="1800" dirty="0"/>
              <a:t> makes up ~ 50% of total nitrogen deposition in many parts of the country.</a:t>
            </a:r>
          </a:p>
        </p:txBody>
      </p:sp>
      <p:sp>
        <p:nvSpPr>
          <p:cNvPr id="4" name="Slide Number Placeholder 3"/>
          <p:cNvSpPr>
            <a:spLocks noGrp="1"/>
          </p:cNvSpPr>
          <p:nvPr>
            <p:ph type="sldNum" sz="quarter" idx="10"/>
          </p:nvPr>
        </p:nvSpPr>
        <p:spPr/>
        <p:txBody>
          <a:bodyPr/>
          <a:lstStyle/>
          <a:p>
            <a:fld id="{FC5FF77B-EA36-4B1C-A1C2-2EEF3BCC006F}" type="slidenum">
              <a:rPr lang="en-US" smtClean="0"/>
              <a:t>20</a:t>
            </a:fld>
            <a:endParaRPr lang="en-US"/>
          </a:p>
        </p:txBody>
      </p:sp>
    </p:spTree>
    <p:extLst>
      <p:ext uri="{BB962C8B-B14F-4D97-AF65-F5344CB8AC3E}">
        <p14:creationId xmlns:p14="http://schemas.microsoft.com/office/powerpoint/2010/main" val="329372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National results seem to indicate that models can produce the seasonal changes in ammonia well but underestimate absolute concentration levels.  In strong NH3 source regions like AFOs, the model severely under-predicts ammonia concentrations.  More work is needed to better understand how much of this disconnect is due to low NH3 emissions in the inventories.</a:t>
            </a:r>
          </a:p>
        </p:txBody>
      </p:sp>
      <p:sp>
        <p:nvSpPr>
          <p:cNvPr id="4" name="Slide Number Placeholder 3"/>
          <p:cNvSpPr>
            <a:spLocks noGrp="1"/>
          </p:cNvSpPr>
          <p:nvPr>
            <p:ph type="sldNum" sz="quarter" idx="10"/>
          </p:nvPr>
        </p:nvSpPr>
        <p:spPr/>
        <p:txBody>
          <a:bodyPr/>
          <a:lstStyle/>
          <a:p>
            <a:fld id="{FC5FF77B-EA36-4B1C-A1C2-2EEF3BCC006F}" type="slidenum">
              <a:rPr lang="en-US" smtClean="0"/>
              <a:t>21</a:t>
            </a:fld>
            <a:endParaRPr lang="en-US"/>
          </a:p>
        </p:txBody>
      </p:sp>
    </p:spTree>
    <p:extLst>
      <p:ext uri="{BB962C8B-B14F-4D97-AF65-F5344CB8AC3E}">
        <p14:creationId xmlns:p14="http://schemas.microsoft.com/office/powerpoint/2010/main" val="2645508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22</a:t>
            </a:fld>
            <a:endParaRPr lang="en-US"/>
          </a:p>
        </p:txBody>
      </p:sp>
    </p:spTree>
    <p:extLst>
      <p:ext uri="{BB962C8B-B14F-4D97-AF65-F5344CB8AC3E}">
        <p14:creationId xmlns:p14="http://schemas.microsoft.com/office/powerpoint/2010/main" val="29967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Both literature and EPA-based work shows that NH3 emissions are likely low due to model evaluations.  It’s not totally clear which sectors contribute most to these under-predictions, but Ag-based sectors are implicated most since they contribute the most NH3 emissions in the inventory.</a:t>
            </a:r>
          </a:p>
        </p:txBody>
      </p:sp>
      <p:sp>
        <p:nvSpPr>
          <p:cNvPr id="4" name="Slide Number Placeholder 3"/>
          <p:cNvSpPr>
            <a:spLocks noGrp="1"/>
          </p:cNvSpPr>
          <p:nvPr>
            <p:ph type="sldNum" sz="quarter" idx="10"/>
          </p:nvPr>
        </p:nvSpPr>
        <p:spPr/>
        <p:txBody>
          <a:bodyPr/>
          <a:lstStyle/>
          <a:p>
            <a:fld id="{FC5FF77B-EA36-4B1C-A1C2-2EEF3BCC006F}" type="slidenum">
              <a:rPr lang="en-US" smtClean="0"/>
              <a:t>23</a:t>
            </a:fld>
            <a:endParaRPr lang="en-US"/>
          </a:p>
        </p:txBody>
      </p:sp>
    </p:spTree>
    <p:extLst>
      <p:ext uri="{BB962C8B-B14F-4D97-AF65-F5344CB8AC3E}">
        <p14:creationId xmlns:p14="http://schemas.microsoft.com/office/powerpoint/2010/main" val="95674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a summary of which sectors contribute most to NH3 emissions in the 2014 NEI v2.  There are total of 3.6 million tons of NH3 total in the 2014 NEI v2, 80% of that total comes from Ag livestock and Ag Fertilizer sectors. Fires contribute about 11%</a:t>
            </a:r>
          </a:p>
        </p:txBody>
      </p:sp>
      <p:sp>
        <p:nvSpPr>
          <p:cNvPr id="4" name="Slide Number Placeholder 3"/>
          <p:cNvSpPr>
            <a:spLocks noGrp="1"/>
          </p:cNvSpPr>
          <p:nvPr>
            <p:ph type="sldNum" sz="quarter" idx="10"/>
          </p:nvPr>
        </p:nvSpPr>
        <p:spPr/>
        <p:txBody>
          <a:bodyPr/>
          <a:lstStyle/>
          <a:p>
            <a:fld id="{FC5FF77B-EA36-4B1C-A1C2-2EEF3BCC006F}" type="slidenum">
              <a:rPr lang="en-US" smtClean="0"/>
              <a:t>24</a:t>
            </a:fld>
            <a:endParaRPr lang="en-US"/>
          </a:p>
        </p:txBody>
      </p:sp>
    </p:spTree>
    <p:extLst>
      <p:ext uri="{BB962C8B-B14F-4D97-AF65-F5344CB8AC3E}">
        <p14:creationId xmlns:p14="http://schemas.microsoft.com/office/powerpoint/2010/main" val="2069430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Another summary of the 2014 NEI v2, top 15 sectors shown in the table.  The two highest NH3 emitting sectors trended at the bottom, and the trends are either flat or going down (emissions decreasing).</a:t>
            </a:r>
          </a:p>
        </p:txBody>
      </p:sp>
      <p:sp>
        <p:nvSpPr>
          <p:cNvPr id="4" name="Slide Number Placeholder 3"/>
          <p:cNvSpPr>
            <a:spLocks noGrp="1"/>
          </p:cNvSpPr>
          <p:nvPr>
            <p:ph type="sldNum" sz="quarter" idx="10"/>
          </p:nvPr>
        </p:nvSpPr>
        <p:spPr/>
        <p:txBody>
          <a:bodyPr/>
          <a:lstStyle/>
          <a:p>
            <a:fld id="{FC5FF77B-EA36-4B1C-A1C2-2EEF3BCC006F}" type="slidenum">
              <a:rPr lang="en-US" smtClean="0"/>
              <a:t>25</a:t>
            </a:fld>
            <a:endParaRPr lang="en-US"/>
          </a:p>
        </p:txBody>
      </p:sp>
    </p:spTree>
    <p:extLst>
      <p:ext uri="{BB962C8B-B14F-4D97-AF65-F5344CB8AC3E}">
        <p14:creationId xmlns:p14="http://schemas.microsoft.com/office/powerpoint/2010/main" val="2412901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shows emission trends from 1990-2014.  The point to be made is that NH3 emissions have been stagnant over that time.</a:t>
            </a:r>
          </a:p>
        </p:txBody>
      </p:sp>
      <p:sp>
        <p:nvSpPr>
          <p:cNvPr id="4" name="Slide Number Placeholder 3"/>
          <p:cNvSpPr>
            <a:spLocks noGrp="1"/>
          </p:cNvSpPr>
          <p:nvPr>
            <p:ph type="sldNum" sz="quarter" idx="10"/>
          </p:nvPr>
        </p:nvSpPr>
        <p:spPr/>
        <p:txBody>
          <a:bodyPr/>
          <a:lstStyle/>
          <a:p>
            <a:fld id="{FC5FF77B-EA36-4B1C-A1C2-2EEF3BCC006F}" type="slidenum">
              <a:rPr lang="en-US" smtClean="0"/>
              <a:t>26</a:t>
            </a:fld>
            <a:endParaRPr lang="en-US"/>
          </a:p>
        </p:txBody>
      </p:sp>
    </p:spTree>
    <p:extLst>
      <p:ext uri="{BB962C8B-B14F-4D97-AF65-F5344CB8AC3E}">
        <p14:creationId xmlns:p14="http://schemas.microsoft.com/office/powerpoint/2010/main" val="1100069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Some details on the most important sectors in the NEI for ammonia.  This training only focuses on the Ag livestock and fertilizer, which are the two top emitting sectors, though some work on improving emissions is on-going in the fires sector.</a:t>
            </a:r>
          </a:p>
        </p:txBody>
      </p:sp>
      <p:sp>
        <p:nvSpPr>
          <p:cNvPr id="4" name="Slide Number Placeholder 3"/>
          <p:cNvSpPr>
            <a:spLocks noGrp="1"/>
          </p:cNvSpPr>
          <p:nvPr>
            <p:ph type="sldNum" sz="quarter" idx="10"/>
          </p:nvPr>
        </p:nvSpPr>
        <p:spPr/>
        <p:txBody>
          <a:bodyPr/>
          <a:lstStyle/>
          <a:p>
            <a:fld id="{FC5FF77B-EA36-4B1C-A1C2-2EEF3BCC006F}" type="slidenum">
              <a:rPr lang="en-US" smtClean="0"/>
              <a:t>27</a:t>
            </a:fld>
            <a:endParaRPr lang="en-US"/>
          </a:p>
        </p:txBody>
      </p:sp>
    </p:spTree>
    <p:extLst>
      <p:ext uri="{BB962C8B-B14F-4D97-AF65-F5344CB8AC3E}">
        <p14:creationId xmlns:p14="http://schemas.microsoft.com/office/powerpoint/2010/main" val="168143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28</a:t>
            </a:fld>
            <a:endParaRPr lang="en-US"/>
          </a:p>
        </p:txBody>
      </p:sp>
    </p:spTree>
    <p:extLst>
      <p:ext uri="{BB962C8B-B14F-4D97-AF65-F5344CB8AC3E}">
        <p14:creationId xmlns:p14="http://schemas.microsoft.com/office/powerpoint/2010/main" val="74224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29</a:t>
            </a:fld>
            <a:endParaRPr lang="en-US"/>
          </a:p>
        </p:txBody>
      </p:sp>
    </p:spTree>
    <p:extLst>
      <p:ext uri="{BB962C8B-B14F-4D97-AF65-F5344CB8AC3E}">
        <p14:creationId xmlns:p14="http://schemas.microsoft.com/office/powerpoint/2010/main" val="152263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Training will cover some background on NH3, CMU model for livestock, ORD methods for fertilizer NH3 emissions, and take a look at the NEI 2014 v2 data for these sectors.</a:t>
            </a:r>
          </a:p>
        </p:txBody>
      </p:sp>
      <p:sp>
        <p:nvSpPr>
          <p:cNvPr id="4" name="Slide Number Placeholder 3"/>
          <p:cNvSpPr>
            <a:spLocks noGrp="1"/>
          </p:cNvSpPr>
          <p:nvPr>
            <p:ph type="sldNum" sz="quarter" idx="10"/>
          </p:nvPr>
        </p:nvSpPr>
        <p:spPr/>
        <p:txBody>
          <a:bodyPr/>
          <a:lstStyle/>
          <a:p>
            <a:fld id="{FC5FF77B-EA36-4B1C-A1C2-2EEF3BCC006F}" type="slidenum">
              <a:rPr lang="en-US" smtClean="0"/>
              <a:t>3</a:t>
            </a:fld>
            <a:endParaRPr lang="en-US"/>
          </a:p>
        </p:txBody>
      </p:sp>
    </p:spTree>
    <p:extLst>
      <p:ext uri="{BB962C8B-B14F-4D97-AF65-F5344CB8AC3E}">
        <p14:creationId xmlns:p14="http://schemas.microsoft.com/office/powerpoint/2010/main" val="803165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Protein from livestock feed that doesn’t get metabolized exits via excreta with high nitrogen content, which converts to ammonia mostly via urease enzyme in urine.</a:t>
            </a:r>
          </a:p>
        </p:txBody>
      </p:sp>
      <p:sp>
        <p:nvSpPr>
          <p:cNvPr id="4" name="Slide Number Placeholder 3"/>
          <p:cNvSpPr>
            <a:spLocks noGrp="1"/>
          </p:cNvSpPr>
          <p:nvPr>
            <p:ph type="sldNum" sz="quarter" idx="10"/>
          </p:nvPr>
        </p:nvSpPr>
        <p:spPr/>
        <p:txBody>
          <a:bodyPr/>
          <a:lstStyle/>
          <a:p>
            <a:fld id="{FC5FF77B-EA36-4B1C-A1C2-2EEF3BCC006F}" type="slidenum">
              <a:rPr lang="en-US" smtClean="0"/>
              <a:t>30</a:t>
            </a:fld>
            <a:endParaRPr lang="en-US"/>
          </a:p>
        </p:txBody>
      </p:sp>
    </p:spTree>
    <p:extLst>
      <p:ext uri="{BB962C8B-B14F-4D97-AF65-F5344CB8AC3E}">
        <p14:creationId xmlns:p14="http://schemas.microsoft.com/office/powerpoint/2010/main" val="3118425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For the 2014 NEI, EPA leveraged Star Grant work at CMU to have them develop our inventory using the model they developed using EPA funds.  The timing was a little late and thus we did not have complete control of deliverables in this effort.  These methods do have gaps which we will try to improve upon in the 2017 NEI as we have brought the code in house for 2017 efforts.</a:t>
            </a:r>
          </a:p>
        </p:txBody>
      </p:sp>
      <p:sp>
        <p:nvSpPr>
          <p:cNvPr id="4" name="Slide Number Placeholder 3"/>
          <p:cNvSpPr>
            <a:spLocks noGrp="1"/>
          </p:cNvSpPr>
          <p:nvPr>
            <p:ph type="sldNum" sz="quarter" idx="10"/>
          </p:nvPr>
        </p:nvSpPr>
        <p:spPr/>
        <p:txBody>
          <a:bodyPr/>
          <a:lstStyle/>
          <a:p>
            <a:fld id="{FC5FF77B-EA36-4B1C-A1C2-2EEF3BCC006F}" type="slidenum">
              <a:rPr lang="en-US" smtClean="0"/>
              <a:t>31</a:t>
            </a:fld>
            <a:endParaRPr lang="en-US"/>
          </a:p>
        </p:txBody>
      </p:sp>
    </p:spTree>
    <p:extLst>
      <p:ext uri="{BB962C8B-B14F-4D97-AF65-F5344CB8AC3E}">
        <p14:creationId xmlns:p14="http://schemas.microsoft.com/office/powerpoint/2010/main" val="2020476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Sources for this information include Alyssa </a:t>
            </a:r>
            <a:r>
              <a:rPr lang="en-US" sz="1800" dirty="0" err="1"/>
              <a:t>McQuillings</a:t>
            </a:r>
            <a:r>
              <a:rPr lang="en-US" sz="1800" dirty="0"/>
              <a:t> CMU thesis on the subject, Alyssa’s and Peter Adams’ publications on the issue as well as various presentations made by Peter Adams (of CMU) on the subject.  The 2014 NEI v2 TSD also contains details on these methods.</a:t>
            </a:r>
          </a:p>
        </p:txBody>
      </p:sp>
      <p:sp>
        <p:nvSpPr>
          <p:cNvPr id="4" name="Slide Number Placeholder 3"/>
          <p:cNvSpPr>
            <a:spLocks noGrp="1"/>
          </p:cNvSpPr>
          <p:nvPr>
            <p:ph type="sldNum" sz="quarter" idx="10"/>
          </p:nvPr>
        </p:nvSpPr>
        <p:spPr/>
        <p:txBody>
          <a:bodyPr/>
          <a:lstStyle/>
          <a:p>
            <a:fld id="{FC5FF77B-EA36-4B1C-A1C2-2EEF3BCC006F}" type="slidenum">
              <a:rPr lang="en-US" smtClean="0"/>
              <a:t>32</a:t>
            </a:fld>
            <a:endParaRPr lang="en-US"/>
          </a:p>
        </p:txBody>
      </p:sp>
    </p:spTree>
    <p:extLst>
      <p:ext uri="{BB962C8B-B14F-4D97-AF65-F5344CB8AC3E}">
        <p14:creationId xmlns:p14="http://schemas.microsoft.com/office/powerpoint/2010/main" val="349348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30196"/>
          </a:xfrm>
        </p:spPr>
        <p:txBody>
          <a:bodyPr/>
          <a:lstStyle/>
          <a:p>
            <a:r>
              <a:rPr lang="en-US" sz="1800" dirty="0"/>
              <a:t>Broad overview of Semi-Empirical Process-Based Model for NH3 from Livestock: 1) Farm-level emission factors (EFs) in the literature vary by an order of magnitude for NH3 emissions based on manure management practices, 2) our model needs to capture these variances, 3)here a nitrogen balance is used via mass-transfer controlled mass loss to describe emissions losses at each step, 4)variations are described by  “tuning” the model with real data describing each step of the manure management process, 5)results show that these Farm Emissions Models are able to describe 20-70% of published EFs and actually estimate EFs within a factor of 2</a:t>
            </a:r>
          </a:p>
        </p:txBody>
      </p:sp>
      <p:sp>
        <p:nvSpPr>
          <p:cNvPr id="4" name="Slide Number Placeholder 3"/>
          <p:cNvSpPr>
            <a:spLocks noGrp="1"/>
          </p:cNvSpPr>
          <p:nvPr>
            <p:ph type="sldNum" sz="quarter" idx="10"/>
          </p:nvPr>
        </p:nvSpPr>
        <p:spPr/>
        <p:txBody>
          <a:bodyPr/>
          <a:lstStyle/>
          <a:p>
            <a:fld id="{FC5FF77B-EA36-4B1C-A1C2-2EEF3BCC006F}" type="slidenum">
              <a:rPr lang="en-US" smtClean="0"/>
              <a:t>33</a:t>
            </a:fld>
            <a:endParaRPr lang="en-US"/>
          </a:p>
        </p:txBody>
      </p:sp>
    </p:spTree>
    <p:extLst>
      <p:ext uri="{BB962C8B-B14F-4D97-AF65-F5344CB8AC3E}">
        <p14:creationId xmlns:p14="http://schemas.microsoft.com/office/powerpoint/2010/main" val="86017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NH3 emissions depend on meteorological conditions, management practices, and manure characteristics.  There is a lot of variation that needs to be built into an inventory method.  Here the approach is to use an emissions model instead of direct use of emission factors.  That’s the general concept behind the CMU FEM Model.</a:t>
            </a:r>
          </a:p>
        </p:txBody>
      </p:sp>
      <p:sp>
        <p:nvSpPr>
          <p:cNvPr id="4" name="Slide Number Placeholder 3"/>
          <p:cNvSpPr>
            <a:spLocks noGrp="1"/>
          </p:cNvSpPr>
          <p:nvPr>
            <p:ph type="sldNum" sz="quarter" idx="10"/>
          </p:nvPr>
        </p:nvSpPr>
        <p:spPr/>
        <p:txBody>
          <a:bodyPr/>
          <a:lstStyle/>
          <a:p>
            <a:fld id="{FC5FF77B-EA36-4B1C-A1C2-2EEF3BCC006F}" type="slidenum">
              <a:rPr lang="en-US" smtClean="0"/>
              <a:t>34</a:t>
            </a:fld>
            <a:endParaRPr lang="en-US"/>
          </a:p>
        </p:txBody>
      </p:sp>
    </p:spTree>
    <p:extLst>
      <p:ext uri="{BB962C8B-B14F-4D97-AF65-F5344CB8AC3E}">
        <p14:creationId xmlns:p14="http://schemas.microsoft.com/office/powerpoint/2010/main" val="2174857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just one example of a scatter plot that shows how variable NH3 can be.  Shown here for application practices is the amount of NH3 that volatilizes as experimental data vs model, and the amount of variation can be seen by examining the vertical errors for a given point in time on the x-axis, for example.</a:t>
            </a:r>
          </a:p>
        </p:txBody>
      </p:sp>
      <p:sp>
        <p:nvSpPr>
          <p:cNvPr id="4" name="Slide Number Placeholder 3"/>
          <p:cNvSpPr>
            <a:spLocks noGrp="1"/>
          </p:cNvSpPr>
          <p:nvPr>
            <p:ph type="sldNum" sz="quarter" idx="10"/>
          </p:nvPr>
        </p:nvSpPr>
        <p:spPr/>
        <p:txBody>
          <a:bodyPr/>
          <a:lstStyle/>
          <a:p>
            <a:fld id="{FC5FF77B-EA36-4B1C-A1C2-2EEF3BCC006F}" type="slidenum">
              <a:rPr lang="en-US" smtClean="0"/>
              <a:t>35</a:t>
            </a:fld>
            <a:endParaRPr lang="en-US"/>
          </a:p>
        </p:txBody>
      </p:sp>
    </p:spTree>
    <p:extLst>
      <p:ext uri="{BB962C8B-B14F-4D97-AF65-F5344CB8AC3E}">
        <p14:creationId xmlns:p14="http://schemas.microsoft.com/office/powerpoint/2010/main" val="1894517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859A780-4029-45E2-A56F-B8BA928495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C8DDAFA-2FBC-490E-A764-A66FEB9A44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dirty="0"/>
              <a:t>Primary meteorological processes affecting ammonia emissions include temperatures (increase in T causes emissions to go up), wind speed (increase in WS causes emissions to go up), and precipitation (an increase in precipitation causes emissions to come down).  pH is also a key factor, as it plays a big role in partition of ammonia between gas and particle phase.</a:t>
            </a:r>
          </a:p>
        </p:txBody>
      </p:sp>
      <p:sp>
        <p:nvSpPr>
          <p:cNvPr id="19460" name="Slide Number Placeholder 3">
            <a:extLst>
              <a:ext uri="{FF2B5EF4-FFF2-40B4-BE49-F238E27FC236}">
                <a16:creationId xmlns:a16="http://schemas.microsoft.com/office/drawing/2014/main" id="{F829DBD9-181A-4523-AF20-0C4CBEE702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fld id="{AE3DEF24-E0CC-4BD8-83AB-AAE1B8CB1744}" type="slidenum">
              <a:rPr lang="en-US" altLang="en-US" smtClean="0"/>
              <a:pPr/>
              <a:t>36</a:t>
            </a:fld>
            <a:endParaRPr lang="en-US" altLang="en-US"/>
          </a:p>
        </p:txBody>
      </p:sp>
    </p:spTree>
    <p:extLst>
      <p:ext uri="{BB962C8B-B14F-4D97-AF65-F5344CB8AC3E}">
        <p14:creationId xmlns:p14="http://schemas.microsoft.com/office/powerpoint/2010/main" val="1847175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concept behind CMU’s process based FEM for NH3 emissions is to track nitrogen through the manure management process.  This primarily involves mass balances and mass transfer laws.  The goal is that such a model can capture the variability seen in actual measurements.</a:t>
            </a:r>
          </a:p>
        </p:txBody>
      </p:sp>
      <p:sp>
        <p:nvSpPr>
          <p:cNvPr id="4" name="Slide Number Placeholder 3"/>
          <p:cNvSpPr>
            <a:spLocks noGrp="1"/>
          </p:cNvSpPr>
          <p:nvPr>
            <p:ph type="sldNum" sz="quarter" idx="10"/>
          </p:nvPr>
        </p:nvSpPr>
        <p:spPr/>
        <p:txBody>
          <a:bodyPr/>
          <a:lstStyle/>
          <a:p>
            <a:fld id="{FC5FF77B-EA36-4B1C-A1C2-2EEF3BCC006F}" type="slidenum">
              <a:rPr lang="en-US" smtClean="0"/>
              <a:t>37</a:t>
            </a:fld>
            <a:endParaRPr lang="en-US"/>
          </a:p>
        </p:txBody>
      </p:sp>
    </p:spTree>
    <p:extLst>
      <p:ext uri="{BB962C8B-B14F-4D97-AF65-F5344CB8AC3E}">
        <p14:creationId xmlns:p14="http://schemas.microsoft.com/office/powerpoint/2010/main" val="3267075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Before getting into details of the CMU model, it is a good idea to state some general objectives and goals.  The idea is that we want to build a national emissions inventory; it’d be good if the model outputs are also applicable to air quality models.  One thing that this leads to is that predicting results for an “average” farm will result instead of a specific farm.</a:t>
            </a:r>
          </a:p>
        </p:txBody>
      </p:sp>
      <p:sp>
        <p:nvSpPr>
          <p:cNvPr id="4" name="Slide Number Placeholder 3"/>
          <p:cNvSpPr>
            <a:spLocks noGrp="1"/>
          </p:cNvSpPr>
          <p:nvPr>
            <p:ph type="sldNum" sz="quarter" idx="10"/>
          </p:nvPr>
        </p:nvSpPr>
        <p:spPr/>
        <p:txBody>
          <a:bodyPr/>
          <a:lstStyle/>
          <a:p>
            <a:fld id="{FC5FF77B-EA36-4B1C-A1C2-2EEF3BCC006F}" type="slidenum">
              <a:rPr lang="en-US" smtClean="0"/>
              <a:t>38</a:t>
            </a:fld>
            <a:endParaRPr lang="en-US"/>
          </a:p>
        </p:txBody>
      </p:sp>
    </p:spTree>
    <p:extLst>
      <p:ext uri="{BB962C8B-B14F-4D97-AF65-F5344CB8AC3E}">
        <p14:creationId xmlns:p14="http://schemas.microsoft.com/office/powerpoint/2010/main" val="258712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several approaches to take in building this type of a model.  There are the more empirical approaches (constant to met-varying EFs multiplied by activity) and there are very process oriented models, which would rely on first principles.  The CMU model falls in the middle tilted towards the more process oriented model, and is referred to as a “semi-empirical process” model.</a:t>
            </a:r>
          </a:p>
          <a:p>
            <a:endParaRPr lang="en-US" sz="1800" dirty="0"/>
          </a:p>
        </p:txBody>
      </p:sp>
      <p:sp>
        <p:nvSpPr>
          <p:cNvPr id="4" name="Slide Number Placeholder 3"/>
          <p:cNvSpPr>
            <a:spLocks noGrp="1"/>
          </p:cNvSpPr>
          <p:nvPr>
            <p:ph type="sldNum" sz="quarter" idx="10"/>
          </p:nvPr>
        </p:nvSpPr>
        <p:spPr/>
        <p:txBody>
          <a:bodyPr/>
          <a:lstStyle/>
          <a:p>
            <a:fld id="{FC5FF77B-EA36-4B1C-A1C2-2EEF3BCC006F}" type="slidenum">
              <a:rPr lang="en-US" smtClean="0"/>
              <a:t>39</a:t>
            </a:fld>
            <a:endParaRPr lang="en-US"/>
          </a:p>
        </p:txBody>
      </p:sp>
    </p:spTree>
    <p:extLst>
      <p:ext uri="{BB962C8B-B14F-4D97-AF65-F5344CB8AC3E}">
        <p14:creationId xmlns:p14="http://schemas.microsoft.com/office/powerpoint/2010/main" val="130918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would like to bring everyone up to speed on why ammonia is becoming a more important pollutants to air quality management in the US.  We will then introduce you to models in our NEI that are used to compute NH3 emissions from livestock and fertilizer.  We will cover why we believe we many need to improve the models moving forward based on current model to monitor comparisons.</a:t>
            </a:r>
          </a:p>
        </p:txBody>
      </p:sp>
      <p:sp>
        <p:nvSpPr>
          <p:cNvPr id="4" name="Slide Number Placeholder 3"/>
          <p:cNvSpPr>
            <a:spLocks noGrp="1"/>
          </p:cNvSpPr>
          <p:nvPr>
            <p:ph type="sldNum" sz="quarter" idx="10"/>
          </p:nvPr>
        </p:nvSpPr>
        <p:spPr/>
        <p:txBody>
          <a:bodyPr/>
          <a:lstStyle/>
          <a:p>
            <a:fld id="{FC5FF77B-EA36-4B1C-A1C2-2EEF3BCC006F}" type="slidenum">
              <a:rPr lang="en-US" smtClean="0"/>
              <a:t>4</a:t>
            </a:fld>
            <a:endParaRPr lang="en-US"/>
          </a:p>
        </p:txBody>
      </p:sp>
    </p:spTree>
    <p:extLst>
      <p:ext uri="{BB962C8B-B14F-4D97-AF65-F5344CB8AC3E}">
        <p14:creationId xmlns:p14="http://schemas.microsoft.com/office/powerpoint/2010/main" val="3861709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work builds upon earlier work done at CMU by Rob Pinder and others.  The earlier model was for dairy cows only.  This work takes that dairy module and builds the same methods into 4 other major animal types:  beef, swine, poultry layers, and poultry broilers (chickens).  This  is the first national inventory produced using these methods.</a:t>
            </a:r>
          </a:p>
        </p:txBody>
      </p:sp>
      <p:sp>
        <p:nvSpPr>
          <p:cNvPr id="4" name="Slide Number Placeholder 3"/>
          <p:cNvSpPr>
            <a:spLocks noGrp="1"/>
          </p:cNvSpPr>
          <p:nvPr>
            <p:ph type="sldNum" sz="quarter" idx="10"/>
          </p:nvPr>
        </p:nvSpPr>
        <p:spPr/>
        <p:txBody>
          <a:bodyPr/>
          <a:lstStyle/>
          <a:p>
            <a:fld id="{FC5FF77B-EA36-4B1C-A1C2-2EEF3BCC006F}" type="slidenum">
              <a:rPr lang="en-US" smtClean="0"/>
              <a:t>40</a:t>
            </a:fld>
            <a:endParaRPr lang="en-US"/>
          </a:p>
        </p:txBody>
      </p:sp>
    </p:spTree>
    <p:extLst>
      <p:ext uri="{BB962C8B-B14F-4D97-AF65-F5344CB8AC3E}">
        <p14:creationId xmlns:p14="http://schemas.microsoft.com/office/powerpoint/2010/main" val="339346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To tune this model, emission source measurements of NH3 are needed.  Both historical measurement campaign data as well as data from the National Air Emissions Monitoring Study (NAEMS) were used for this work.  Each has advantages and disadvantages, but since the NAMES data was designed to understand these types of processes better, it has better coverage and more useful meta-data.</a:t>
            </a:r>
          </a:p>
        </p:txBody>
      </p:sp>
      <p:sp>
        <p:nvSpPr>
          <p:cNvPr id="4" name="Slide Number Placeholder 3"/>
          <p:cNvSpPr>
            <a:spLocks noGrp="1"/>
          </p:cNvSpPr>
          <p:nvPr>
            <p:ph type="sldNum" sz="quarter" idx="10"/>
          </p:nvPr>
        </p:nvSpPr>
        <p:spPr/>
        <p:txBody>
          <a:bodyPr/>
          <a:lstStyle/>
          <a:p>
            <a:fld id="{FC5FF77B-EA36-4B1C-A1C2-2EEF3BCC006F}" type="slidenum">
              <a:rPr lang="en-US" smtClean="0"/>
              <a:t>41</a:t>
            </a:fld>
            <a:endParaRPr lang="en-US"/>
          </a:p>
        </p:txBody>
      </p:sp>
    </p:spTree>
    <p:extLst>
      <p:ext uri="{BB962C8B-B14F-4D97-AF65-F5344CB8AC3E}">
        <p14:creationId xmlns:p14="http://schemas.microsoft.com/office/powerpoint/2010/main" val="3255612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map showing NAEMS study sites, over its two year tenure.  Also shown are the animals and practices that were monitored for emissions at each of the sites.</a:t>
            </a:r>
          </a:p>
        </p:txBody>
      </p:sp>
      <p:sp>
        <p:nvSpPr>
          <p:cNvPr id="4" name="Slide Number Placeholder 3"/>
          <p:cNvSpPr>
            <a:spLocks noGrp="1"/>
          </p:cNvSpPr>
          <p:nvPr>
            <p:ph type="sldNum" sz="quarter" idx="10"/>
          </p:nvPr>
        </p:nvSpPr>
        <p:spPr/>
        <p:txBody>
          <a:bodyPr/>
          <a:lstStyle/>
          <a:p>
            <a:fld id="{FC5FF77B-EA36-4B1C-A1C2-2EEF3BCC006F}" type="slidenum">
              <a:rPr lang="en-US" smtClean="0"/>
              <a:t>42</a:t>
            </a:fld>
            <a:endParaRPr lang="en-US"/>
          </a:p>
        </p:txBody>
      </p:sp>
    </p:spTree>
    <p:extLst>
      <p:ext uri="{BB962C8B-B14F-4D97-AF65-F5344CB8AC3E}">
        <p14:creationId xmlns:p14="http://schemas.microsoft.com/office/powerpoint/2010/main" val="2003325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Once again objectives:  build process based FEMS for all livestock types; evaluate the model, especially for seasonal and daily variability (using NAEMS data for example), build a national emissions inventory (2014 NEI), and see if results help improve air quality modeling evaluations</a:t>
            </a:r>
          </a:p>
        </p:txBody>
      </p:sp>
      <p:sp>
        <p:nvSpPr>
          <p:cNvPr id="4" name="Slide Number Placeholder 3"/>
          <p:cNvSpPr>
            <a:spLocks noGrp="1"/>
          </p:cNvSpPr>
          <p:nvPr>
            <p:ph type="sldNum" sz="quarter" idx="10"/>
          </p:nvPr>
        </p:nvSpPr>
        <p:spPr/>
        <p:txBody>
          <a:bodyPr/>
          <a:lstStyle/>
          <a:p>
            <a:fld id="{FC5FF77B-EA36-4B1C-A1C2-2EEF3BCC006F}" type="slidenum">
              <a:rPr lang="en-US" smtClean="0"/>
              <a:t>43</a:t>
            </a:fld>
            <a:endParaRPr lang="en-US"/>
          </a:p>
        </p:txBody>
      </p:sp>
    </p:spTree>
    <p:extLst>
      <p:ext uri="{BB962C8B-B14F-4D97-AF65-F5344CB8AC3E}">
        <p14:creationId xmlns:p14="http://schemas.microsoft.com/office/powerpoint/2010/main" val="969240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this method, each farm has a manure management train with mass balances on nitrogen, urea, and volume of manure.  Each component (housing, application, etc.) has NH3 volatilizations (since we want to account for ammonia in gas form) and thus ammonia gaseous emissions.</a:t>
            </a:r>
          </a:p>
        </p:txBody>
      </p:sp>
      <p:sp>
        <p:nvSpPr>
          <p:cNvPr id="4" name="Slide Number Placeholder 3"/>
          <p:cNvSpPr>
            <a:spLocks noGrp="1"/>
          </p:cNvSpPr>
          <p:nvPr>
            <p:ph type="sldNum" sz="quarter" idx="10"/>
          </p:nvPr>
        </p:nvSpPr>
        <p:spPr/>
        <p:txBody>
          <a:bodyPr/>
          <a:lstStyle/>
          <a:p>
            <a:fld id="{FC5FF77B-EA36-4B1C-A1C2-2EEF3BCC006F}" type="slidenum">
              <a:rPr lang="en-US" smtClean="0"/>
              <a:t>44</a:t>
            </a:fld>
            <a:endParaRPr lang="en-US"/>
          </a:p>
        </p:txBody>
      </p:sp>
    </p:spTree>
    <p:extLst>
      <p:ext uri="{BB962C8B-B14F-4D97-AF65-F5344CB8AC3E}">
        <p14:creationId xmlns:p14="http://schemas.microsoft.com/office/powerpoint/2010/main" val="3346023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key equation for each box in the diagram (which is part of the manure management train) is shown in red, where you have Emissions Factor as the key output, and “A” which is an area measure, “H*” which is Henrys Law Constant (function of pH), “TAN” which is the nitrogen concentrations gotten from mass balances and “r” which is the mass resistance parameter.  Keep in mind that it’s “r” that is tuned to the observations.</a:t>
            </a:r>
          </a:p>
        </p:txBody>
      </p:sp>
      <p:sp>
        <p:nvSpPr>
          <p:cNvPr id="4" name="Slide Number Placeholder 3"/>
          <p:cNvSpPr>
            <a:spLocks noGrp="1"/>
          </p:cNvSpPr>
          <p:nvPr>
            <p:ph type="sldNum" sz="quarter" idx="10"/>
          </p:nvPr>
        </p:nvSpPr>
        <p:spPr/>
        <p:txBody>
          <a:bodyPr/>
          <a:lstStyle/>
          <a:p>
            <a:fld id="{FC5FF77B-EA36-4B1C-A1C2-2EEF3BCC006F}" type="slidenum">
              <a:rPr lang="en-US" smtClean="0"/>
              <a:t>45</a:t>
            </a:fld>
            <a:endParaRPr lang="en-US"/>
          </a:p>
        </p:txBody>
      </p:sp>
    </p:spTree>
    <p:extLst>
      <p:ext uri="{BB962C8B-B14F-4D97-AF65-F5344CB8AC3E}">
        <p14:creationId xmlns:p14="http://schemas.microsoft.com/office/powerpoint/2010/main" val="632224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mass balances conducted on each sub-model. What isn’t emitted generally remains in same sub-model. Transfers with sub-models only occur when there are “scheduled” events, like clean outs.  Note the inputs and outputs from each sub-model, with the key output being a “daily average emissions factor.”</a:t>
            </a:r>
          </a:p>
        </p:txBody>
      </p:sp>
      <p:sp>
        <p:nvSpPr>
          <p:cNvPr id="4" name="Slide Number Placeholder 3"/>
          <p:cNvSpPr>
            <a:spLocks noGrp="1"/>
          </p:cNvSpPr>
          <p:nvPr>
            <p:ph type="sldNum" sz="quarter" idx="10"/>
          </p:nvPr>
        </p:nvSpPr>
        <p:spPr/>
        <p:txBody>
          <a:bodyPr/>
          <a:lstStyle/>
          <a:p>
            <a:fld id="{FC5FF77B-EA36-4B1C-A1C2-2EEF3BCC006F}" type="slidenum">
              <a:rPr lang="en-US" smtClean="0"/>
              <a:t>46</a:t>
            </a:fld>
            <a:endParaRPr lang="en-US"/>
          </a:p>
        </p:txBody>
      </p:sp>
    </p:spTree>
    <p:extLst>
      <p:ext uri="{BB962C8B-B14F-4D97-AF65-F5344CB8AC3E}">
        <p14:creationId xmlns:p14="http://schemas.microsoft.com/office/powerpoint/2010/main" val="4131115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a few more details on the main equation are provided, and more specifically about the resistance factors.  Note that two of the r’s, </a:t>
            </a:r>
            <a:r>
              <a:rPr lang="en-US" sz="1800" dirty="0" err="1"/>
              <a:t>rsuba</a:t>
            </a:r>
            <a:r>
              <a:rPr lang="en-US" sz="1800" dirty="0"/>
              <a:t> and </a:t>
            </a:r>
            <a:r>
              <a:rPr lang="en-US" sz="1800" dirty="0" err="1"/>
              <a:t>rsubb</a:t>
            </a:r>
            <a:r>
              <a:rPr lang="en-US" sz="1800" dirty="0"/>
              <a:t> come from theory and are not dependent on measurements, but </a:t>
            </a:r>
            <a:r>
              <a:rPr lang="en-US" sz="1800" dirty="0" err="1"/>
              <a:t>rsubs</a:t>
            </a:r>
            <a:r>
              <a:rPr lang="en-US" sz="1800" dirty="0"/>
              <a:t> is tuned to observations. </a:t>
            </a:r>
            <a:r>
              <a:rPr lang="en-US" sz="1800" dirty="0" err="1"/>
              <a:t>Rsubs</a:t>
            </a:r>
            <a:r>
              <a:rPr lang="en-US" sz="1800" dirty="0"/>
              <a:t> is termed the surface resistance and is a function of meteorology and practices, and thus is the term that gives daily and seasonal resolution to the emission factors.</a:t>
            </a:r>
          </a:p>
        </p:txBody>
      </p:sp>
      <p:sp>
        <p:nvSpPr>
          <p:cNvPr id="4" name="Slide Number Placeholder 3"/>
          <p:cNvSpPr>
            <a:spLocks noGrp="1"/>
          </p:cNvSpPr>
          <p:nvPr>
            <p:ph type="sldNum" sz="quarter" idx="10"/>
          </p:nvPr>
        </p:nvSpPr>
        <p:spPr/>
        <p:txBody>
          <a:bodyPr/>
          <a:lstStyle/>
          <a:p>
            <a:fld id="{FC5FF77B-EA36-4B1C-A1C2-2EEF3BCC006F}" type="slidenum">
              <a:rPr lang="en-US" smtClean="0"/>
              <a:t>47</a:t>
            </a:fld>
            <a:endParaRPr lang="en-US"/>
          </a:p>
        </p:txBody>
      </p:sp>
    </p:spTree>
    <p:extLst>
      <p:ext uri="{BB962C8B-B14F-4D97-AF65-F5344CB8AC3E}">
        <p14:creationId xmlns:p14="http://schemas.microsoft.com/office/powerpoint/2010/main" val="3563702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slide just emphasizes how important the “r” term is. The r term makes the model dependent on both farm management practices and meteorology, and thus is a key term.</a:t>
            </a:r>
          </a:p>
        </p:txBody>
      </p:sp>
      <p:sp>
        <p:nvSpPr>
          <p:cNvPr id="4" name="Slide Number Placeholder 3"/>
          <p:cNvSpPr>
            <a:spLocks noGrp="1"/>
          </p:cNvSpPr>
          <p:nvPr>
            <p:ph type="sldNum" sz="quarter" idx="10"/>
          </p:nvPr>
        </p:nvSpPr>
        <p:spPr/>
        <p:txBody>
          <a:bodyPr/>
          <a:lstStyle/>
          <a:p>
            <a:fld id="{FC5FF77B-EA36-4B1C-A1C2-2EEF3BCC006F}" type="slidenum">
              <a:rPr lang="en-US" smtClean="0"/>
              <a:t>48</a:t>
            </a:fld>
            <a:endParaRPr lang="en-US"/>
          </a:p>
        </p:txBody>
      </p:sp>
    </p:spTree>
    <p:extLst>
      <p:ext uri="{BB962C8B-B14F-4D97-AF65-F5344CB8AC3E}">
        <p14:creationId xmlns:p14="http://schemas.microsoft.com/office/powerpoint/2010/main" val="2172549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To summarize:  methods get seasonal variability based on resistance terms; variation due to management practices due to resistance terms; regional variation is due to combination of meteorology and management practices</a:t>
            </a:r>
          </a:p>
        </p:txBody>
      </p:sp>
      <p:sp>
        <p:nvSpPr>
          <p:cNvPr id="4" name="Slide Number Placeholder 3"/>
          <p:cNvSpPr>
            <a:spLocks noGrp="1"/>
          </p:cNvSpPr>
          <p:nvPr>
            <p:ph type="sldNum" sz="quarter" idx="10"/>
          </p:nvPr>
        </p:nvSpPr>
        <p:spPr/>
        <p:txBody>
          <a:bodyPr/>
          <a:lstStyle/>
          <a:p>
            <a:fld id="{FC5FF77B-EA36-4B1C-A1C2-2EEF3BCC006F}" type="slidenum">
              <a:rPr lang="en-US" smtClean="0"/>
              <a:t>49</a:t>
            </a:fld>
            <a:endParaRPr lang="en-US"/>
          </a:p>
        </p:txBody>
      </p:sp>
    </p:spTree>
    <p:extLst>
      <p:ext uri="{BB962C8B-B14F-4D97-AF65-F5344CB8AC3E}">
        <p14:creationId xmlns:p14="http://schemas.microsoft.com/office/powerpoint/2010/main" val="1403866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5</a:t>
            </a:fld>
            <a:endParaRPr lang="en-US"/>
          </a:p>
        </p:txBody>
      </p:sp>
    </p:spTree>
    <p:extLst>
      <p:ext uri="{BB962C8B-B14F-4D97-AF65-F5344CB8AC3E}">
        <p14:creationId xmlns:p14="http://schemas.microsoft.com/office/powerpoint/2010/main" val="3162739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Since the tuning is done to have to bias versus observations, the fact that model predicts the right magnitude is not evidence that the model is working as it would be if were a purely first principles model.  However, the evaluation does provide a useful quantification of how well as relatively simple mass balance model does can explain the measured “variability.” </a:t>
            </a:r>
          </a:p>
        </p:txBody>
      </p:sp>
      <p:sp>
        <p:nvSpPr>
          <p:cNvPr id="4" name="Slide Number Placeholder 3"/>
          <p:cNvSpPr>
            <a:spLocks noGrp="1"/>
          </p:cNvSpPr>
          <p:nvPr>
            <p:ph type="sldNum" sz="quarter" idx="10"/>
          </p:nvPr>
        </p:nvSpPr>
        <p:spPr/>
        <p:txBody>
          <a:bodyPr/>
          <a:lstStyle/>
          <a:p>
            <a:fld id="{FC5FF77B-EA36-4B1C-A1C2-2EEF3BCC006F}" type="slidenum">
              <a:rPr lang="en-US" smtClean="0"/>
              <a:t>50</a:t>
            </a:fld>
            <a:endParaRPr lang="en-US"/>
          </a:p>
        </p:txBody>
      </p:sp>
    </p:spTree>
    <p:extLst>
      <p:ext uri="{BB962C8B-B14F-4D97-AF65-F5344CB8AC3E}">
        <p14:creationId xmlns:p14="http://schemas.microsoft.com/office/powerpoint/2010/main" val="1321751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Some examples of evaluation.  Note that the comparisons are unbiased because models have been tuned and the error between model predictions and measured EFs are minimized.  Note that the graphs shown here show good agreement for most of the animal/practices combinations shown here.</a:t>
            </a:r>
          </a:p>
        </p:txBody>
      </p:sp>
      <p:sp>
        <p:nvSpPr>
          <p:cNvPr id="4" name="Slide Number Placeholder 3"/>
          <p:cNvSpPr>
            <a:spLocks noGrp="1"/>
          </p:cNvSpPr>
          <p:nvPr>
            <p:ph type="sldNum" sz="quarter" idx="10"/>
          </p:nvPr>
        </p:nvSpPr>
        <p:spPr/>
        <p:txBody>
          <a:bodyPr/>
          <a:lstStyle/>
          <a:p>
            <a:fld id="{FC5FF77B-EA36-4B1C-A1C2-2EEF3BCC006F}" type="slidenum">
              <a:rPr lang="en-US" smtClean="0"/>
              <a:t>51</a:t>
            </a:fld>
            <a:endParaRPr lang="en-US"/>
          </a:p>
        </p:txBody>
      </p:sp>
    </p:spTree>
    <p:extLst>
      <p:ext uri="{BB962C8B-B14F-4D97-AF65-F5344CB8AC3E}">
        <p14:creationId xmlns:p14="http://schemas.microsoft.com/office/powerpoint/2010/main" val="2632911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685800" y="4400549"/>
            <a:ext cx="5486400" cy="4076185"/>
          </a:xfrm>
        </p:spPr>
        <p:txBody>
          <a:bodyPr/>
          <a:lstStyle/>
          <a:p>
            <a:r>
              <a:rPr lang="en-US" sz="1800" dirty="0"/>
              <a:t>This slide shows the model evaluation for the beef feedlot submodel of the beef cattle farm emission model.  The figure shows that the model has some skill in reproducing the literature reported emissions for feedlot beef production.  Figure 2b shows the model evaluation for beef feedlots where information about the nitrogen content of feed and/or excreta is presented with the emission factor.  This figure highlights the importance of reporting dietary nitrogen and nitrogen excretion rates in the literature, because with this extra information we were better able to simulate ammonia emission factors for beef feedlots than when we did not have this information, increasing the r</a:t>
            </a:r>
            <a:r>
              <a:rPr lang="en-US" sz="1800" baseline="30000" dirty="0"/>
              <a:t>2</a:t>
            </a:r>
            <a:r>
              <a:rPr lang="en-US" sz="1800" dirty="0"/>
              <a:t> value of the data from 0.21 to 0.36. </a:t>
            </a:r>
          </a:p>
          <a:p>
            <a:endParaRPr lang="en-US" sz="1300" dirty="0"/>
          </a:p>
        </p:txBody>
      </p:sp>
      <p:sp>
        <p:nvSpPr>
          <p:cNvPr id="4" name="Slide Number Placeholder 3"/>
          <p:cNvSpPr>
            <a:spLocks noGrp="1"/>
          </p:cNvSpPr>
          <p:nvPr>
            <p:ph type="sldNum" sz="quarter" idx="10"/>
          </p:nvPr>
        </p:nvSpPr>
        <p:spPr/>
        <p:txBody>
          <a:bodyPr/>
          <a:lstStyle/>
          <a:p>
            <a:fld id="{2EC57BC0-7204-467E-B457-0237EA5747C7}" type="slidenum">
              <a:rPr lang="en-US" smtClean="0"/>
              <a:t>52</a:t>
            </a:fld>
            <a:endParaRPr lang="en-US" dirty="0"/>
          </a:p>
        </p:txBody>
      </p:sp>
    </p:spTree>
    <p:extLst>
      <p:ext uri="{BB962C8B-B14F-4D97-AF65-F5344CB8AC3E}">
        <p14:creationId xmlns:p14="http://schemas.microsoft.com/office/powerpoint/2010/main" val="2309807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308919" y="4400550"/>
            <a:ext cx="6228405" cy="4743450"/>
          </a:xfrm>
        </p:spPr>
        <p:txBody>
          <a:bodyPr/>
          <a:lstStyle/>
          <a:p>
            <a:r>
              <a:rPr lang="en-US" sz="1300" dirty="0"/>
              <a:t>Here is a side-by-side comparison of all four animal types for which a farm emission model has been developed.  I’ve displayed the evaluation of each animal’s housing submodel.</a:t>
            </a:r>
          </a:p>
          <a:p>
            <a:endParaRPr lang="en-US" sz="1300" dirty="0"/>
          </a:p>
          <a:p>
            <a:r>
              <a:rPr lang="en-US" sz="1300" dirty="0"/>
              <a:t>You can see from the figure the variation in both the amount of literature data available for each animal type as well as the ranges of emission factors that each animal type spans, just for the housing portion of manure management.</a:t>
            </a:r>
          </a:p>
          <a:p>
            <a:endParaRPr lang="en-US" sz="1300" dirty="0"/>
          </a:p>
          <a:p>
            <a:r>
              <a:rPr lang="en-US" sz="1300" dirty="0"/>
              <a:t>You’ve seen the beef and swine results in previous slides, so focusing on the lower row: </a:t>
            </a:r>
          </a:p>
          <a:p>
            <a:endParaRPr lang="en-US" sz="1300" dirty="0"/>
          </a:p>
          <a:p>
            <a:r>
              <a:rPr lang="en-US" sz="1300" dirty="0"/>
              <a:t>Broiler chickens have a short life cycle and, as a result, we have chosen to report emission factors in terms of  grams of ammonia volatilized per animal unit per day, where 1 animal unit (AU) is 500 kg.  This avoids dealing with the complicated task of separating the effects of differences in temperature and other meteorological conditions and difference in bird weight, which changes rapidly.  Unfortunately this is not a perfect solution as there is some evidence that emission factor per bird weight changes over the course of the production cycle, though there is no consensus on how the emission factor changes. Model results in Figure 2e show an R</a:t>
            </a:r>
            <a:r>
              <a:rPr lang="en-US" sz="1300" baseline="30000" dirty="0"/>
              <a:t>2</a:t>
            </a:r>
            <a:r>
              <a:rPr lang="en-US" sz="1300" dirty="0"/>
              <a:t> value of 0.29 with the data reported from the literature from farms in the United States. It is important to know the outdoor temperature even at enclosed facilities because the outdoor temperatures often drive ventilation rates and affect how much ammonia is volatilized within the barn.  Model results in Figure 2f show an R</a:t>
            </a:r>
            <a:r>
              <a:rPr lang="en-US" sz="1300" baseline="30000" dirty="0"/>
              <a:t>2</a:t>
            </a:r>
            <a:r>
              <a:rPr lang="en-US" sz="1300" dirty="0"/>
              <a:t> value of 0.65 with the data reported from the literature from farms in the United States.</a:t>
            </a:r>
            <a:endParaRPr lang="en-US" dirty="0"/>
          </a:p>
          <a:p>
            <a:endParaRPr lang="en-US" dirty="0"/>
          </a:p>
        </p:txBody>
      </p:sp>
      <p:sp>
        <p:nvSpPr>
          <p:cNvPr id="4" name="Slide Number Placeholder 3"/>
          <p:cNvSpPr>
            <a:spLocks noGrp="1"/>
          </p:cNvSpPr>
          <p:nvPr>
            <p:ph type="sldNum" sz="quarter" idx="10"/>
          </p:nvPr>
        </p:nvSpPr>
        <p:spPr/>
        <p:txBody>
          <a:bodyPr/>
          <a:lstStyle/>
          <a:p>
            <a:fld id="{CDAB21EC-8489-4ABA-9807-E69390E0C265}" type="slidenum">
              <a:rPr lang="en-US" smtClean="0"/>
              <a:t>53</a:t>
            </a:fld>
            <a:endParaRPr lang="en-US" dirty="0"/>
          </a:p>
        </p:txBody>
      </p:sp>
    </p:spTree>
    <p:extLst>
      <p:ext uri="{BB962C8B-B14F-4D97-AF65-F5344CB8AC3E}">
        <p14:creationId xmlns:p14="http://schemas.microsoft.com/office/powerpoint/2010/main" val="3627609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some further seasonal evaluation examples using data from just NAEMS farms are shown.  Dairy and swine farms have peaks in the summer while layers and broilers typically have winter peaks. FEMs seem to capture the NAEMS data well, including seasonal patterns</a:t>
            </a:r>
          </a:p>
        </p:txBody>
      </p:sp>
      <p:sp>
        <p:nvSpPr>
          <p:cNvPr id="4" name="Slide Number Placeholder 3"/>
          <p:cNvSpPr>
            <a:spLocks noGrp="1"/>
          </p:cNvSpPr>
          <p:nvPr>
            <p:ph type="sldNum" sz="quarter" idx="10"/>
          </p:nvPr>
        </p:nvSpPr>
        <p:spPr/>
        <p:txBody>
          <a:bodyPr/>
          <a:lstStyle/>
          <a:p>
            <a:fld id="{FC5FF77B-EA36-4B1C-A1C2-2EEF3BCC006F}" type="slidenum">
              <a:rPr lang="en-US" smtClean="0"/>
              <a:t>54</a:t>
            </a:fld>
            <a:endParaRPr lang="en-US"/>
          </a:p>
        </p:txBody>
      </p:sp>
    </p:spTree>
    <p:extLst>
      <p:ext uri="{BB962C8B-B14F-4D97-AF65-F5344CB8AC3E}">
        <p14:creationId xmlns:p14="http://schemas.microsoft.com/office/powerpoint/2010/main" val="3028942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we see daily variability at a dairy stall in IN and at a dairy lagoon in IN.  The daily patterns are better via comparison to measurements for confined sources vs open ones</a:t>
            </a:r>
          </a:p>
        </p:txBody>
      </p:sp>
      <p:sp>
        <p:nvSpPr>
          <p:cNvPr id="4" name="Slide Number Placeholder 3"/>
          <p:cNvSpPr>
            <a:spLocks noGrp="1"/>
          </p:cNvSpPr>
          <p:nvPr>
            <p:ph type="sldNum" sz="quarter" idx="10"/>
          </p:nvPr>
        </p:nvSpPr>
        <p:spPr/>
        <p:txBody>
          <a:bodyPr/>
          <a:lstStyle/>
          <a:p>
            <a:fld id="{FC5FF77B-EA36-4B1C-A1C2-2EEF3BCC006F}" type="slidenum">
              <a:rPr lang="en-US" smtClean="0"/>
              <a:t>55</a:t>
            </a:fld>
            <a:endParaRPr lang="en-US"/>
          </a:p>
        </p:txBody>
      </p:sp>
    </p:spTree>
    <p:extLst>
      <p:ext uri="{BB962C8B-B14F-4D97-AF65-F5344CB8AC3E}">
        <p14:creationId xmlns:p14="http://schemas.microsoft.com/office/powerpoint/2010/main" val="1653214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Development of a National Emissions Inventory is driven by meteorology (NCDC data), management practices (NAHMS data), and animal population (USDA Agricultural Census).</a:t>
            </a:r>
          </a:p>
        </p:txBody>
      </p:sp>
      <p:sp>
        <p:nvSpPr>
          <p:cNvPr id="4" name="Slide Number Placeholder 3"/>
          <p:cNvSpPr>
            <a:spLocks noGrp="1"/>
          </p:cNvSpPr>
          <p:nvPr>
            <p:ph type="sldNum" sz="quarter" idx="10"/>
          </p:nvPr>
        </p:nvSpPr>
        <p:spPr/>
        <p:txBody>
          <a:bodyPr/>
          <a:lstStyle/>
          <a:p>
            <a:fld id="{FC5FF77B-EA36-4B1C-A1C2-2EEF3BCC006F}" type="slidenum">
              <a:rPr lang="en-US" smtClean="0"/>
              <a:t>56</a:t>
            </a:fld>
            <a:endParaRPr lang="en-US"/>
          </a:p>
        </p:txBody>
      </p:sp>
    </p:spTree>
    <p:extLst>
      <p:ext uri="{BB962C8B-B14F-4D97-AF65-F5344CB8AC3E}">
        <p14:creationId xmlns:p14="http://schemas.microsoft.com/office/powerpoint/2010/main" val="352608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An example of regional farming practices, here showing Swine housing, storage, and application.  Note that there is enough data in the NAHMS study to show regional differences in this case</a:t>
            </a:r>
          </a:p>
        </p:txBody>
      </p:sp>
      <p:sp>
        <p:nvSpPr>
          <p:cNvPr id="4" name="Slide Number Placeholder 3"/>
          <p:cNvSpPr>
            <a:spLocks noGrp="1"/>
          </p:cNvSpPr>
          <p:nvPr>
            <p:ph type="sldNum" sz="quarter" idx="10"/>
          </p:nvPr>
        </p:nvSpPr>
        <p:spPr/>
        <p:txBody>
          <a:bodyPr/>
          <a:lstStyle/>
          <a:p>
            <a:fld id="{FC5FF77B-EA36-4B1C-A1C2-2EEF3BCC006F}" type="slidenum">
              <a:rPr lang="en-US" smtClean="0"/>
              <a:t>57</a:t>
            </a:fld>
            <a:endParaRPr lang="en-US"/>
          </a:p>
        </p:txBody>
      </p:sp>
    </p:spTree>
    <p:extLst>
      <p:ext uri="{BB962C8B-B14F-4D97-AF65-F5344CB8AC3E}">
        <p14:creationId xmlns:p14="http://schemas.microsoft.com/office/powerpoint/2010/main" val="3167103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key steps in inventory calculations include:  1) Running the FEM for county-specific meteorology to produce daily EFs (repeating for all farm practices), 2)Compute a county composite EF as a weighted average across all manure management practices in that county (repeat for all animal types), 3)compute county-based emissions using equation above, and 4)resulting ammonia emissions are daily temporal resolution, county spatial resolution and by animal type and management practice type</a:t>
            </a:r>
          </a:p>
        </p:txBody>
      </p:sp>
      <p:sp>
        <p:nvSpPr>
          <p:cNvPr id="4" name="Slide Number Placeholder 3"/>
          <p:cNvSpPr>
            <a:spLocks noGrp="1"/>
          </p:cNvSpPr>
          <p:nvPr>
            <p:ph type="sldNum" sz="quarter" idx="10"/>
          </p:nvPr>
        </p:nvSpPr>
        <p:spPr/>
        <p:txBody>
          <a:bodyPr/>
          <a:lstStyle/>
          <a:p>
            <a:fld id="{FC5FF77B-EA36-4B1C-A1C2-2EEF3BCC006F}" type="slidenum">
              <a:rPr lang="en-US" smtClean="0"/>
              <a:t>58</a:t>
            </a:fld>
            <a:endParaRPr lang="en-US"/>
          </a:p>
        </p:txBody>
      </p:sp>
    </p:spTree>
    <p:extLst>
      <p:ext uri="{BB962C8B-B14F-4D97-AF65-F5344CB8AC3E}">
        <p14:creationId xmlns:p14="http://schemas.microsoft.com/office/powerpoint/2010/main" val="3919920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Next few slides show examples using 2011 as the model/analysis year.  This chart shows how NH3 emissions vary seasonally and daily.  Summer is dominated by swine,  beef and broilers are estimated to be more important in wintertime</a:t>
            </a:r>
          </a:p>
        </p:txBody>
      </p:sp>
      <p:sp>
        <p:nvSpPr>
          <p:cNvPr id="4" name="Slide Number Placeholder 3"/>
          <p:cNvSpPr>
            <a:spLocks noGrp="1"/>
          </p:cNvSpPr>
          <p:nvPr>
            <p:ph type="sldNum" sz="quarter" idx="10"/>
          </p:nvPr>
        </p:nvSpPr>
        <p:spPr/>
        <p:txBody>
          <a:bodyPr/>
          <a:lstStyle/>
          <a:p>
            <a:fld id="{FC5FF77B-EA36-4B1C-A1C2-2EEF3BCC006F}" type="slidenum">
              <a:rPr lang="en-US" smtClean="0"/>
              <a:t>59</a:t>
            </a:fld>
            <a:endParaRPr lang="en-US"/>
          </a:p>
        </p:txBody>
      </p:sp>
    </p:spTree>
    <p:extLst>
      <p:ext uri="{BB962C8B-B14F-4D97-AF65-F5344CB8AC3E}">
        <p14:creationId xmlns:p14="http://schemas.microsoft.com/office/powerpoint/2010/main" val="42839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NH3 is a key contributor to eutrophication, deposition and fine PM formation processes.  Thus, it’s important to characterize the emissions for NH3 accurately.</a:t>
            </a:r>
          </a:p>
        </p:txBody>
      </p:sp>
      <p:sp>
        <p:nvSpPr>
          <p:cNvPr id="4" name="Slide Number Placeholder 3"/>
          <p:cNvSpPr>
            <a:spLocks noGrp="1"/>
          </p:cNvSpPr>
          <p:nvPr>
            <p:ph type="sldNum" sz="quarter" idx="10"/>
          </p:nvPr>
        </p:nvSpPr>
        <p:spPr/>
        <p:txBody>
          <a:bodyPr/>
          <a:lstStyle/>
          <a:p>
            <a:fld id="{FC5FF77B-EA36-4B1C-A1C2-2EEF3BCC006F}" type="slidenum">
              <a:rPr lang="en-US" smtClean="0"/>
              <a:t>6</a:t>
            </a:fld>
            <a:endParaRPr lang="en-US"/>
          </a:p>
        </p:txBody>
      </p:sp>
    </p:spTree>
    <p:extLst>
      <p:ext uri="{BB962C8B-B14F-4D97-AF65-F5344CB8AC3E}">
        <p14:creationId xmlns:p14="http://schemas.microsoft.com/office/powerpoint/2010/main" val="828958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map shows the NH3 total spatial distribution for all animals. In Southern CA, it’s mostly dairy and chickens, IA is beef and swine, and NC coastal areas is swine and broiler poultry.  These seem to be the “hot spots”</a:t>
            </a:r>
          </a:p>
        </p:txBody>
      </p:sp>
      <p:sp>
        <p:nvSpPr>
          <p:cNvPr id="4" name="Slide Number Placeholder 3"/>
          <p:cNvSpPr>
            <a:spLocks noGrp="1"/>
          </p:cNvSpPr>
          <p:nvPr>
            <p:ph type="sldNum" sz="quarter" idx="10"/>
          </p:nvPr>
        </p:nvSpPr>
        <p:spPr/>
        <p:txBody>
          <a:bodyPr/>
          <a:lstStyle/>
          <a:p>
            <a:fld id="{FC5FF77B-EA36-4B1C-A1C2-2EEF3BCC006F}" type="slidenum">
              <a:rPr lang="en-US" smtClean="0"/>
              <a:t>60</a:t>
            </a:fld>
            <a:endParaRPr lang="en-US"/>
          </a:p>
        </p:txBody>
      </p:sp>
    </p:spTree>
    <p:extLst>
      <p:ext uri="{BB962C8B-B14F-4D97-AF65-F5344CB8AC3E}">
        <p14:creationId xmlns:p14="http://schemas.microsoft.com/office/powerpoint/2010/main" val="2549978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map shows regional emission factors (EFs). Note the higher EFs in warmer places and differences in practices are lesser than meteorology effects.  Note also different EFs within a state.</a:t>
            </a:r>
          </a:p>
        </p:txBody>
      </p:sp>
      <p:sp>
        <p:nvSpPr>
          <p:cNvPr id="4" name="Slide Number Placeholder 3"/>
          <p:cNvSpPr>
            <a:spLocks noGrp="1"/>
          </p:cNvSpPr>
          <p:nvPr>
            <p:ph type="sldNum" sz="quarter" idx="10"/>
          </p:nvPr>
        </p:nvSpPr>
        <p:spPr/>
        <p:txBody>
          <a:bodyPr/>
          <a:lstStyle/>
          <a:p>
            <a:fld id="{FC5FF77B-EA36-4B1C-A1C2-2EEF3BCC006F}" type="slidenum">
              <a:rPr lang="en-US" smtClean="0"/>
              <a:t>61</a:t>
            </a:fld>
            <a:endParaRPr lang="en-US"/>
          </a:p>
        </p:txBody>
      </p:sp>
    </p:spTree>
    <p:extLst>
      <p:ext uri="{BB962C8B-B14F-4D97-AF65-F5344CB8AC3E}">
        <p14:creationId xmlns:p14="http://schemas.microsoft.com/office/powerpoint/2010/main" val="28295199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Comparison of 2011 FEM results using these methods vs the NEI shows dairy NH3 emissions to be very low via the FEM model and swine to be much higher.  Total magnitude of emissions match well.  These mismatches need to be investigated further in the 2017 NEI process if we use the same FEM model to estimate NH3 emissions.</a:t>
            </a:r>
          </a:p>
        </p:txBody>
      </p:sp>
      <p:sp>
        <p:nvSpPr>
          <p:cNvPr id="4" name="Slide Number Placeholder 3"/>
          <p:cNvSpPr>
            <a:spLocks noGrp="1"/>
          </p:cNvSpPr>
          <p:nvPr>
            <p:ph type="sldNum" sz="quarter" idx="10"/>
          </p:nvPr>
        </p:nvSpPr>
        <p:spPr/>
        <p:txBody>
          <a:bodyPr/>
          <a:lstStyle/>
          <a:p>
            <a:fld id="{FC5FF77B-EA36-4B1C-A1C2-2EEF3BCC006F}" type="slidenum">
              <a:rPr lang="en-US" smtClean="0"/>
              <a:t>62</a:t>
            </a:fld>
            <a:endParaRPr lang="en-US"/>
          </a:p>
        </p:txBody>
      </p:sp>
    </p:spTree>
    <p:extLst>
      <p:ext uri="{BB962C8B-B14F-4D97-AF65-F5344CB8AC3E}">
        <p14:creationId xmlns:p14="http://schemas.microsoft.com/office/powerpoint/2010/main" val="651777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Conclusions slide.  There are several things we need to attempt to fix with the CMU FEM model moving forward, however it does hold promise for producing reasonable results when compared to measurements of NH3.  We need to improve dairy and beef estimates, as well as to find a way to estimate emissions in AK, HI, PR, and </a:t>
            </a:r>
            <a:r>
              <a:rPr lang="en-US" sz="1800" dirty="0" err="1"/>
              <a:t>VIs.</a:t>
            </a:r>
            <a:endParaRPr lang="en-US" sz="1800" dirty="0"/>
          </a:p>
          <a:p>
            <a:endParaRPr lang="en-US" sz="1800" dirty="0"/>
          </a:p>
        </p:txBody>
      </p:sp>
      <p:sp>
        <p:nvSpPr>
          <p:cNvPr id="4" name="Slide Number Placeholder 3"/>
          <p:cNvSpPr>
            <a:spLocks noGrp="1"/>
          </p:cNvSpPr>
          <p:nvPr>
            <p:ph type="sldNum" sz="quarter" idx="10"/>
          </p:nvPr>
        </p:nvSpPr>
        <p:spPr/>
        <p:txBody>
          <a:bodyPr/>
          <a:lstStyle/>
          <a:p>
            <a:fld id="{FC5FF77B-EA36-4B1C-A1C2-2EEF3BCC006F}" type="slidenum">
              <a:rPr lang="en-US" smtClean="0"/>
              <a:t>63</a:t>
            </a:fld>
            <a:endParaRPr lang="en-US"/>
          </a:p>
        </p:txBody>
      </p:sp>
    </p:spTree>
    <p:extLst>
      <p:ext uri="{BB962C8B-B14F-4D97-AF65-F5344CB8AC3E}">
        <p14:creationId xmlns:p14="http://schemas.microsoft.com/office/powerpoint/2010/main" val="27137394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See previous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64</a:t>
            </a:fld>
            <a:endParaRPr lang="en-US"/>
          </a:p>
        </p:txBody>
      </p:sp>
    </p:spTree>
    <p:extLst>
      <p:ext uri="{BB962C8B-B14F-4D97-AF65-F5344CB8AC3E}">
        <p14:creationId xmlns:p14="http://schemas.microsoft.com/office/powerpoint/2010/main" val="2737595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slides for this section</a:t>
            </a:r>
          </a:p>
        </p:txBody>
      </p:sp>
      <p:sp>
        <p:nvSpPr>
          <p:cNvPr id="4" name="Slide Number Placeholder 3"/>
          <p:cNvSpPr>
            <a:spLocks noGrp="1"/>
          </p:cNvSpPr>
          <p:nvPr>
            <p:ph type="sldNum" sz="quarter" idx="10"/>
          </p:nvPr>
        </p:nvSpPr>
        <p:spPr/>
        <p:txBody>
          <a:bodyPr/>
          <a:lstStyle/>
          <a:p>
            <a:fld id="{FC5FF77B-EA36-4B1C-A1C2-2EEF3BCC006F}" type="slidenum">
              <a:rPr lang="en-US" smtClean="0"/>
              <a:t>65</a:t>
            </a:fld>
            <a:endParaRPr lang="en-US"/>
          </a:p>
        </p:txBody>
      </p:sp>
    </p:spTree>
    <p:extLst>
      <p:ext uri="{BB962C8B-B14F-4D97-AF65-F5344CB8AC3E}">
        <p14:creationId xmlns:p14="http://schemas.microsoft.com/office/powerpoint/2010/main" val="1297858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Shown here are two pie charts representative of the 2014 NEI v2.  On the left we show all the sectors and it can be seen fertilizer and livestock emit 80% of the total NH3 emissions in the inventory.  The chart on the right shows livestock emission by animal type at a national annual level. Swine and beef cattle are seen to be the major contributors.</a:t>
            </a:r>
          </a:p>
        </p:txBody>
      </p:sp>
      <p:sp>
        <p:nvSpPr>
          <p:cNvPr id="4" name="Slide Number Placeholder 3"/>
          <p:cNvSpPr>
            <a:spLocks noGrp="1"/>
          </p:cNvSpPr>
          <p:nvPr>
            <p:ph type="sldNum" sz="quarter" idx="10"/>
          </p:nvPr>
        </p:nvSpPr>
        <p:spPr/>
        <p:txBody>
          <a:bodyPr/>
          <a:lstStyle/>
          <a:p>
            <a:fld id="{FC5FF77B-EA36-4B1C-A1C2-2EEF3BCC006F}" type="slidenum">
              <a:rPr lang="en-US" smtClean="0"/>
              <a:t>66</a:t>
            </a:fld>
            <a:endParaRPr lang="en-US"/>
          </a:p>
        </p:txBody>
      </p:sp>
    </p:spTree>
    <p:extLst>
      <p:ext uri="{BB962C8B-B14F-4D97-AF65-F5344CB8AC3E}">
        <p14:creationId xmlns:p14="http://schemas.microsoft.com/office/powerpoint/2010/main" val="4646283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slides shows the 5 major Source Classification Codes (SCC) that emissions from the CMU model are stored in the Emission Inventory System (EIS).  State/Local/Tribal agencies can report to these SCCs or other ones that are available that are more specific.  EPA estimates ammonia emissions for five animal types only: beef cattle, dairy cattle, swine, broiler chickens, and layer chickens.</a:t>
            </a:r>
          </a:p>
        </p:txBody>
      </p:sp>
      <p:sp>
        <p:nvSpPr>
          <p:cNvPr id="4" name="Slide Number Placeholder 3"/>
          <p:cNvSpPr>
            <a:spLocks noGrp="1"/>
          </p:cNvSpPr>
          <p:nvPr>
            <p:ph type="sldNum" sz="quarter" idx="10"/>
          </p:nvPr>
        </p:nvSpPr>
        <p:spPr/>
        <p:txBody>
          <a:bodyPr/>
          <a:lstStyle/>
          <a:p>
            <a:fld id="{FC5FF77B-EA36-4B1C-A1C2-2EEF3BCC006F}" type="slidenum">
              <a:rPr lang="en-US" smtClean="0"/>
              <a:t>67</a:t>
            </a:fld>
            <a:endParaRPr lang="en-US"/>
          </a:p>
        </p:txBody>
      </p:sp>
    </p:spTree>
    <p:extLst>
      <p:ext uri="{BB962C8B-B14F-4D97-AF65-F5344CB8AC3E}">
        <p14:creationId xmlns:p14="http://schemas.microsoft.com/office/powerpoint/2010/main" val="2635821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going from v1 to v2, we corrected some errors.  These errors included fixing county allocations that were wrong in v1 as well as updating animal counts.  In addition, we added Volatile Organic Compounds (VOC) and VOC HAPs to this sector in going from v1 to v2.</a:t>
            </a:r>
          </a:p>
        </p:txBody>
      </p:sp>
      <p:sp>
        <p:nvSpPr>
          <p:cNvPr id="4" name="Slide Number Placeholder 3"/>
          <p:cNvSpPr>
            <a:spLocks noGrp="1"/>
          </p:cNvSpPr>
          <p:nvPr>
            <p:ph type="sldNum" sz="quarter" idx="10"/>
          </p:nvPr>
        </p:nvSpPr>
        <p:spPr/>
        <p:txBody>
          <a:bodyPr/>
          <a:lstStyle/>
          <a:p>
            <a:fld id="{FC5FF77B-EA36-4B1C-A1C2-2EEF3BCC006F}" type="slidenum">
              <a:rPr lang="en-US" smtClean="0"/>
              <a:t>68</a:t>
            </a:fld>
            <a:endParaRPr lang="en-US"/>
          </a:p>
        </p:txBody>
      </p:sp>
    </p:spTree>
    <p:extLst>
      <p:ext uri="{BB962C8B-B14F-4D97-AF65-F5344CB8AC3E}">
        <p14:creationId xmlns:p14="http://schemas.microsoft.com/office/powerpoint/2010/main" val="22892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revising the animal populations in v2, we used a combination of the 2014 Survey based on USDA’s NASS program, then, as needed, supplemented with 2012 census data and used a statistical procedure to backfill for missing data.</a:t>
            </a:r>
          </a:p>
        </p:txBody>
      </p:sp>
      <p:sp>
        <p:nvSpPr>
          <p:cNvPr id="4" name="Slide Number Placeholder 3"/>
          <p:cNvSpPr>
            <a:spLocks noGrp="1"/>
          </p:cNvSpPr>
          <p:nvPr>
            <p:ph type="sldNum" sz="quarter" idx="10"/>
          </p:nvPr>
        </p:nvSpPr>
        <p:spPr/>
        <p:txBody>
          <a:bodyPr/>
          <a:lstStyle/>
          <a:p>
            <a:fld id="{FC5FF77B-EA36-4B1C-A1C2-2EEF3BCC006F}" type="slidenum">
              <a:rPr lang="en-US" smtClean="0"/>
              <a:t>69</a:t>
            </a:fld>
            <a:endParaRPr lang="en-US"/>
          </a:p>
        </p:txBody>
      </p:sp>
    </p:spTree>
    <p:extLst>
      <p:ext uri="{BB962C8B-B14F-4D97-AF65-F5344CB8AC3E}">
        <p14:creationId xmlns:p14="http://schemas.microsoft.com/office/powerpoint/2010/main" val="721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will discuss background today that will lay the groundwork for discussing emissions of NH3.  The background topics we will discuss include:  atmospheric chemistry, policy relevance of ammonia, model to measurement comparisons, emission inventory issue as well as projects we have to address the identified needs in some of these areas.</a:t>
            </a:r>
          </a:p>
        </p:txBody>
      </p:sp>
      <p:sp>
        <p:nvSpPr>
          <p:cNvPr id="4" name="Slide Number Placeholder 3"/>
          <p:cNvSpPr>
            <a:spLocks noGrp="1"/>
          </p:cNvSpPr>
          <p:nvPr>
            <p:ph type="sldNum" sz="quarter" idx="10"/>
          </p:nvPr>
        </p:nvSpPr>
        <p:spPr/>
        <p:txBody>
          <a:bodyPr/>
          <a:lstStyle/>
          <a:p>
            <a:fld id="{FC5FF77B-EA36-4B1C-A1C2-2EEF3BCC006F}" type="slidenum">
              <a:rPr lang="en-US" smtClean="0"/>
              <a:t>7</a:t>
            </a:fld>
            <a:endParaRPr lang="en-US"/>
          </a:p>
        </p:txBody>
      </p:sp>
    </p:spTree>
    <p:extLst>
      <p:ext uri="{BB962C8B-B14F-4D97-AF65-F5344CB8AC3E}">
        <p14:creationId xmlns:p14="http://schemas.microsoft.com/office/powerpoint/2010/main" val="11196515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details, by animal type, the source of animal count data used in the 2014 NEI v2.</a:t>
            </a:r>
          </a:p>
        </p:txBody>
      </p:sp>
      <p:sp>
        <p:nvSpPr>
          <p:cNvPr id="4" name="Slide Number Placeholder 3"/>
          <p:cNvSpPr>
            <a:spLocks noGrp="1"/>
          </p:cNvSpPr>
          <p:nvPr>
            <p:ph type="sldNum" sz="quarter" idx="10"/>
          </p:nvPr>
        </p:nvSpPr>
        <p:spPr/>
        <p:txBody>
          <a:bodyPr/>
          <a:lstStyle/>
          <a:p>
            <a:fld id="{FC5FF77B-EA36-4B1C-A1C2-2EEF3BCC006F}" type="slidenum">
              <a:rPr lang="en-US" smtClean="0"/>
              <a:t>70</a:t>
            </a:fld>
            <a:endParaRPr lang="en-US"/>
          </a:p>
        </p:txBody>
      </p:sp>
    </p:spTree>
    <p:extLst>
      <p:ext uri="{BB962C8B-B14F-4D97-AF65-F5344CB8AC3E}">
        <p14:creationId xmlns:p14="http://schemas.microsoft.com/office/powerpoint/2010/main" val="21207830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details, by animal type, the source of animal count data used in the 2014 NEI v2</a:t>
            </a:r>
            <a:r>
              <a:rPr lang="en-US" dirty="0"/>
              <a:t>.</a:t>
            </a:r>
          </a:p>
          <a:p>
            <a:endParaRPr lang="en-US" dirty="0"/>
          </a:p>
        </p:txBody>
      </p:sp>
      <p:sp>
        <p:nvSpPr>
          <p:cNvPr id="4" name="Slide Number Placeholder 3"/>
          <p:cNvSpPr>
            <a:spLocks noGrp="1"/>
          </p:cNvSpPr>
          <p:nvPr>
            <p:ph type="sldNum" sz="quarter" idx="10"/>
          </p:nvPr>
        </p:nvSpPr>
        <p:spPr/>
        <p:txBody>
          <a:bodyPr/>
          <a:lstStyle/>
          <a:p>
            <a:fld id="{FC5FF77B-EA36-4B1C-A1C2-2EEF3BCC006F}" type="slidenum">
              <a:rPr lang="en-US" smtClean="0"/>
              <a:t>71</a:t>
            </a:fld>
            <a:endParaRPr lang="en-US"/>
          </a:p>
        </p:txBody>
      </p:sp>
    </p:spTree>
    <p:extLst>
      <p:ext uri="{BB962C8B-B14F-4D97-AF65-F5344CB8AC3E}">
        <p14:creationId xmlns:p14="http://schemas.microsoft.com/office/powerpoint/2010/main" val="2985781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prstClr val="black"/>
                </a:solidFill>
              </a:rPr>
              <a:t>This details, by animal type, the source of animal count data used in the 2014 NEI v2.</a:t>
            </a:r>
          </a:p>
          <a:p>
            <a:endParaRPr lang="en-US" dirty="0"/>
          </a:p>
        </p:txBody>
      </p:sp>
      <p:sp>
        <p:nvSpPr>
          <p:cNvPr id="4" name="Slide Number Placeholder 3"/>
          <p:cNvSpPr>
            <a:spLocks noGrp="1"/>
          </p:cNvSpPr>
          <p:nvPr>
            <p:ph type="sldNum" sz="quarter" idx="10"/>
          </p:nvPr>
        </p:nvSpPr>
        <p:spPr/>
        <p:txBody>
          <a:bodyPr/>
          <a:lstStyle/>
          <a:p>
            <a:fld id="{FC5FF77B-EA36-4B1C-A1C2-2EEF3BCC006F}" type="slidenum">
              <a:rPr lang="en-US" smtClean="0"/>
              <a:t>72</a:t>
            </a:fld>
            <a:endParaRPr lang="en-US"/>
          </a:p>
        </p:txBody>
      </p:sp>
    </p:spTree>
    <p:extLst>
      <p:ext uri="{BB962C8B-B14F-4D97-AF65-F5344CB8AC3E}">
        <p14:creationId xmlns:p14="http://schemas.microsoft.com/office/powerpoint/2010/main" val="18094009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slide shows the details in the gap filling that we had to employ (if the Census and Survey did not contain animal counts for any animal type).  It can be seen the amount of gap filling was quite high for cattle and lower for swine and poultry.</a:t>
            </a:r>
          </a:p>
        </p:txBody>
      </p:sp>
      <p:sp>
        <p:nvSpPr>
          <p:cNvPr id="4" name="Slide Number Placeholder 3"/>
          <p:cNvSpPr>
            <a:spLocks noGrp="1"/>
          </p:cNvSpPr>
          <p:nvPr>
            <p:ph type="sldNum" sz="quarter" idx="10"/>
          </p:nvPr>
        </p:nvSpPr>
        <p:spPr/>
        <p:txBody>
          <a:bodyPr/>
          <a:lstStyle/>
          <a:p>
            <a:fld id="{FC5FF77B-EA36-4B1C-A1C2-2EEF3BCC006F}" type="slidenum">
              <a:rPr lang="en-US" smtClean="0"/>
              <a:t>73</a:t>
            </a:fld>
            <a:endParaRPr lang="en-US"/>
          </a:p>
        </p:txBody>
      </p:sp>
    </p:spTree>
    <p:extLst>
      <p:ext uri="{BB962C8B-B14F-4D97-AF65-F5344CB8AC3E}">
        <p14:creationId xmlns:p14="http://schemas.microsoft.com/office/powerpoint/2010/main" val="8172356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going to v2 of the 2014 NEI, we added VOCs to this sector.  The approach used was to look for co-reported VOC and NH3 by SLTs, and use an average ratio across all animal types and across the US.  This ratio was 8% (8% of NH3 emissions are VOCs).  This results in about 150K tons of VOC estimated to be emitted by this sector.</a:t>
            </a:r>
          </a:p>
        </p:txBody>
      </p:sp>
      <p:sp>
        <p:nvSpPr>
          <p:cNvPr id="4" name="Slide Number Placeholder 3"/>
          <p:cNvSpPr>
            <a:spLocks noGrp="1"/>
          </p:cNvSpPr>
          <p:nvPr>
            <p:ph type="sldNum" sz="quarter" idx="10"/>
          </p:nvPr>
        </p:nvSpPr>
        <p:spPr/>
        <p:txBody>
          <a:bodyPr/>
          <a:lstStyle/>
          <a:p>
            <a:fld id="{FC5FF77B-EA36-4B1C-A1C2-2EEF3BCC006F}" type="slidenum">
              <a:rPr lang="en-US" smtClean="0"/>
              <a:t>74</a:t>
            </a:fld>
            <a:endParaRPr lang="en-US"/>
          </a:p>
        </p:txBody>
      </p:sp>
    </p:spTree>
    <p:extLst>
      <p:ext uri="{BB962C8B-B14F-4D97-AF65-F5344CB8AC3E}">
        <p14:creationId xmlns:p14="http://schemas.microsoft.com/office/powerpoint/2010/main" val="7974766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slide shows a comparison between EPA estimates and SLT submissions as a sum across states that emitted NH3 emissions.  Aggregate emissions comparisons are good, but EPA estimates are very low for dairy cows and poultry.</a:t>
            </a:r>
          </a:p>
        </p:txBody>
      </p:sp>
      <p:sp>
        <p:nvSpPr>
          <p:cNvPr id="4" name="Slide Number Placeholder 3"/>
          <p:cNvSpPr>
            <a:spLocks noGrp="1"/>
          </p:cNvSpPr>
          <p:nvPr>
            <p:ph type="sldNum" sz="quarter" idx="10"/>
          </p:nvPr>
        </p:nvSpPr>
        <p:spPr/>
        <p:txBody>
          <a:bodyPr/>
          <a:lstStyle/>
          <a:p>
            <a:fld id="{FC5FF77B-EA36-4B1C-A1C2-2EEF3BCC006F}" type="slidenum">
              <a:rPr lang="en-US" smtClean="0"/>
              <a:t>75</a:t>
            </a:fld>
            <a:endParaRPr lang="en-US"/>
          </a:p>
        </p:txBody>
      </p:sp>
    </p:spTree>
    <p:extLst>
      <p:ext uri="{BB962C8B-B14F-4D97-AF65-F5344CB8AC3E}">
        <p14:creationId xmlns:p14="http://schemas.microsoft.com/office/powerpoint/2010/main" val="3844575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are two maps here.  The left shows beef cattle populations and the right shows NH3 emissions.  It can be seen that parts of the western US, including the San Joaquin Valley, shows high numbers in both cases.</a:t>
            </a:r>
          </a:p>
        </p:txBody>
      </p:sp>
      <p:sp>
        <p:nvSpPr>
          <p:cNvPr id="4" name="Slide Number Placeholder 3"/>
          <p:cNvSpPr>
            <a:spLocks noGrp="1"/>
          </p:cNvSpPr>
          <p:nvPr>
            <p:ph type="sldNum" sz="quarter" idx="10"/>
          </p:nvPr>
        </p:nvSpPr>
        <p:spPr/>
        <p:txBody>
          <a:bodyPr/>
          <a:lstStyle/>
          <a:p>
            <a:fld id="{FC5FF77B-EA36-4B1C-A1C2-2EEF3BCC006F}" type="slidenum">
              <a:rPr lang="en-US" smtClean="0"/>
              <a:t>76</a:t>
            </a:fld>
            <a:endParaRPr lang="en-US"/>
          </a:p>
        </p:txBody>
      </p:sp>
    </p:spTree>
    <p:extLst>
      <p:ext uri="{BB962C8B-B14F-4D97-AF65-F5344CB8AC3E}">
        <p14:creationId xmlns:p14="http://schemas.microsoft.com/office/powerpoint/2010/main" val="31467551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prstClr val="black"/>
                </a:solidFill>
              </a:rPr>
              <a:t>There are two maps here.  The left shows dairy cattle populations and the right shows NH3 emissions from dairy cattle.  It can be seen that parts of the western US, including the San Joaquin Valley, shows high numbers in both cases.</a:t>
            </a:r>
          </a:p>
          <a:p>
            <a:endParaRPr lang="en-US" dirty="0"/>
          </a:p>
        </p:txBody>
      </p:sp>
      <p:sp>
        <p:nvSpPr>
          <p:cNvPr id="4" name="Slide Number Placeholder 3"/>
          <p:cNvSpPr>
            <a:spLocks noGrp="1"/>
          </p:cNvSpPr>
          <p:nvPr>
            <p:ph type="sldNum" sz="quarter" idx="10"/>
          </p:nvPr>
        </p:nvSpPr>
        <p:spPr/>
        <p:txBody>
          <a:bodyPr/>
          <a:lstStyle/>
          <a:p>
            <a:fld id="{FC5FF77B-EA36-4B1C-A1C2-2EEF3BCC006F}" type="slidenum">
              <a:rPr lang="en-US" smtClean="0"/>
              <a:t>77</a:t>
            </a:fld>
            <a:endParaRPr lang="en-US"/>
          </a:p>
        </p:txBody>
      </p:sp>
    </p:spTree>
    <p:extLst>
      <p:ext uri="{BB962C8B-B14F-4D97-AF65-F5344CB8AC3E}">
        <p14:creationId xmlns:p14="http://schemas.microsoft.com/office/powerpoint/2010/main" val="15509611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prstClr val="black"/>
                </a:solidFill>
              </a:rPr>
              <a:t>There are two maps here.  The left shows swine populations and the right shows NH3 emissions from swine.  It can be seen that parts of IA, MN and NC show high numbers in both cases.</a:t>
            </a:r>
          </a:p>
          <a:p>
            <a:endParaRPr lang="en-US" dirty="0"/>
          </a:p>
        </p:txBody>
      </p:sp>
      <p:sp>
        <p:nvSpPr>
          <p:cNvPr id="4" name="Slide Number Placeholder 3"/>
          <p:cNvSpPr>
            <a:spLocks noGrp="1"/>
          </p:cNvSpPr>
          <p:nvPr>
            <p:ph type="sldNum" sz="quarter" idx="10"/>
          </p:nvPr>
        </p:nvSpPr>
        <p:spPr/>
        <p:txBody>
          <a:bodyPr/>
          <a:lstStyle/>
          <a:p>
            <a:fld id="{FC5FF77B-EA36-4B1C-A1C2-2EEF3BCC006F}" type="slidenum">
              <a:rPr lang="en-US" smtClean="0"/>
              <a:t>78</a:t>
            </a:fld>
            <a:endParaRPr lang="en-US"/>
          </a:p>
        </p:txBody>
      </p:sp>
    </p:spTree>
    <p:extLst>
      <p:ext uri="{BB962C8B-B14F-4D97-AF65-F5344CB8AC3E}">
        <p14:creationId xmlns:p14="http://schemas.microsoft.com/office/powerpoint/2010/main" val="9176338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prstClr val="black"/>
                </a:solidFill>
              </a:rPr>
              <a:t>There are two maps here.  The left shows beef chicken layers and the right shows NH3 emissions from layers.  It can be seen that parts of the western US, including the San Joaquin Valley, and some places in the eastern US including NC show high numbers in both cases.</a:t>
            </a:r>
          </a:p>
          <a:p>
            <a:endParaRPr lang="en-US" dirty="0"/>
          </a:p>
        </p:txBody>
      </p:sp>
      <p:sp>
        <p:nvSpPr>
          <p:cNvPr id="4" name="Slide Number Placeholder 3"/>
          <p:cNvSpPr>
            <a:spLocks noGrp="1"/>
          </p:cNvSpPr>
          <p:nvPr>
            <p:ph type="sldNum" sz="quarter" idx="10"/>
          </p:nvPr>
        </p:nvSpPr>
        <p:spPr/>
        <p:txBody>
          <a:bodyPr/>
          <a:lstStyle/>
          <a:p>
            <a:fld id="{FC5FF77B-EA36-4B1C-A1C2-2EEF3BCC006F}" type="slidenum">
              <a:rPr lang="en-US" smtClean="0"/>
              <a:t>79</a:t>
            </a:fld>
            <a:endParaRPr lang="en-US"/>
          </a:p>
        </p:txBody>
      </p:sp>
    </p:spTree>
    <p:extLst>
      <p:ext uri="{BB962C8B-B14F-4D97-AF65-F5344CB8AC3E}">
        <p14:creationId xmlns:p14="http://schemas.microsoft.com/office/powerpoint/2010/main" val="374790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NH3 is the primary basic gaseous compound in the atmosphere, it’s directly emitted and it combines with gaseous acids in the atmosphere to form PM.  PM formation is mainly governed by availability of NH3 (or acids), which plays a role in control program options for fine PM</a:t>
            </a:r>
          </a:p>
        </p:txBody>
      </p:sp>
      <p:sp>
        <p:nvSpPr>
          <p:cNvPr id="4" name="Slide Number Placeholder 3"/>
          <p:cNvSpPr>
            <a:spLocks noGrp="1"/>
          </p:cNvSpPr>
          <p:nvPr>
            <p:ph type="sldNum" sz="quarter" idx="10"/>
          </p:nvPr>
        </p:nvSpPr>
        <p:spPr/>
        <p:txBody>
          <a:bodyPr/>
          <a:lstStyle/>
          <a:p>
            <a:fld id="{FC5FF77B-EA36-4B1C-A1C2-2EEF3BCC006F}" type="slidenum">
              <a:rPr lang="en-US" smtClean="0"/>
              <a:t>8</a:t>
            </a:fld>
            <a:endParaRPr lang="en-US"/>
          </a:p>
        </p:txBody>
      </p:sp>
    </p:spTree>
    <p:extLst>
      <p:ext uri="{BB962C8B-B14F-4D97-AF65-F5344CB8AC3E}">
        <p14:creationId xmlns:p14="http://schemas.microsoft.com/office/powerpoint/2010/main" val="31334932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solidFill>
                  <a:prstClr val="black"/>
                </a:solidFill>
              </a:rPr>
              <a:t>There are two maps here.  The left shows chicken broiler populations and the right shows NH3 emissions from broilers.  It can be seen that parts of the Eastern and Southeastern US shows high numbers in both cases.</a:t>
            </a:r>
          </a:p>
          <a:p>
            <a:endParaRPr lang="en-US" dirty="0"/>
          </a:p>
        </p:txBody>
      </p:sp>
      <p:sp>
        <p:nvSpPr>
          <p:cNvPr id="4" name="Slide Number Placeholder 3"/>
          <p:cNvSpPr>
            <a:spLocks noGrp="1"/>
          </p:cNvSpPr>
          <p:nvPr>
            <p:ph type="sldNum" sz="quarter" idx="10"/>
          </p:nvPr>
        </p:nvSpPr>
        <p:spPr/>
        <p:txBody>
          <a:bodyPr/>
          <a:lstStyle/>
          <a:p>
            <a:fld id="{FC5FF77B-EA36-4B1C-A1C2-2EEF3BCC006F}" type="slidenum">
              <a:rPr lang="en-US" smtClean="0"/>
              <a:t>80</a:t>
            </a:fld>
            <a:endParaRPr lang="en-US"/>
          </a:p>
        </p:txBody>
      </p:sp>
    </p:spTree>
    <p:extLst>
      <p:ext uri="{BB962C8B-B14F-4D97-AF65-F5344CB8AC3E}">
        <p14:creationId xmlns:p14="http://schemas.microsoft.com/office/powerpoint/2010/main" val="1079915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a total NH3 emission map for the V2 from all animal types. Note that this map and all the previous ones on emissions reflects the NEI totals, meaning it’s a combination of EPA-generated and SLT-submitted emissions.</a:t>
            </a:r>
          </a:p>
        </p:txBody>
      </p:sp>
      <p:sp>
        <p:nvSpPr>
          <p:cNvPr id="4" name="Slide Number Placeholder 3"/>
          <p:cNvSpPr>
            <a:spLocks noGrp="1"/>
          </p:cNvSpPr>
          <p:nvPr>
            <p:ph type="sldNum" sz="quarter" idx="10"/>
          </p:nvPr>
        </p:nvSpPr>
        <p:spPr/>
        <p:txBody>
          <a:bodyPr/>
          <a:lstStyle/>
          <a:p>
            <a:fld id="{FC5FF77B-EA36-4B1C-A1C2-2EEF3BCC006F}" type="slidenum">
              <a:rPr lang="en-US" smtClean="0"/>
              <a:t>81</a:t>
            </a:fld>
            <a:endParaRPr lang="en-US"/>
          </a:p>
        </p:txBody>
      </p:sp>
    </p:spTree>
    <p:extLst>
      <p:ext uri="{BB962C8B-B14F-4D97-AF65-F5344CB8AC3E}">
        <p14:creationId xmlns:p14="http://schemas.microsoft.com/office/powerpoint/2010/main" val="27938331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Looking forward to the 2017 NEI, we need to apply the CMU model code to the 2017 year of activity and other parameters.  We need to improve the shortcomings identified in the 2014 NEI as well as to develop methods for AK, HI and VI.  For the 2017 NEI, we will undertake a joint project with the SLTs to first build a robust animal count database for the 2017 NEI.</a:t>
            </a:r>
          </a:p>
        </p:txBody>
      </p:sp>
      <p:sp>
        <p:nvSpPr>
          <p:cNvPr id="4" name="Slide Number Placeholder 3"/>
          <p:cNvSpPr>
            <a:spLocks noGrp="1"/>
          </p:cNvSpPr>
          <p:nvPr>
            <p:ph type="sldNum" sz="quarter" idx="10"/>
          </p:nvPr>
        </p:nvSpPr>
        <p:spPr/>
        <p:txBody>
          <a:bodyPr/>
          <a:lstStyle/>
          <a:p>
            <a:fld id="{FC5FF77B-EA36-4B1C-A1C2-2EEF3BCC006F}" type="slidenum">
              <a:rPr lang="en-US" smtClean="0"/>
              <a:t>82</a:t>
            </a:fld>
            <a:endParaRPr lang="en-US"/>
          </a:p>
        </p:txBody>
      </p:sp>
    </p:spTree>
    <p:extLst>
      <p:ext uri="{BB962C8B-B14F-4D97-AF65-F5344CB8AC3E}">
        <p14:creationId xmlns:p14="http://schemas.microsoft.com/office/powerpoint/2010/main" val="12105047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 to next section on NEI methods for the fertilizer sector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620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Measurements of the air-surface flux of NH3 have demonstrated that it can be emitted or deposited depending on the atmospheric concentration and the concentration of NH3 in equilibrium with NH4 in the vegetation and soil. Air quality models do not typically model this processes and have separate parameterizations of emissions and deposition. This can result in inconsistent treatment of transport processes that are comment to emissions and deposition and neglect gradient based processes that have been documented in natural vegetation and in agriculture post fertilization. In the EPA’s Community Multiscale Air Quality Model (CMAQ) NH3 bidirectional exchange has been incorporated in the emissions and transport of NH3 to more consistently represent these processes.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746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CMAQ model representation of fertilizer NH3 emissions was largely developed in an EPA/ORD and USDA Agricultural Research Service (ARS) collaboration. This work has focused around the large scale application of the USDA’s Environmental Policy Integrated Climate (EPIC) model on the continental US scale. EPIC model output is used by the CMAQ model to estimate NH3 emissions from fertilizer considering bidirectional exchange. </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182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figure shows the processes involved I modeling NH3 emissions from fertilizer in CMAQ. The process starts with Weather Research and Forecast model simulations of meteorology. In the WRF simulations used for the 2014 NIE we ran it in a retrospective mode that assimilated observations to best represent observed conditions rather than in a forecast model. The next step is running EPIC using the simulated WRF meteorology, land use data, and USDA national agricultural statics and survey data. The we run the CMAQ simulation with both EPIC and WRF inputs using the NH3 bidirectional exchange option. This option produces grid cell level NH3 emission estimates from fertilizer which are aggregated to monthly and seasonal county level estimates.</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941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859A780-4029-45E2-A56F-B8BA928495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C8DDAFA-2FBC-490E-A764-A66FEB9A44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800" dirty="0"/>
              <a:t>This slide shows the primary factors that affect fertilizer ammonia emissions. Much like the CMU model, fertilizer emissions increase with increasing temperature and wind speed as the models use fundamentally similar parameterizations. Increases in soil pH also results in increased emissions as this increases NH3 in the soil ammonia/ammonium equilibrium. Increases in precipitation typically result in a reduction in emissions due to the dilution of NH3 in the soil water and the decrease in diffusion of NH3 through the soil. </a:t>
            </a:r>
          </a:p>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F829DBD9-181A-4523-AF20-0C4CBEE702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3DEF24-E0CC-4BD8-83AB-AAE1B8CB1744}" type="slidenum">
              <a:rPr kumimoji="0" lang="en-US" altLang="en-US" sz="1200" b="0" i="0" u="none" strike="noStrike" kern="1200" cap="none" spc="0" normalizeH="0" baseline="0" noProof="0" smtClean="0">
                <a:ln>
                  <a:noFill/>
                </a:ln>
                <a:solidFill>
                  <a:prstClr val="black"/>
                </a:solidFill>
                <a:effectLst/>
                <a:uLnTx/>
                <a:uFillTx/>
                <a:latin typeface="Tw Cen MT" panose="020B0602020104020603"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Tw Cen MT" panose="020B0602020104020603" pitchFamily="34" charset="0"/>
              <a:ea typeface="+mn-ea"/>
              <a:cs typeface="Arial" panose="020B0604020202020204" pitchFamily="34" charset="0"/>
            </a:endParaRPr>
          </a:p>
        </p:txBody>
      </p:sp>
    </p:spTree>
    <p:extLst>
      <p:ext uri="{BB962C8B-B14F-4D97-AF65-F5344CB8AC3E}">
        <p14:creationId xmlns:p14="http://schemas.microsoft.com/office/powerpoint/2010/main" val="2745416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section introduction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683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USDA’s EPIC model was initially developed to assess the effect of soil erosion on agricultural productivity and now is used to predict the effect of management decisions on soil, water, nutrient and pesticide transport and fate. It can also assess the impact of soil loss, water quality, and crop yields for areas with homogeneous soils and management. </a:t>
            </a:r>
          </a:p>
          <a:p>
            <a:r>
              <a:rPr lang="en-US" sz="1800" dirty="0"/>
              <a:t>We have developed the Fertilizer Emissions Tool for CMAQ (FEST-C) to facilitate EPIC simulations for the contiguous US. This tool is freely available online and includes the data necessary for simulations.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092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 Slide</a:t>
            </a:r>
          </a:p>
        </p:txBody>
      </p:sp>
      <p:sp>
        <p:nvSpPr>
          <p:cNvPr id="4" name="Slide Number Placeholder 3"/>
          <p:cNvSpPr>
            <a:spLocks noGrp="1"/>
          </p:cNvSpPr>
          <p:nvPr>
            <p:ph type="sldNum" sz="quarter" idx="10"/>
          </p:nvPr>
        </p:nvSpPr>
        <p:spPr/>
        <p:txBody>
          <a:bodyPr/>
          <a:lstStyle/>
          <a:p>
            <a:fld id="{FC5FF77B-EA36-4B1C-A1C2-2EEF3BCC006F}" type="slidenum">
              <a:rPr lang="en-US" smtClean="0"/>
              <a:t>9</a:t>
            </a:fld>
            <a:endParaRPr lang="en-US"/>
          </a:p>
        </p:txBody>
      </p:sp>
    </p:spTree>
    <p:extLst>
      <p:ext uri="{BB962C8B-B14F-4D97-AF65-F5344CB8AC3E}">
        <p14:creationId xmlns:p14="http://schemas.microsoft.com/office/powerpoint/2010/main" val="41450860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slide details the data needed for US simulations of EPIC. These data are available with the FEST-C tool and the WRF model. Soil hydrological properties, type and pH originate from the USDA’s National Resources Inventory agricultural soil survey. Crop area is from the Biogenic Emissions Land Use Database. Which is based on the USGS’s National Land Cover Database. Crop type data originates from the USDA’s census of agriculture survey data and crop management is from the USDA’s far production regions based on census of agriculture data. Meteorological data is simulated using the WRF model and EPIC uses the daily precipitation, mean wind speed, and min and max temperature.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8511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FEST-C tool is used to simulate US agriculture and maps inputs and results to the CMAQ domain for the 21 major crops listed. Both rain fed and irrigated management practices are simulated for each crop. The other crop category is an aggregate for crops grown on a smaller scale and treated as corn in these simulations. Crop rotation, biogenic nitrogen fixation, and mineralization of organic material are modeled in the system.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2922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illustration shows the processes simulated by EPIC. This includes a full carbon and nitrogen cycle, a plant growth model, decomposition of organic material, runoff and infiltration of nitrogen, and agricultural management practices. The soil NH4 pool is modeled in CMAQ to ensure mass balance, NH3 emissions cannot exceed fertilizer applications</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198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modeling system ingests data at different scales as shown in the figures on the right. Meteorology and land use data is at the grid cell, 12km in the case of the NEI simulation. Soil properties are from crop specific observations at the Hydrologic Unit Code 8 level which is a similar spatial scale as county data. Census of agricultural data is used at the county scale and the 10 USDA production regions are used for agricultural management practices.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0210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When running EPIC with FEST-C the user must provide the grid size, projection and geographic extent of the simulation, Meteorology Chemistry Interface Processor (MCIP) formatted meteorology and the </a:t>
            </a:r>
            <a:r>
              <a:rPr lang="en-US" sz="1800" dirty="0" err="1"/>
              <a:t>MODerate</a:t>
            </a:r>
            <a:r>
              <a:rPr lang="en-US" sz="1800" dirty="0"/>
              <a:t> resolution Imaging Spectroradiometer (MODIS) and NLCD data layers. The location of agricultural data, soil data and agricultural practices are provided with the tool. The output is a gridded land use file, daily agricultural fertilizer application method, injected or surface applied, and amount. Initial soil chemistry status and estimated crop yields.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5836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figure is the interface for the FEST-C tool and EPIC is run by sequentially working down the buttons on the left hand side of the window.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948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Simulations of fertilizer use have generally shown good agreement with fertilizer sales data. The figure on the left shows county level fertilizer sales and the EPIC estimates are shown in the figure on the right. The system does a reasonable job reproducing regional patterns of reported fertilizer purchases and use.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9D981E-540F-4EBF-8721-94CA0E6E17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9219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 to next section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687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Running CMAQ with bidirectional NH3 exchange connects fertilizer NH3 emissions and deposition with atmospheric NH3 and other pollutant concentrations, transport, and fate. This system can capture the dynamics of NH3 emissions following fertilizer application and the impact that crop vegetation coverage has on the emissions. The figure to the right illustrates the processes in the multipollutant emissions, transport, transformation, and fate modeled in CMAQ.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FF77B-EA36-4B1C-A1C2-2EEF3BCC0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2581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flow diagram steps through the processes in generating fertilizer NH3 emissions using CMAQ with bidirectional NH3 exchange. The processes start at the left with EPIC agriculture and WRF meteorology simulations. CMAQ then reads in the meteorology and fertilizer application data. CMAQ then calculates the NH3 flux and soil NH4 nitrification simultaneously. If the atmospheric NH3 concentration is greater than the soil NH3 concentration, then the model estimates deposition. If the soil concentration is greater than the atmospheric concentration, then emissions are estimated.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33A1B-E4ED-4A2A-87DF-7B125DA77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67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60EE-2B38-4800-9E82-60683177B3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511BA8-0BD7-48FD-B4EB-86CDC724D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815660-9869-4BEC-8275-F1B4B5889473}"/>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62E9EDFD-DFA2-481A-8B19-AB3914B0D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1B12B-48AD-43E8-B429-4D5CBCE4B5DB}"/>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11387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69A7-80CE-4B18-A006-67191C799A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DFA592-D0AB-40C1-A561-8DEAD31278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78A4D-6E1D-43CC-82A7-42D1A4439B1C}"/>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65593E36-0E78-49E3-AF49-0ADFD06ED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10EE2-CEC0-4F29-A7F5-6B2FDADBDFC4}"/>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2902275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4174D-604A-4E22-927E-3BDEB1E548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EE916-442E-4F84-8392-57A77C562E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59C32-9898-4F87-A8BB-9350E90EEBED}"/>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656E0F91-8442-4FBA-B936-EC87403DD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CA765-9464-4B13-95FD-8B61EE3711CA}"/>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2376831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3E2F-8681-4B8A-85B7-7B86D8513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B16EE-4EEF-42CF-94A2-FA7F08D7CC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AEB2D-76FB-4DAB-8558-D41A06088D3A}"/>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9AAADB21-607D-4EC6-9673-CC696ED8A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A6262-8499-4D38-8785-322EBF4B3723}"/>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69029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9541-EBD0-4988-B611-9653BA4AE0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38C117-CD70-45A0-9AF8-714096A72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B00A71-A8B7-4188-A0F8-408F1E49B9D8}"/>
              </a:ext>
            </a:extLst>
          </p:cNvPr>
          <p:cNvSpPr>
            <a:spLocks noGrp="1"/>
          </p:cNvSpPr>
          <p:nvPr>
            <p:ph type="dt" sz="half" idx="10"/>
          </p:nvPr>
        </p:nvSpPr>
        <p:spPr/>
        <p:txBody>
          <a:bodyPr/>
          <a:lstStyle/>
          <a:p>
            <a:r>
              <a:rPr lang="en-US"/>
              <a:t>9/15/2017</a:t>
            </a:r>
          </a:p>
        </p:txBody>
      </p:sp>
      <p:sp>
        <p:nvSpPr>
          <p:cNvPr id="5" name="Footer Placeholder 4">
            <a:extLst>
              <a:ext uri="{FF2B5EF4-FFF2-40B4-BE49-F238E27FC236}">
                <a16:creationId xmlns:a16="http://schemas.microsoft.com/office/drawing/2014/main" id="{8D506194-A96F-400C-90F6-0637307B6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8CF81-37AA-42B8-8F99-3932F59BA170}"/>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307089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DD28-F91F-491C-9745-5B43AEB30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9599D-B437-4DBE-A7D7-61C2B5A3AC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9E7B49-9B2A-4EAF-91D5-50F43BF844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CF7B2-C246-400A-B8D6-3266771D8683}"/>
              </a:ext>
            </a:extLst>
          </p:cNvPr>
          <p:cNvSpPr>
            <a:spLocks noGrp="1"/>
          </p:cNvSpPr>
          <p:nvPr>
            <p:ph type="dt" sz="half" idx="10"/>
          </p:nvPr>
        </p:nvSpPr>
        <p:spPr/>
        <p:txBody>
          <a:bodyPr/>
          <a:lstStyle/>
          <a:p>
            <a:r>
              <a:rPr lang="en-US"/>
              <a:t>9/15/2017</a:t>
            </a:r>
          </a:p>
        </p:txBody>
      </p:sp>
      <p:sp>
        <p:nvSpPr>
          <p:cNvPr id="6" name="Footer Placeholder 5">
            <a:extLst>
              <a:ext uri="{FF2B5EF4-FFF2-40B4-BE49-F238E27FC236}">
                <a16:creationId xmlns:a16="http://schemas.microsoft.com/office/drawing/2014/main" id="{7A8E1C44-A07B-4AA6-BE62-D879EBE18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0252B-7094-4385-8D0C-9C039591827B}"/>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31306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3634-B0F3-46E8-BB56-E7AC922BC5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6E62DE-9410-421D-A595-FDD11EBC24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3E24AC-927B-4CAB-8B67-12969BAA51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F8189-D0F3-4175-A508-8D4FFC42A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30602F-B60D-418D-B2C3-17780FD3F3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4759EE-2B3E-4D6E-9E84-53031BF25009}"/>
              </a:ext>
            </a:extLst>
          </p:cNvPr>
          <p:cNvSpPr>
            <a:spLocks noGrp="1"/>
          </p:cNvSpPr>
          <p:nvPr>
            <p:ph type="dt" sz="half" idx="10"/>
          </p:nvPr>
        </p:nvSpPr>
        <p:spPr/>
        <p:txBody>
          <a:bodyPr/>
          <a:lstStyle/>
          <a:p>
            <a:r>
              <a:rPr lang="en-US"/>
              <a:t>9/15/2017</a:t>
            </a:r>
          </a:p>
        </p:txBody>
      </p:sp>
      <p:sp>
        <p:nvSpPr>
          <p:cNvPr id="8" name="Footer Placeholder 7">
            <a:extLst>
              <a:ext uri="{FF2B5EF4-FFF2-40B4-BE49-F238E27FC236}">
                <a16:creationId xmlns:a16="http://schemas.microsoft.com/office/drawing/2014/main" id="{3C28059A-54A3-4B18-BCAB-2B232EE951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4A341B-E061-4C22-8749-AC3DF1DC47D0}"/>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6237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6F4E-C266-4A3C-B94B-77A6ED1ED2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57EDCF-1F28-4BF1-938C-0445F57F7F14}"/>
              </a:ext>
            </a:extLst>
          </p:cNvPr>
          <p:cNvSpPr>
            <a:spLocks noGrp="1"/>
          </p:cNvSpPr>
          <p:nvPr>
            <p:ph type="dt" sz="half" idx="10"/>
          </p:nvPr>
        </p:nvSpPr>
        <p:spPr/>
        <p:txBody>
          <a:bodyPr/>
          <a:lstStyle/>
          <a:p>
            <a:r>
              <a:rPr lang="en-US"/>
              <a:t>9/15/2017</a:t>
            </a:r>
          </a:p>
        </p:txBody>
      </p:sp>
      <p:sp>
        <p:nvSpPr>
          <p:cNvPr id="4" name="Footer Placeholder 3">
            <a:extLst>
              <a:ext uri="{FF2B5EF4-FFF2-40B4-BE49-F238E27FC236}">
                <a16:creationId xmlns:a16="http://schemas.microsoft.com/office/drawing/2014/main" id="{DE497A06-46A6-41BA-9B0A-206AC3CCF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A20B0F-83B4-45E4-9345-AF4C41506BF1}"/>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82037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FB4F9-36C2-48C5-B550-22159099EC96}"/>
              </a:ext>
            </a:extLst>
          </p:cNvPr>
          <p:cNvSpPr>
            <a:spLocks noGrp="1"/>
          </p:cNvSpPr>
          <p:nvPr>
            <p:ph type="dt" sz="half" idx="10"/>
          </p:nvPr>
        </p:nvSpPr>
        <p:spPr/>
        <p:txBody>
          <a:bodyPr/>
          <a:lstStyle/>
          <a:p>
            <a:r>
              <a:rPr lang="en-US"/>
              <a:t>9/15/2017</a:t>
            </a:r>
          </a:p>
        </p:txBody>
      </p:sp>
      <p:sp>
        <p:nvSpPr>
          <p:cNvPr id="3" name="Footer Placeholder 2">
            <a:extLst>
              <a:ext uri="{FF2B5EF4-FFF2-40B4-BE49-F238E27FC236}">
                <a16:creationId xmlns:a16="http://schemas.microsoft.com/office/drawing/2014/main" id="{9D68D8C5-C593-497D-80FF-5C0E326218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DC30EB-796C-44CE-8171-5D1297032DC5}"/>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14927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5616-1CB2-4B78-A463-20AABE542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0B1A-0700-4836-9C52-49CAAEED9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B223BF-72AB-4478-98AA-9B502FD64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338E78-3D94-456D-A09C-F084704F1DBD}"/>
              </a:ext>
            </a:extLst>
          </p:cNvPr>
          <p:cNvSpPr>
            <a:spLocks noGrp="1"/>
          </p:cNvSpPr>
          <p:nvPr>
            <p:ph type="dt" sz="half" idx="10"/>
          </p:nvPr>
        </p:nvSpPr>
        <p:spPr/>
        <p:txBody>
          <a:bodyPr/>
          <a:lstStyle/>
          <a:p>
            <a:r>
              <a:rPr lang="en-US"/>
              <a:t>9/15/2017</a:t>
            </a:r>
          </a:p>
        </p:txBody>
      </p:sp>
      <p:sp>
        <p:nvSpPr>
          <p:cNvPr id="6" name="Footer Placeholder 5">
            <a:extLst>
              <a:ext uri="{FF2B5EF4-FFF2-40B4-BE49-F238E27FC236}">
                <a16:creationId xmlns:a16="http://schemas.microsoft.com/office/drawing/2014/main" id="{443C0884-1496-45BD-95C4-5805CC831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2CD63-C35E-4A2A-BEF7-A1B2DBCCBDC6}"/>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1296006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C6B7-3B5A-49B5-A103-1424C8178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839D4E-A86F-4EEE-BDAF-E85DD383A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27853-DB51-489E-840D-C20DA5F99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EEA57F-A34C-4175-BE81-4A9561F3CD8C}"/>
              </a:ext>
            </a:extLst>
          </p:cNvPr>
          <p:cNvSpPr>
            <a:spLocks noGrp="1"/>
          </p:cNvSpPr>
          <p:nvPr>
            <p:ph type="dt" sz="half" idx="10"/>
          </p:nvPr>
        </p:nvSpPr>
        <p:spPr/>
        <p:txBody>
          <a:bodyPr/>
          <a:lstStyle/>
          <a:p>
            <a:r>
              <a:rPr lang="en-US"/>
              <a:t>9/15/2017</a:t>
            </a:r>
          </a:p>
        </p:txBody>
      </p:sp>
      <p:sp>
        <p:nvSpPr>
          <p:cNvPr id="6" name="Footer Placeholder 5">
            <a:extLst>
              <a:ext uri="{FF2B5EF4-FFF2-40B4-BE49-F238E27FC236}">
                <a16:creationId xmlns:a16="http://schemas.microsoft.com/office/drawing/2014/main" id="{30A90349-1A45-471B-9F1F-C6129242F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E78A2-E234-4FC1-B966-CA3B96C1595B}"/>
              </a:ext>
            </a:extLst>
          </p:cNvPr>
          <p:cNvSpPr>
            <a:spLocks noGrp="1"/>
          </p:cNvSpPr>
          <p:nvPr>
            <p:ph type="sldNum" sz="quarter" idx="12"/>
          </p:nvPr>
        </p:nvSpPr>
        <p:spPr/>
        <p:txBody>
          <a:bodyPr/>
          <a:lstStyle/>
          <a:p>
            <a:fld id="{89C4F76E-4191-4D0E-9BCF-104C6F2C7BDD}" type="slidenum">
              <a:rPr lang="en-US" smtClean="0"/>
              <a:t>‹#›</a:t>
            </a:fld>
            <a:endParaRPr lang="en-US"/>
          </a:p>
        </p:txBody>
      </p:sp>
    </p:spTree>
    <p:extLst>
      <p:ext uri="{BB962C8B-B14F-4D97-AF65-F5344CB8AC3E}">
        <p14:creationId xmlns:p14="http://schemas.microsoft.com/office/powerpoint/2010/main" val="272913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BAAC3-97E3-4AE0-B4C0-8EE1DEEE4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F7478E-F425-4858-9CCD-6812A182E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72DC3-2E1E-44A1-AA82-0D3D53733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9/15/2017</a:t>
            </a:r>
          </a:p>
        </p:txBody>
      </p:sp>
      <p:sp>
        <p:nvSpPr>
          <p:cNvPr id="5" name="Footer Placeholder 4">
            <a:extLst>
              <a:ext uri="{FF2B5EF4-FFF2-40B4-BE49-F238E27FC236}">
                <a16:creationId xmlns:a16="http://schemas.microsoft.com/office/drawing/2014/main" id="{2DA241E9-D036-4D7E-BBDB-99B1229CD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54536F-A903-4A80-8DCD-9494E8EF1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4F76E-4191-4D0E-9BCF-104C6F2C7BDD}" type="slidenum">
              <a:rPr lang="en-US" smtClean="0"/>
              <a:t>‹#›</a:t>
            </a:fld>
            <a:endParaRPr lang="en-US"/>
          </a:p>
        </p:txBody>
      </p:sp>
    </p:spTree>
    <p:extLst>
      <p:ext uri="{BB962C8B-B14F-4D97-AF65-F5344CB8AC3E}">
        <p14:creationId xmlns:p14="http://schemas.microsoft.com/office/powerpoint/2010/main" val="4112429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ao.Venkatesh@epa.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mailto:Bash.Jesse@ep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repository.cmu.edu/cgi/viewcontent.cgi?article=1704&amp;context=dissertation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ftp://newftp.epa.gov/Air/nei/2014/doc" TargetMode="External"/><Relationship Id="rId4" Type="http://schemas.openxmlformats.org/officeDocument/2006/relationships/hyperlink" Target="https://www.researchgate.net/journal/1352-2310_Atmospheric_Environment"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5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7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7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www.cmascenter.org/fest-c/"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52.gif"/><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hyperlink" Target="https://www.cmascenter.org/fest-c/"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200" y="825500"/>
            <a:ext cx="10769600" cy="2477429"/>
          </a:xfrm>
        </p:spPr>
        <p:txBody>
          <a:bodyPr>
            <a:normAutofit fontScale="90000"/>
          </a:bodyPr>
          <a:lstStyle/>
          <a:p>
            <a:br>
              <a:rPr lang="en-US" sz="4400" dirty="0"/>
            </a:br>
            <a:r>
              <a:rPr lang="en-US" sz="4400" dirty="0"/>
              <a:t>Background on Ammonia and EPA Methods for Key Ammonia (NH3) Sectors in the National Emission Inventory</a:t>
            </a:r>
          </a:p>
        </p:txBody>
      </p:sp>
      <p:sp>
        <p:nvSpPr>
          <p:cNvPr id="5" name="Subtitle 4"/>
          <p:cNvSpPr>
            <a:spLocks noGrp="1"/>
          </p:cNvSpPr>
          <p:nvPr>
            <p:ph type="subTitle" idx="1"/>
          </p:nvPr>
        </p:nvSpPr>
        <p:spPr>
          <a:xfrm>
            <a:off x="2667000" y="3602038"/>
            <a:ext cx="7102642" cy="1655762"/>
          </a:xfrm>
        </p:spPr>
        <p:txBody>
          <a:bodyPr>
            <a:normAutofit/>
          </a:bodyPr>
          <a:lstStyle/>
          <a:p>
            <a:r>
              <a:rPr lang="en-US" dirty="0"/>
              <a:t>Tesh Rao, Jesse Bash</a:t>
            </a:r>
          </a:p>
          <a:p>
            <a:r>
              <a:rPr lang="en-US" dirty="0"/>
              <a:t>US EPA, OAQPS/ORD</a:t>
            </a:r>
          </a:p>
          <a:p>
            <a:r>
              <a:rPr lang="en-US" dirty="0"/>
              <a:t>May 16, 2018</a:t>
            </a:r>
          </a:p>
        </p:txBody>
      </p:sp>
      <p:sp>
        <p:nvSpPr>
          <p:cNvPr id="3" name="Slide Number Placeholder 2"/>
          <p:cNvSpPr>
            <a:spLocks noGrp="1"/>
          </p:cNvSpPr>
          <p:nvPr>
            <p:ph type="sldNum" sz="quarter" idx="12"/>
          </p:nvPr>
        </p:nvSpPr>
        <p:spPr/>
        <p:txBody>
          <a:bodyPr/>
          <a:lstStyle/>
          <a:p>
            <a:fld id="{4CCF09B7-36D8-464D-A386-8F07541584EF}" type="slidenum">
              <a:rPr lang="en-US" smtClean="0"/>
              <a:t>1</a:t>
            </a:fld>
            <a:endParaRPr lang="en-US"/>
          </a:p>
        </p:txBody>
      </p:sp>
    </p:spTree>
    <p:extLst>
      <p:ext uri="{BB962C8B-B14F-4D97-AF65-F5344CB8AC3E}">
        <p14:creationId xmlns:p14="http://schemas.microsoft.com/office/powerpoint/2010/main" val="17665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007" y="577838"/>
            <a:ext cx="8058150" cy="575542"/>
          </a:xfrm>
        </p:spPr>
        <p:txBody>
          <a:bodyPr>
            <a:noAutofit/>
          </a:bodyPr>
          <a:lstStyle/>
          <a:p>
            <a:r>
              <a:rPr lang="en-US" sz="3800" dirty="0"/>
              <a:t>Precursor Insignificance Demonstrations</a:t>
            </a:r>
          </a:p>
        </p:txBody>
      </p:sp>
      <p:sp>
        <p:nvSpPr>
          <p:cNvPr id="3" name="Content Placeholder 2"/>
          <p:cNvSpPr>
            <a:spLocks noGrp="1"/>
          </p:cNvSpPr>
          <p:nvPr>
            <p:ph idx="1"/>
          </p:nvPr>
        </p:nvSpPr>
        <p:spPr>
          <a:xfrm>
            <a:off x="2152650" y="1544595"/>
            <a:ext cx="7886700" cy="4448432"/>
          </a:xfrm>
        </p:spPr>
        <p:txBody>
          <a:bodyPr>
            <a:normAutofit/>
          </a:bodyPr>
          <a:lstStyle/>
          <a:p>
            <a:r>
              <a:rPr lang="en-US" sz="2000" dirty="0"/>
              <a:t>NH</a:t>
            </a:r>
            <a:r>
              <a:rPr lang="en-US" sz="2000" baseline="-25000" dirty="0"/>
              <a:t>3</a:t>
            </a:r>
            <a:r>
              <a:rPr lang="en-US" sz="2000" dirty="0"/>
              <a:t> is a PM</a:t>
            </a:r>
            <a:r>
              <a:rPr lang="en-US" sz="2000" baseline="-25000" dirty="0"/>
              <a:t>2.5</a:t>
            </a:r>
            <a:r>
              <a:rPr lang="en-US" sz="2000" dirty="0"/>
              <a:t> precursor under Clean Air Act subpart 4 nonattainment area provisions (January 2013 ruling)</a:t>
            </a:r>
          </a:p>
          <a:p>
            <a:r>
              <a:rPr lang="en-US" sz="2000" dirty="0"/>
              <a:t>Precursor insignificance demonstrations based on AQ modeling can be used to remove NH</a:t>
            </a:r>
            <a:r>
              <a:rPr lang="en-US" sz="2000" baseline="-25000" dirty="0"/>
              <a:t>3</a:t>
            </a:r>
            <a:r>
              <a:rPr lang="en-US" sz="2000" dirty="0"/>
              <a:t> as a precursor for attainment plans and nonattainment New Source Review (NH</a:t>
            </a:r>
            <a:r>
              <a:rPr lang="en-US" sz="2000" baseline="-25000" dirty="0"/>
              <a:t>3</a:t>
            </a:r>
            <a:r>
              <a:rPr lang="en-US" sz="2000" dirty="0"/>
              <a:t> is not a Prevention of Significant Deterioration precursor)</a:t>
            </a:r>
          </a:p>
          <a:p>
            <a:r>
              <a:rPr lang="en-US" sz="2000" dirty="0"/>
              <a:t>Precursor insignificance demonstrations are attractive because they can potentially avoid consideration of RACT(Reasonably Available Control Technology)/RACM (Reasonably Available Control Measures) controls</a:t>
            </a:r>
          </a:p>
          <a:p>
            <a:r>
              <a:rPr lang="en-US" sz="2000" dirty="0"/>
              <a:t>CARB will likely submit a demonstration for the San Joaquin Valley (SJV) where results will depend on the percent reductions in NH</a:t>
            </a:r>
            <a:r>
              <a:rPr lang="en-US" sz="2000" baseline="-25000" dirty="0"/>
              <a:t>3</a:t>
            </a:r>
            <a:r>
              <a:rPr lang="en-US" sz="2000" dirty="0"/>
              <a:t> selected for modeling</a:t>
            </a:r>
          </a:p>
          <a:p>
            <a:r>
              <a:rPr lang="en-US" sz="2000" dirty="0"/>
              <a:t>The SJV demonstration (and demos for Cache Valley Utah and other areas) could depend on the accuracy of the modeling inventories</a:t>
            </a:r>
          </a:p>
        </p:txBody>
      </p:sp>
      <p:sp>
        <p:nvSpPr>
          <p:cNvPr id="4" name="Slide Number Placeholder 3"/>
          <p:cNvSpPr>
            <a:spLocks noGrp="1"/>
          </p:cNvSpPr>
          <p:nvPr>
            <p:ph type="sldNum" sz="quarter" idx="12"/>
          </p:nvPr>
        </p:nvSpPr>
        <p:spPr/>
        <p:txBody>
          <a:bodyPr/>
          <a:lstStyle/>
          <a:p>
            <a:fld id="{4CCF09B7-36D8-464D-A386-8F07541584EF}" type="slidenum">
              <a:rPr lang="en-US" smtClean="0"/>
              <a:t>10</a:t>
            </a:fld>
            <a:endParaRPr lang="en-US"/>
          </a:p>
        </p:txBody>
      </p:sp>
    </p:spTree>
    <p:extLst>
      <p:ext uri="{BB962C8B-B14F-4D97-AF65-F5344CB8AC3E}">
        <p14:creationId xmlns:p14="http://schemas.microsoft.com/office/powerpoint/2010/main" val="12949656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742950"/>
          </a:xfrm>
        </p:spPr>
        <p:txBody>
          <a:bodyPr>
            <a:normAutofit fontScale="90000"/>
          </a:bodyPr>
          <a:lstStyle/>
          <a:p>
            <a:r>
              <a:rPr lang="en-US" dirty="0"/>
              <a:t>CMAQ with Bidirectional NH</a:t>
            </a:r>
            <a:r>
              <a:rPr lang="en-US" baseline="-25000" dirty="0"/>
              <a:t>3</a:t>
            </a:r>
            <a:r>
              <a:rPr lang="en-US" dirty="0"/>
              <a:t> Exchange, details…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 Placeholder 2"/>
          <p:cNvSpPr txBox="1">
            <a:spLocks/>
          </p:cNvSpPr>
          <p:nvPr/>
        </p:nvSpPr>
        <p:spPr>
          <a:xfrm>
            <a:off x="841248" y="1828800"/>
            <a:ext cx="10515600" cy="452755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Requires setting a few environmental variables</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Setting the soil N file, EPIC outputs, and flags to run the model</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Currently works only with WRF in a retrospective simulation mode,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Pleim</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-Xu land surface scheme</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CMAQ v5.3 will have options to work with WRF land surface schemes capable of forecasting</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Emissions, NH3_Emis in kg ha hour, are output in the CMAQ Dry Deposition file</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Currently estimates agricultural and natural emissions</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Emissions are removed from the soil pool in the model</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Ensures emissions cannot exceed nitrogen input</a:t>
            </a:r>
          </a:p>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p:txBody>
      </p:sp>
    </p:spTree>
    <p:extLst>
      <p:ext uri="{BB962C8B-B14F-4D97-AF65-F5344CB8AC3E}">
        <p14:creationId xmlns:p14="http://schemas.microsoft.com/office/powerpoint/2010/main" val="307323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NEI V2 Fertilizer NH</a:t>
            </a:r>
            <a:r>
              <a:rPr lang="en-US" baseline="-25000" dirty="0"/>
              <a:t>3</a:t>
            </a:r>
            <a:r>
              <a:rPr lang="en-US" dirty="0"/>
              <a:t> Emissions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8944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2014 NEI V2 estimates</a:t>
            </a:r>
          </a:p>
        </p:txBody>
      </p:sp>
      <p:sp>
        <p:nvSpPr>
          <p:cNvPr id="5" name="Content Placeholder 4"/>
          <p:cNvSpPr>
            <a:spLocks noGrp="1"/>
          </p:cNvSpPr>
          <p:nvPr>
            <p:ph idx="1"/>
          </p:nvPr>
        </p:nvSpPr>
        <p:spPr/>
        <p:txBody>
          <a:bodyPr>
            <a:normAutofit/>
          </a:bodyPr>
          <a:lstStyle/>
          <a:p>
            <a:r>
              <a:rPr lang="en-US" dirty="0"/>
              <a:t>Ran EPIC with updates to fertilizer application to pasture and hay</a:t>
            </a:r>
          </a:p>
          <a:p>
            <a:pPr lvl="1"/>
            <a:r>
              <a:rPr lang="en-US" dirty="0"/>
              <a:t>Reduced application in the Southeast US</a:t>
            </a:r>
          </a:p>
          <a:p>
            <a:r>
              <a:rPr lang="en-US" dirty="0"/>
              <a:t>Emission estimates from a 2014 CMAQ v5.1 simulation </a:t>
            </a:r>
          </a:p>
          <a:p>
            <a:r>
              <a:rPr lang="en-US" dirty="0"/>
              <a:t>Tabulated monthly and annual emission estimates</a:t>
            </a:r>
          </a:p>
          <a:p>
            <a:r>
              <a:rPr lang="en-US" dirty="0"/>
              <a:t>Emissions reduced in Southeast and TX, increases in parts of CA and Upper Midwest </a:t>
            </a:r>
          </a:p>
          <a:p>
            <a:r>
              <a:rPr lang="en-US" dirty="0"/>
              <a:t>Cooler spring temperatures in 2014 accounted for some emission reductions</a:t>
            </a:r>
          </a:p>
        </p:txBody>
      </p:sp>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8742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396" y="1179096"/>
            <a:ext cx="8396942" cy="534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4791457"/>
            <a:ext cx="2683489" cy="168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2014 NEI V1 (version 1) estimates</a:t>
            </a:r>
          </a:p>
        </p:txBody>
      </p:sp>
      <p:sp>
        <p:nvSpPr>
          <p:cNvPr id="8" name="TextBox 7"/>
          <p:cNvSpPr txBox="1"/>
          <p:nvPr/>
        </p:nvSpPr>
        <p:spPr>
          <a:xfrm>
            <a:off x="2399135" y="4970584"/>
            <a:ext cx="1752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(Ton per County)</a:t>
            </a:r>
          </a:p>
        </p:txBody>
      </p:sp>
    </p:spTree>
    <p:extLst>
      <p:ext uri="{BB962C8B-B14F-4D97-AF65-F5344CB8AC3E}">
        <p14:creationId xmlns:p14="http://schemas.microsoft.com/office/powerpoint/2010/main" val="25932938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image00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945" y="954929"/>
            <a:ext cx="8321040"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2014 NEI V2 </a:t>
            </a:r>
            <a:r>
              <a:rPr lang="en-US"/>
              <a:t>(version 2) estimates</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2"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4792269"/>
            <a:ext cx="2683736" cy="16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99135" y="4970584"/>
            <a:ext cx="1752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(Ton per County)</a:t>
            </a:r>
          </a:p>
        </p:txBody>
      </p:sp>
    </p:spTree>
    <p:extLst>
      <p:ext uri="{BB962C8B-B14F-4D97-AF65-F5344CB8AC3E}">
        <p14:creationId xmlns:p14="http://schemas.microsoft.com/office/powerpoint/2010/main" val="6773295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2011 versus 2014 Meteorology</a:t>
            </a:r>
          </a:p>
        </p:txBody>
      </p:sp>
      <p:pic>
        <p:nvPicPr>
          <p:cNvPr id="6" name="Content Placeholder 5" descr="the National Climatic Data Center’s 2011 divisional temperature deviations" title="2011 Temperature deviation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5023" y="1649644"/>
            <a:ext cx="4572000" cy="3756074"/>
          </a:xfrm>
        </p:spPr>
      </p:pic>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2014 tdivisional temperature deviations with higher than average and record temperatures in the West and lower than average temperatures in the Midwest." title="2014 divisional temperature devi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888" y="1831977"/>
            <a:ext cx="4572000" cy="3341077"/>
          </a:xfrm>
          <a:prstGeom prst="rect">
            <a:avLst/>
          </a:prstGeom>
        </p:spPr>
      </p:pic>
      <p:sp>
        <p:nvSpPr>
          <p:cNvPr id="8" name="TextBox 7"/>
          <p:cNvSpPr txBox="1"/>
          <p:nvPr/>
        </p:nvSpPr>
        <p:spPr>
          <a:xfrm>
            <a:off x="1842782" y="5477356"/>
            <a:ext cx="83386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Differences in emissions are due to meteorological dependence on emission factor and improvements to EPIC pasture and hay management</a:t>
            </a:r>
          </a:p>
        </p:txBody>
      </p:sp>
    </p:spTree>
    <p:extLst>
      <p:ext uri="{BB962C8B-B14F-4D97-AF65-F5344CB8AC3E}">
        <p14:creationId xmlns:p14="http://schemas.microsoft.com/office/powerpoint/2010/main" val="41965395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forward to 2017 NEI </a:t>
            </a:r>
          </a:p>
        </p:txBody>
      </p:sp>
      <p:sp>
        <p:nvSpPr>
          <p:cNvPr id="3" name="Content Placeholder 2"/>
          <p:cNvSpPr>
            <a:spLocks noGrp="1"/>
          </p:cNvSpPr>
          <p:nvPr>
            <p:ph idx="1"/>
          </p:nvPr>
        </p:nvSpPr>
        <p:spPr/>
        <p:txBody>
          <a:bodyPr>
            <a:normAutofit fontScale="92500" lnSpcReduction="20000"/>
          </a:bodyPr>
          <a:lstStyle/>
          <a:p>
            <a:r>
              <a:rPr lang="en-US" dirty="0"/>
              <a:t>Similar as 2014 NEIv2</a:t>
            </a:r>
          </a:p>
          <a:p>
            <a:r>
              <a:rPr lang="en-US" dirty="0"/>
              <a:t>NH</a:t>
            </a:r>
            <a:r>
              <a:rPr lang="en-US" baseline="-25000" dirty="0"/>
              <a:t>3</a:t>
            </a:r>
            <a:r>
              <a:rPr lang="en-US" dirty="0"/>
              <a:t> emission model is being made more consistent with representation of fluxes in the Comprehensive Air Quality Model with Extensions (</a:t>
            </a:r>
            <a:r>
              <a:rPr lang="en-US" dirty="0" err="1"/>
              <a:t>CAMx</a:t>
            </a:r>
            <a:r>
              <a:rPr lang="en-US" dirty="0"/>
              <a:t>) and for other pollutant species in CMAQ</a:t>
            </a:r>
          </a:p>
          <a:p>
            <a:pPr lvl="1"/>
            <a:r>
              <a:rPr lang="en-US" dirty="0"/>
              <a:t>Higher emissions in some agricultural regions due to more explicit modeling of agriculture and updated algorithms</a:t>
            </a:r>
          </a:p>
          <a:p>
            <a:r>
              <a:rPr lang="en-US" dirty="0"/>
              <a:t>Additional evaluation of technique against observations to give more credibility to 2017 NEI, if successful</a:t>
            </a:r>
          </a:p>
          <a:p>
            <a:pPr lvl="1"/>
            <a:r>
              <a:rPr lang="en-US" dirty="0"/>
              <a:t>Agricultural and non-agricultural field observations</a:t>
            </a:r>
          </a:p>
          <a:p>
            <a:r>
              <a:rPr lang="en-US" dirty="0"/>
              <a:t>Biogenic and agricultural NH</a:t>
            </a:r>
            <a:r>
              <a:rPr lang="en-US" baseline="-25000" dirty="0"/>
              <a:t>3</a:t>
            </a:r>
            <a:r>
              <a:rPr lang="en-US" dirty="0"/>
              <a:t> emissions output explicitly</a:t>
            </a:r>
          </a:p>
          <a:p>
            <a:r>
              <a:rPr lang="en-US" dirty="0"/>
              <a:t>Updating FEST-C to use 2016 Census of agriculture activity data to better represent current farm management practices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606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that could help 2017 NEI development</a:t>
            </a:r>
          </a:p>
        </p:txBody>
      </p:sp>
      <p:sp>
        <p:nvSpPr>
          <p:cNvPr id="3" name="Content Placeholder 2"/>
          <p:cNvSpPr>
            <a:spLocks noGrp="1"/>
          </p:cNvSpPr>
          <p:nvPr>
            <p:ph idx="1"/>
          </p:nvPr>
        </p:nvSpPr>
        <p:spPr>
          <a:xfrm>
            <a:off x="859536" y="1825624"/>
            <a:ext cx="7007744" cy="4530725"/>
          </a:xfrm>
        </p:spPr>
        <p:txBody>
          <a:bodyPr>
            <a:normAutofit lnSpcReduction="10000"/>
          </a:bodyPr>
          <a:lstStyle/>
          <a:p>
            <a:r>
              <a:rPr lang="en-US" dirty="0"/>
              <a:t>EPIC activity data</a:t>
            </a:r>
          </a:p>
          <a:p>
            <a:pPr lvl="1"/>
            <a:r>
              <a:rPr lang="en-US" dirty="0"/>
              <a:t>Fertilization rates, types and application depths, planting and harvesting dates, crop types</a:t>
            </a:r>
          </a:p>
          <a:p>
            <a:r>
              <a:rPr lang="en-US" dirty="0"/>
              <a:t>Cross Infrared Sounder (</a:t>
            </a:r>
            <a:r>
              <a:rPr lang="en-US" dirty="0" err="1"/>
              <a:t>CrIS</a:t>
            </a:r>
            <a:r>
              <a:rPr lang="en-US" dirty="0"/>
              <a:t>) NH</a:t>
            </a:r>
            <a:r>
              <a:rPr lang="en-US" baseline="-25000" dirty="0"/>
              <a:t>3</a:t>
            </a:r>
            <a:r>
              <a:rPr lang="en-US" dirty="0"/>
              <a:t> retrieval</a:t>
            </a:r>
          </a:p>
          <a:p>
            <a:pPr lvl="1"/>
            <a:r>
              <a:rPr lang="en-US" dirty="0"/>
              <a:t>Daily satellite NH</a:t>
            </a:r>
            <a:r>
              <a:rPr lang="en-US" baseline="-25000" dirty="0"/>
              <a:t>3</a:t>
            </a:r>
            <a:r>
              <a:rPr lang="en-US" dirty="0"/>
              <a:t> data, ~1 ppb detection limit, 15-8 km grid resolution</a:t>
            </a:r>
          </a:p>
          <a:p>
            <a:pPr lvl="1"/>
            <a:r>
              <a:rPr lang="en-US" dirty="0"/>
              <a:t>Retrieval algorithm delivered to NASA</a:t>
            </a:r>
          </a:p>
          <a:p>
            <a:r>
              <a:rPr lang="en-US" dirty="0"/>
              <a:t>This data will help in identifying source areas and seasonality of NH</a:t>
            </a:r>
            <a:r>
              <a:rPr lang="en-US" baseline="-25000" dirty="0"/>
              <a:t>3</a:t>
            </a:r>
            <a:r>
              <a:rPr lang="en-US" dirty="0"/>
              <a:t> emissions</a:t>
            </a:r>
          </a:p>
          <a:p>
            <a:pPr lvl="1"/>
            <a:r>
              <a:rPr lang="en-US" dirty="0"/>
              <a:t>Spatial and temporal allocation of animal sectors</a:t>
            </a:r>
          </a:p>
          <a:p>
            <a:pPr lvl="1"/>
            <a:r>
              <a:rPr lang="en-US" dirty="0"/>
              <a:t>Identify areas where more detail may be necessary to improve fertilizer emissions</a:t>
            </a:r>
          </a:p>
          <a:p>
            <a:pPr lvl="1"/>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This is an example of CrIS data mapped for  April through September 2013 with surface Ammonia Monitoring Network (AMoN) observations plotted on top" title="CrIS and AMoN map"/>
          <p:cNvPicPr>
            <a:picLocks noChangeAspect="1"/>
          </p:cNvPicPr>
          <p:nvPr/>
        </p:nvPicPr>
        <p:blipFill rotWithShape="1">
          <a:blip r:embed="rId3" cstate="print">
            <a:extLst>
              <a:ext uri="{28A0092B-C50C-407E-A947-70E740481C1C}">
                <a14:useLocalDpi xmlns:a14="http://schemas.microsoft.com/office/drawing/2010/main" val="0"/>
              </a:ext>
            </a:extLst>
          </a:blip>
          <a:srcRect l="10236" t="1249" r="7889" b="6917"/>
          <a:stretch/>
        </p:blipFill>
        <p:spPr>
          <a:xfrm>
            <a:off x="8119409" y="1452629"/>
            <a:ext cx="3657600" cy="2734949"/>
          </a:xfrm>
          <a:prstGeom prst="rect">
            <a:avLst/>
          </a:prstGeom>
        </p:spPr>
      </p:pic>
      <p:pic>
        <p:nvPicPr>
          <p:cNvPr id="7" name="Picture 6" descr=" A scatter plot of the CrIS data on the y axis and AMoN data on the left axis for April through September 2013." title="CrIS and AMoN scatter plot"/>
          <p:cNvPicPr>
            <a:picLocks noChangeAspect="1"/>
          </p:cNvPicPr>
          <p:nvPr/>
        </p:nvPicPr>
        <p:blipFill rotWithShape="1">
          <a:blip r:embed="rId4" cstate="print">
            <a:extLst>
              <a:ext uri="{28A0092B-C50C-407E-A947-70E740481C1C}">
                <a14:useLocalDpi xmlns:a14="http://schemas.microsoft.com/office/drawing/2010/main" val="0"/>
              </a:ext>
            </a:extLst>
          </a:blip>
          <a:srcRect l="5899" t="50000" r="51592"/>
          <a:stretch/>
        </p:blipFill>
        <p:spPr>
          <a:xfrm>
            <a:off x="8278430" y="4089486"/>
            <a:ext cx="2743200" cy="2151083"/>
          </a:xfrm>
          <a:prstGeom prst="rect">
            <a:avLst/>
          </a:prstGeom>
        </p:spPr>
      </p:pic>
      <p:sp>
        <p:nvSpPr>
          <p:cNvPr id="8" name="TextBox 7"/>
          <p:cNvSpPr txBox="1"/>
          <p:nvPr/>
        </p:nvSpPr>
        <p:spPr>
          <a:xfrm>
            <a:off x="7842948" y="6114733"/>
            <a:ext cx="3430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Shailesh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Kharol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In prep. 2018</a:t>
            </a:r>
          </a:p>
        </p:txBody>
      </p:sp>
    </p:spTree>
    <p:extLst>
      <p:ext uri="{BB962C8B-B14F-4D97-AF65-F5344CB8AC3E}">
        <p14:creationId xmlns:p14="http://schemas.microsoft.com/office/powerpoint/2010/main" val="104486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73742"/>
            <a:ext cx="7886700" cy="575542"/>
          </a:xfrm>
        </p:spPr>
        <p:txBody>
          <a:bodyPr>
            <a:noAutofit/>
          </a:bodyPr>
          <a:lstStyle/>
          <a:p>
            <a:r>
              <a:rPr lang="en-US" dirty="0"/>
              <a:t>SIP Development</a:t>
            </a:r>
          </a:p>
        </p:txBody>
      </p:sp>
      <p:sp>
        <p:nvSpPr>
          <p:cNvPr id="3" name="Content Placeholder 2"/>
          <p:cNvSpPr>
            <a:spLocks noGrp="1"/>
          </p:cNvSpPr>
          <p:nvPr>
            <p:ph idx="1"/>
          </p:nvPr>
        </p:nvSpPr>
        <p:spPr>
          <a:xfrm>
            <a:off x="2152649" y="1845053"/>
            <a:ext cx="8196174" cy="4511298"/>
          </a:xfrm>
        </p:spPr>
        <p:txBody>
          <a:bodyPr>
            <a:normAutofit fontScale="92500" lnSpcReduction="10000"/>
          </a:bodyPr>
          <a:lstStyle/>
          <a:p>
            <a:r>
              <a:rPr lang="en-US" sz="2400" dirty="0"/>
              <a:t>South Coast Air Basin</a:t>
            </a:r>
          </a:p>
          <a:p>
            <a:pPr lvl="1"/>
            <a:r>
              <a:rPr lang="en-US" sz="1800" dirty="0"/>
              <a:t>Projects funded by the Coordinating Research Council found that NOx emission reductions cause PM</a:t>
            </a:r>
            <a:r>
              <a:rPr lang="en-US" sz="1800" baseline="-25000" dirty="0"/>
              <a:t>2.5</a:t>
            </a:r>
            <a:r>
              <a:rPr lang="en-US" sz="1800" dirty="0"/>
              <a:t> </a:t>
            </a:r>
            <a:r>
              <a:rPr lang="en-US" sz="1800" dirty="0" err="1"/>
              <a:t>disbenefits</a:t>
            </a:r>
            <a:r>
              <a:rPr lang="en-US" sz="1800" dirty="0"/>
              <a:t>, whereas NH</a:t>
            </a:r>
            <a:r>
              <a:rPr lang="en-US" sz="1800" baseline="-25000" dirty="0"/>
              <a:t>3</a:t>
            </a:r>
            <a:r>
              <a:rPr lang="en-US" sz="1800" dirty="0"/>
              <a:t> reductions produce PM</a:t>
            </a:r>
            <a:r>
              <a:rPr lang="en-US" sz="1800" baseline="-25000" dirty="0"/>
              <a:t>2.5</a:t>
            </a:r>
            <a:r>
              <a:rPr lang="en-US" sz="1800" dirty="0"/>
              <a:t> benefits</a:t>
            </a:r>
          </a:p>
          <a:p>
            <a:pPr lvl="1"/>
            <a:r>
              <a:rPr lang="en-US" sz="1800" dirty="0"/>
              <a:t>Authors conclude that South Coast is pursuing the wrong control strategy by targeting NOx emission sources</a:t>
            </a:r>
          </a:p>
          <a:p>
            <a:pPr lvl="1"/>
            <a:r>
              <a:rPr lang="en-US" sz="1800" dirty="0"/>
              <a:t>EPA modeling for 2010 indicates that NH</a:t>
            </a:r>
            <a:r>
              <a:rPr lang="en-US" sz="1800" baseline="-25000" dirty="0"/>
              <a:t>3</a:t>
            </a:r>
            <a:r>
              <a:rPr lang="en-US" sz="1800" dirty="0"/>
              <a:t> reductions produce PM</a:t>
            </a:r>
            <a:r>
              <a:rPr lang="en-US" sz="1800" baseline="-25000" dirty="0"/>
              <a:t>2.5</a:t>
            </a:r>
            <a:r>
              <a:rPr lang="en-US" sz="1800" dirty="0"/>
              <a:t> benefits under current conditions, but we have found issues with our NH</a:t>
            </a:r>
            <a:r>
              <a:rPr lang="en-US" sz="1800" baseline="-25000" dirty="0"/>
              <a:t>3</a:t>
            </a:r>
            <a:r>
              <a:rPr lang="en-US" sz="1800" dirty="0"/>
              <a:t> modeling in South Coast (discussed below) and have not examined responsiveness for future years</a:t>
            </a:r>
          </a:p>
          <a:p>
            <a:pPr>
              <a:spcBef>
                <a:spcPts val="1800"/>
              </a:spcBef>
            </a:pPr>
            <a:r>
              <a:rPr lang="en-US" sz="2400" dirty="0"/>
              <a:t>Salt Lake, Cache, and Utah Valleys</a:t>
            </a:r>
          </a:p>
          <a:p>
            <a:pPr lvl="1"/>
            <a:r>
              <a:rPr lang="en-US" sz="1800" dirty="0"/>
              <a:t>The limiting precursor (NH</a:t>
            </a:r>
            <a:r>
              <a:rPr lang="en-US" sz="1800" baseline="-25000" dirty="0"/>
              <a:t>3</a:t>
            </a:r>
            <a:r>
              <a:rPr lang="en-US" sz="1800" dirty="0"/>
              <a:t> or NOx) for PM</a:t>
            </a:r>
            <a:r>
              <a:rPr lang="en-US" sz="1800" baseline="-25000" dirty="0"/>
              <a:t>2.5</a:t>
            </a:r>
            <a:r>
              <a:rPr lang="en-US" sz="1800" dirty="0"/>
              <a:t> nitrate formation is uncertain</a:t>
            </a:r>
          </a:p>
          <a:p>
            <a:pPr lvl="1"/>
            <a:r>
              <a:rPr lang="en-US" sz="1800" dirty="0"/>
              <a:t>Utah has been adding non-inventory NH</a:t>
            </a:r>
            <a:r>
              <a:rPr lang="en-US" sz="1800" baseline="-25000" dirty="0"/>
              <a:t>3</a:t>
            </a:r>
            <a:r>
              <a:rPr lang="en-US" sz="1800" dirty="0"/>
              <a:t> emissions into model grid cells domain-wide to improve model performance</a:t>
            </a:r>
          </a:p>
          <a:p>
            <a:pPr lvl="1"/>
            <a:r>
              <a:rPr lang="en-US" sz="1800" dirty="0"/>
              <a:t>Recently, the model-added NH</a:t>
            </a:r>
            <a:r>
              <a:rPr lang="en-US" sz="1800" baseline="-25000" dirty="0"/>
              <a:t>3</a:t>
            </a:r>
            <a:r>
              <a:rPr lang="en-US" sz="1800" dirty="0"/>
              <a:t> has been found to have a large impact on sulfate formation in clouds and has raised questions about the reliability of the approach</a:t>
            </a:r>
          </a:p>
          <a:p>
            <a:pPr lvl="1"/>
            <a:r>
              <a:rPr lang="en-US" sz="1800" dirty="0"/>
              <a:t>New data have recently become available from a 2017 field campaign, but these data have yet to be analyzed or compared with model predictions</a:t>
            </a:r>
          </a:p>
        </p:txBody>
      </p:sp>
      <p:sp>
        <p:nvSpPr>
          <p:cNvPr id="4" name="Slide Number Placeholder 3"/>
          <p:cNvSpPr>
            <a:spLocks noGrp="1"/>
          </p:cNvSpPr>
          <p:nvPr>
            <p:ph type="sldNum" sz="quarter" idx="12"/>
          </p:nvPr>
        </p:nvSpPr>
        <p:spPr/>
        <p:txBody>
          <a:bodyPr/>
          <a:lstStyle/>
          <a:p>
            <a:fld id="{4CCF09B7-36D8-464D-A386-8F07541584EF}" type="slidenum">
              <a:rPr lang="en-US" smtClean="0"/>
              <a:t>11</a:t>
            </a:fld>
            <a:endParaRPr lang="en-US"/>
          </a:p>
        </p:txBody>
      </p:sp>
    </p:spTree>
    <p:extLst>
      <p:ext uri="{BB962C8B-B14F-4D97-AF65-F5344CB8AC3E}">
        <p14:creationId xmlns:p14="http://schemas.microsoft.com/office/powerpoint/2010/main" val="60512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84445"/>
            <a:ext cx="7886700" cy="575542"/>
          </a:xfrm>
        </p:spPr>
        <p:txBody>
          <a:bodyPr>
            <a:noAutofit/>
          </a:bodyPr>
          <a:lstStyle/>
          <a:p>
            <a:r>
              <a:rPr lang="en-US" sz="3800" dirty="0"/>
              <a:t>Standard Setting and Regional Haze</a:t>
            </a:r>
          </a:p>
        </p:txBody>
      </p:sp>
      <p:sp>
        <p:nvSpPr>
          <p:cNvPr id="3" name="Content Placeholder 2"/>
          <p:cNvSpPr>
            <a:spLocks noGrp="1"/>
          </p:cNvSpPr>
          <p:nvPr>
            <p:ph idx="1"/>
          </p:nvPr>
        </p:nvSpPr>
        <p:spPr>
          <a:xfrm>
            <a:off x="2152651" y="1845054"/>
            <a:ext cx="8139793" cy="4133052"/>
          </a:xfrm>
        </p:spPr>
        <p:txBody>
          <a:bodyPr>
            <a:normAutofit fontScale="77500" lnSpcReduction="20000"/>
          </a:bodyPr>
          <a:lstStyle/>
          <a:p>
            <a:r>
              <a:rPr lang="en-US" sz="3400" dirty="0"/>
              <a:t>Standard Setting</a:t>
            </a:r>
          </a:p>
          <a:p>
            <a:pPr lvl="1"/>
            <a:r>
              <a:rPr lang="en-US" u="sng" dirty="0"/>
              <a:t>Secondary NOx/</a:t>
            </a:r>
            <a:r>
              <a:rPr lang="en-US" u="sng" dirty="0" err="1"/>
              <a:t>SOx</a:t>
            </a:r>
            <a:r>
              <a:rPr lang="en-US" u="sng" dirty="0"/>
              <a:t>/PM NAAQS</a:t>
            </a:r>
            <a:r>
              <a:rPr lang="en-US" dirty="0"/>
              <a:t>: Ecosystem effects of PM ammonium deposition are included in the review, and CASAC (Clean Air Scientific Advisory Committee) has highlighted the importance of NH</a:t>
            </a:r>
            <a:r>
              <a:rPr lang="en-US" baseline="-25000" dirty="0"/>
              <a:t>3</a:t>
            </a:r>
            <a:r>
              <a:rPr lang="en-US" dirty="0"/>
              <a:t>:</a:t>
            </a:r>
          </a:p>
          <a:p>
            <a:pPr lvl="2"/>
            <a:r>
              <a:rPr lang="en-US" dirty="0"/>
              <a:t>August 2017 letter: “Ammonia emissions are increasing in many regions of the U.S. and the CASAC recommends that EPA consider the need for developing National Ambient Air Quality Standards for reduced forms of nitrogen during the Risk and Exposure Assessment and Policy Analysis phases of this NAAQS review”</a:t>
            </a:r>
          </a:p>
          <a:p>
            <a:pPr lvl="1"/>
            <a:r>
              <a:rPr lang="en-US" u="sng" dirty="0"/>
              <a:t>PM NAAQS</a:t>
            </a:r>
            <a:r>
              <a:rPr lang="en-US" dirty="0"/>
              <a:t>: Will likely be asked to consider NH</a:t>
            </a:r>
            <a:r>
              <a:rPr lang="en-US" baseline="-25000" dirty="0"/>
              <a:t>3</a:t>
            </a:r>
            <a:r>
              <a:rPr lang="en-US" dirty="0"/>
              <a:t> emission controls in Risk/Exposure/Impact analyses</a:t>
            </a:r>
          </a:p>
          <a:p>
            <a:pPr>
              <a:spcBef>
                <a:spcPts val="1800"/>
              </a:spcBef>
            </a:pPr>
            <a:r>
              <a:rPr lang="en-US" sz="3400" dirty="0"/>
              <a:t>Regional Haze (RH) Planning</a:t>
            </a:r>
          </a:p>
          <a:p>
            <a:pPr lvl="1"/>
            <a:r>
              <a:rPr lang="en-US" dirty="0"/>
              <a:t>Under-predictions of nitrate in the southwest in regional photochemical models, possibly related to under-predictions of NH</a:t>
            </a:r>
            <a:r>
              <a:rPr lang="en-US" baseline="-25000" dirty="0"/>
              <a:t>3</a:t>
            </a:r>
            <a:r>
              <a:rPr lang="en-US" dirty="0"/>
              <a:t>, present challenges to developing RH SIPs for the 2</a:t>
            </a:r>
            <a:r>
              <a:rPr lang="en-US" baseline="30000" dirty="0"/>
              <a:t>nd</a:t>
            </a:r>
            <a:r>
              <a:rPr lang="en-US" dirty="0"/>
              <a:t> implementation period (2018-2028)</a:t>
            </a:r>
          </a:p>
          <a:p>
            <a:pPr lvl="1"/>
            <a:r>
              <a:rPr lang="en-US" dirty="0"/>
              <a:t>Modeling to address BART (Best Available Retrofit Technology) provisions of the RH program can be sensitive to assumptions about background levels of NH</a:t>
            </a:r>
            <a:r>
              <a:rPr lang="en-US" baseline="-25000" dirty="0"/>
              <a:t>3</a:t>
            </a:r>
            <a:r>
              <a:rPr lang="en-US" dirty="0"/>
              <a:t>, which are uncertain</a:t>
            </a:r>
          </a:p>
        </p:txBody>
      </p:sp>
      <p:sp>
        <p:nvSpPr>
          <p:cNvPr id="4" name="Slide Number Placeholder 3"/>
          <p:cNvSpPr>
            <a:spLocks noGrp="1"/>
          </p:cNvSpPr>
          <p:nvPr>
            <p:ph type="sldNum" sz="quarter" idx="12"/>
          </p:nvPr>
        </p:nvSpPr>
        <p:spPr/>
        <p:txBody>
          <a:bodyPr/>
          <a:lstStyle/>
          <a:p>
            <a:fld id="{4CCF09B7-36D8-464D-A386-8F07541584EF}" type="slidenum">
              <a:rPr lang="en-US" smtClean="0"/>
              <a:t>12</a:t>
            </a:fld>
            <a:endParaRPr lang="en-US"/>
          </a:p>
        </p:txBody>
      </p:sp>
    </p:spTree>
    <p:extLst>
      <p:ext uri="{BB962C8B-B14F-4D97-AF65-F5344CB8AC3E}">
        <p14:creationId xmlns:p14="http://schemas.microsoft.com/office/powerpoint/2010/main" val="236837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Comparisons of AQ Model Predictions of NH</a:t>
            </a:r>
            <a:r>
              <a:rPr lang="en-US" baseline="-25000" dirty="0"/>
              <a:t>3</a:t>
            </a:r>
            <a:r>
              <a:rPr lang="en-US" dirty="0"/>
              <a:t> with Measurements/Monitoring</a:t>
            </a:r>
          </a:p>
        </p:txBody>
      </p:sp>
      <p:sp>
        <p:nvSpPr>
          <p:cNvPr id="4" name="Slide Number Placeholder 3"/>
          <p:cNvSpPr>
            <a:spLocks noGrp="1"/>
          </p:cNvSpPr>
          <p:nvPr>
            <p:ph type="sldNum" sz="quarter" idx="12"/>
          </p:nvPr>
        </p:nvSpPr>
        <p:spPr/>
        <p:txBody>
          <a:bodyPr/>
          <a:lstStyle/>
          <a:p>
            <a:fld id="{4CCF09B7-36D8-464D-A386-8F07541584EF}" type="slidenum">
              <a:rPr lang="en-US" smtClean="0"/>
              <a:t>13</a:t>
            </a:fld>
            <a:endParaRPr lang="en-US"/>
          </a:p>
        </p:txBody>
      </p:sp>
    </p:spTree>
    <p:extLst>
      <p:ext uri="{BB962C8B-B14F-4D97-AF65-F5344CB8AC3E}">
        <p14:creationId xmlns:p14="http://schemas.microsoft.com/office/powerpoint/2010/main" val="383581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ing data from the AMoN network, comarpisons are shown on a seasonal basis of NH3 between model and monitor" title="Model vs monitor comparisons of N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657" y="1466449"/>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52650" y="6125088"/>
            <a:ext cx="2441196" cy="300082"/>
          </a:xfrm>
          <a:prstGeom prst="rect">
            <a:avLst/>
          </a:prstGeom>
          <a:noFill/>
        </p:spPr>
        <p:txBody>
          <a:bodyPr wrap="square" rtlCol="0">
            <a:spAutoFit/>
          </a:bodyPr>
          <a:lstStyle/>
          <a:p>
            <a:r>
              <a:rPr lang="en-US" sz="1350" dirty="0"/>
              <a:t>Source: Jesse Bash</a:t>
            </a:r>
          </a:p>
        </p:txBody>
      </p:sp>
      <p:pic>
        <p:nvPicPr>
          <p:cNvPr id="5" name="Picture 4" descr="Map" title="Map of monitoring locations"/>
          <p:cNvPicPr>
            <a:picLocks noChangeAspect="1"/>
          </p:cNvPicPr>
          <p:nvPr/>
        </p:nvPicPr>
        <p:blipFill rotWithShape="1">
          <a:blip r:embed="rId4"/>
          <a:srcRect l="1948" r="5776" b="2149"/>
          <a:stretch/>
        </p:blipFill>
        <p:spPr>
          <a:xfrm>
            <a:off x="8180665" y="594550"/>
            <a:ext cx="2372630" cy="1234440"/>
          </a:xfrm>
          <a:prstGeom prst="rect">
            <a:avLst/>
          </a:prstGeom>
        </p:spPr>
      </p:pic>
      <p:sp>
        <p:nvSpPr>
          <p:cNvPr id="6" name="Content Placeholder 2"/>
          <p:cNvSpPr txBox="1">
            <a:spLocks/>
          </p:cNvSpPr>
          <p:nvPr/>
        </p:nvSpPr>
        <p:spPr>
          <a:xfrm>
            <a:off x="6374658" y="2456097"/>
            <a:ext cx="4064427" cy="2918160"/>
          </a:xfrm>
          <a:prstGeom prst="rect">
            <a:avLst/>
          </a:prstGeom>
        </p:spPr>
        <p:txBody>
          <a:bodyPr/>
          <a:lstStyle/>
          <a:p>
            <a:pPr marL="132160" indent="-132160">
              <a:spcBef>
                <a:spcPts val="750"/>
              </a:spcBef>
              <a:buClr>
                <a:schemeClr val="tx2"/>
              </a:buClr>
              <a:buFont typeface="Arial" pitchFamily="34" charset="0"/>
              <a:buChar char="•"/>
            </a:pPr>
            <a:r>
              <a:rPr lang="en-US" sz="1700" dirty="0" err="1"/>
              <a:t>AMoN</a:t>
            </a:r>
            <a:r>
              <a:rPr lang="en-US" sz="1700" dirty="0"/>
              <a:t> provides a national picture of two-week average NH</a:t>
            </a:r>
            <a:r>
              <a:rPr lang="en-US" sz="1700" baseline="-25000" dirty="0"/>
              <a:t>3</a:t>
            </a:r>
            <a:r>
              <a:rPr lang="en-US" sz="1700" dirty="0"/>
              <a:t> concentration at mostly rural sites</a:t>
            </a:r>
          </a:p>
          <a:p>
            <a:pPr marL="132160" indent="-132160">
              <a:spcBef>
                <a:spcPts val="750"/>
              </a:spcBef>
              <a:buClr>
                <a:schemeClr val="tx2"/>
              </a:buClr>
              <a:buFont typeface="Arial" pitchFamily="34" charset="0"/>
              <a:buChar char="•"/>
            </a:pPr>
            <a:r>
              <a:rPr lang="en-US" sz="1700" dirty="0"/>
              <a:t>2014 CMAQ NH</a:t>
            </a:r>
            <a:r>
              <a:rPr lang="en-US" sz="1700" baseline="-25000" dirty="0"/>
              <a:t>3</a:t>
            </a:r>
            <a:r>
              <a:rPr lang="en-US" sz="1700" dirty="0"/>
              <a:t> predictions are compared with </a:t>
            </a:r>
            <a:r>
              <a:rPr lang="en-US" sz="1700" dirty="0" err="1"/>
              <a:t>AMoN</a:t>
            </a:r>
            <a:r>
              <a:rPr lang="en-US" sz="1700" dirty="0"/>
              <a:t> measurements (figure, left)</a:t>
            </a:r>
          </a:p>
          <a:p>
            <a:pPr marL="132160" indent="-132160">
              <a:spcBef>
                <a:spcPts val="750"/>
              </a:spcBef>
              <a:buClr>
                <a:schemeClr val="tx2"/>
              </a:buClr>
              <a:buFont typeface="Arial" pitchFamily="34" charset="0"/>
              <a:buChar char="•"/>
            </a:pPr>
            <a:r>
              <a:rPr lang="en-US" sz="1700" dirty="0"/>
              <a:t>Seasonal profiles of the observations are generally captured by the model</a:t>
            </a:r>
          </a:p>
          <a:p>
            <a:pPr marL="132160" indent="-132160">
              <a:spcBef>
                <a:spcPts val="750"/>
              </a:spcBef>
              <a:buClr>
                <a:schemeClr val="tx2"/>
              </a:buClr>
              <a:buFont typeface="Arial" pitchFamily="34" charset="0"/>
              <a:buChar char="•"/>
            </a:pPr>
            <a:r>
              <a:rPr lang="en-US" sz="1700" dirty="0"/>
              <a:t>However, the model underestimates observed concentrations</a:t>
            </a:r>
          </a:p>
        </p:txBody>
      </p:sp>
      <p:sp>
        <p:nvSpPr>
          <p:cNvPr id="3" name="Slide Number Placeholder 2"/>
          <p:cNvSpPr>
            <a:spLocks noGrp="1"/>
          </p:cNvSpPr>
          <p:nvPr>
            <p:ph type="sldNum" sz="quarter" idx="12"/>
          </p:nvPr>
        </p:nvSpPr>
        <p:spPr/>
        <p:txBody>
          <a:bodyPr/>
          <a:lstStyle/>
          <a:p>
            <a:fld id="{4CCF09B7-36D8-464D-A386-8F07541584EF}" type="slidenum">
              <a:rPr lang="en-US" smtClean="0"/>
              <a:t>14</a:t>
            </a:fld>
            <a:endParaRPr lang="en-US"/>
          </a:p>
        </p:txBody>
      </p:sp>
      <p:sp>
        <p:nvSpPr>
          <p:cNvPr id="15" name="Title 14">
            <a:extLst>
              <a:ext uri="{FF2B5EF4-FFF2-40B4-BE49-F238E27FC236}">
                <a16:creationId xmlns:a16="http://schemas.microsoft.com/office/drawing/2014/main" id="{118502ED-640E-43FB-9140-1A6F83C17670}"/>
              </a:ext>
            </a:extLst>
          </p:cNvPr>
          <p:cNvSpPr txBox="1">
            <a:spLocks noGrp="1"/>
          </p:cNvSpPr>
          <p:nvPr>
            <p:ph type="title"/>
          </p:nvPr>
        </p:nvSpPr>
        <p:spPr>
          <a:prstGeom prst="rect">
            <a:avLst/>
          </a:prstGeom>
          <a:noFill/>
        </p:spPr>
        <p:txBody>
          <a:bodyPr wrap="square" rtlCol="0">
            <a:spAutoFit/>
          </a:bodyPr>
          <a:lstStyle/>
          <a:p>
            <a:r>
              <a:rPr lang="en-US" sz="3000" dirty="0">
                <a:latin typeface="+mj-lt"/>
              </a:rPr>
              <a:t>Ammonia Monitoring Network (</a:t>
            </a:r>
            <a:r>
              <a:rPr lang="en-US" sz="3000" dirty="0" err="1">
                <a:latin typeface="+mj-lt"/>
              </a:rPr>
              <a:t>AMoN</a:t>
            </a:r>
            <a:r>
              <a:rPr lang="en-US" sz="3000" dirty="0">
                <a:latin typeface="+mj-lt"/>
              </a:rPr>
              <a:t>)</a:t>
            </a:r>
          </a:p>
        </p:txBody>
      </p:sp>
    </p:spTree>
    <p:extLst>
      <p:ext uri="{BB962C8B-B14F-4D97-AF65-F5344CB8AC3E}">
        <p14:creationId xmlns:p14="http://schemas.microsoft.com/office/powerpoint/2010/main" val="237723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77228" y="4447900"/>
            <a:ext cx="7133423" cy="1391382"/>
          </a:xfrm>
          <a:prstGeom prst="rect">
            <a:avLst/>
          </a:prstGeom>
        </p:spPr>
        <p:txBody>
          <a:bodyPr/>
          <a:lstStyle/>
          <a:p>
            <a:pPr marL="132160" indent="-132160">
              <a:spcBef>
                <a:spcPts val="600"/>
              </a:spcBef>
              <a:buClr>
                <a:schemeClr val="tx2"/>
              </a:buClr>
              <a:buFont typeface="Arial" pitchFamily="34" charset="0"/>
              <a:buChar char="•"/>
            </a:pPr>
            <a:r>
              <a:rPr lang="en-US" sz="1500" dirty="0"/>
              <a:t>NH</a:t>
            </a:r>
            <a:r>
              <a:rPr lang="en-US" sz="1500" baseline="-25000" dirty="0"/>
              <a:t>3</a:t>
            </a:r>
            <a:r>
              <a:rPr lang="en-US" sz="1500" dirty="0"/>
              <a:t> is under-predicted for aircraft transects near Riverside downwind of Chino dairy facilities (e.g., markers (1) and (4), above left)</a:t>
            </a:r>
          </a:p>
          <a:p>
            <a:pPr marL="132160" indent="-132160">
              <a:spcBef>
                <a:spcPts val="600"/>
              </a:spcBef>
              <a:buClr>
                <a:schemeClr val="tx2"/>
              </a:buClr>
              <a:buFont typeface="Arial" pitchFamily="34" charset="0"/>
              <a:buChar char="•"/>
            </a:pPr>
            <a:r>
              <a:rPr lang="en-US" sz="1500" dirty="0"/>
              <a:t>NH</a:t>
            </a:r>
            <a:r>
              <a:rPr lang="en-US" sz="1500" baseline="-25000" dirty="0"/>
              <a:t>3</a:t>
            </a:r>
            <a:r>
              <a:rPr lang="en-US" sz="1500" dirty="0"/>
              <a:t> is over-predicted for transects along San Gabriel Mountains near Pasadena, e.g., (3)</a:t>
            </a:r>
          </a:p>
          <a:p>
            <a:pPr marL="132160" indent="-132160">
              <a:spcBef>
                <a:spcPts val="600"/>
              </a:spcBef>
              <a:buClr>
                <a:schemeClr val="tx2"/>
              </a:buClr>
              <a:buFont typeface="Arial" pitchFamily="34" charset="0"/>
              <a:buChar char="•"/>
            </a:pPr>
            <a:r>
              <a:rPr lang="en-US" sz="1500" dirty="0"/>
              <a:t>Nitrate predictions in Riverside are sensitive to NH</a:t>
            </a:r>
            <a:r>
              <a:rPr lang="en-US" sz="1500" baseline="-25000" dirty="0"/>
              <a:t>3</a:t>
            </a:r>
            <a:r>
              <a:rPr lang="en-US" sz="1500" dirty="0"/>
              <a:t> emissions (above, right), and increased NH</a:t>
            </a:r>
            <a:r>
              <a:rPr lang="en-US" sz="1500" baseline="-25000" dirty="0"/>
              <a:t>3</a:t>
            </a:r>
            <a:r>
              <a:rPr lang="en-US" sz="1500" dirty="0"/>
              <a:t> emissions lead to better model performance in Riverside</a:t>
            </a:r>
          </a:p>
        </p:txBody>
      </p:sp>
      <p:pic>
        <p:nvPicPr>
          <p:cNvPr id="3" name="Picture 2" descr="Picture shows aircraft measurements of NH3 and how they compare with model predictions." title="Airctraft Measurements"/>
          <p:cNvPicPr>
            <a:picLocks noChangeAspect="1"/>
          </p:cNvPicPr>
          <p:nvPr/>
        </p:nvPicPr>
        <p:blipFill rotWithShape="1">
          <a:blip r:embed="rId3" cstate="print"/>
          <a:srcRect l="6274" r="8096"/>
          <a:stretch/>
        </p:blipFill>
        <p:spPr>
          <a:xfrm>
            <a:off x="1732736" y="1860367"/>
            <a:ext cx="5662568" cy="2263140"/>
          </a:xfrm>
          <a:prstGeom prst="rect">
            <a:avLst/>
          </a:prstGeom>
        </p:spPr>
      </p:pic>
      <p:sp>
        <p:nvSpPr>
          <p:cNvPr id="8" name="Content Placeholder 2"/>
          <p:cNvSpPr txBox="1">
            <a:spLocks/>
          </p:cNvSpPr>
          <p:nvPr/>
        </p:nvSpPr>
        <p:spPr>
          <a:xfrm>
            <a:off x="3303148" y="1601559"/>
            <a:ext cx="2304928" cy="314324"/>
          </a:xfrm>
          <a:prstGeom prst="rect">
            <a:avLst/>
          </a:prstGeom>
        </p:spPr>
        <p:txBody>
          <a:bodyPr/>
          <a:lstStyle/>
          <a:p>
            <a:pPr marL="132160" indent="-132160">
              <a:spcBef>
                <a:spcPts val="150"/>
              </a:spcBef>
              <a:buClr>
                <a:schemeClr val="tx2"/>
              </a:buClr>
            </a:pPr>
            <a:r>
              <a:rPr lang="en-US" sz="1500" dirty="0">
                <a:solidFill>
                  <a:schemeClr val="tx1">
                    <a:lumMod val="85000"/>
                    <a:lumOff val="15000"/>
                  </a:schemeClr>
                </a:solidFill>
              </a:rPr>
              <a:t>NH</a:t>
            </a:r>
            <a:r>
              <a:rPr lang="en-US" sz="1500" baseline="-25000" dirty="0">
                <a:solidFill>
                  <a:schemeClr val="tx1">
                    <a:lumMod val="85000"/>
                    <a:lumOff val="15000"/>
                  </a:schemeClr>
                </a:solidFill>
              </a:rPr>
              <a:t>3</a:t>
            </a:r>
            <a:r>
              <a:rPr lang="en-US" sz="1500" dirty="0">
                <a:solidFill>
                  <a:schemeClr val="tx1">
                    <a:lumMod val="85000"/>
                    <a:lumOff val="15000"/>
                  </a:schemeClr>
                </a:solidFill>
              </a:rPr>
              <a:t>, Modeled - Observed </a:t>
            </a:r>
          </a:p>
        </p:txBody>
      </p:sp>
      <p:pic>
        <p:nvPicPr>
          <p:cNvPr id="7" name="Picture 6" descr="Southcoast measurements of nitrate and ammonia show good correlation throughout" title="Nitrate vs Ammonia comparisons"/>
          <p:cNvPicPr>
            <a:picLocks noChangeAspect="1"/>
          </p:cNvPicPr>
          <p:nvPr/>
        </p:nvPicPr>
        <p:blipFill rotWithShape="1">
          <a:blip r:embed="rId4">
            <a:extLst>
              <a:ext uri="{28A0092B-C50C-407E-A947-70E740481C1C}">
                <a14:useLocalDpi xmlns:a14="http://schemas.microsoft.com/office/drawing/2010/main" val="0"/>
              </a:ext>
            </a:extLst>
          </a:blip>
          <a:srcRect l="1161" r="3153"/>
          <a:stretch/>
        </p:blipFill>
        <p:spPr>
          <a:xfrm>
            <a:off x="7605692" y="1915883"/>
            <a:ext cx="3062309" cy="2400300"/>
          </a:xfrm>
          <a:prstGeom prst="rect">
            <a:avLst/>
          </a:prstGeom>
        </p:spPr>
      </p:pic>
      <p:sp>
        <p:nvSpPr>
          <p:cNvPr id="11" name="Content Placeholder 2"/>
          <p:cNvSpPr txBox="1">
            <a:spLocks/>
          </p:cNvSpPr>
          <p:nvPr/>
        </p:nvSpPr>
        <p:spPr>
          <a:xfrm>
            <a:off x="8520024" y="1601559"/>
            <a:ext cx="756223" cy="314324"/>
          </a:xfrm>
          <a:prstGeom prst="rect">
            <a:avLst/>
          </a:prstGeom>
        </p:spPr>
        <p:txBody>
          <a:bodyPr/>
          <a:lstStyle/>
          <a:p>
            <a:pPr marL="132160" indent="-132160">
              <a:spcBef>
                <a:spcPts val="150"/>
              </a:spcBef>
              <a:buClr>
                <a:schemeClr val="tx2"/>
              </a:buClr>
            </a:pPr>
            <a:r>
              <a:rPr lang="en-US" sz="1500" dirty="0">
                <a:solidFill>
                  <a:schemeClr val="tx1">
                    <a:lumMod val="85000"/>
                    <a:lumOff val="15000"/>
                  </a:schemeClr>
                </a:solidFill>
              </a:rPr>
              <a:t>Nitrate</a:t>
            </a:r>
            <a:endParaRPr lang="en-US" sz="1500" baseline="30000" dirty="0">
              <a:solidFill>
                <a:schemeClr val="tx1">
                  <a:lumMod val="85000"/>
                  <a:lumOff val="15000"/>
                </a:schemeClr>
              </a:solidFill>
            </a:endParaRPr>
          </a:p>
        </p:txBody>
      </p:sp>
      <p:sp>
        <p:nvSpPr>
          <p:cNvPr id="12" name="Rectangle 11"/>
          <p:cNvSpPr/>
          <p:nvPr/>
        </p:nvSpPr>
        <p:spPr>
          <a:xfrm>
            <a:off x="1844880" y="5989321"/>
            <a:ext cx="6873551" cy="430887"/>
          </a:xfrm>
          <a:prstGeom prst="rect">
            <a:avLst/>
          </a:prstGeom>
        </p:spPr>
        <p:txBody>
          <a:bodyPr wrap="square">
            <a:spAutoFit/>
          </a:bodyPr>
          <a:lstStyle/>
          <a:p>
            <a:r>
              <a:rPr lang="en-US" sz="1100" dirty="0"/>
              <a:t>Source: Kelly et al. (2014) Fine-scale simulation of ammonium and nitrate over the South Coast Air Basin and San Joaquin Valley of California during CalNex-2010. Journal of Geophysical Research-Atmospheres 119(6): 3600-3614.</a:t>
            </a:r>
          </a:p>
        </p:txBody>
      </p:sp>
      <p:sp>
        <p:nvSpPr>
          <p:cNvPr id="6" name="Slide Number Placeholder 5"/>
          <p:cNvSpPr>
            <a:spLocks noGrp="1"/>
          </p:cNvSpPr>
          <p:nvPr>
            <p:ph type="sldNum" sz="quarter" idx="12"/>
          </p:nvPr>
        </p:nvSpPr>
        <p:spPr/>
        <p:txBody>
          <a:bodyPr/>
          <a:lstStyle/>
          <a:p>
            <a:fld id="{4CCF09B7-36D8-464D-A386-8F07541584EF}" type="slidenum">
              <a:rPr lang="en-US" smtClean="0"/>
              <a:t>15</a:t>
            </a:fld>
            <a:endParaRPr lang="en-US"/>
          </a:p>
        </p:txBody>
      </p:sp>
      <p:sp>
        <p:nvSpPr>
          <p:cNvPr id="15" name="Title 1">
            <a:extLst>
              <a:ext uri="{FF2B5EF4-FFF2-40B4-BE49-F238E27FC236}">
                <a16:creationId xmlns:a16="http://schemas.microsoft.com/office/drawing/2014/main" id="{E1909B1C-3813-4B50-A04C-E43AD433ECF3}"/>
              </a:ext>
            </a:extLst>
          </p:cNvPr>
          <p:cNvSpPr txBox="1">
            <a:spLocks noGrp="1"/>
          </p:cNvSpPr>
          <p:nvPr>
            <p:ph type="title"/>
          </p:nvPr>
        </p:nvSpPr>
        <p:spPr>
          <a:prstGeom prst="rect">
            <a:avLst/>
          </a:prstGeom>
        </p:spPr>
        <p:txBody>
          <a:bodyPr>
            <a:noAutofit/>
          </a:bodyPr>
          <a:lstStyle/>
          <a:p>
            <a:pPr lvl="0">
              <a:spcBef>
                <a:spcPct val="0"/>
              </a:spcBef>
            </a:pPr>
            <a:r>
              <a:rPr lang="en-US" sz="2400" dirty="0">
                <a:latin typeface="+mj-lt"/>
              </a:rPr>
              <a:t>Aircraft Measurements in South Coast Air Basin (CalNex-2010) </a:t>
            </a:r>
            <a:endParaRPr lang="en-US" sz="2400" baseline="30000" dirty="0">
              <a:latin typeface="+mj-lt"/>
              <a:ea typeface="+mj-ea"/>
              <a:cs typeface="+mj-cs"/>
            </a:endParaRPr>
          </a:p>
        </p:txBody>
      </p:sp>
    </p:spTree>
    <p:extLst>
      <p:ext uri="{BB962C8B-B14F-4D97-AF65-F5344CB8AC3E}">
        <p14:creationId xmlns:p14="http://schemas.microsoft.com/office/powerpoint/2010/main" val="306108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 part of the Cal-Nex measurement campaign, ground based NH3 measurements are compared to model outputs.  " title="Ground Site comparison of NH3 at Bakersfield, CA"/>
          <p:cNvPicPr>
            <a:picLocks noChangeAspect="1"/>
          </p:cNvPicPr>
          <p:nvPr/>
        </p:nvPicPr>
        <p:blipFill>
          <a:blip r:embed="rId3" cstate="print"/>
          <a:stretch>
            <a:fillRect/>
          </a:stretch>
        </p:blipFill>
        <p:spPr>
          <a:xfrm>
            <a:off x="1784586" y="1633610"/>
            <a:ext cx="4074436" cy="2263140"/>
          </a:xfrm>
          <a:prstGeom prst="rect">
            <a:avLst/>
          </a:prstGeom>
        </p:spPr>
      </p:pic>
      <p:pic>
        <p:nvPicPr>
          <p:cNvPr id="3" name="Picture 2" descr="Day to Day comparisons between model and measurements of NH3 in July at Bakersfield, CA." title="Comparisons of NH3 from mocel via measurements at Bakersfield, CA"/>
          <p:cNvPicPr/>
          <p:nvPr/>
        </p:nvPicPr>
        <p:blipFill rotWithShape="1">
          <a:blip r:embed="rId4" cstate="print"/>
          <a:srcRect b="74971"/>
          <a:stretch/>
        </p:blipFill>
        <p:spPr>
          <a:xfrm>
            <a:off x="1598127" y="4110630"/>
            <a:ext cx="5388473" cy="1019565"/>
          </a:xfrm>
          <a:prstGeom prst="rect">
            <a:avLst/>
          </a:prstGeom>
        </p:spPr>
      </p:pic>
      <p:pic>
        <p:nvPicPr>
          <p:cNvPr id="4" name="Picture 3" descr="Axis descriptors" title="x-axis that show dates in July"/>
          <p:cNvPicPr/>
          <p:nvPr/>
        </p:nvPicPr>
        <p:blipFill rotWithShape="1">
          <a:blip r:embed="rId4" cstate="print"/>
          <a:srcRect l="9798" t="90343"/>
          <a:stretch/>
        </p:blipFill>
        <p:spPr>
          <a:xfrm>
            <a:off x="2126073" y="5088848"/>
            <a:ext cx="4860527" cy="393382"/>
          </a:xfrm>
          <a:prstGeom prst="rect">
            <a:avLst/>
          </a:prstGeom>
        </p:spPr>
      </p:pic>
      <p:sp>
        <p:nvSpPr>
          <p:cNvPr id="6" name="Rectangle 5"/>
          <p:cNvSpPr/>
          <p:nvPr/>
        </p:nvSpPr>
        <p:spPr>
          <a:xfrm>
            <a:off x="2656629" y="3983674"/>
            <a:ext cx="2381742" cy="276999"/>
          </a:xfrm>
          <a:prstGeom prst="rect">
            <a:avLst/>
          </a:prstGeom>
        </p:spPr>
        <p:txBody>
          <a:bodyPr wrap="non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Bakersfield, 22 May – 28 June 2010</a:t>
            </a:r>
            <a:endParaRPr lang="en-US" sz="1200" dirty="0"/>
          </a:p>
        </p:txBody>
      </p:sp>
      <p:sp>
        <p:nvSpPr>
          <p:cNvPr id="13" name="Content Placeholder 2"/>
          <p:cNvSpPr txBox="1">
            <a:spLocks/>
          </p:cNvSpPr>
          <p:nvPr/>
        </p:nvSpPr>
        <p:spPr>
          <a:xfrm>
            <a:off x="6165011" y="1839035"/>
            <a:ext cx="4250218" cy="3247174"/>
          </a:xfrm>
          <a:prstGeom prst="rect">
            <a:avLst/>
          </a:prstGeom>
        </p:spPr>
        <p:txBody>
          <a:bodyPr/>
          <a:lstStyle/>
          <a:p>
            <a:pPr marL="132160" indent="-132160">
              <a:spcBef>
                <a:spcPts val="600"/>
              </a:spcBef>
              <a:buClr>
                <a:schemeClr val="tx2"/>
              </a:buClr>
              <a:buFont typeface="Arial" pitchFamily="34" charset="0"/>
              <a:buChar char="•"/>
            </a:pPr>
            <a:r>
              <a:rPr lang="en-US" sz="1600" dirty="0"/>
              <a:t>In Pasadena, NH</a:t>
            </a:r>
            <a:r>
              <a:rPr lang="en-US" sz="1600" baseline="-25000" dirty="0"/>
              <a:t>3</a:t>
            </a:r>
            <a:r>
              <a:rPr lang="en-US" sz="1600" dirty="0"/>
              <a:t> tends to be over-predicted especially at night, consistent with aircraft transects in this region on previous slide</a:t>
            </a:r>
          </a:p>
          <a:p>
            <a:pPr marL="132160" indent="-132160">
              <a:spcBef>
                <a:spcPts val="600"/>
              </a:spcBef>
              <a:buClr>
                <a:schemeClr val="tx2"/>
              </a:buClr>
              <a:buFont typeface="Arial" pitchFamily="34" charset="0"/>
              <a:buChar char="•"/>
            </a:pPr>
            <a:r>
              <a:rPr lang="en-US" sz="1600" dirty="0"/>
              <a:t>Some </a:t>
            </a:r>
            <a:r>
              <a:rPr lang="en-US" sz="1600" dirty="0" err="1"/>
              <a:t>overpredictions</a:t>
            </a:r>
            <a:r>
              <a:rPr lang="en-US" sz="1600" dirty="0"/>
              <a:t> occur overnight and could be related to underestimated vertical mixing in the model</a:t>
            </a:r>
          </a:p>
          <a:p>
            <a:pPr marL="132160" indent="-132160">
              <a:spcBef>
                <a:spcPts val="600"/>
              </a:spcBef>
              <a:buClr>
                <a:schemeClr val="tx2"/>
              </a:buClr>
              <a:buFont typeface="Arial" pitchFamily="34" charset="0"/>
              <a:buChar char="•"/>
            </a:pPr>
            <a:r>
              <a:rPr lang="en-US" sz="1600" dirty="0"/>
              <a:t>In Bakersfield, NH</a:t>
            </a:r>
            <a:r>
              <a:rPr lang="en-US" sz="1600" baseline="-25000" dirty="0"/>
              <a:t>3</a:t>
            </a:r>
            <a:r>
              <a:rPr lang="en-US" sz="1600" dirty="0"/>
              <a:t> is underestimated during the day when emissions are highest but is overestimated in the evening, possibly due to issues with nighttime mixing in the model</a:t>
            </a:r>
          </a:p>
        </p:txBody>
      </p:sp>
      <p:sp>
        <p:nvSpPr>
          <p:cNvPr id="10" name="Rectangle 9"/>
          <p:cNvSpPr/>
          <p:nvPr/>
        </p:nvSpPr>
        <p:spPr>
          <a:xfrm>
            <a:off x="1844880" y="5989321"/>
            <a:ext cx="6873551" cy="430887"/>
          </a:xfrm>
          <a:prstGeom prst="rect">
            <a:avLst/>
          </a:prstGeom>
        </p:spPr>
        <p:txBody>
          <a:bodyPr wrap="square">
            <a:spAutoFit/>
          </a:bodyPr>
          <a:lstStyle/>
          <a:p>
            <a:r>
              <a:rPr lang="en-US" sz="1100" dirty="0"/>
              <a:t>Source: Kelly et al. (2014) Fine-scale simulation of ammonium and nitrate over the South Coast Air Basin and San Joaquin Valley of California during CalNex-2010. Journal of Geophysical Research-Atmospheres 119(6): 3600-3614.</a:t>
            </a:r>
          </a:p>
        </p:txBody>
      </p:sp>
      <p:sp>
        <p:nvSpPr>
          <p:cNvPr id="7" name="Slide Number Placeholder 6"/>
          <p:cNvSpPr>
            <a:spLocks noGrp="1"/>
          </p:cNvSpPr>
          <p:nvPr>
            <p:ph type="sldNum" sz="quarter" idx="12"/>
          </p:nvPr>
        </p:nvSpPr>
        <p:spPr/>
        <p:txBody>
          <a:bodyPr/>
          <a:lstStyle/>
          <a:p>
            <a:fld id="{4CCF09B7-36D8-464D-A386-8F07541584EF}" type="slidenum">
              <a:rPr lang="en-US" smtClean="0"/>
              <a:t>16</a:t>
            </a:fld>
            <a:endParaRPr lang="en-US"/>
          </a:p>
        </p:txBody>
      </p:sp>
      <p:sp>
        <p:nvSpPr>
          <p:cNvPr id="14" name="Title 1">
            <a:extLst>
              <a:ext uri="{FF2B5EF4-FFF2-40B4-BE49-F238E27FC236}">
                <a16:creationId xmlns:a16="http://schemas.microsoft.com/office/drawing/2014/main" id="{4709C48C-04F0-40BA-8007-2328BE1BB99B}"/>
              </a:ext>
            </a:extLst>
          </p:cNvPr>
          <p:cNvSpPr txBox="1">
            <a:spLocks noGrp="1"/>
          </p:cNvSpPr>
          <p:nvPr>
            <p:ph type="title"/>
          </p:nvPr>
        </p:nvSpPr>
        <p:spPr>
          <a:prstGeom prst="rect">
            <a:avLst/>
          </a:prstGeom>
        </p:spPr>
        <p:txBody>
          <a:bodyPr>
            <a:normAutofit/>
          </a:bodyPr>
          <a:lstStyle/>
          <a:p>
            <a:pPr lvl="0">
              <a:spcBef>
                <a:spcPct val="0"/>
              </a:spcBef>
            </a:pPr>
            <a:r>
              <a:rPr lang="en-US" sz="2700" dirty="0">
                <a:latin typeface="+mj-lt"/>
              </a:rPr>
              <a:t>Pasadena and Bakersfield Ground Sites (CalNex-2010) </a:t>
            </a:r>
            <a:endParaRPr lang="en-US" sz="2700" baseline="30000" dirty="0">
              <a:latin typeface="+mj-lt"/>
              <a:ea typeface="+mj-ea"/>
              <a:cs typeface="+mj-cs"/>
            </a:endParaRPr>
          </a:p>
        </p:txBody>
      </p:sp>
    </p:spTree>
    <p:extLst>
      <p:ext uri="{BB962C8B-B14F-4D97-AF65-F5344CB8AC3E}">
        <p14:creationId xmlns:p14="http://schemas.microsoft.com/office/powerpoint/2010/main" val="988437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ight-based NH3 comparisons between model and aircraft measurements in the atmosphere" title="Model vs Measurements comparisons in SJV, CA"/>
          <p:cNvPicPr>
            <a:picLocks noChangeAspect="1"/>
          </p:cNvPicPr>
          <p:nvPr/>
        </p:nvPicPr>
        <p:blipFill rotWithShape="1">
          <a:blip r:embed="rId3">
            <a:extLst>
              <a:ext uri="{28A0092B-C50C-407E-A947-70E740481C1C}">
                <a14:useLocalDpi xmlns:a14="http://schemas.microsoft.com/office/drawing/2010/main" val="0"/>
              </a:ext>
            </a:extLst>
          </a:blip>
          <a:srcRect t="10380" b="4996"/>
          <a:stretch/>
        </p:blipFill>
        <p:spPr>
          <a:xfrm>
            <a:off x="1791709" y="1709192"/>
            <a:ext cx="5128725" cy="3038094"/>
          </a:xfrm>
          <a:prstGeom prst="rect">
            <a:avLst/>
          </a:prstGeom>
        </p:spPr>
      </p:pic>
      <p:pic>
        <p:nvPicPr>
          <p:cNvPr id="5" name="Picture 4" descr="Flight based NH3 comparisons" title="Modeled versus Aircraft Measurements in the SJV, CA"/>
          <p:cNvPicPr>
            <a:picLocks noChangeAspect="1"/>
          </p:cNvPicPr>
          <p:nvPr/>
        </p:nvPicPr>
        <p:blipFill rotWithShape="1">
          <a:blip r:embed="rId4">
            <a:extLst>
              <a:ext uri="{28A0092B-C50C-407E-A947-70E740481C1C}">
                <a14:useLocalDpi xmlns:a14="http://schemas.microsoft.com/office/drawing/2010/main" val="0"/>
              </a:ext>
            </a:extLst>
          </a:blip>
          <a:srcRect l="5387" t="8871" b="2956"/>
          <a:stretch/>
        </p:blipFill>
        <p:spPr>
          <a:xfrm>
            <a:off x="6934628" y="1673287"/>
            <a:ext cx="3104723" cy="3038094"/>
          </a:xfrm>
          <a:prstGeom prst="rect">
            <a:avLst/>
          </a:prstGeom>
        </p:spPr>
      </p:pic>
      <p:sp>
        <p:nvSpPr>
          <p:cNvPr id="6" name="Text Box 21"/>
          <p:cNvSpPr txBox="1"/>
          <p:nvPr/>
        </p:nvSpPr>
        <p:spPr>
          <a:xfrm>
            <a:off x="3582173" y="2677892"/>
            <a:ext cx="359437" cy="13976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Fresno</a:t>
            </a:r>
          </a:p>
        </p:txBody>
      </p:sp>
      <p:sp>
        <p:nvSpPr>
          <p:cNvPr id="7" name="Text Box 21"/>
          <p:cNvSpPr txBox="1"/>
          <p:nvPr/>
        </p:nvSpPr>
        <p:spPr>
          <a:xfrm>
            <a:off x="3084520" y="3192336"/>
            <a:ext cx="414134" cy="128059"/>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Hanford</a:t>
            </a:r>
            <a:endParaRPr lang="en-US" sz="900" dirty="0">
              <a:latin typeface="Times New Roman" panose="02020603050405020304" pitchFamily="18" charset="0"/>
              <a:ea typeface="Times New Roman" panose="02020603050405020304" pitchFamily="18" charset="0"/>
            </a:endParaRPr>
          </a:p>
        </p:txBody>
      </p:sp>
      <p:sp>
        <p:nvSpPr>
          <p:cNvPr id="8" name="Text Box 21"/>
          <p:cNvSpPr txBox="1"/>
          <p:nvPr/>
        </p:nvSpPr>
        <p:spPr>
          <a:xfrm>
            <a:off x="3345781" y="4173826"/>
            <a:ext cx="579131" cy="172994"/>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Bakersfield</a:t>
            </a:r>
            <a:endParaRPr lang="en-US" sz="900" dirty="0">
              <a:latin typeface="Times New Roman" panose="02020603050405020304" pitchFamily="18" charset="0"/>
              <a:ea typeface="Times New Roman" panose="02020603050405020304" pitchFamily="18" charset="0"/>
            </a:endParaRPr>
          </a:p>
        </p:txBody>
      </p:sp>
      <p:cxnSp>
        <p:nvCxnSpPr>
          <p:cNvPr id="9" name="Straight Arrow Connector 8" descr="Aircraft tranverse in SJV, CA" title="Aircraft Track"/>
          <p:cNvCxnSpPr/>
          <p:nvPr/>
        </p:nvCxnSpPr>
        <p:spPr>
          <a:xfrm flipH="1">
            <a:off x="3524157" y="2808510"/>
            <a:ext cx="40946" cy="108806"/>
          </a:xfrm>
          <a:prstGeom prst="straightConnector1">
            <a:avLst/>
          </a:prstGeom>
          <a:ln>
            <a:solidFill>
              <a:schemeClr val="bg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descr="Sketch of aircraft traverse in SJV, CA" title="Flight trace"/>
          <p:cNvCxnSpPr/>
          <p:nvPr/>
        </p:nvCxnSpPr>
        <p:spPr>
          <a:xfrm>
            <a:off x="6024964" y="2841752"/>
            <a:ext cx="102038" cy="42321"/>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descr="Aircraft Traverse as part of the DISCOVER-AQ path in CA" title="Plane track"/>
          <p:cNvCxnSpPr/>
          <p:nvPr/>
        </p:nvCxnSpPr>
        <p:spPr>
          <a:xfrm>
            <a:off x="3861634" y="4270597"/>
            <a:ext cx="126554" cy="45427"/>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sp>
        <p:nvSpPr>
          <p:cNvPr id="12" name="Text Box 21"/>
          <p:cNvSpPr txBox="1"/>
          <p:nvPr/>
        </p:nvSpPr>
        <p:spPr>
          <a:xfrm>
            <a:off x="2815542" y="2105354"/>
            <a:ext cx="402746" cy="1243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Turlock</a:t>
            </a:r>
            <a:endParaRPr lang="en-US" sz="900" dirty="0">
              <a:latin typeface="Times New Roman" panose="02020603050405020304" pitchFamily="18" charset="0"/>
              <a:ea typeface="Times New Roman" panose="02020603050405020304" pitchFamily="18" charset="0"/>
            </a:endParaRPr>
          </a:p>
        </p:txBody>
      </p:sp>
      <p:cxnSp>
        <p:nvCxnSpPr>
          <p:cNvPr id="13" name="Straight Arrow Connector 12" descr="Flight traverse path in the Noth side of overall path in SJV, CA DISCOVER-AQ program" title="Flight Traverse Path"/>
          <p:cNvCxnSpPr/>
          <p:nvPr/>
        </p:nvCxnSpPr>
        <p:spPr>
          <a:xfrm flipH="1" flipV="1">
            <a:off x="2686691" y="2179350"/>
            <a:ext cx="119945" cy="2561"/>
          </a:xfrm>
          <a:prstGeom prst="straightConnector1">
            <a:avLst/>
          </a:prstGeom>
          <a:ln>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4" name="Group 3" descr="NH3 modeled concentrations as part of DISCOVER-AQ program in SJV, CA" title="Modeled Concentrations"/>
          <p:cNvGrpSpPr/>
          <p:nvPr/>
        </p:nvGrpSpPr>
        <p:grpSpPr>
          <a:xfrm>
            <a:off x="4748043" y="2105354"/>
            <a:ext cx="1334778" cy="2274452"/>
            <a:chOff x="4274904" y="2197222"/>
            <a:chExt cx="1779704" cy="3032602"/>
          </a:xfrm>
        </p:grpSpPr>
        <p:sp>
          <p:nvSpPr>
            <p:cNvPr id="14" name="Text Box 21"/>
            <p:cNvSpPr txBox="1"/>
            <p:nvPr/>
          </p:nvSpPr>
          <p:spPr>
            <a:xfrm>
              <a:off x="5488052" y="2957515"/>
              <a:ext cx="479249" cy="18635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Fresno</a:t>
              </a:r>
            </a:p>
          </p:txBody>
        </p:sp>
        <p:sp>
          <p:nvSpPr>
            <p:cNvPr id="15" name="Text Box 21"/>
            <p:cNvSpPr txBox="1"/>
            <p:nvPr/>
          </p:nvSpPr>
          <p:spPr>
            <a:xfrm>
              <a:off x="4849335" y="3623627"/>
              <a:ext cx="552179" cy="17074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Hanford</a:t>
              </a:r>
              <a:endParaRPr lang="en-US" sz="900" dirty="0">
                <a:latin typeface="Times New Roman" panose="02020603050405020304" pitchFamily="18" charset="0"/>
                <a:ea typeface="Times New Roman" panose="02020603050405020304" pitchFamily="18" charset="0"/>
              </a:endParaRPr>
            </a:p>
          </p:txBody>
        </p:sp>
        <p:sp>
          <p:nvSpPr>
            <p:cNvPr id="16" name="Text Box 21"/>
            <p:cNvSpPr txBox="1"/>
            <p:nvPr/>
          </p:nvSpPr>
          <p:spPr>
            <a:xfrm>
              <a:off x="5205290" y="4999165"/>
              <a:ext cx="772174" cy="230659"/>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Bakersfield</a:t>
              </a:r>
              <a:endParaRPr lang="en-US" sz="900" dirty="0">
                <a:latin typeface="Times New Roman" panose="02020603050405020304" pitchFamily="18" charset="0"/>
                <a:ea typeface="Times New Roman" panose="02020603050405020304" pitchFamily="18" charset="0"/>
              </a:endParaRPr>
            </a:p>
          </p:txBody>
        </p:sp>
        <p:cxnSp>
          <p:nvCxnSpPr>
            <p:cNvPr id="17" name="Straight Arrow Connector 16"/>
            <p:cNvCxnSpPr/>
            <p:nvPr/>
          </p:nvCxnSpPr>
          <p:spPr>
            <a:xfrm flipH="1">
              <a:off x="5419020" y="3113087"/>
              <a:ext cx="54595" cy="145074"/>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350995" y="3747084"/>
              <a:ext cx="136051" cy="56428"/>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885870" y="5125274"/>
              <a:ext cx="168738" cy="60569"/>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sp>
          <p:nvSpPr>
            <p:cNvPr id="20" name="Text Box 21"/>
            <p:cNvSpPr txBox="1"/>
            <p:nvPr/>
          </p:nvSpPr>
          <p:spPr>
            <a:xfrm>
              <a:off x="4434830" y="2197222"/>
              <a:ext cx="536994" cy="16578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Turlock</a:t>
              </a:r>
              <a:endParaRPr lang="en-US" sz="900" dirty="0">
                <a:latin typeface="Times New Roman" panose="02020603050405020304" pitchFamily="18" charset="0"/>
                <a:ea typeface="Times New Roman" panose="02020603050405020304" pitchFamily="18" charset="0"/>
              </a:endParaRPr>
            </a:p>
          </p:txBody>
        </p:sp>
        <p:cxnSp>
          <p:nvCxnSpPr>
            <p:cNvPr id="21" name="Straight Arrow Connector 20"/>
            <p:cNvCxnSpPr/>
            <p:nvPr/>
          </p:nvCxnSpPr>
          <p:spPr>
            <a:xfrm flipH="1" flipV="1">
              <a:off x="4274904" y="2295881"/>
              <a:ext cx="159926" cy="3415"/>
            </a:xfrm>
            <a:prstGeom prst="straightConnector1">
              <a:avLst/>
            </a:prstGeom>
            <a:ln>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descr="MEasurements via aircraft of NH3 plumes in SJV, CA as part of DISCOVER-AQ" title="Flight Traverse"/>
          <p:cNvCxnSpPr/>
          <p:nvPr/>
        </p:nvCxnSpPr>
        <p:spPr>
          <a:xfrm flipH="1">
            <a:off x="3523894" y="2785447"/>
            <a:ext cx="40946" cy="108806"/>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grpSp>
        <p:nvGrpSpPr>
          <p:cNvPr id="23" name="Group 22" descr="Difference shown where models and observationsvia aircraft agree best in the SJV, CA DISCOVER-AQ program" title="Modeled vs Measured Comparisons"/>
          <p:cNvGrpSpPr/>
          <p:nvPr/>
        </p:nvGrpSpPr>
        <p:grpSpPr>
          <a:xfrm>
            <a:off x="7626945" y="2072368"/>
            <a:ext cx="1334778" cy="2274452"/>
            <a:chOff x="4274904" y="2197222"/>
            <a:chExt cx="1779704" cy="3032602"/>
          </a:xfrm>
        </p:grpSpPr>
        <p:sp>
          <p:nvSpPr>
            <p:cNvPr id="24" name="Text Box 21"/>
            <p:cNvSpPr txBox="1"/>
            <p:nvPr/>
          </p:nvSpPr>
          <p:spPr>
            <a:xfrm>
              <a:off x="5488052" y="2957515"/>
              <a:ext cx="479249" cy="18635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Fresno</a:t>
              </a:r>
            </a:p>
          </p:txBody>
        </p:sp>
        <p:sp>
          <p:nvSpPr>
            <p:cNvPr id="25" name="Text Box 21"/>
            <p:cNvSpPr txBox="1"/>
            <p:nvPr/>
          </p:nvSpPr>
          <p:spPr>
            <a:xfrm>
              <a:off x="4849335" y="3623627"/>
              <a:ext cx="552179" cy="17074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Hanford</a:t>
              </a:r>
              <a:endParaRPr lang="en-US" sz="900" dirty="0">
                <a:latin typeface="Times New Roman" panose="02020603050405020304" pitchFamily="18" charset="0"/>
                <a:ea typeface="Times New Roman" panose="02020603050405020304" pitchFamily="18" charset="0"/>
              </a:endParaRPr>
            </a:p>
          </p:txBody>
        </p:sp>
        <p:sp>
          <p:nvSpPr>
            <p:cNvPr id="26" name="Text Box 21"/>
            <p:cNvSpPr txBox="1"/>
            <p:nvPr/>
          </p:nvSpPr>
          <p:spPr>
            <a:xfrm>
              <a:off x="5205290" y="4999165"/>
              <a:ext cx="772174" cy="230659"/>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Bakersfield</a:t>
              </a:r>
              <a:endParaRPr lang="en-US" sz="900" dirty="0">
                <a:latin typeface="Times New Roman" panose="02020603050405020304" pitchFamily="18" charset="0"/>
                <a:ea typeface="Times New Roman" panose="02020603050405020304" pitchFamily="18" charset="0"/>
              </a:endParaRPr>
            </a:p>
          </p:txBody>
        </p:sp>
        <p:cxnSp>
          <p:nvCxnSpPr>
            <p:cNvPr id="27" name="Straight Arrow Connector 26"/>
            <p:cNvCxnSpPr/>
            <p:nvPr/>
          </p:nvCxnSpPr>
          <p:spPr>
            <a:xfrm flipH="1">
              <a:off x="5419020" y="3113087"/>
              <a:ext cx="54595" cy="145074"/>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350995" y="3747084"/>
              <a:ext cx="136051" cy="56428"/>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885870" y="5125274"/>
              <a:ext cx="168738" cy="60569"/>
            </a:xfrm>
            <a:prstGeom prst="straightConnector1">
              <a:avLst/>
            </a:prstGeom>
            <a:ln>
              <a:solidFill>
                <a:schemeClr val="tx1"/>
              </a:solidFill>
              <a:headEnd w="sm" len="sm"/>
              <a:tailEnd type="triangle" w="med" len="sm"/>
            </a:ln>
          </p:spPr>
          <p:style>
            <a:lnRef idx="1">
              <a:schemeClr val="accent1"/>
            </a:lnRef>
            <a:fillRef idx="0">
              <a:schemeClr val="accent1"/>
            </a:fillRef>
            <a:effectRef idx="0">
              <a:schemeClr val="accent1"/>
            </a:effectRef>
            <a:fontRef idx="minor">
              <a:schemeClr val="tx1"/>
            </a:fontRef>
          </p:style>
        </p:cxnSp>
        <p:sp>
          <p:nvSpPr>
            <p:cNvPr id="30" name="Text Box 21"/>
            <p:cNvSpPr txBox="1"/>
            <p:nvPr/>
          </p:nvSpPr>
          <p:spPr>
            <a:xfrm>
              <a:off x="4434830" y="2197222"/>
              <a:ext cx="536994" cy="16578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6000"/>
                </a:lnSpc>
                <a:spcAft>
                  <a:spcPts val="600"/>
                </a:spcAft>
              </a:pPr>
              <a:r>
                <a:rPr lang="en-US" sz="900" dirty="0">
                  <a:latin typeface="Calibri" panose="020F0502020204030204" pitchFamily="34" charset="0"/>
                  <a:ea typeface="Calibri" panose="020F0502020204030204" pitchFamily="34" charset="0"/>
                  <a:cs typeface="Times New Roman" panose="02020603050405020304" pitchFamily="18" charset="0"/>
                </a:rPr>
                <a:t>Turlock</a:t>
              </a:r>
              <a:endParaRPr lang="en-US" sz="900" dirty="0">
                <a:latin typeface="Times New Roman" panose="02020603050405020304" pitchFamily="18" charset="0"/>
                <a:ea typeface="Times New Roman" panose="02020603050405020304" pitchFamily="18" charset="0"/>
              </a:endParaRPr>
            </a:p>
          </p:txBody>
        </p:sp>
        <p:cxnSp>
          <p:nvCxnSpPr>
            <p:cNvPr id="31" name="Straight Arrow Connector 30"/>
            <p:cNvCxnSpPr/>
            <p:nvPr/>
          </p:nvCxnSpPr>
          <p:spPr>
            <a:xfrm flipH="1" flipV="1">
              <a:off x="4274904" y="2295881"/>
              <a:ext cx="159926" cy="3415"/>
            </a:xfrm>
            <a:prstGeom prst="straightConnector1">
              <a:avLst/>
            </a:prstGeom>
            <a:ln>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1844040" y="6400800"/>
            <a:ext cx="7268942" cy="261610"/>
          </a:xfrm>
          <a:prstGeom prst="rect">
            <a:avLst/>
          </a:prstGeom>
        </p:spPr>
        <p:txBody>
          <a:bodyPr wrap="square">
            <a:spAutoFit/>
          </a:bodyPr>
          <a:lstStyle/>
          <a:p>
            <a:r>
              <a:rPr lang="en-US" sz="1100" dirty="0"/>
              <a:t>Source: Kelly et al. (2017) Modeling NH</a:t>
            </a:r>
            <a:r>
              <a:rPr lang="en-US" sz="1100" baseline="-25000" dirty="0"/>
              <a:t>4</a:t>
            </a:r>
            <a:r>
              <a:rPr lang="en-US" sz="1100" dirty="0"/>
              <a:t>NO</a:t>
            </a:r>
            <a:r>
              <a:rPr lang="en-US" sz="1100" baseline="-25000" dirty="0"/>
              <a:t>3</a:t>
            </a:r>
            <a:r>
              <a:rPr lang="en-US" sz="1100" dirty="0"/>
              <a:t> during the 2013 San Joaquin Valley DISCOVER-AQ campaign [in prep]</a:t>
            </a:r>
          </a:p>
        </p:txBody>
      </p:sp>
      <p:sp>
        <p:nvSpPr>
          <p:cNvPr id="36" name="Content Placeholder 2"/>
          <p:cNvSpPr txBox="1">
            <a:spLocks/>
          </p:cNvSpPr>
          <p:nvPr/>
        </p:nvSpPr>
        <p:spPr>
          <a:xfrm>
            <a:off x="2047855" y="4857814"/>
            <a:ext cx="7239919" cy="1209737"/>
          </a:xfrm>
          <a:prstGeom prst="rect">
            <a:avLst/>
          </a:prstGeom>
        </p:spPr>
        <p:txBody>
          <a:bodyPr/>
          <a:lstStyle/>
          <a:p>
            <a:pPr marL="132160" indent="-132160">
              <a:spcBef>
                <a:spcPts val="600"/>
              </a:spcBef>
              <a:buClr>
                <a:schemeClr val="tx2"/>
              </a:buClr>
              <a:buFont typeface="Arial" pitchFamily="34" charset="0"/>
              <a:buChar char="•"/>
            </a:pPr>
            <a:r>
              <a:rPr lang="en-US" sz="1600" dirty="0"/>
              <a:t>Some consistency in observed and modeled spatial patterns of NH</a:t>
            </a:r>
            <a:r>
              <a:rPr lang="en-US" sz="1600" baseline="-25000" dirty="0"/>
              <a:t>3</a:t>
            </a:r>
            <a:r>
              <a:rPr lang="en-US" sz="1600" dirty="0"/>
              <a:t> in SJV, but concentrations are underestimated significantly in source regions</a:t>
            </a:r>
          </a:p>
          <a:p>
            <a:pPr marL="132160" indent="-132160">
              <a:spcBef>
                <a:spcPts val="600"/>
              </a:spcBef>
              <a:buClr>
                <a:schemeClr val="tx2"/>
              </a:buClr>
              <a:buFont typeface="Arial" pitchFamily="34" charset="0"/>
              <a:buChar char="•"/>
            </a:pPr>
            <a:r>
              <a:rPr lang="en-US" sz="1600" dirty="0"/>
              <a:t>However, in contrast to South Coast, model predictions of nitrate are not very sensitive to NH</a:t>
            </a:r>
            <a:r>
              <a:rPr lang="en-US" sz="1600" baseline="-25000" dirty="0"/>
              <a:t>3</a:t>
            </a:r>
            <a:r>
              <a:rPr lang="en-US" sz="1600" dirty="0"/>
              <a:t> emissions in SJV (i.e., NH</a:t>
            </a:r>
            <a:r>
              <a:rPr lang="en-US" sz="1600" baseline="-25000" dirty="0"/>
              <a:t>3</a:t>
            </a:r>
            <a:r>
              <a:rPr lang="en-US" sz="1600" dirty="0"/>
              <a:t> is not the limiting precursor) (not shown)</a:t>
            </a:r>
          </a:p>
        </p:txBody>
      </p:sp>
      <p:sp>
        <p:nvSpPr>
          <p:cNvPr id="33" name="Slide Number Placeholder 32"/>
          <p:cNvSpPr>
            <a:spLocks noGrp="1"/>
          </p:cNvSpPr>
          <p:nvPr>
            <p:ph type="sldNum" sz="quarter" idx="12"/>
          </p:nvPr>
        </p:nvSpPr>
        <p:spPr/>
        <p:txBody>
          <a:bodyPr/>
          <a:lstStyle/>
          <a:p>
            <a:fld id="{4CCF09B7-36D8-464D-A386-8F07541584EF}" type="slidenum">
              <a:rPr lang="en-US" smtClean="0"/>
              <a:t>17</a:t>
            </a:fld>
            <a:endParaRPr lang="en-US"/>
          </a:p>
        </p:txBody>
      </p:sp>
      <p:sp>
        <p:nvSpPr>
          <p:cNvPr id="37" name="Title 1">
            <a:extLst>
              <a:ext uri="{FF2B5EF4-FFF2-40B4-BE49-F238E27FC236}">
                <a16:creationId xmlns:a16="http://schemas.microsoft.com/office/drawing/2014/main" id="{ACDBDE4D-04FA-4C0A-AB78-CAFCB13BF07D}"/>
              </a:ext>
            </a:extLst>
          </p:cNvPr>
          <p:cNvSpPr txBox="1">
            <a:spLocks noGrp="1"/>
          </p:cNvSpPr>
          <p:nvPr>
            <p:ph type="title"/>
          </p:nvPr>
        </p:nvSpPr>
        <p:spPr>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2013 San Joaquin Valley DISCOVER-AQ </a:t>
            </a:r>
          </a:p>
        </p:txBody>
      </p:sp>
    </p:spTree>
    <p:extLst>
      <p:ext uri="{BB962C8B-B14F-4D97-AF65-F5344CB8AC3E}">
        <p14:creationId xmlns:p14="http://schemas.microsoft.com/office/powerpoint/2010/main" val="92189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131094"/>
            <a:ext cx="7886700" cy="663998"/>
          </a:xfrm>
        </p:spPr>
        <p:txBody>
          <a:bodyPr>
            <a:normAutofit/>
          </a:bodyPr>
          <a:lstStyle/>
          <a:p>
            <a:r>
              <a:rPr lang="en-US" sz="3000" dirty="0"/>
              <a:t>NE Colorado: Boulder Atmospheric Observatory</a:t>
            </a:r>
          </a:p>
        </p:txBody>
      </p:sp>
      <p:grpSp>
        <p:nvGrpSpPr>
          <p:cNvPr id="21" name="Group 20" descr="Modeled cell of NH3 concentrations" title="Modeled cells in the NE CO area"/>
          <p:cNvGrpSpPr/>
          <p:nvPr/>
        </p:nvGrpSpPr>
        <p:grpSpPr>
          <a:xfrm>
            <a:off x="1898062" y="2073041"/>
            <a:ext cx="3573780" cy="2835767"/>
            <a:chOff x="620078" y="1860258"/>
            <a:chExt cx="4765040" cy="3781022"/>
          </a:xfrm>
        </p:grpSpPr>
        <p:grpSp>
          <p:nvGrpSpPr>
            <p:cNvPr id="4" name="Group 3"/>
            <p:cNvGrpSpPr>
              <a:grpSpLocks noChangeAspect="1"/>
            </p:cNvGrpSpPr>
            <p:nvPr/>
          </p:nvGrpSpPr>
          <p:grpSpPr>
            <a:xfrm>
              <a:off x="620078" y="1860258"/>
              <a:ext cx="4765040" cy="3781022"/>
              <a:chOff x="304800" y="1754121"/>
              <a:chExt cx="5105400" cy="4051095"/>
            </a:xfrm>
          </p:grpSpPr>
          <p:pic>
            <p:nvPicPr>
              <p:cNvPr id="5" name="Picture 4" title="Modeled Cells in NE CO"/>
              <p:cNvPicPr>
                <a:picLocks noChangeAspect="1"/>
              </p:cNvPicPr>
              <p:nvPr/>
            </p:nvPicPr>
            <p:blipFill rotWithShape="1">
              <a:blip r:embed="rId3" cstate="print">
                <a:extLst>
                  <a:ext uri="{28A0092B-C50C-407E-A947-70E740481C1C}">
                    <a14:useLocalDpi xmlns:a14="http://schemas.microsoft.com/office/drawing/2010/main" val="0"/>
                  </a:ext>
                </a:extLst>
              </a:blip>
              <a:srcRect l="1388" t="6700" r="5555" b="4693"/>
              <a:stretch/>
            </p:blipFill>
            <p:spPr>
              <a:xfrm>
                <a:off x="304800" y="1754121"/>
                <a:ext cx="5105400" cy="4051095"/>
              </a:xfrm>
              <a:prstGeom prst="rect">
                <a:avLst/>
              </a:prstGeom>
            </p:spPr>
          </p:pic>
          <p:grpSp>
            <p:nvGrpSpPr>
              <p:cNvPr id="6" name="Group 5"/>
              <p:cNvGrpSpPr/>
              <p:nvPr/>
            </p:nvGrpSpPr>
            <p:grpSpPr>
              <a:xfrm>
                <a:off x="2971800" y="3611880"/>
                <a:ext cx="80962" cy="838200"/>
                <a:chOff x="4229100" y="3657600"/>
                <a:chExt cx="80962" cy="838200"/>
              </a:xfrm>
            </p:grpSpPr>
            <p:cxnSp>
              <p:nvCxnSpPr>
                <p:cNvPr id="10" name="Straight Connector 9"/>
                <p:cNvCxnSpPr/>
                <p:nvPr/>
              </p:nvCxnSpPr>
              <p:spPr>
                <a:xfrm>
                  <a:off x="4267200" y="3657600"/>
                  <a:ext cx="0" cy="83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29100" y="3666504"/>
                  <a:ext cx="76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33862" y="4495800"/>
                  <a:ext cx="76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itle 1"/>
              <p:cNvSpPr txBox="1">
                <a:spLocks/>
              </p:cNvSpPr>
              <p:nvPr/>
            </p:nvSpPr>
            <p:spPr>
              <a:xfrm rot="5400000">
                <a:off x="2756000" y="3873188"/>
                <a:ext cx="867150" cy="273626"/>
              </a:xfrm>
              <a:prstGeom prst="rect">
                <a:avLst/>
              </a:prstGeom>
            </p:spPr>
            <p:txBody>
              <a:bodyPr>
                <a:noAutofit/>
              </a:bodyPr>
              <a:lstStyle/>
              <a:p>
                <a:pPr lvl="0" algn="ctr">
                  <a:spcBef>
                    <a:spcPct val="0"/>
                  </a:spcBef>
                </a:pPr>
                <a:r>
                  <a:rPr lang="en-US" sz="1200" b="1" dirty="0">
                    <a:solidFill>
                      <a:schemeClr val="tx1">
                        <a:lumMod val="85000"/>
                        <a:lumOff val="15000"/>
                      </a:schemeClr>
                    </a:solidFill>
                    <a:latin typeface="Calibri Light" panose="020F0302020204030204" pitchFamily="34" charset="0"/>
                  </a:rPr>
                  <a:t>~33 km</a:t>
                </a:r>
                <a:endParaRPr lang="en-US" sz="1200" b="1" baseline="30000" dirty="0">
                  <a:solidFill>
                    <a:schemeClr val="tx1">
                      <a:lumMod val="85000"/>
                      <a:lumOff val="15000"/>
                    </a:schemeClr>
                  </a:solidFill>
                  <a:latin typeface="Calibri Light" panose="020F0302020204030204" pitchFamily="34" charset="0"/>
                  <a:ea typeface="+mj-ea"/>
                  <a:cs typeface="+mj-cs"/>
                </a:endParaRPr>
              </a:p>
            </p:txBody>
          </p:sp>
          <p:sp>
            <p:nvSpPr>
              <p:cNvPr id="8" name="TextBox 7"/>
              <p:cNvSpPr txBox="1"/>
              <p:nvPr/>
            </p:nvSpPr>
            <p:spPr>
              <a:xfrm>
                <a:off x="2384689" y="4274145"/>
                <a:ext cx="990600" cy="329760"/>
              </a:xfrm>
              <a:prstGeom prst="rect">
                <a:avLst/>
              </a:prstGeom>
              <a:noFill/>
            </p:spPr>
            <p:txBody>
              <a:bodyPr wrap="square" rtlCol="0">
                <a:spAutoFit/>
              </a:bodyPr>
              <a:lstStyle/>
              <a:p>
                <a:r>
                  <a:rPr lang="en-US" sz="900" b="1" dirty="0">
                    <a:solidFill>
                      <a:schemeClr val="tx1">
                        <a:lumMod val="85000"/>
                        <a:lumOff val="15000"/>
                      </a:schemeClr>
                    </a:solidFill>
                  </a:rPr>
                  <a:t>Denver</a:t>
                </a:r>
              </a:p>
            </p:txBody>
          </p:sp>
          <p:sp>
            <p:nvSpPr>
              <p:cNvPr id="9" name="TextBox 8"/>
              <p:cNvSpPr txBox="1"/>
              <p:nvPr/>
            </p:nvSpPr>
            <p:spPr>
              <a:xfrm>
                <a:off x="2879989" y="2445474"/>
                <a:ext cx="990600" cy="321609"/>
              </a:xfrm>
              <a:prstGeom prst="rect">
                <a:avLst/>
              </a:prstGeom>
              <a:noFill/>
            </p:spPr>
            <p:txBody>
              <a:bodyPr wrap="square" rtlCol="0">
                <a:spAutoFit/>
              </a:bodyPr>
              <a:lstStyle/>
              <a:p>
                <a:r>
                  <a:rPr lang="en-US" sz="863" b="1" dirty="0">
                    <a:solidFill>
                      <a:schemeClr val="tx1">
                        <a:lumMod val="85000"/>
                        <a:lumOff val="15000"/>
                      </a:schemeClr>
                    </a:solidFill>
                  </a:rPr>
                  <a:t>Greeley</a:t>
                </a:r>
              </a:p>
            </p:txBody>
          </p:sp>
        </p:grpSp>
        <p:sp>
          <p:nvSpPr>
            <p:cNvPr id="13" name="TextBox 12"/>
            <p:cNvSpPr txBox="1"/>
            <p:nvPr/>
          </p:nvSpPr>
          <p:spPr>
            <a:xfrm>
              <a:off x="1242969" y="2649122"/>
              <a:ext cx="990600" cy="338555"/>
            </a:xfrm>
            <a:prstGeom prst="rect">
              <a:avLst/>
            </a:prstGeom>
            <a:noFill/>
          </p:spPr>
          <p:txBody>
            <a:bodyPr wrap="square" rtlCol="0">
              <a:spAutoFit/>
            </a:bodyPr>
            <a:lstStyle/>
            <a:p>
              <a:r>
                <a:rPr lang="en-US" sz="1050" b="1" dirty="0">
                  <a:solidFill>
                    <a:schemeClr val="tx1">
                      <a:lumMod val="85000"/>
                      <a:lumOff val="15000"/>
                    </a:schemeClr>
                  </a:solidFill>
                </a:rPr>
                <a:t>RMNP</a:t>
              </a:r>
            </a:p>
          </p:txBody>
        </p:sp>
      </p:grpSp>
      <p:sp>
        <p:nvSpPr>
          <p:cNvPr id="14" name="Rectangle 13"/>
          <p:cNvSpPr/>
          <p:nvPr/>
        </p:nvSpPr>
        <p:spPr>
          <a:xfrm>
            <a:off x="2152650" y="4884034"/>
            <a:ext cx="2916807" cy="542456"/>
          </a:xfrm>
          <a:prstGeom prst="rect">
            <a:avLst/>
          </a:prstGeom>
        </p:spPr>
        <p:txBody>
          <a:bodyPr wrap="square">
            <a:spAutoFit/>
          </a:bodyPr>
          <a:lstStyle/>
          <a:p>
            <a:r>
              <a:rPr lang="en-US" sz="975" dirty="0">
                <a:solidFill>
                  <a:schemeClr val="tx1">
                    <a:lumMod val="65000"/>
                    <a:lumOff val="35000"/>
                  </a:schemeClr>
                </a:solidFill>
              </a:rPr>
              <a:t>Colors indicate average NH</a:t>
            </a:r>
            <a:r>
              <a:rPr lang="en-US" sz="975" baseline="-25000" dirty="0">
                <a:solidFill>
                  <a:schemeClr val="tx1">
                    <a:lumMod val="65000"/>
                    <a:lumOff val="35000"/>
                  </a:schemeClr>
                </a:solidFill>
              </a:rPr>
              <a:t>3</a:t>
            </a:r>
            <a:r>
              <a:rPr lang="en-US" sz="975" dirty="0">
                <a:solidFill>
                  <a:schemeClr val="tx1">
                    <a:lumMod val="65000"/>
                    <a:lumOff val="35000"/>
                  </a:schemeClr>
                </a:solidFill>
              </a:rPr>
              <a:t> emissions in model cells</a:t>
            </a:r>
          </a:p>
          <a:p>
            <a:r>
              <a:rPr lang="en-US" sz="975" dirty="0">
                <a:solidFill>
                  <a:schemeClr val="tx1">
                    <a:lumMod val="65000"/>
                    <a:lumOff val="35000"/>
                  </a:schemeClr>
                </a:solidFill>
              </a:rPr>
              <a:t>BAO: Boulder Atmospheric Observatory</a:t>
            </a:r>
          </a:p>
          <a:p>
            <a:r>
              <a:rPr lang="en-US" sz="975" dirty="0">
                <a:solidFill>
                  <a:schemeClr val="tx1">
                    <a:lumMod val="65000"/>
                    <a:lumOff val="35000"/>
                  </a:schemeClr>
                </a:solidFill>
              </a:rPr>
              <a:t>RMNP: Rocky Mountain National Park</a:t>
            </a:r>
          </a:p>
        </p:txBody>
      </p:sp>
      <p:pic>
        <p:nvPicPr>
          <p:cNvPr id="16" name="Picture 15" title="Effect of adding NH3 emisisons to improve comparisons"/>
          <p:cNvPicPr>
            <a:picLocks noChangeAspect="1"/>
          </p:cNvPicPr>
          <p:nvPr/>
        </p:nvPicPr>
        <p:blipFill rotWithShape="1">
          <a:blip r:embed="rId4" cstate="print">
            <a:extLst>
              <a:ext uri="{28A0092B-C50C-407E-A947-70E740481C1C}">
                <a14:useLocalDpi xmlns:a14="http://schemas.microsoft.com/office/drawing/2010/main" val="0"/>
              </a:ext>
            </a:extLst>
          </a:blip>
          <a:srcRect l="1666" t="4879" r="70325" b="11787"/>
          <a:stretch/>
        </p:blipFill>
        <p:spPr>
          <a:xfrm>
            <a:off x="5829639" y="2073040"/>
            <a:ext cx="1843996" cy="1714500"/>
          </a:xfrm>
          <a:prstGeom prst="rect">
            <a:avLst/>
          </a:prstGeom>
        </p:spPr>
      </p:pic>
      <p:sp>
        <p:nvSpPr>
          <p:cNvPr id="3" name="Rectangle 2"/>
          <p:cNvSpPr/>
          <p:nvPr/>
        </p:nvSpPr>
        <p:spPr>
          <a:xfrm>
            <a:off x="1853185" y="5989321"/>
            <a:ext cx="5914595" cy="430887"/>
          </a:xfrm>
          <a:prstGeom prst="rect">
            <a:avLst/>
          </a:prstGeom>
        </p:spPr>
        <p:txBody>
          <a:bodyPr wrap="square">
            <a:spAutoFit/>
          </a:bodyPr>
          <a:lstStyle/>
          <a:p>
            <a:r>
              <a:rPr lang="en-US" sz="1100" dirty="0"/>
              <a:t>Source: Kelly et al. (2016) Simulating the phase partitioning of NH</a:t>
            </a:r>
            <a:r>
              <a:rPr lang="en-US" sz="1100" baseline="-25000" dirty="0"/>
              <a:t>3</a:t>
            </a:r>
            <a:r>
              <a:rPr lang="en-US" sz="1100" dirty="0"/>
              <a:t>, HNO</a:t>
            </a:r>
            <a:r>
              <a:rPr lang="en-US" sz="1100" baseline="-25000" dirty="0"/>
              <a:t>3</a:t>
            </a:r>
            <a:r>
              <a:rPr lang="en-US" sz="1100" dirty="0"/>
              <a:t>, and </a:t>
            </a:r>
            <a:r>
              <a:rPr lang="en-US" sz="1100" dirty="0" err="1"/>
              <a:t>HCl</a:t>
            </a:r>
            <a:r>
              <a:rPr lang="en-US" sz="1100" dirty="0"/>
              <a:t> with size-resolved particles over northern Colorado in winter. Atmospheric Environment 131:67-77.</a:t>
            </a:r>
          </a:p>
        </p:txBody>
      </p:sp>
      <p:sp>
        <p:nvSpPr>
          <p:cNvPr id="18" name="Content Placeholder 2"/>
          <p:cNvSpPr txBox="1">
            <a:spLocks/>
          </p:cNvSpPr>
          <p:nvPr/>
        </p:nvSpPr>
        <p:spPr>
          <a:xfrm>
            <a:off x="5753778" y="4037340"/>
            <a:ext cx="4562064" cy="1632792"/>
          </a:xfrm>
          <a:prstGeom prst="rect">
            <a:avLst/>
          </a:prstGeom>
        </p:spPr>
        <p:txBody>
          <a:bodyPr/>
          <a:lstStyle/>
          <a:p>
            <a:pPr marL="132160" indent="-132160">
              <a:spcBef>
                <a:spcPts val="600"/>
              </a:spcBef>
              <a:buClr>
                <a:schemeClr val="tx2"/>
              </a:buClr>
              <a:buFont typeface="Arial" pitchFamily="34" charset="0"/>
              <a:buChar char="•"/>
            </a:pPr>
            <a:r>
              <a:rPr lang="en-US" sz="1500" dirty="0"/>
              <a:t>NH</a:t>
            </a:r>
            <a:r>
              <a:rPr lang="en-US" sz="1500" baseline="-25000" dirty="0"/>
              <a:t>3</a:t>
            </a:r>
            <a:r>
              <a:rPr lang="en-US" sz="1500" dirty="0"/>
              <a:t> and </a:t>
            </a:r>
            <a:r>
              <a:rPr lang="en-US" sz="1500" dirty="0" err="1"/>
              <a:t>NHx</a:t>
            </a:r>
            <a:r>
              <a:rPr lang="en-US" sz="1500" dirty="0"/>
              <a:t> (NH</a:t>
            </a:r>
            <a:r>
              <a:rPr lang="en-US" sz="1500" baseline="-25000" dirty="0"/>
              <a:t>3 </a:t>
            </a:r>
            <a:r>
              <a:rPr lang="en-US" sz="1500" dirty="0"/>
              <a:t>+ NH</a:t>
            </a:r>
            <a:r>
              <a:rPr lang="en-US" sz="1500" baseline="-25000" dirty="0"/>
              <a:t>4</a:t>
            </a:r>
            <a:r>
              <a:rPr lang="en-US" sz="1500" baseline="30000" dirty="0"/>
              <a:t>+</a:t>
            </a:r>
            <a:r>
              <a:rPr lang="en-US" sz="1500" dirty="0"/>
              <a:t>) are underestimated in the base simulation at the Boulder Atmospheric Observatory (BAO) southwest of the Greeley high-emission region </a:t>
            </a:r>
          </a:p>
          <a:p>
            <a:pPr marL="132160" indent="-132160">
              <a:spcBef>
                <a:spcPts val="600"/>
              </a:spcBef>
              <a:buClr>
                <a:schemeClr val="tx2"/>
              </a:buClr>
              <a:buFont typeface="Arial" pitchFamily="34" charset="0"/>
              <a:buChar char="•"/>
            </a:pPr>
            <a:r>
              <a:rPr lang="en-US" sz="1500" dirty="0"/>
              <a:t>Closer agreement between model and measurements when NH</a:t>
            </a:r>
            <a:r>
              <a:rPr lang="en-US" sz="1500" baseline="-25000" dirty="0"/>
              <a:t>3</a:t>
            </a:r>
            <a:r>
              <a:rPr lang="en-US" sz="1500" dirty="0"/>
              <a:t> emissions are increased by a factor of four</a:t>
            </a:r>
          </a:p>
        </p:txBody>
      </p:sp>
      <p:sp>
        <p:nvSpPr>
          <p:cNvPr id="15" name="Slide Number Placeholder 14"/>
          <p:cNvSpPr>
            <a:spLocks noGrp="1"/>
          </p:cNvSpPr>
          <p:nvPr>
            <p:ph type="sldNum" sz="quarter" idx="12"/>
          </p:nvPr>
        </p:nvSpPr>
        <p:spPr/>
        <p:txBody>
          <a:bodyPr/>
          <a:lstStyle/>
          <a:p>
            <a:fld id="{4CCF09B7-36D8-464D-A386-8F07541584EF}" type="slidenum">
              <a:rPr lang="en-US" smtClean="0"/>
              <a:t>18</a:t>
            </a:fld>
            <a:endParaRPr lang="en-US"/>
          </a:p>
        </p:txBody>
      </p:sp>
      <p:grpSp>
        <p:nvGrpSpPr>
          <p:cNvPr id="20" name="Group 19" title="NHx Comparisons in NE CO"/>
          <p:cNvGrpSpPr/>
          <p:nvPr/>
        </p:nvGrpSpPr>
        <p:grpSpPr>
          <a:xfrm>
            <a:off x="8034812" y="2073040"/>
            <a:ext cx="1802111" cy="1714500"/>
            <a:chOff x="6510811" y="2073040"/>
            <a:chExt cx="1802111" cy="1714500"/>
          </a:xfrm>
        </p:grpSpPr>
        <p:pic>
          <p:nvPicPr>
            <p:cNvPr id="19" name="Picture 18" title="NHx Comparisons"/>
            <p:cNvPicPr>
              <a:picLocks noChangeAspect="1"/>
            </p:cNvPicPr>
            <p:nvPr/>
          </p:nvPicPr>
          <p:blipFill rotWithShape="1">
            <a:blip r:embed="rId5" cstate="print">
              <a:extLst>
                <a:ext uri="{28A0092B-C50C-407E-A947-70E740481C1C}">
                  <a14:useLocalDpi xmlns:a14="http://schemas.microsoft.com/office/drawing/2010/main" val="0"/>
                </a:ext>
              </a:extLst>
            </a:blip>
            <a:srcRect l="1665" t="5333" r="70305" b="9333"/>
            <a:stretch/>
          </p:blipFill>
          <p:spPr>
            <a:xfrm>
              <a:off x="6510811" y="2073040"/>
              <a:ext cx="1802111" cy="1714500"/>
            </a:xfrm>
            <a:prstGeom prst="rect">
              <a:avLst/>
            </a:prstGeom>
          </p:spPr>
        </p:pic>
        <p:sp>
          <p:nvSpPr>
            <p:cNvPr id="17" name="TextBox 16"/>
            <p:cNvSpPr txBox="1"/>
            <p:nvPr/>
          </p:nvSpPr>
          <p:spPr>
            <a:xfrm>
              <a:off x="6894576" y="2098069"/>
              <a:ext cx="1418346" cy="215444"/>
            </a:xfrm>
            <a:prstGeom prst="rect">
              <a:avLst/>
            </a:prstGeom>
            <a:solidFill>
              <a:schemeClr val="bg1">
                <a:lumMod val="85000"/>
              </a:schemeClr>
            </a:solidFill>
          </p:spPr>
          <p:txBody>
            <a:bodyPr wrap="square" lIns="0" tIns="0" rIns="0" bIns="0" rtlCol="0">
              <a:spAutoFit/>
            </a:bodyPr>
            <a:lstStyle/>
            <a:p>
              <a:pPr algn="ctr"/>
              <a:r>
                <a:rPr lang="en-US" sz="1400" dirty="0" err="1"/>
                <a:t>NHx</a:t>
              </a:r>
              <a:endParaRPr lang="en-US" sz="1400" dirty="0"/>
            </a:p>
          </p:txBody>
        </p:sp>
      </p:grpSp>
      <p:sp>
        <p:nvSpPr>
          <p:cNvPr id="23" name="Oval 22" descr="If emissions increased by factor of 4 models do better" title="Highlighted circle">
            <a:extLst>
              <a:ext uri="{FF2B5EF4-FFF2-40B4-BE49-F238E27FC236}">
                <a16:creationId xmlns:a16="http://schemas.microsoft.com/office/drawing/2014/main" id="{A8E759A9-96F2-4E27-A675-19DCEC849658}"/>
              </a:ext>
            </a:extLst>
          </p:cNvPr>
          <p:cNvSpPr/>
          <p:nvPr/>
        </p:nvSpPr>
        <p:spPr>
          <a:xfrm>
            <a:off x="5585401" y="4696790"/>
            <a:ext cx="5049078" cy="153617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667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thly comparisons of NH3 between model and measurement in the SE US" title="SEARCH Network NH3 Comparisons"/>
          <p:cNvPicPr>
            <a:picLocks noChangeAspect="1"/>
          </p:cNvPicPr>
          <p:nvPr/>
        </p:nvPicPr>
        <p:blipFill>
          <a:blip r:embed="rId3"/>
          <a:stretch>
            <a:fillRect/>
          </a:stretch>
        </p:blipFill>
        <p:spPr>
          <a:xfrm>
            <a:off x="2152651" y="1813628"/>
            <a:ext cx="4173583" cy="3429000"/>
          </a:xfrm>
          <a:prstGeom prst="rect">
            <a:avLst/>
          </a:prstGeom>
        </p:spPr>
      </p:pic>
      <p:sp>
        <p:nvSpPr>
          <p:cNvPr id="4" name="Rectangle 3"/>
          <p:cNvSpPr/>
          <p:nvPr/>
        </p:nvSpPr>
        <p:spPr>
          <a:xfrm>
            <a:off x="1844040" y="5989321"/>
            <a:ext cx="6380396" cy="430887"/>
          </a:xfrm>
          <a:prstGeom prst="rect">
            <a:avLst/>
          </a:prstGeom>
        </p:spPr>
        <p:txBody>
          <a:bodyPr wrap="square">
            <a:spAutoFit/>
          </a:bodyPr>
          <a:lstStyle/>
          <a:p>
            <a:r>
              <a:rPr lang="en-US" sz="1100" dirty="0"/>
              <a:t>Source: Pye et al. (2015) Modeling the current and future roles of particulate organic nitrates in the southeastern United States, Environmental Science Technology</a:t>
            </a:r>
          </a:p>
        </p:txBody>
      </p:sp>
      <p:sp>
        <p:nvSpPr>
          <p:cNvPr id="5" name="Content Placeholder 2"/>
          <p:cNvSpPr txBox="1">
            <a:spLocks/>
          </p:cNvSpPr>
          <p:nvPr/>
        </p:nvSpPr>
        <p:spPr>
          <a:xfrm>
            <a:off x="6733564" y="2307112"/>
            <a:ext cx="3519362" cy="2193059"/>
          </a:xfrm>
          <a:prstGeom prst="rect">
            <a:avLst/>
          </a:prstGeom>
        </p:spPr>
        <p:txBody>
          <a:bodyPr/>
          <a:lstStyle/>
          <a:p>
            <a:pPr marL="132160" indent="-132160">
              <a:spcBef>
                <a:spcPts val="600"/>
              </a:spcBef>
              <a:buClr>
                <a:schemeClr val="tx2"/>
              </a:buClr>
              <a:buFont typeface="Arial" pitchFamily="34" charset="0"/>
              <a:buChar char="•"/>
            </a:pPr>
            <a:r>
              <a:rPr lang="en-US" sz="1700" dirty="0"/>
              <a:t>At the SEARCH site in Centreville, AL, model predictions are of similar magnitude as observations during summer of 2013</a:t>
            </a:r>
          </a:p>
          <a:p>
            <a:pPr marL="132160" indent="-132160">
              <a:spcBef>
                <a:spcPts val="600"/>
              </a:spcBef>
              <a:buClr>
                <a:schemeClr val="tx2"/>
              </a:buClr>
              <a:buFont typeface="Arial" pitchFamily="34" charset="0"/>
              <a:buChar char="•"/>
            </a:pPr>
            <a:r>
              <a:rPr lang="en-US" sz="1700" dirty="0"/>
              <a:t>Some differences in diurnal profiles</a:t>
            </a:r>
          </a:p>
        </p:txBody>
      </p:sp>
      <p:sp>
        <p:nvSpPr>
          <p:cNvPr id="6" name="Slide Number Placeholder 5"/>
          <p:cNvSpPr>
            <a:spLocks noGrp="1"/>
          </p:cNvSpPr>
          <p:nvPr>
            <p:ph type="sldNum" sz="quarter" idx="12"/>
          </p:nvPr>
        </p:nvSpPr>
        <p:spPr/>
        <p:txBody>
          <a:bodyPr/>
          <a:lstStyle/>
          <a:p>
            <a:fld id="{4CCF09B7-36D8-464D-A386-8F07541584EF}" type="slidenum">
              <a:rPr lang="en-US" smtClean="0"/>
              <a:t>19</a:t>
            </a:fld>
            <a:endParaRPr lang="en-US"/>
          </a:p>
        </p:txBody>
      </p:sp>
      <p:sp>
        <p:nvSpPr>
          <p:cNvPr id="8" name="TextBox 7">
            <a:extLst>
              <a:ext uri="{FF2B5EF4-FFF2-40B4-BE49-F238E27FC236}">
                <a16:creationId xmlns:a16="http://schemas.microsoft.com/office/drawing/2014/main" id="{CA658090-2F8B-411E-8EEE-38F037E880A3}"/>
              </a:ext>
            </a:extLst>
          </p:cNvPr>
          <p:cNvSpPr txBox="1"/>
          <p:nvPr/>
        </p:nvSpPr>
        <p:spPr>
          <a:xfrm>
            <a:off x="6733564" y="4368801"/>
            <a:ext cx="3305786" cy="1200329"/>
          </a:xfrm>
          <a:prstGeom prst="rect">
            <a:avLst/>
          </a:prstGeom>
          <a:noFill/>
        </p:spPr>
        <p:txBody>
          <a:bodyPr wrap="square" rtlCol="0">
            <a:spAutoFit/>
          </a:bodyPr>
          <a:lstStyle/>
          <a:p>
            <a:r>
              <a:rPr lang="en-US" dirty="0">
                <a:solidFill>
                  <a:srgbClr val="FF0000"/>
                </a:solidFill>
              </a:rPr>
              <a:t>Our modeling seems to show that the match between model-predicted NH3 and observations is better in the SE US</a:t>
            </a:r>
          </a:p>
        </p:txBody>
      </p:sp>
      <p:sp>
        <p:nvSpPr>
          <p:cNvPr id="10" name="Title 1">
            <a:extLst>
              <a:ext uri="{FF2B5EF4-FFF2-40B4-BE49-F238E27FC236}">
                <a16:creationId xmlns:a16="http://schemas.microsoft.com/office/drawing/2014/main" id="{9465C919-0BCA-4706-852E-47E42564983F}"/>
              </a:ext>
            </a:extLst>
          </p:cNvPr>
          <p:cNvSpPr txBox="1">
            <a:spLocks noGrp="1"/>
          </p:cNvSpPr>
          <p:nvPr>
            <p:ph type="title"/>
          </p:nvPr>
        </p:nvSpPr>
        <p:spPr>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25" dirty="0"/>
              <a:t>Southeastern Aerosol Research and Characterization (SEARCH) Study</a:t>
            </a:r>
          </a:p>
        </p:txBody>
      </p:sp>
    </p:spTree>
    <p:extLst>
      <p:ext uri="{BB962C8B-B14F-4D97-AF65-F5344CB8AC3E}">
        <p14:creationId xmlns:p14="http://schemas.microsoft.com/office/powerpoint/2010/main" val="199204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C18D-769A-4BC3-AAAD-E5B067004307}"/>
              </a:ext>
            </a:extLst>
          </p:cNvPr>
          <p:cNvSpPr>
            <a:spLocks noGrp="1"/>
          </p:cNvSpPr>
          <p:nvPr>
            <p:ph type="title"/>
          </p:nvPr>
        </p:nvSpPr>
        <p:spPr/>
        <p:txBody>
          <a:bodyPr/>
          <a:lstStyle/>
          <a:p>
            <a:r>
              <a:rPr lang="en-US" dirty="0"/>
              <a:t>General Information</a:t>
            </a:r>
          </a:p>
        </p:txBody>
      </p:sp>
      <p:sp>
        <p:nvSpPr>
          <p:cNvPr id="3" name="Text Placeholder 2">
            <a:extLst>
              <a:ext uri="{FF2B5EF4-FFF2-40B4-BE49-F238E27FC236}">
                <a16:creationId xmlns:a16="http://schemas.microsoft.com/office/drawing/2014/main" id="{57BE3F6A-8AE9-4B57-A290-4D7CC190278A}"/>
              </a:ext>
            </a:extLst>
          </p:cNvPr>
          <p:cNvSpPr>
            <a:spLocks noGrp="1"/>
          </p:cNvSpPr>
          <p:nvPr>
            <p:ph type="body" idx="1"/>
          </p:nvPr>
        </p:nvSpPr>
        <p:spPr/>
        <p:txBody>
          <a:bodyPr/>
          <a:lstStyle/>
          <a:p>
            <a:r>
              <a:rPr lang="en-US" dirty="0"/>
              <a:t>Trainers</a:t>
            </a:r>
          </a:p>
        </p:txBody>
      </p:sp>
      <p:sp>
        <p:nvSpPr>
          <p:cNvPr id="4" name="Content Placeholder 3">
            <a:extLst>
              <a:ext uri="{FF2B5EF4-FFF2-40B4-BE49-F238E27FC236}">
                <a16:creationId xmlns:a16="http://schemas.microsoft.com/office/drawing/2014/main" id="{1AC0EF71-3FB3-493B-ABDA-EAE6757033DB}"/>
              </a:ext>
            </a:extLst>
          </p:cNvPr>
          <p:cNvSpPr>
            <a:spLocks noGrp="1"/>
          </p:cNvSpPr>
          <p:nvPr>
            <p:ph sz="half" idx="2"/>
          </p:nvPr>
        </p:nvSpPr>
        <p:spPr>
          <a:xfrm>
            <a:off x="2153842" y="2505075"/>
            <a:ext cx="3999308" cy="3684588"/>
          </a:xfrm>
        </p:spPr>
        <p:txBody>
          <a:bodyPr/>
          <a:lstStyle/>
          <a:p>
            <a:r>
              <a:rPr lang="en-US" dirty="0"/>
              <a:t>Tesh Rao, EPA, OAQPS</a:t>
            </a:r>
          </a:p>
          <a:p>
            <a:pPr lvl="1"/>
            <a:r>
              <a:rPr lang="en-US" dirty="0">
                <a:hlinkClick r:id="rId3"/>
              </a:rPr>
              <a:t>Rao.Venkatesh@epa.gov</a:t>
            </a:r>
            <a:endParaRPr lang="en-US" dirty="0"/>
          </a:p>
          <a:p>
            <a:pPr lvl="1"/>
            <a:r>
              <a:rPr lang="en-US" dirty="0"/>
              <a:t>919-541-1173</a:t>
            </a:r>
          </a:p>
          <a:p>
            <a:r>
              <a:rPr lang="en-US" dirty="0"/>
              <a:t>Jesse Bash, EPA, ORD</a:t>
            </a:r>
          </a:p>
          <a:p>
            <a:pPr lvl="1"/>
            <a:r>
              <a:rPr lang="en-US" dirty="0">
                <a:hlinkClick r:id="rId4"/>
              </a:rPr>
              <a:t>Bash.Jesse@epa.gov</a:t>
            </a:r>
            <a:endParaRPr lang="en-US" dirty="0"/>
          </a:p>
          <a:p>
            <a:pPr lvl="1"/>
            <a:r>
              <a:rPr lang="en-US" dirty="0"/>
              <a:t>919-541-0862</a:t>
            </a:r>
          </a:p>
        </p:txBody>
      </p:sp>
      <p:sp>
        <p:nvSpPr>
          <p:cNvPr id="8" name="Slide Number Placeholder 7">
            <a:extLst>
              <a:ext uri="{FF2B5EF4-FFF2-40B4-BE49-F238E27FC236}">
                <a16:creationId xmlns:a16="http://schemas.microsoft.com/office/drawing/2014/main" id="{7097D1B3-F49F-48F0-B640-B8B8EFDF6A09}"/>
              </a:ext>
            </a:extLst>
          </p:cNvPr>
          <p:cNvSpPr>
            <a:spLocks noGrp="1"/>
          </p:cNvSpPr>
          <p:nvPr>
            <p:ph type="sldNum" sz="quarter" idx="12"/>
          </p:nvPr>
        </p:nvSpPr>
        <p:spPr/>
        <p:txBody>
          <a:bodyPr/>
          <a:lstStyle/>
          <a:p>
            <a:fld id="{4CCF09B7-36D8-464D-A386-8F07541584EF}" type="slidenum">
              <a:rPr lang="en-US" smtClean="0"/>
              <a:t>2</a:t>
            </a:fld>
            <a:endParaRPr lang="en-US"/>
          </a:p>
        </p:txBody>
      </p:sp>
    </p:spTree>
    <p:extLst>
      <p:ext uri="{BB962C8B-B14F-4D97-AF65-F5344CB8AC3E}">
        <p14:creationId xmlns:p14="http://schemas.microsoft.com/office/powerpoint/2010/main" val="367813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9219"/>
            <a:ext cx="7886700" cy="1325563"/>
          </a:xfrm>
        </p:spPr>
        <p:txBody>
          <a:bodyPr>
            <a:normAutofit/>
          </a:bodyPr>
          <a:lstStyle/>
          <a:p>
            <a:r>
              <a:rPr lang="en-US" sz="3600" dirty="0"/>
              <a:t>Deposition of </a:t>
            </a:r>
            <a:r>
              <a:rPr lang="en-US" sz="3600" dirty="0" err="1"/>
              <a:t>NHx</a:t>
            </a:r>
            <a:r>
              <a:rPr lang="en-US" sz="3600" dirty="0"/>
              <a:t> relative to total N</a:t>
            </a:r>
          </a:p>
        </p:txBody>
      </p:sp>
      <p:sp>
        <p:nvSpPr>
          <p:cNvPr id="3" name="Content Placeholder 2"/>
          <p:cNvSpPr>
            <a:spLocks noGrp="1"/>
          </p:cNvSpPr>
          <p:nvPr>
            <p:ph idx="1"/>
          </p:nvPr>
        </p:nvSpPr>
        <p:spPr>
          <a:xfrm>
            <a:off x="2152650" y="1092093"/>
            <a:ext cx="7886700" cy="751066"/>
          </a:xfrm>
        </p:spPr>
        <p:txBody>
          <a:bodyPr>
            <a:normAutofit fontScale="85000" lnSpcReduction="10000"/>
          </a:bodyPr>
          <a:lstStyle/>
          <a:p>
            <a:r>
              <a:rPr lang="en-US" sz="1900" dirty="0"/>
              <a:t>NH</a:t>
            </a:r>
            <a:r>
              <a:rPr lang="en-US" sz="1900" baseline="-25000" dirty="0"/>
              <a:t>4</a:t>
            </a:r>
            <a:r>
              <a:rPr lang="en-US" sz="1900" dirty="0"/>
              <a:t> + NH</a:t>
            </a:r>
            <a:r>
              <a:rPr lang="en-US" sz="1900" baseline="-25000" dirty="0"/>
              <a:t>3</a:t>
            </a:r>
            <a:r>
              <a:rPr lang="en-US" sz="1900" dirty="0"/>
              <a:t> = </a:t>
            </a:r>
            <a:r>
              <a:rPr lang="en-US" sz="1900" dirty="0" err="1"/>
              <a:t>NHx</a:t>
            </a:r>
            <a:r>
              <a:rPr lang="en-US" sz="1900" dirty="0"/>
              <a:t>, which nationally makes up nearly half of all nitrogen deposition</a:t>
            </a:r>
          </a:p>
          <a:p>
            <a:r>
              <a:rPr lang="en-US" sz="1900" dirty="0"/>
              <a:t>Based on NADP TDEP (fused CMAQ and CASTNET) data</a:t>
            </a:r>
          </a:p>
          <a:p>
            <a:pPr lvl="1"/>
            <a:endParaRPr lang="en-US" dirty="0"/>
          </a:p>
          <a:p>
            <a:pPr marL="0" indent="0">
              <a:buNone/>
            </a:pPr>
            <a:endParaRPr lang="en-US" dirty="0"/>
          </a:p>
        </p:txBody>
      </p:sp>
      <p:pic>
        <p:nvPicPr>
          <p:cNvPr id="4" name="Picture 3" title="Ratio of NH4 to NH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421" y="2183462"/>
            <a:ext cx="4615036" cy="3566160"/>
          </a:xfrm>
          <a:prstGeom prst="rect">
            <a:avLst/>
          </a:prstGeom>
        </p:spPr>
      </p:pic>
      <p:sp>
        <p:nvSpPr>
          <p:cNvPr id="5" name="TextBox 4"/>
          <p:cNvSpPr txBox="1"/>
          <p:nvPr/>
        </p:nvSpPr>
        <p:spPr>
          <a:xfrm>
            <a:off x="2225838" y="2232990"/>
            <a:ext cx="3870162" cy="369332"/>
          </a:xfrm>
          <a:prstGeom prst="rect">
            <a:avLst/>
          </a:prstGeom>
          <a:noFill/>
        </p:spPr>
        <p:txBody>
          <a:bodyPr wrap="none" rtlCol="0">
            <a:spAutoFit/>
          </a:bodyPr>
          <a:lstStyle/>
          <a:p>
            <a:r>
              <a:rPr lang="en-US" dirty="0"/>
              <a:t>2011 Ratio of </a:t>
            </a:r>
            <a:r>
              <a:rPr lang="en-US" dirty="0" err="1"/>
              <a:t>NHx</a:t>
            </a:r>
            <a:r>
              <a:rPr lang="en-US" dirty="0"/>
              <a:t> to total N deposition</a:t>
            </a:r>
          </a:p>
        </p:txBody>
      </p:sp>
      <p:pic>
        <p:nvPicPr>
          <p:cNvPr id="9" name="Picture 8" title="2011 Total N Deposi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964" y="2417656"/>
            <a:ext cx="4615036" cy="3566160"/>
          </a:xfrm>
          <a:prstGeom prst="rect">
            <a:avLst/>
          </a:prstGeom>
        </p:spPr>
      </p:pic>
      <p:sp>
        <p:nvSpPr>
          <p:cNvPr id="11" name="TextBox 10"/>
          <p:cNvSpPr txBox="1"/>
          <p:nvPr/>
        </p:nvSpPr>
        <p:spPr>
          <a:xfrm>
            <a:off x="7345896" y="2239180"/>
            <a:ext cx="2444644" cy="369332"/>
          </a:xfrm>
          <a:prstGeom prst="rect">
            <a:avLst/>
          </a:prstGeom>
          <a:noFill/>
        </p:spPr>
        <p:txBody>
          <a:bodyPr wrap="none" rtlCol="0">
            <a:spAutoFit/>
          </a:bodyPr>
          <a:lstStyle/>
          <a:p>
            <a:r>
              <a:rPr lang="en-US" dirty="0"/>
              <a:t>2011 total N deposition</a:t>
            </a:r>
          </a:p>
        </p:txBody>
      </p:sp>
      <p:sp>
        <p:nvSpPr>
          <p:cNvPr id="12" name="TextBox 11"/>
          <p:cNvSpPr txBox="1"/>
          <p:nvPr/>
        </p:nvSpPr>
        <p:spPr>
          <a:xfrm>
            <a:off x="5261256" y="4559511"/>
            <a:ext cx="1306768" cy="261610"/>
          </a:xfrm>
          <a:prstGeom prst="rect">
            <a:avLst/>
          </a:prstGeom>
          <a:noFill/>
        </p:spPr>
        <p:txBody>
          <a:bodyPr wrap="none" rtlCol="0">
            <a:spAutoFit/>
          </a:bodyPr>
          <a:lstStyle/>
          <a:p>
            <a:r>
              <a:rPr lang="en-US" sz="1100" dirty="0"/>
              <a:t>Source: NADP TDEP</a:t>
            </a:r>
          </a:p>
        </p:txBody>
      </p:sp>
      <p:sp>
        <p:nvSpPr>
          <p:cNvPr id="6" name="Slide Number Placeholder 5"/>
          <p:cNvSpPr>
            <a:spLocks noGrp="1"/>
          </p:cNvSpPr>
          <p:nvPr>
            <p:ph type="sldNum" sz="quarter" idx="12"/>
          </p:nvPr>
        </p:nvSpPr>
        <p:spPr/>
        <p:txBody>
          <a:bodyPr/>
          <a:lstStyle/>
          <a:p>
            <a:fld id="{4CCF09B7-36D8-464D-A386-8F07541584EF}" type="slidenum">
              <a:rPr lang="en-US" smtClean="0"/>
              <a:t>20</a:t>
            </a:fld>
            <a:endParaRPr lang="en-US"/>
          </a:p>
        </p:txBody>
      </p:sp>
    </p:spTree>
    <p:extLst>
      <p:ext uri="{BB962C8B-B14F-4D97-AF65-F5344CB8AC3E}">
        <p14:creationId xmlns:p14="http://schemas.microsoft.com/office/powerpoint/2010/main" val="18356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312947"/>
            <a:ext cx="7886700" cy="575542"/>
          </a:xfrm>
        </p:spPr>
        <p:txBody>
          <a:bodyPr>
            <a:normAutofit fontScale="90000"/>
          </a:bodyPr>
          <a:lstStyle/>
          <a:p>
            <a:r>
              <a:rPr lang="en-US" dirty="0"/>
              <a:t>Summary of NH3 Model Evaluations</a:t>
            </a:r>
          </a:p>
        </p:txBody>
      </p:sp>
      <p:sp>
        <p:nvSpPr>
          <p:cNvPr id="3" name="Content Placeholder 2"/>
          <p:cNvSpPr>
            <a:spLocks noGrp="1"/>
          </p:cNvSpPr>
          <p:nvPr>
            <p:ph idx="1"/>
          </p:nvPr>
        </p:nvSpPr>
        <p:spPr>
          <a:xfrm>
            <a:off x="1620253" y="888489"/>
            <a:ext cx="8726905" cy="5832986"/>
          </a:xfrm>
        </p:spPr>
        <p:txBody>
          <a:bodyPr>
            <a:normAutofit lnSpcReduction="10000"/>
          </a:bodyPr>
          <a:lstStyle/>
          <a:p>
            <a:r>
              <a:rPr lang="en-US" sz="2400" dirty="0"/>
              <a:t>National evaluations with </a:t>
            </a:r>
            <a:r>
              <a:rPr lang="en-US" sz="2400" dirty="0" err="1"/>
              <a:t>AMoN</a:t>
            </a:r>
            <a:r>
              <a:rPr lang="en-US" sz="2400" dirty="0"/>
              <a:t> data suggest the model is biased low but has a reasonable representation of seasonal patterns</a:t>
            </a:r>
          </a:p>
          <a:p>
            <a:r>
              <a:rPr lang="en-US" sz="2400" dirty="0"/>
              <a:t>Evaluations for regions with large livestock operations indicate that the model has significant under-predictions in these areas, although modeled emissions are elevated in these regions compared to surrounding areas</a:t>
            </a:r>
          </a:p>
          <a:p>
            <a:r>
              <a:rPr lang="en-US" sz="2400" dirty="0"/>
              <a:t>For some areas/periods (e.g., SEARCH and Pasadena), model predictions are in reasonable agreement with measurements or are biased high</a:t>
            </a:r>
          </a:p>
          <a:p>
            <a:r>
              <a:rPr lang="en-US" sz="2400" dirty="0"/>
              <a:t>Overall, model evaluations suggest that emissions are too low in many areas; however,</a:t>
            </a:r>
          </a:p>
          <a:p>
            <a:pPr lvl="1"/>
            <a:r>
              <a:rPr lang="en-US" sz="2000" dirty="0"/>
              <a:t>NH</a:t>
            </a:r>
            <a:r>
              <a:rPr lang="en-US" sz="2000" baseline="-25000" dirty="0"/>
              <a:t>3</a:t>
            </a:r>
            <a:r>
              <a:rPr lang="en-US" sz="2000" dirty="0"/>
              <a:t> is highly variable in space/time, so we need to use caution in interpreting short snapshots from field campaigns or sparse monitoring</a:t>
            </a:r>
          </a:p>
          <a:p>
            <a:pPr lvl="1"/>
            <a:r>
              <a:rPr lang="en-US" sz="2000" dirty="0"/>
              <a:t>Issues with modeling the fate and transport of NH</a:t>
            </a:r>
            <a:r>
              <a:rPr lang="en-US" sz="2000" baseline="-25000" dirty="0"/>
              <a:t>3</a:t>
            </a:r>
            <a:r>
              <a:rPr lang="en-US" sz="2000" dirty="0"/>
              <a:t> likely explain a portion of the model-measurement differences</a:t>
            </a:r>
          </a:p>
          <a:p>
            <a:pPr lvl="1"/>
            <a:r>
              <a:rPr lang="en-US" sz="2000" dirty="0"/>
              <a:t>Issues with the spatial allocation of emissions could explain a portion of the differences</a:t>
            </a:r>
          </a:p>
        </p:txBody>
      </p:sp>
      <p:sp>
        <p:nvSpPr>
          <p:cNvPr id="4" name="Slide Number Placeholder 3"/>
          <p:cNvSpPr>
            <a:spLocks noGrp="1"/>
          </p:cNvSpPr>
          <p:nvPr>
            <p:ph type="sldNum" sz="quarter" idx="12"/>
          </p:nvPr>
        </p:nvSpPr>
        <p:spPr/>
        <p:txBody>
          <a:bodyPr/>
          <a:lstStyle/>
          <a:p>
            <a:fld id="{4CCF09B7-36D8-464D-A386-8F07541584EF}" type="slidenum">
              <a:rPr lang="en-US" smtClean="0"/>
              <a:t>21</a:t>
            </a:fld>
            <a:endParaRPr lang="en-US"/>
          </a:p>
        </p:txBody>
      </p:sp>
    </p:spTree>
    <p:extLst>
      <p:ext uri="{BB962C8B-B14F-4D97-AF65-F5344CB8AC3E}">
        <p14:creationId xmlns:p14="http://schemas.microsoft.com/office/powerpoint/2010/main" val="429346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Emissions Inventory Issues related to NH3 emissions</a:t>
            </a:r>
          </a:p>
        </p:txBody>
      </p:sp>
      <p:sp>
        <p:nvSpPr>
          <p:cNvPr id="4" name="Slide Number Placeholder 3"/>
          <p:cNvSpPr>
            <a:spLocks noGrp="1"/>
          </p:cNvSpPr>
          <p:nvPr>
            <p:ph type="sldNum" sz="quarter" idx="12"/>
          </p:nvPr>
        </p:nvSpPr>
        <p:spPr/>
        <p:txBody>
          <a:bodyPr/>
          <a:lstStyle/>
          <a:p>
            <a:fld id="{4CCF09B7-36D8-464D-A386-8F07541584EF}" type="slidenum">
              <a:rPr lang="en-US" smtClean="0"/>
              <a:t>22</a:t>
            </a:fld>
            <a:endParaRPr lang="en-US"/>
          </a:p>
        </p:txBody>
      </p:sp>
    </p:spTree>
    <p:extLst>
      <p:ext uri="{BB962C8B-B14F-4D97-AF65-F5344CB8AC3E}">
        <p14:creationId xmlns:p14="http://schemas.microsoft.com/office/powerpoint/2010/main" val="386573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issue?</a:t>
            </a:r>
          </a:p>
        </p:txBody>
      </p:sp>
      <p:sp>
        <p:nvSpPr>
          <p:cNvPr id="4" name="Content Placeholder 3"/>
          <p:cNvSpPr>
            <a:spLocks noGrp="1"/>
          </p:cNvSpPr>
          <p:nvPr>
            <p:ph idx="1"/>
          </p:nvPr>
        </p:nvSpPr>
        <p:spPr/>
        <p:txBody>
          <a:bodyPr>
            <a:normAutofit/>
          </a:bodyPr>
          <a:lstStyle/>
          <a:p>
            <a:r>
              <a:rPr lang="en-US" dirty="0"/>
              <a:t>Many papers have suggested that NH3 emissions may be too low in certain key sectors in the NEI based on modeling results and other analysis</a:t>
            </a:r>
          </a:p>
          <a:p>
            <a:r>
              <a:rPr lang="en-US" dirty="0"/>
              <a:t>EPA’s modeling is also showing an under-prediction between model output and monitored NH3 values</a:t>
            </a:r>
          </a:p>
          <a:p>
            <a:r>
              <a:rPr lang="en-US" dirty="0"/>
              <a:t>It remains unclear which sources may be underestimated—but Ag sources have been implicated, since they contribute most NH3 totals in the NEI</a:t>
            </a:r>
          </a:p>
        </p:txBody>
      </p:sp>
      <p:sp>
        <p:nvSpPr>
          <p:cNvPr id="5" name="Slide Number Placeholder 4"/>
          <p:cNvSpPr>
            <a:spLocks noGrp="1"/>
          </p:cNvSpPr>
          <p:nvPr>
            <p:ph type="sldNum" sz="quarter" idx="12"/>
          </p:nvPr>
        </p:nvSpPr>
        <p:spPr/>
        <p:txBody>
          <a:bodyPr/>
          <a:lstStyle/>
          <a:p>
            <a:fld id="{4CCF09B7-36D8-464D-A386-8F07541584EF}" type="slidenum">
              <a:rPr lang="en-US" smtClean="0"/>
              <a:t>23</a:t>
            </a:fld>
            <a:endParaRPr lang="en-US"/>
          </a:p>
        </p:txBody>
      </p:sp>
    </p:spTree>
    <p:extLst>
      <p:ext uri="{BB962C8B-B14F-4D97-AF65-F5344CB8AC3E}">
        <p14:creationId xmlns:p14="http://schemas.microsoft.com/office/powerpoint/2010/main" val="284196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DBD5FEB5-9E17-4574-9F62-6D41CEBA7836}" type="slidenum">
              <a:rPr lang="en-US" smtClean="0"/>
              <a:t>24</a:t>
            </a:fld>
            <a:endParaRPr lang="en-US"/>
          </a:p>
        </p:txBody>
      </p:sp>
      <p:graphicFrame>
        <p:nvGraphicFramePr>
          <p:cNvPr id="5" name="Chart 4" title="Piechart of NH3 in the 2014 nEI by sector">
            <a:extLst>
              <a:ext uri="{FF2B5EF4-FFF2-40B4-BE49-F238E27FC236}">
                <a16:creationId xmlns:a16="http://schemas.microsoft.com/office/drawing/2014/main" id="{568EA998-939F-404A-9167-A17DD45C78EE}"/>
              </a:ext>
            </a:extLst>
          </p:cNvPr>
          <p:cNvGraphicFramePr>
            <a:graphicFrameLocks/>
          </p:cNvGraphicFramePr>
          <p:nvPr>
            <p:extLst>
              <p:ext uri="{D42A27DB-BD31-4B8C-83A1-F6EECF244321}">
                <p14:modId xmlns:p14="http://schemas.microsoft.com/office/powerpoint/2010/main" val="1714399885"/>
              </p:ext>
            </p:extLst>
          </p:nvPr>
        </p:nvGraphicFramePr>
        <p:xfrm>
          <a:off x="1818968" y="2096116"/>
          <a:ext cx="5991533" cy="30234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title="Piechart of NH3 in the 2014 NEI v2">
            <a:extLst>
              <a:ext uri="{FF2B5EF4-FFF2-40B4-BE49-F238E27FC236}">
                <a16:creationId xmlns:a16="http://schemas.microsoft.com/office/drawing/2014/main" id="{568EA998-939F-404A-9167-A17DD45C78EE}"/>
              </a:ext>
            </a:extLst>
          </p:cNvPr>
          <p:cNvGraphicFramePr>
            <a:graphicFrameLocks/>
          </p:cNvGraphicFramePr>
          <p:nvPr>
            <p:extLst>
              <p:ext uri="{D42A27DB-BD31-4B8C-83A1-F6EECF244321}">
                <p14:modId xmlns:p14="http://schemas.microsoft.com/office/powerpoint/2010/main" val="4204697172"/>
              </p:ext>
            </p:extLst>
          </p:nvPr>
        </p:nvGraphicFramePr>
        <p:xfrm>
          <a:off x="2295236" y="1625601"/>
          <a:ext cx="7818583" cy="4645891"/>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E6B17A77-4955-407C-B321-138B9ABB7034}"/>
              </a:ext>
            </a:extLst>
          </p:cNvPr>
          <p:cNvSpPr>
            <a:spLocks noGrp="1"/>
          </p:cNvSpPr>
          <p:nvPr>
            <p:ph type="title"/>
          </p:nvPr>
        </p:nvSpPr>
        <p:spPr>
          <a:xfrm>
            <a:off x="2138218" y="372919"/>
            <a:ext cx="8802498" cy="742950"/>
          </a:xfrm>
        </p:spPr>
        <p:txBody>
          <a:bodyPr>
            <a:normAutofit/>
          </a:bodyPr>
          <a:lstStyle/>
          <a:p>
            <a:pPr eaLnBrk="1" hangingPunct="1"/>
            <a:r>
              <a:rPr lang="en-US" sz="2800" b="1" dirty="0">
                <a:latin typeface="Arial" charset="0"/>
                <a:cs typeface="Arial" charset="0"/>
              </a:rPr>
              <a:t>NH3 in the 2014 NEI v2, ~ 3.6 millions tons total</a:t>
            </a:r>
          </a:p>
        </p:txBody>
      </p:sp>
      <p:graphicFrame>
        <p:nvGraphicFramePr>
          <p:cNvPr id="6" name="Chart 5" title="Ammonia levels in the 2014 NEI v2">
            <a:extLst>
              <a:ext uri="{FF2B5EF4-FFF2-40B4-BE49-F238E27FC236}">
                <a16:creationId xmlns:a16="http://schemas.microsoft.com/office/drawing/2014/main" id="{F69F7733-191A-49BB-9569-2BED3C73B284}"/>
              </a:ext>
            </a:extLst>
          </p:cNvPr>
          <p:cNvGraphicFramePr>
            <a:graphicFrameLocks/>
          </p:cNvGraphicFramePr>
          <p:nvPr>
            <p:extLst>
              <p:ext uri="{D42A27DB-BD31-4B8C-83A1-F6EECF244321}">
                <p14:modId xmlns:p14="http://schemas.microsoft.com/office/powerpoint/2010/main" val="1680256488"/>
              </p:ext>
            </p:extLst>
          </p:nvPr>
        </p:nvGraphicFramePr>
        <p:xfrm>
          <a:off x="2811379" y="1311443"/>
          <a:ext cx="6292516" cy="45960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73639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443"/>
            <a:ext cx="7886700" cy="1325563"/>
          </a:xfrm>
        </p:spPr>
        <p:txBody>
          <a:bodyPr>
            <a:normAutofit/>
          </a:bodyPr>
          <a:lstStyle/>
          <a:p>
            <a:r>
              <a:rPr lang="en-US" sz="3200" dirty="0"/>
              <a:t>NH3 in the 2014 NEI v2, continued…</a:t>
            </a:r>
          </a:p>
        </p:txBody>
      </p:sp>
      <p:pic>
        <p:nvPicPr>
          <p:cNvPr id="4" name="Content Placeholder 3" title="NH3 Trends for ag livestock fertilizer in NEI past 4 cycles"/>
          <p:cNvPicPr>
            <a:picLocks noGrp="1" noChangeAspect="1"/>
          </p:cNvPicPr>
          <p:nvPr>
            <p:ph idx="1"/>
          </p:nvPr>
        </p:nvPicPr>
        <p:blipFill>
          <a:blip r:embed="rId4"/>
          <a:stretch>
            <a:fillRect/>
          </a:stretch>
        </p:blipFill>
        <p:spPr>
          <a:xfrm>
            <a:off x="155927" y="3622225"/>
            <a:ext cx="5378080" cy="3235775"/>
          </a:xfrm>
          <a:prstGeom prst="rect">
            <a:avLst/>
          </a:prstGeom>
        </p:spPr>
      </p:pic>
      <p:sp>
        <p:nvSpPr>
          <p:cNvPr id="7" name="Slide Number Placeholder 6"/>
          <p:cNvSpPr>
            <a:spLocks noGrp="1"/>
          </p:cNvSpPr>
          <p:nvPr>
            <p:ph type="sldNum" sz="quarter" idx="12"/>
          </p:nvPr>
        </p:nvSpPr>
        <p:spPr/>
        <p:txBody>
          <a:bodyPr/>
          <a:lstStyle/>
          <a:p>
            <a:fld id="{4157463C-3B5F-46ED-8FB2-3E6648999072}" type="slidenum">
              <a:rPr lang="en-US" smtClean="0"/>
              <a:t>25</a:t>
            </a:fld>
            <a:endParaRPr lang="en-US"/>
          </a:p>
        </p:txBody>
      </p:sp>
      <p:graphicFrame>
        <p:nvGraphicFramePr>
          <p:cNvPr id="12" name="Object 11" title="Top 15 emitting sectors in the 2014 NEI v2">
            <a:extLst>
              <a:ext uri="{FF2B5EF4-FFF2-40B4-BE49-F238E27FC236}">
                <a16:creationId xmlns:a16="http://schemas.microsoft.com/office/drawing/2014/main" id="{CAC1F82D-DEA0-46DE-BBE6-9F0067AFC92A}"/>
              </a:ext>
            </a:extLst>
          </p:cNvPr>
          <p:cNvGraphicFramePr>
            <a:graphicFrameLocks noChangeAspect="1"/>
          </p:cNvGraphicFramePr>
          <p:nvPr>
            <p:extLst>
              <p:ext uri="{D42A27DB-BD31-4B8C-83A1-F6EECF244321}">
                <p14:modId xmlns:p14="http://schemas.microsoft.com/office/powerpoint/2010/main" val="2951486833"/>
              </p:ext>
            </p:extLst>
          </p:nvPr>
        </p:nvGraphicFramePr>
        <p:xfrm>
          <a:off x="49380" y="576764"/>
          <a:ext cx="5591175" cy="3057525"/>
        </p:xfrm>
        <a:graphic>
          <a:graphicData uri="http://schemas.openxmlformats.org/presentationml/2006/ole">
            <mc:AlternateContent xmlns:mc="http://schemas.openxmlformats.org/markup-compatibility/2006">
              <mc:Choice xmlns:v="urn:schemas-microsoft-com:vml" Requires="v">
                <p:oleObj spid="_x0000_s2196" name="Worksheet" r:id="rId5" imgW="5591117" imgH="3057670" progId="Excel.Sheet.12">
                  <p:embed/>
                </p:oleObj>
              </mc:Choice>
              <mc:Fallback>
                <p:oleObj name="Worksheet" r:id="rId5" imgW="5591117" imgH="3057670" progId="Excel.Sheet.12">
                  <p:embed/>
                  <p:pic>
                    <p:nvPicPr>
                      <p:cNvPr id="12" name="Object 11">
                        <a:extLst>
                          <a:ext uri="{FF2B5EF4-FFF2-40B4-BE49-F238E27FC236}">
                            <a16:creationId xmlns:a16="http://schemas.microsoft.com/office/drawing/2014/main" id="{CAC1F82D-DEA0-46DE-BBE6-9F0067AFC92A}"/>
                          </a:ext>
                        </a:extLst>
                      </p:cNvPr>
                      <p:cNvPicPr/>
                      <p:nvPr/>
                    </p:nvPicPr>
                    <p:blipFill>
                      <a:blip r:embed="rId6"/>
                      <a:stretch>
                        <a:fillRect/>
                      </a:stretch>
                    </p:blipFill>
                    <p:spPr>
                      <a:xfrm>
                        <a:off x="49380" y="576764"/>
                        <a:ext cx="5591175" cy="3057525"/>
                      </a:xfrm>
                      <a:prstGeom prst="rect">
                        <a:avLst/>
                      </a:prstGeom>
                    </p:spPr>
                  </p:pic>
                </p:oleObj>
              </mc:Fallback>
            </mc:AlternateContent>
          </a:graphicData>
        </a:graphic>
      </p:graphicFrame>
      <p:sp>
        <p:nvSpPr>
          <p:cNvPr id="13" name="Arrow: Left 12" title="Arrow Pointing to the left table">
            <a:extLst>
              <a:ext uri="{FF2B5EF4-FFF2-40B4-BE49-F238E27FC236}">
                <a16:creationId xmlns:a16="http://schemas.microsoft.com/office/drawing/2014/main" id="{A6056A11-1EB6-48B3-BB49-29BF0A04D258}"/>
              </a:ext>
            </a:extLst>
          </p:cNvPr>
          <p:cNvSpPr/>
          <p:nvPr/>
        </p:nvSpPr>
        <p:spPr>
          <a:xfrm>
            <a:off x="5969543" y="1719993"/>
            <a:ext cx="794084" cy="3007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613B76-40E9-45A4-9D0A-4576BADDAF84}"/>
              </a:ext>
            </a:extLst>
          </p:cNvPr>
          <p:cNvSpPr txBox="1"/>
          <p:nvPr/>
        </p:nvSpPr>
        <p:spPr>
          <a:xfrm>
            <a:off x="6949490" y="704330"/>
            <a:ext cx="1973179" cy="2031325"/>
          </a:xfrm>
          <a:prstGeom prst="rect">
            <a:avLst/>
          </a:prstGeom>
          <a:noFill/>
        </p:spPr>
        <p:txBody>
          <a:bodyPr wrap="square" rtlCol="0">
            <a:spAutoFit/>
          </a:bodyPr>
          <a:lstStyle/>
          <a:p>
            <a:r>
              <a:rPr lang="en-US" dirty="0"/>
              <a:t>Top 15 EIS Sectors for NH3 in the 2014 NEI, Emissions shown in Short Tons (Total NH3 = 3.6 Million Tons)</a:t>
            </a:r>
          </a:p>
        </p:txBody>
      </p:sp>
      <p:sp>
        <p:nvSpPr>
          <p:cNvPr id="3" name="Arrow: Left 2" title="Arrow pointing to left trends chart">
            <a:extLst>
              <a:ext uri="{FF2B5EF4-FFF2-40B4-BE49-F238E27FC236}">
                <a16:creationId xmlns:a16="http://schemas.microsoft.com/office/drawing/2014/main" id="{1731AAFE-2DC5-4E28-B433-0870DED72A6D}"/>
              </a:ext>
            </a:extLst>
          </p:cNvPr>
          <p:cNvSpPr/>
          <p:nvPr/>
        </p:nvSpPr>
        <p:spPr>
          <a:xfrm>
            <a:off x="6176125" y="4888632"/>
            <a:ext cx="781878" cy="569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E57535-5280-4C68-A2FB-0AB6CBDF4779}"/>
              </a:ext>
            </a:extLst>
          </p:cNvPr>
          <p:cNvSpPr txBox="1"/>
          <p:nvPr/>
        </p:nvSpPr>
        <p:spPr>
          <a:xfrm>
            <a:off x="7267183" y="3953589"/>
            <a:ext cx="2081462" cy="2308324"/>
          </a:xfrm>
          <a:prstGeom prst="rect">
            <a:avLst/>
          </a:prstGeom>
          <a:noFill/>
        </p:spPr>
        <p:txBody>
          <a:bodyPr wrap="square" rtlCol="0">
            <a:spAutoFit/>
          </a:bodyPr>
          <a:lstStyle/>
          <a:p>
            <a:r>
              <a:rPr lang="en-US" dirty="0"/>
              <a:t>Ag Livestock emissions have been fairly constant over time in the NEI.  Fertilizer is actually seen going down from 2011 to 2014</a:t>
            </a:r>
            <a:endParaRPr lang="en-US" dirty="0">
              <a:solidFill>
                <a:srgbClr val="FF0000"/>
              </a:solidFill>
            </a:endParaRPr>
          </a:p>
        </p:txBody>
      </p:sp>
    </p:spTree>
    <p:extLst>
      <p:ext uri="{BB962C8B-B14F-4D97-AF65-F5344CB8AC3E}">
        <p14:creationId xmlns:p14="http://schemas.microsoft.com/office/powerpoint/2010/main" val="1516103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674" y="258536"/>
            <a:ext cx="8250307" cy="804455"/>
          </a:xfrm>
        </p:spPr>
        <p:txBody>
          <a:bodyPr>
            <a:normAutofit fontScale="90000"/>
          </a:bodyPr>
          <a:lstStyle/>
          <a:p>
            <a:r>
              <a:rPr lang="en-US" sz="3200" dirty="0"/>
              <a:t>Emissions changes over time show NH3 to be stagnant</a:t>
            </a:r>
          </a:p>
        </p:txBody>
      </p:sp>
      <p:sp>
        <p:nvSpPr>
          <p:cNvPr id="3" name="Slide Number Placeholder 2"/>
          <p:cNvSpPr>
            <a:spLocks noGrp="1"/>
          </p:cNvSpPr>
          <p:nvPr>
            <p:ph type="sldNum" sz="quarter" idx="12"/>
          </p:nvPr>
        </p:nvSpPr>
        <p:spPr/>
        <p:txBody>
          <a:bodyPr/>
          <a:lstStyle/>
          <a:p>
            <a:fld id="{4CCF09B7-36D8-464D-A386-8F07541584EF}" type="slidenum">
              <a:rPr lang="en-US" smtClean="0"/>
              <a:t>26</a:t>
            </a:fld>
            <a:endParaRPr lang="en-US"/>
          </a:p>
        </p:txBody>
      </p:sp>
      <p:graphicFrame>
        <p:nvGraphicFramePr>
          <p:cNvPr id="15" name="Chart 14" title="Emission Trends in NEI from 1990-2014">
            <a:extLst>
              <a:ext uri="{FF2B5EF4-FFF2-40B4-BE49-F238E27FC236}">
                <a16:creationId xmlns:a16="http://schemas.microsoft.com/office/drawing/2014/main" id="{162B1527-8E0C-4E96-B065-2A24649732F6}"/>
              </a:ext>
            </a:extLst>
          </p:cNvPr>
          <p:cNvGraphicFramePr>
            <a:graphicFrameLocks/>
          </p:cNvGraphicFramePr>
          <p:nvPr>
            <p:extLst>
              <p:ext uri="{D42A27DB-BD31-4B8C-83A1-F6EECF244321}">
                <p14:modId xmlns:p14="http://schemas.microsoft.com/office/powerpoint/2010/main" val="2447292882"/>
              </p:ext>
            </p:extLst>
          </p:nvPr>
        </p:nvGraphicFramePr>
        <p:xfrm>
          <a:off x="2065020" y="1062990"/>
          <a:ext cx="8061960" cy="4732020"/>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Arrow Connector 16" title="Arrow pointing to NH3 trend line">
            <a:extLst>
              <a:ext uri="{FF2B5EF4-FFF2-40B4-BE49-F238E27FC236}">
                <a16:creationId xmlns:a16="http://schemas.microsoft.com/office/drawing/2014/main" id="{8293E789-1362-4C2D-8129-4CB8BD325266}"/>
              </a:ext>
            </a:extLst>
          </p:cNvPr>
          <p:cNvCxnSpPr>
            <a:cxnSpLocks/>
          </p:cNvCxnSpPr>
          <p:nvPr/>
        </p:nvCxnSpPr>
        <p:spPr>
          <a:xfrm flipH="1">
            <a:off x="8058306" y="4494666"/>
            <a:ext cx="1104588" cy="237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06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
            <a:ext cx="7886700" cy="1267326"/>
          </a:xfrm>
        </p:spPr>
        <p:txBody>
          <a:bodyPr>
            <a:normAutofit/>
          </a:bodyPr>
          <a:lstStyle/>
          <a:p>
            <a:r>
              <a:rPr lang="en-US" sz="3600" dirty="0"/>
              <a:t>Inventory-Related Issues</a:t>
            </a:r>
          </a:p>
        </p:txBody>
      </p:sp>
      <p:sp>
        <p:nvSpPr>
          <p:cNvPr id="3" name="Content Placeholder 2"/>
          <p:cNvSpPr>
            <a:spLocks noGrp="1"/>
          </p:cNvSpPr>
          <p:nvPr>
            <p:ph idx="1"/>
          </p:nvPr>
        </p:nvSpPr>
        <p:spPr>
          <a:xfrm>
            <a:off x="2152650" y="1267327"/>
            <a:ext cx="7886700" cy="5089024"/>
          </a:xfrm>
        </p:spPr>
        <p:txBody>
          <a:bodyPr>
            <a:normAutofit fontScale="77500" lnSpcReduction="20000"/>
          </a:bodyPr>
          <a:lstStyle/>
          <a:p>
            <a:r>
              <a:rPr lang="en-US" dirty="0"/>
              <a:t>Ag Livestock</a:t>
            </a:r>
          </a:p>
          <a:p>
            <a:pPr lvl="1"/>
            <a:r>
              <a:rPr lang="en-US" dirty="0"/>
              <a:t>Sector with most NH3 emissions in inventory</a:t>
            </a:r>
          </a:p>
          <a:p>
            <a:pPr lvl="1"/>
            <a:r>
              <a:rPr lang="en-US" dirty="0"/>
              <a:t>For the 2014 NEI, used a revised CMU model that was run by a graduate student working for Peter Adams</a:t>
            </a:r>
          </a:p>
          <a:p>
            <a:pPr lvl="1"/>
            <a:r>
              <a:rPr lang="en-US" dirty="0"/>
              <a:t>We have the source code, but more work needed to use for other emissions years</a:t>
            </a:r>
          </a:p>
          <a:p>
            <a:pPr lvl="2"/>
            <a:r>
              <a:rPr lang="en-US"/>
              <a:t>EPA also working </a:t>
            </a:r>
            <a:r>
              <a:rPr lang="en-US" dirty="0"/>
              <a:t>on analysis of NAEMS data and Emissions Estimation Models</a:t>
            </a:r>
          </a:p>
          <a:p>
            <a:pPr lvl="2"/>
            <a:r>
              <a:rPr lang="en-US" dirty="0"/>
              <a:t>For NEI work, collaboration between OAQPS and ORD on-going.  Considering additional university collaboration (only for NEI efforts)</a:t>
            </a:r>
          </a:p>
          <a:p>
            <a:r>
              <a:rPr lang="en-US" dirty="0"/>
              <a:t>Ag Fertilizer</a:t>
            </a:r>
          </a:p>
          <a:p>
            <a:pPr lvl="1"/>
            <a:r>
              <a:rPr lang="en-US" dirty="0"/>
              <a:t>ORD provides emissions estimates based on their bidirectional (bidi) approach</a:t>
            </a:r>
          </a:p>
          <a:p>
            <a:pPr lvl="1"/>
            <a:r>
              <a:rPr lang="en-US" dirty="0"/>
              <a:t>Research and model revisions continue (much more on this later)</a:t>
            </a:r>
          </a:p>
          <a:p>
            <a:r>
              <a:rPr lang="en-US" dirty="0"/>
              <a:t>Mobile Sources</a:t>
            </a:r>
          </a:p>
          <a:p>
            <a:pPr lvl="1"/>
            <a:r>
              <a:rPr lang="en-US" dirty="0"/>
              <a:t>NH3 emissions have not been investigated by EPA for some time.  Not currently an agency priority for mobile sources.</a:t>
            </a:r>
          </a:p>
          <a:p>
            <a:r>
              <a:rPr lang="en-US" dirty="0"/>
              <a:t>Fires</a:t>
            </a:r>
          </a:p>
          <a:p>
            <a:pPr lvl="1"/>
            <a:r>
              <a:rPr lang="en-US" dirty="0"/>
              <a:t>OAQPS/ORD testing project is expected to give updated emission factors (EFs) for possible future use in EPA fire emissions approaches</a:t>
            </a:r>
          </a:p>
          <a:p>
            <a:endParaRPr lang="en-US" dirty="0"/>
          </a:p>
        </p:txBody>
      </p:sp>
      <p:sp>
        <p:nvSpPr>
          <p:cNvPr id="4" name="Slide Number Placeholder 3"/>
          <p:cNvSpPr>
            <a:spLocks noGrp="1"/>
          </p:cNvSpPr>
          <p:nvPr>
            <p:ph type="sldNum" sz="quarter" idx="12"/>
          </p:nvPr>
        </p:nvSpPr>
        <p:spPr/>
        <p:txBody>
          <a:bodyPr/>
          <a:lstStyle/>
          <a:p>
            <a:fld id="{4CCF09B7-36D8-464D-A386-8F07541584EF}" type="slidenum">
              <a:rPr lang="en-US" smtClean="0"/>
              <a:t>27</a:t>
            </a:fld>
            <a:endParaRPr lang="en-US"/>
          </a:p>
        </p:txBody>
      </p:sp>
    </p:spTree>
    <p:extLst>
      <p:ext uri="{BB962C8B-B14F-4D97-AF65-F5344CB8AC3E}">
        <p14:creationId xmlns:p14="http://schemas.microsoft.com/office/powerpoint/2010/main" val="2625416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7651-D1C6-4FBB-81B0-765FDE699307}"/>
              </a:ext>
            </a:extLst>
          </p:cNvPr>
          <p:cNvSpPr>
            <a:spLocks noGrp="1"/>
          </p:cNvSpPr>
          <p:nvPr>
            <p:ph type="title"/>
          </p:nvPr>
        </p:nvSpPr>
        <p:spPr/>
        <p:txBody>
          <a:bodyPr/>
          <a:lstStyle/>
          <a:p>
            <a:r>
              <a:rPr lang="en-US" dirty="0"/>
              <a:t>Short Break:  Be back in 15 minutes please!</a:t>
            </a:r>
          </a:p>
        </p:txBody>
      </p:sp>
      <p:sp>
        <p:nvSpPr>
          <p:cNvPr id="3" name="Text Placeholder 2">
            <a:extLst>
              <a:ext uri="{FF2B5EF4-FFF2-40B4-BE49-F238E27FC236}">
                <a16:creationId xmlns:a16="http://schemas.microsoft.com/office/drawing/2014/main" id="{BFF64893-2DC8-42FA-8E2D-2A01F133DF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0ED6B1-1009-494C-8EBC-F54853C04B23}"/>
              </a:ext>
            </a:extLst>
          </p:cNvPr>
          <p:cNvSpPr>
            <a:spLocks noGrp="1"/>
          </p:cNvSpPr>
          <p:nvPr>
            <p:ph type="sldNum" sz="quarter" idx="12"/>
          </p:nvPr>
        </p:nvSpPr>
        <p:spPr/>
        <p:txBody>
          <a:bodyPr/>
          <a:lstStyle/>
          <a:p>
            <a:fld id="{89C4F76E-4191-4D0E-9BCF-104C6F2C7BDD}" type="slidenum">
              <a:rPr lang="en-US" smtClean="0"/>
              <a:t>28</a:t>
            </a:fld>
            <a:endParaRPr lang="en-US"/>
          </a:p>
        </p:txBody>
      </p:sp>
    </p:spTree>
    <p:extLst>
      <p:ext uri="{BB962C8B-B14F-4D97-AF65-F5344CB8AC3E}">
        <p14:creationId xmlns:p14="http://schemas.microsoft.com/office/powerpoint/2010/main" val="319979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01E6B-50CD-4655-9931-932DBFA87CE7}"/>
              </a:ext>
            </a:extLst>
          </p:cNvPr>
          <p:cNvSpPr>
            <a:spLocks noGrp="1"/>
          </p:cNvSpPr>
          <p:nvPr>
            <p:ph type="ctrTitle"/>
          </p:nvPr>
        </p:nvSpPr>
        <p:spPr/>
        <p:txBody>
          <a:bodyPr/>
          <a:lstStyle/>
          <a:p>
            <a:pPr eaLnBrk="1" hangingPunct="1">
              <a:defRPr/>
            </a:pPr>
            <a:r>
              <a:rPr lang="en-US" sz="3600" dirty="0"/>
              <a:t>CMU’s Farm Animal Ammonia emissions model (FEM)</a:t>
            </a:r>
            <a:br>
              <a:rPr lang="en-US" sz="3600" dirty="0"/>
            </a:br>
            <a:endParaRPr lang="en-US" sz="3600" dirty="0"/>
          </a:p>
        </p:txBody>
      </p:sp>
      <p:sp>
        <p:nvSpPr>
          <p:cNvPr id="14339" name="Subtitle 5">
            <a:extLst>
              <a:ext uri="{FF2B5EF4-FFF2-40B4-BE49-F238E27FC236}">
                <a16:creationId xmlns:a16="http://schemas.microsoft.com/office/drawing/2014/main" id="{BFC72D7C-7B56-498B-9FE9-6F37F62828F1}"/>
              </a:ext>
            </a:extLst>
          </p:cNvPr>
          <p:cNvSpPr>
            <a:spLocks noGrp="1" noChangeArrowheads="1"/>
          </p:cNvSpPr>
          <p:nvPr>
            <p:ph type="subTitle" idx="1"/>
          </p:nvPr>
        </p:nvSpPr>
        <p:spPr>
          <a:xfrm>
            <a:off x="3922713" y="6053138"/>
            <a:ext cx="6705600" cy="685800"/>
          </a:xfrm>
        </p:spPr>
        <p:txBody>
          <a:bodyPr/>
          <a:lstStyle/>
          <a:p>
            <a:pPr algn="ctr" eaLnBrk="1" hangingPunct="1"/>
            <a:r>
              <a:rPr lang="en-US" altLang="en-US" sz="2100"/>
              <a:t>Model developed by Carnegie Mellon University 2016</a:t>
            </a:r>
          </a:p>
        </p:txBody>
      </p:sp>
      <p:sp>
        <p:nvSpPr>
          <p:cNvPr id="4" name="Slide Number Placeholder 3">
            <a:extLst>
              <a:ext uri="{FF2B5EF4-FFF2-40B4-BE49-F238E27FC236}">
                <a16:creationId xmlns:a16="http://schemas.microsoft.com/office/drawing/2014/main" id="{52837E4C-F768-4FC7-A463-0682B24460A4}"/>
              </a:ext>
            </a:extLst>
          </p:cNvPr>
          <p:cNvSpPr>
            <a:spLocks noGrp="1"/>
          </p:cNvSpPr>
          <p:nvPr>
            <p:ph type="sldNum" sz="quarter" idx="12"/>
          </p:nvPr>
        </p:nvSpPr>
        <p:spPr/>
        <p:txBody>
          <a:bodyPr/>
          <a:lstStyle/>
          <a:p>
            <a:pPr>
              <a:defRPr/>
            </a:pPr>
            <a:fld id="{2EFA84BF-C161-4200-A4AD-B38A43607975}" type="slidenum">
              <a:rPr lang="en-US"/>
              <a:pPr>
                <a:defRPr/>
              </a:pPr>
              <a:t>29</a:t>
            </a:fld>
            <a:endParaRPr lang="en-US"/>
          </a:p>
        </p:txBody>
      </p:sp>
    </p:spTree>
    <p:extLst>
      <p:ext uri="{BB962C8B-B14F-4D97-AF65-F5344CB8AC3E}">
        <p14:creationId xmlns:p14="http://schemas.microsoft.com/office/powerpoint/2010/main" val="161294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4ACD-3370-40FB-B342-2DE070E7255E}"/>
              </a:ext>
            </a:extLst>
          </p:cNvPr>
          <p:cNvSpPr>
            <a:spLocks noGrp="1"/>
          </p:cNvSpPr>
          <p:nvPr>
            <p:ph type="title"/>
          </p:nvPr>
        </p:nvSpPr>
        <p:spPr/>
        <p:txBody>
          <a:bodyPr/>
          <a:lstStyle/>
          <a:p>
            <a:r>
              <a:rPr lang="en-US" dirty="0"/>
              <a:t>Course Outline</a:t>
            </a:r>
          </a:p>
        </p:txBody>
      </p:sp>
      <p:sp>
        <p:nvSpPr>
          <p:cNvPr id="3" name="Content Placeholder 2">
            <a:extLst>
              <a:ext uri="{FF2B5EF4-FFF2-40B4-BE49-F238E27FC236}">
                <a16:creationId xmlns:a16="http://schemas.microsoft.com/office/drawing/2014/main" id="{7ED4D4E2-AD85-4B30-BBA6-B55103DA3B51}"/>
              </a:ext>
            </a:extLst>
          </p:cNvPr>
          <p:cNvSpPr>
            <a:spLocks noGrp="1"/>
          </p:cNvSpPr>
          <p:nvPr>
            <p:ph idx="1"/>
          </p:nvPr>
        </p:nvSpPr>
        <p:spPr/>
        <p:txBody>
          <a:bodyPr>
            <a:normAutofit fontScale="85000" lnSpcReduction="20000"/>
          </a:bodyPr>
          <a:lstStyle/>
          <a:p>
            <a:pPr marL="0" indent="0">
              <a:buNone/>
            </a:pPr>
            <a:r>
              <a:rPr lang="en-US" dirty="0">
                <a:cs typeface="Arial"/>
              </a:rPr>
              <a:t>1:00-1:15 pm	Introductions:  Trainers and Attendees</a:t>
            </a:r>
          </a:p>
          <a:p>
            <a:pPr marL="0" indent="0">
              <a:buNone/>
            </a:pPr>
            <a:r>
              <a:rPr lang="en-US" dirty="0">
                <a:cs typeface="Arial"/>
              </a:rPr>
              <a:t>1:15-1:50 pm	General background on NH3 air quality and 						emissions</a:t>
            </a:r>
          </a:p>
          <a:p>
            <a:pPr marL="0" indent="0">
              <a:buNone/>
            </a:pPr>
            <a:r>
              <a:rPr lang="en-US" dirty="0">
                <a:cs typeface="Arial"/>
              </a:rPr>
              <a:t>1:50-2:05 pm	Short Break</a:t>
            </a:r>
          </a:p>
          <a:p>
            <a:pPr marL="0" indent="0">
              <a:buNone/>
            </a:pPr>
            <a:r>
              <a:rPr lang="en-US" dirty="0">
                <a:cs typeface="Arial"/>
              </a:rPr>
              <a:t>2:05-2:55 pm	CMU (Carnegie Mellon University) FEM (Farm Emissions Model) 			for estimating Livestock Emissions (EPA methods)</a:t>
            </a:r>
          </a:p>
          <a:p>
            <a:pPr marL="0" indent="0">
              <a:buNone/>
            </a:pPr>
            <a:r>
              <a:rPr lang="en-US" dirty="0">
                <a:cs typeface="Arial"/>
              </a:rPr>
              <a:t>2:55-3:15 pm	2014 NEI (National Emissions Inventory) v2, 2017 NEI plans for 			Livestock</a:t>
            </a:r>
          </a:p>
          <a:p>
            <a:pPr marL="0" indent="0">
              <a:buNone/>
            </a:pPr>
            <a:r>
              <a:rPr lang="en-US" dirty="0"/>
              <a:t>3:15-3:30 pm   Short Break</a:t>
            </a:r>
            <a:endParaRPr lang="en-US" dirty="0">
              <a:cs typeface="Arial"/>
            </a:endParaRPr>
          </a:p>
          <a:p>
            <a:pPr marL="0" indent="0">
              <a:buNone/>
            </a:pPr>
            <a:r>
              <a:rPr lang="en-US" dirty="0">
                <a:cs typeface="Arial"/>
              </a:rPr>
              <a:t>3:30-4:25 pm	EPA methods for estimating Fertilizer Emissions</a:t>
            </a:r>
          </a:p>
          <a:p>
            <a:pPr marL="0" indent="0">
              <a:buNone/>
            </a:pPr>
            <a:r>
              <a:rPr lang="en-US" dirty="0">
                <a:cs typeface="Arial"/>
              </a:rPr>
              <a:t>4:25-4:40 pm   2014 NEI v2, 2017 NEI Plans for Fertilizer</a:t>
            </a:r>
          </a:p>
          <a:p>
            <a:pPr marL="0" indent="0">
              <a:buNone/>
            </a:pPr>
            <a:r>
              <a:rPr lang="en-US" dirty="0">
                <a:cs typeface="Arial"/>
              </a:rPr>
              <a:t>4:40-5:00 pm	Last set of questions/comments/suggestions, end of class</a:t>
            </a:r>
          </a:p>
          <a:p>
            <a:pPr marL="0" indent="0">
              <a:buNone/>
            </a:pPr>
            <a:endParaRPr lang="en-US" dirty="0"/>
          </a:p>
        </p:txBody>
      </p:sp>
      <p:sp>
        <p:nvSpPr>
          <p:cNvPr id="5" name="Slide Number Placeholder 4">
            <a:extLst>
              <a:ext uri="{FF2B5EF4-FFF2-40B4-BE49-F238E27FC236}">
                <a16:creationId xmlns:a16="http://schemas.microsoft.com/office/drawing/2014/main" id="{7840D1D5-D97C-4DA9-9C70-273641DD38A1}"/>
              </a:ext>
            </a:extLst>
          </p:cNvPr>
          <p:cNvSpPr>
            <a:spLocks noGrp="1"/>
          </p:cNvSpPr>
          <p:nvPr>
            <p:ph type="sldNum" sz="quarter" idx="12"/>
          </p:nvPr>
        </p:nvSpPr>
        <p:spPr/>
        <p:txBody>
          <a:bodyPr/>
          <a:lstStyle/>
          <a:p>
            <a:fld id="{4CCF09B7-36D8-464D-A386-8F07541584EF}" type="slidenum">
              <a:rPr lang="en-US" smtClean="0"/>
              <a:t>3</a:t>
            </a:fld>
            <a:endParaRPr lang="en-US"/>
          </a:p>
        </p:txBody>
      </p:sp>
    </p:spTree>
    <p:extLst>
      <p:ext uri="{BB962C8B-B14F-4D97-AF65-F5344CB8AC3E}">
        <p14:creationId xmlns:p14="http://schemas.microsoft.com/office/powerpoint/2010/main" val="3716315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5E98-A747-449D-8E98-BB91A2B5F34E}"/>
              </a:ext>
            </a:extLst>
          </p:cNvPr>
          <p:cNvSpPr>
            <a:spLocks noGrp="1"/>
          </p:cNvSpPr>
          <p:nvPr>
            <p:ph type="title"/>
          </p:nvPr>
        </p:nvSpPr>
        <p:spPr>
          <a:xfrm>
            <a:off x="256309" y="-259194"/>
            <a:ext cx="10515600" cy="1325563"/>
          </a:xfrm>
        </p:spPr>
        <p:txBody>
          <a:bodyPr>
            <a:normAutofit/>
          </a:bodyPr>
          <a:lstStyle/>
          <a:p>
            <a:r>
              <a:rPr lang="en-US" sz="3600" dirty="0"/>
              <a:t>Microbial Decomposition of manure from Livestock</a:t>
            </a:r>
          </a:p>
        </p:txBody>
      </p:sp>
      <p:sp>
        <p:nvSpPr>
          <p:cNvPr id="3" name="Slide Number Placeholder 2">
            <a:extLst>
              <a:ext uri="{FF2B5EF4-FFF2-40B4-BE49-F238E27FC236}">
                <a16:creationId xmlns:a16="http://schemas.microsoft.com/office/drawing/2014/main" id="{4272A76E-1063-4FD0-B2E7-BCF77784569A}"/>
              </a:ext>
            </a:extLst>
          </p:cNvPr>
          <p:cNvSpPr>
            <a:spLocks noGrp="1"/>
          </p:cNvSpPr>
          <p:nvPr>
            <p:ph type="sldNum" sz="quarter" idx="12"/>
          </p:nvPr>
        </p:nvSpPr>
        <p:spPr/>
        <p:txBody>
          <a:bodyPr/>
          <a:lstStyle/>
          <a:p>
            <a:fld id="{4CCF09B7-36D8-464D-A386-8F07541584EF}" type="slidenum">
              <a:rPr lang="en-US" smtClean="0"/>
              <a:t>30</a:t>
            </a:fld>
            <a:endParaRPr lang="en-US"/>
          </a:p>
        </p:txBody>
      </p:sp>
      <p:pic>
        <p:nvPicPr>
          <p:cNvPr id="5" name="Picture 4" title="Schematic of a cow and its excreta">
            <a:extLst>
              <a:ext uri="{FF2B5EF4-FFF2-40B4-BE49-F238E27FC236}">
                <a16:creationId xmlns:a16="http://schemas.microsoft.com/office/drawing/2014/main" id="{A8BD11BD-FAA5-4BFD-9F26-DFC7F75A6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123" y="859550"/>
            <a:ext cx="4039732" cy="2901959"/>
          </a:xfrm>
          <a:prstGeom prst="rect">
            <a:avLst/>
          </a:prstGeom>
        </p:spPr>
      </p:pic>
      <p:sp>
        <p:nvSpPr>
          <p:cNvPr id="6" name="Rectangle 5">
            <a:extLst>
              <a:ext uri="{FF2B5EF4-FFF2-40B4-BE49-F238E27FC236}">
                <a16:creationId xmlns:a16="http://schemas.microsoft.com/office/drawing/2014/main" id="{0B03F401-C5A3-4EA5-9004-A97A22EBFBB3}"/>
              </a:ext>
            </a:extLst>
          </p:cNvPr>
          <p:cNvSpPr/>
          <p:nvPr/>
        </p:nvSpPr>
        <p:spPr>
          <a:xfrm>
            <a:off x="2025435" y="3924632"/>
            <a:ext cx="8189843" cy="2862322"/>
          </a:xfrm>
          <a:prstGeom prst="rect">
            <a:avLst/>
          </a:prstGeom>
        </p:spPr>
        <p:txBody>
          <a:bodyPr wrap="square">
            <a:spAutoFit/>
          </a:bodyPr>
          <a:lstStyle/>
          <a:p>
            <a:r>
              <a:rPr lang="en-US" sz="2000" dirty="0"/>
              <a:t>Ammonia is a common by-product of animal waste due to the often inefficient conversion of feed nitrogen into animal manure (urine + feces). Livestock and poultry are often fed high-protein feed, which contains surplus nitrogen, to ensure that the animals' nutritional requirements are met. Nitrogen that is not metabolized into animal protein (i.e., milk, meat, or eggs) is excreted in the urine and feces of livestock and poultry where further microbial action (conversion of urinary urea to ammonia…the enzyme Urease, released in feces, reacts with urinary urea to form NH3) releases ammonia into the air during manure decomposition.</a:t>
            </a:r>
          </a:p>
        </p:txBody>
      </p:sp>
    </p:spTree>
    <p:extLst>
      <p:ext uri="{BB962C8B-B14F-4D97-AF65-F5344CB8AC3E}">
        <p14:creationId xmlns:p14="http://schemas.microsoft.com/office/powerpoint/2010/main" val="3916609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42DF-79F1-4FAB-8DA2-B859FE73270D}"/>
              </a:ext>
            </a:extLst>
          </p:cNvPr>
          <p:cNvSpPr>
            <a:spLocks noGrp="1"/>
          </p:cNvSpPr>
          <p:nvPr>
            <p:ph type="title"/>
          </p:nvPr>
        </p:nvSpPr>
        <p:spPr/>
        <p:txBody>
          <a:bodyPr/>
          <a:lstStyle/>
          <a:p>
            <a:r>
              <a:rPr lang="en-US" dirty="0"/>
              <a:t>2014 NEI Efforts for Livestock Waste Ammonia Emissions</a:t>
            </a:r>
          </a:p>
        </p:txBody>
      </p:sp>
      <p:sp>
        <p:nvSpPr>
          <p:cNvPr id="3" name="Content Placeholder 2">
            <a:extLst>
              <a:ext uri="{FF2B5EF4-FFF2-40B4-BE49-F238E27FC236}">
                <a16:creationId xmlns:a16="http://schemas.microsoft.com/office/drawing/2014/main" id="{4B8A18D7-1FDC-42A3-AD24-9D6C2CA41244}"/>
              </a:ext>
            </a:extLst>
          </p:cNvPr>
          <p:cNvSpPr>
            <a:spLocks noGrp="1"/>
          </p:cNvSpPr>
          <p:nvPr>
            <p:ph idx="1"/>
          </p:nvPr>
        </p:nvSpPr>
        <p:spPr>
          <a:xfrm>
            <a:off x="838200" y="1847850"/>
            <a:ext cx="10515600" cy="4351338"/>
          </a:xfrm>
        </p:spPr>
        <p:txBody>
          <a:bodyPr>
            <a:normAutofit fontScale="92500" lnSpcReduction="20000"/>
          </a:bodyPr>
          <a:lstStyle/>
          <a:p>
            <a:r>
              <a:rPr lang="en-US" dirty="0"/>
              <a:t>EPA was able to leverage work done via EPA’s Science to Achieve Results (STAR) grant to CMU, which enabled EPA to use an updated version of the CMU model to estimate livestock NH3 emissions in the 2014 NEI. Alyssa </a:t>
            </a:r>
            <a:r>
              <a:rPr lang="en-US" dirty="0" err="1"/>
              <a:t>McQuilling</a:t>
            </a:r>
            <a:r>
              <a:rPr lang="en-US" dirty="0"/>
              <a:t> (graduate student of Dr. Peter Adams at CMU) ran the model for v1 of the 2014 NEI.</a:t>
            </a:r>
          </a:p>
          <a:p>
            <a:r>
              <a:rPr lang="en-US" dirty="0"/>
              <a:t>We could not control deliverables nor understand the intricacies of the model as well as we wanted due to the structure of the grant and timing issues</a:t>
            </a:r>
          </a:p>
          <a:p>
            <a:r>
              <a:rPr lang="en-US" dirty="0"/>
              <a:t>We do have gaps in our current methods, and we are trying to improve these for the 2017 NEI</a:t>
            </a:r>
          </a:p>
          <a:p>
            <a:r>
              <a:rPr lang="en-US" dirty="0"/>
              <a:t>I am </a:t>
            </a:r>
            <a:r>
              <a:rPr lang="en-US" i="1" u="sng" dirty="0"/>
              <a:t>not</a:t>
            </a:r>
            <a:r>
              <a:rPr lang="en-US" dirty="0"/>
              <a:t> an expert on the intricacies of the CMU model, and if there are questions that I (or others here) cannot answer, I will get you an answer as we begin to work on the 2017 NEI</a:t>
            </a:r>
          </a:p>
        </p:txBody>
      </p:sp>
      <p:sp>
        <p:nvSpPr>
          <p:cNvPr id="5" name="Slide Number Placeholder 4">
            <a:extLst>
              <a:ext uri="{FF2B5EF4-FFF2-40B4-BE49-F238E27FC236}">
                <a16:creationId xmlns:a16="http://schemas.microsoft.com/office/drawing/2014/main" id="{B0177356-3E0C-4B74-B38E-E68391A6A656}"/>
              </a:ext>
            </a:extLst>
          </p:cNvPr>
          <p:cNvSpPr>
            <a:spLocks noGrp="1"/>
          </p:cNvSpPr>
          <p:nvPr>
            <p:ph type="sldNum" sz="quarter" idx="12"/>
          </p:nvPr>
        </p:nvSpPr>
        <p:spPr/>
        <p:txBody>
          <a:bodyPr/>
          <a:lstStyle/>
          <a:p>
            <a:fld id="{4CCF09B7-36D8-464D-A386-8F07541584EF}" type="slidenum">
              <a:rPr lang="en-US" smtClean="0"/>
              <a:t>31</a:t>
            </a:fld>
            <a:endParaRPr lang="en-US"/>
          </a:p>
        </p:txBody>
      </p:sp>
    </p:spTree>
    <p:extLst>
      <p:ext uri="{BB962C8B-B14F-4D97-AF65-F5344CB8AC3E}">
        <p14:creationId xmlns:p14="http://schemas.microsoft.com/office/powerpoint/2010/main" val="662029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4A27-794D-48A5-A3EA-D436D0E9D23F}"/>
              </a:ext>
            </a:extLst>
          </p:cNvPr>
          <p:cNvSpPr>
            <a:spLocks noGrp="1"/>
          </p:cNvSpPr>
          <p:nvPr>
            <p:ph type="title"/>
          </p:nvPr>
        </p:nvSpPr>
        <p:spPr/>
        <p:txBody>
          <a:bodyPr/>
          <a:lstStyle/>
          <a:p>
            <a:r>
              <a:rPr lang="en-US" dirty="0"/>
              <a:t>Sources of information</a:t>
            </a:r>
          </a:p>
        </p:txBody>
      </p:sp>
      <p:sp>
        <p:nvSpPr>
          <p:cNvPr id="3" name="Content Placeholder 2">
            <a:extLst>
              <a:ext uri="{FF2B5EF4-FFF2-40B4-BE49-F238E27FC236}">
                <a16:creationId xmlns:a16="http://schemas.microsoft.com/office/drawing/2014/main" id="{08772D5A-D478-46D0-AB32-F65E6E24C61A}"/>
              </a:ext>
            </a:extLst>
          </p:cNvPr>
          <p:cNvSpPr>
            <a:spLocks noGrp="1"/>
          </p:cNvSpPr>
          <p:nvPr>
            <p:ph idx="1"/>
          </p:nvPr>
        </p:nvSpPr>
        <p:spPr/>
        <p:txBody>
          <a:bodyPr>
            <a:normAutofit fontScale="92500"/>
          </a:bodyPr>
          <a:lstStyle/>
          <a:p>
            <a:r>
              <a:rPr lang="en-US" dirty="0"/>
              <a:t>Alyssa </a:t>
            </a:r>
            <a:r>
              <a:rPr lang="en-US" dirty="0" err="1"/>
              <a:t>McQuilling</a:t>
            </a:r>
            <a:r>
              <a:rPr lang="en-US" dirty="0"/>
              <a:t> Thesis, February 2016</a:t>
            </a:r>
          </a:p>
          <a:p>
            <a:pPr lvl="1"/>
            <a:r>
              <a:rPr lang="en-US" dirty="0"/>
              <a:t>"</a:t>
            </a:r>
            <a:r>
              <a:rPr lang="en-US" b="1" dirty="0"/>
              <a:t>Ammonia Emissions from Livestock in the United States: From Farm-Level Models to a New National Inventory" (2016</a:t>
            </a:r>
            <a:r>
              <a:rPr lang="en-US" dirty="0"/>
              <a:t>). </a:t>
            </a:r>
          </a:p>
          <a:p>
            <a:pPr lvl="1"/>
            <a:r>
              <a:rPr lang="en-US" dirty="0">
                <a:hlinkClick r:id="rId3"/>
              </a:rPr>
              <a:t>http://repository.cmu.edu/cgi/viewcontent.cgi?article=1704&amp;context=dissertations</a:t>
            </a:r>
            <a:endParaRPr lang="en-US" dirty="0"/>
          </a:p>
          <a:p>
            <a:r>
              <a:rPr lang="en-US" dirty="0"/>
              <a:t>Alyssa </a:t>
            </a:r>
            <a:r>
              <a:rPr lang="en-US" dirty="0" err="1"/>
              <a:t>McQuilling</a:t>
            </a:r>
            <a:r>
              <a:rPr lang="en-US" dirty="0"/>
              <a:t> and Peter Adams, publication, September 2015</a:t>
            </a:r>
          </a:p>
          <a:p>
            <a:pPr lvl="1"/>
            <a:r>
              <a:rPr lang="en-US" dirty="0"/>
              <a:t>“</a:t>
            </a:r>
            <a:r>
              <a:rPr lang="en-US" b="1" dirty="0"/>
              <a:t>Semi-empirical process-based models for ammonia emissions from beef, swine, and poultry operations in the United States,” </a:t>
            </a:r>
            <a:r>
              <a:rPr lang="en-US" dirty="0">
                <a:hlinkClick r:id="rId4"/>
              </a:rPr>
              <a:t>Atmospheric Environment</a:t>
            </a:r>
            <a:r>
              <a:rPr lang="en-US" dirty="0"/>
              <a:t> 120:127 - 136 · September 2015</a:t>
            </a:r>
          </a:p>
          <a:p>
            <a:r>
              <a:rPr lang="en-US" dirty="0"/>
              <a:t>Various presentations made by CMU professor Peter Adams on this subject</a:t>
            </a:r>
          </a:p>
          <a:p>
            <a:r>
              <a:rPr lang="en-US" dirty="0"/>
              <a:t>2014 v2 TSD, available currently on this FTP site:  </a:t>
            </a:r>
            <a:r>
              <a:rPr lang="en-US" u="sng" dirty="0">
                <a:hlinkClick r:id="rId5"/>
              </a:rPr>
              <a:t>ftp://newftp.epa.gov/Air/nei/2014/doc</a:t>
            </a:r>
            <a:endParaRPr lang="en-US" dirty="0"/>
          </a:p>
          <a:p>
            <a:endParaRPr lang="en-US" dirty="0"/>
          </a:p>
        </p:txBody>
      </p:sp>
      <p:sp>
        <p:nvSpPr>
          <p:cNvPr id="4" name="Slide Number Placeholder 3">
            <a:extLst>
              <a:ext uri="{FF2B5EF4-FFF2-40B4-BE49-F238E27FC236}">
                <a16:creationId xmlns:a16="http://schemas.microsoft.com/office/drawing/2014/main" id="{955EEAB6-DEC2-404E-9713-F89CE6AEC3B1}"/>
              </a:ext>
            </a:extLst>
          </p:cNvPr>
          <p:cNvSpPr>
            <a:spLocks noGrp="1"/>
          </p:cNvSpPr>
          <p:nvPr>
            <p:ph type="sldNum" sz="quarter" idx="12"/>
          </p:nvPr>
        </p:nvSpPr>
        <p:spPr/>
        <p:txBody>
          <a:bodyPr/>
          <a:lstStyle/>
          <a:p>
            <a:fld id="{89C4F76E-4191-4D0E-9BCF-104C6F2C7BDD}" type="slidenum">
              <a:rPr lang="en-US" smtClean="0"/>
              <a:t>32</a:t>
            </a:fld>
            <a:endParaRPr lang="en-US"/>
          </a:p>
        </p:txBody>
      </p:sp>
    </p:spTree>
    <p:extLst>
      <p:ext uri="{BB962C8B-B14F-4D97-AF65-F5344CB8AC3E}">
        <p14:creationId xmlns:p14="http://schemas.microsoft.com/office/powerpoint/2010/main" val="1541100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F4B6-CC04-4125-AC0D-C2F8F8640529}"/>
              </a:ext>
            </a:extLst>
          </p:cNvPr>
          <p:cNvSpPr>
            <a:spLocks noGrp="1"/>
          </p:cNvSpPr>
          <p:nvPr>
            <p:ph type="title"/>
          </p:nvPr>
        </p:nvSpPr>
        <p:spPr/>
        <p:txBody>
          <a:bodyPr>
            <a:normAutofit/>
          </a:bodyPr>
          <a:lstStyle/>
          <a:p>
            <a:r>
              <a:rPr lang="en-US" dirty="0"/>
              <a:t>General Overview of Semi-Empirical Process-Based Models for NH3 from Livestock</a:t>
            </a:r>
          </a:p>
        </p:txBody>
      </p:sp>
      <p:sp>
        <p:nvSpPr>
          <p:cNvPr id="3" name="Content Placeholder 2">
            <a:extLst>
              <a:ext uri="{FF2B5EF4-FFF2-40B4-BE49-F238E27FC236}">
                <a16:creationId xmlns:a16="http://schemas.microsoft.com/office/drawing/2014/main" id="{1A1C089D-E4F2-4570-BE51-53BA944A4DB4}"/>
              </a:ext>
            </a:extLst>
          </p:cNvPr>
          <p:cNvSpPr>
            <a:spLocks noGrp="1"/>
          </p:cNvSpPr>
          <p:nvPr>
            <p:ph idx="1"/>
          </p:nvPr>
        </p:nvSpPr>
        <p:spPr>
          <a:xfrm>
            <a:off x="2152650" y="1825624"/>
            <a:ext cx="7886700" cy="4687909"/>
          </a:xfrm>
        </p:spPr>
        <p:txBody>
          <a:bodyPr>
            <a:normAutofit fontScale="92500" lnSpcReduction="10000"/>
          </a:bodyPr>
          <a:lstStyle/>
          <a:p>
            <a:r>
              <a:rPr lang="en-US" sz="2400" dirty="0"/>
              <a:t>Farm-level emission factors in the literature vary by an order of magnitude due to the variations in manure management practices and meteorology</a:t>
            </a:r>
          </a:p>
          <a:p>
            <a:r>
              <a:rPr lang="en-US" sz="2400" dirty="0"/>
              <a:t>It is essential to capture this variability in emission inventories used, for example, for atmospheric modeling</a:t>
            </a:r>
          </a:p>
          <a:p>
            <a:r>
              <a:rPr lang="en-US" sz="2400" dirty="0"/>
              <a:t>Here (as the details will highlight), through a nitrogen mass balance with losses controlled by mass transfer resistance parameters, which vary with meteorological conditions, are tuned to match literature-reported and NAEMS-based (National Air Emissions Monitoring Study) EFs</a:t>
            </a:r>
          </a:p>
          <a:p>
            <a:r>
              <a:rPr lang="en-US" sz="2400" dirty="0"/>
              <a:t>Variations due to management practices are captured by having tuned factors that are specific to each set of practices</a:t>
            </a:r>
          </a:p>
          <a:p>
            <a:r>
              <a:rPr lang="en-US" sz="2400" dirty="0"/>
              <a:t>The resulting farm emissions models (FEMs) explain between 20 and 70% of the published EFs and typically estimate EFs within a factor of 2</a:t>
            </a:r>
          </a:p>
        </p:txBody>
      </p:sp>
      <p:sp>
        <p:nvSpPr>
          <p:cNvPr id="5" name="Slide Number Placeholder 4">
            <a:extLst>
              <a:ext uri="{FF2B5EF4-FFF2-40B4-BE49-F238E27FC236}">
                <a16:creationId xmlns:a16="http://schemas.microsoft.com/office/drawing/2014/main" id="{B394ACD7-413D-4122-8A9F-AE0267D18450}"/>
              </a:ext>
            </a:extLst>
          </p:cNvPr>
          <p:cNvSpPr>
            <a:spLocks noGrp="1"/>
          </p:cNvSpPr>
          <p:nvPr>
            <p:ph type="sldNum" sz="quarter" idx="12"/>
          </p:nvPr>
        </p:nvSpPr>
        <p:spPr/>
        <p:txBody>
          <a:bodyPr/>
          <a:lstStyle/>
          <a:p>
            <a:fld id="{4CCF09B7-36D8-464D-A386-8F07541584EF}" type="slidenum">
              <a:rPr lang="en-US" smtClean="0"/>
              <a:t>33</a:t>
            </a:fld>
            <a:endParaRPr lang="en-US"/>
          </a:p>
        </p:txBody>
      </p:sp>
    </p:spTree>
    <p:extLst>
      <p:ext uri="{BB962C8B-B14F-4D97-AF65-F5344CB8AC3E}">
        <p14:creationId xmlns:p14="http://schemas.microsoft.com/office/powerpoint/2010/main" val="3777365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F3B4-B19F-40F9-B65B-DC51D0624BC7}"/>
              </a:ext>
            </a:extLst>
          </p:cNvPr>
          <p:cNvSpPr>
            <a:spLocks noGrp="1"/>
          </p:cNvSpPr>
          <p:nvPr>
            <p:ph type="title"/>
          </p:nvPr>
        </p:nvSpPr>
        <p:spPr/>
        <p:txBody>
          <a:bodyPr/>
          <a:lstStyle/>
          <a:p>
            <a:r>
              <a:rPr lang="en-US" dirty="0"/>
              <a:t>Ammonia Emissions Variability</a:t>
            </a:r>
          </a:p>
        </p:txBody>
      </p:sp>
      <p:sp>
        <p:nvSpPr>
          <p:cNvPr id="3" name="Content Placeholder 2">
            <a:extLst>
              <a:ext uri="{FF2B5EF4-FFF2-40B4-BE49-F238E27FC236}">
                <a16:creationId xmlns:a16="http://schemas.microsoft.com/office/drawing/2014/main" id="{ED5A57EA-0987-4F62-9124-2C2D26143A59}"/>
              </a:ext>
            </a:extLst>
          </p:cNvPr>
          <p:cNvSpPr>
            <a:spLocks noGrp="1"/>
          </p:cNvSpPr>
          <p:nvPr>
            <p:ph idx="1"/>
          </p:nvPr>
        </p:nvSpPr>
        <p:spPr/>
        <p:txBody>
          <a:bodyPr>
            <a:normAutofit/>
          </a:bodyPr>
          <a:lstStyle/>
          <a:p>
            <a:r>
              <a:rPr lang="en-US" sz="3600" dirty="0"/>
              <a:t>Emissions depend on a variety of factors including</a:t>
            </a:r>
          </a:p>
          <a:p>
            <a:pPr lvl="1"/>
            <a:r>
              <a:rPr lang="en-US" sz="3200" dirty="0"/>
              <a:t>Meteorology</a:t>
            </a:r>
          </a:p>
          <a:p>
            <a:pPr lvl="1"/>
            <a:r>
              <a:rPr lang="en-US" sz="3200" dirty="0"/>
              <a:t>Management Practices</a:t>
            </a:r>
          </a:p>
          <a:p>
            <a:pPr lvl="1"/>
            <a:r>
              <a:rPr lang="en-US" sz="3200" dirty="0"/>
              <a:t>Manure Characteristics</a:t>
            </a:r>
          </a:p>
          <a:p>
            <a:r>
              <a:rPr lang="en-US" sz="3600" dirty="0"/>
              <a:t>Lots of variability, how to build an inventory??</a:t>
            </a:r>
          </a:p>
          <a:p>
            <a:r>
              <a:rPr lang="en-US" sz="3600" dirty="0"/>
              <a:t>The approach here with the “updated” CMU FEM Model:  emissions model instead of use of emission factors</a:t>
            </a:r>
          </a:p>
        </p:txBody>
      </p:sp>
      <p:sp>
        <p:nvSpPr>
          <p:cNvPr id="4" name="Slide Number Placeholder 3">
            <a:extLst>
              <a:ext uri="{FF2B5EF4-FFF2-40B4-BE49-F238E27FC236}">
                <a16:creationId xmlns:a16="http://schemas.microsoft.com/office/drawing/2014/main" id="{180DB884-EDEE-4E35-ABD3-6BF4B124B3A2}"/>
              </a:ext>
            </a:extLst>
          </p:cNvPr>
          <p:cNvSpPr>
            <a:spLocks noGrp="1"/>
          </p:cNvSpPr>
          <p:nvPr>
            <p:ph type="sldNum" sz="quarter" idx="12"/>
          </p:nvPr>
        </p:nvSpPr>
        <p:spPr/>
        <p:txBody>
          <a:bodyPr/>
          <a:lstStyle/>
          <a:p>
            <a:fld id="{89C4F76E-4191-4D0E-9BCF-104C6F2C7BDD}" type="slidenum">
              <a:rPr lang="en-US" smtClean="0"/>
              <a:t>34</a:t>
            </a:fld>
            <a:endParaRPr lang="en-US"/>
          </a:p>
        </p:txBody>
      </p:sp>
    </p:spTree>
    <p:extLst>
      <p:ext uri="{BB962C8B-B14F-4D97-AF65-F5344CB8AC3E}">
        <p14:creationId xmlns:p14="http://schemas.microsoft.com/office/powerpoint/2010/main" val="126400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Application NH3 levels: model vs measurement">
            <a:extLst>
              <a:ext uri="{FF2B5EF4-FFF2-40B4-BE49-F238E27FC236}">
                <a16:creationId xmlns:a16="http://schemas.microsoft.com/office/drawing/2014/main" id="{4F9BCCCD-FFAD-4626-9DA2-4561876D6CE6}"/>
              </a:ext>
            </a:extLst>
          </p:cNvPr>
          <p:cNvPicPr>
            <a:picLocks noChangeAspect="1"/>
          </p:cNvPicPr>
          <p:nvPr/>
        </p:nvPicPr>
        <p:blipFill>
          <a:blip r:embed="rId3"/>
          <a:stretch>
            <a:fillRect/>
          </a:stretch>
        </p:blipFill>
        <p:spPr>
          <a:xfrm>
            <a:off x="3401583" y="1071494"/>
            <a:ext cx="5341016" cy="3346651"/>
          </a:xfrm>
          <a:prstGeom prst="rect">
            <a:avLst/>
          </a:prstGeom>
        </p:spPr>
      </p:pic>
      <p:sp>
        <p:nvSpPr>
          <p:cNvPr id="7" name="Rectangle 6">
            <a:extLst>
              <a:ext uri="{FF2B5EF4-FFF2-40B4-BE49-F238E27FC236}">
                <a16:creationId xmlns:a16="http://schemas.microsoft.com/office/drawing/2014/main" id="{AF4D8517-DC58-4907-91A7-23676D468A8A}"/>
              </a:ext>
            </a:extLst>
          </p:cNvPr>
          <p:cNvSpPr/>
          <p:nvPr/>
        </p:nvSpPr>
        <p:spPr>
          <a:xfrm>
            <a:off x="2527216" y="4417752"/>
            <a:ext cx="7089750" cy="1938992"/>
          </a:xfrm>
          <a:prstGeom prst="rect">
            <a:avLst/>
          </a:prstGeom>
        </p:spPr>
        <p:txBody>
          <a:bodyPr wrap="square">
            <a:spAutoFit/>
          </a:bodyPr>
          <a:lstStyle/>
          <a:p>
            <a:r>
              <a:rPr lang="en-US" sz="2400" dirty="0">
                <a:effectLst/>
                <a:latin typeface="Times New Roman" panose="02020603050405020304" pitchFamily="18" charset="0"/>
              </a:rPr>
              <a:t>Scatter plot of fraction of input nitrogen volatilized as </a:t>
            </a:r>
          </a:p>
          <a:p>
            <a:r>
              <a:rPr lang="en-US" sz="2400" dirty="0">
                <a:effectLst/>
                <a:latin typeface="Times New Roman" panose="02020603050405020304" pitchFamily="18" charset="0"/>
              </a:rPr>
              <a:t>ammonia, comparing application sub-model predictions </a:t>
            </a:r>
          </a:p>
          <a:p>
            <a:r>
              <a:rPr lang="en-US" sz="2400" dirty="0">
                <a:effectLst/>
                <a:latin typeface="Times New Roman" panose="02020603050405020304" pitchFamily="18" charset="0"/>
              </a:rPr>
              <a:t>and experimental data showing range of measured data </a:t>
            </a:r>
          </a:p>
          <a:p>
            <a:r>
              <a:rPr lang="en-US" sz="2400" dirty="0">
                <a:effectLst/>
                <a:latin typeface="Times New Roman" panose="02020603050405020304" pitchFamily="18" charset="0"/>
              </a:rPr>
              <a:t>(Pinder, et al., 2004) ---shows the variability that can be encountered</a:t>
            </a:r>
          </a:p>
        </p:txBody>
      </p:sp>
      <p:sp>
        <p:nvSpPr>
          <p:cNvPr id="5" name="Title 4">
            <a:extLst>
              <a:ext uri="{FF2B5EF4-FFF2-40B4-BE49-F238E27FC236}">
                <a16:creationId xmlns:a16="http://schemas.microsoft.com/office/drawing/2014/main" id="{A65D5442-B70C-45F4-A166-9733A9EE4AA0}"/>
              </a:ext>
            </a:extLst>
          </p:cNvPr>
          <p:cNvSpPr>
            <a:spLocks noGrp="1"/>
          </p:cNvSpPr>
          <p:nvPr>
            <p:ph type="title"/>
          </p:nvPr>
        </p:nvSpPr>
        <p:spPr>
          <a:xfrm>
            <a:off x="547254" y="-254069"/>
            <a:ext cx="10515600" cy="1325563"/>
          </a:xfrm>
        </p:spPr>
        <p:txBody>
          <a:bodyPr>
            <a:normAutofit/>
          </a:bodyPr>
          <a:lstStyle/>
          <a:p>
            <a:r>
              <a:rPr lang="en-US" sz="3200" dirty="0"/>
              <a:t>Scatter plot example of Manure Application NH3 Emissions</a:t>
            </a:r>
          </a:p>
        </p:txBody>
      </p:sp>
      <p:sp>
        <p:nvSpPr>
          <p:cNvPr id="2" name="Slide Number Placeholder 1">
            <a:extLst>
              <a:ext uri="{FF2B5EF4-FFF2-40B4-BE49-F238E27FC236}">
                <a16:creationId xmlns:a16="http://schemas.microsoft.com/office/drawing/2014/main" id="{5863E623-B607-47CA-B8D4-D4BEC629DC32}"/>
              </a:ext>
            </a:extLst>
          </p:cNvPr>
          <p:cNvSpPr>
            <a:spLocks noGrp="1"/>
          </p:cNvSpPr>
          <p:nvPr>
            <p:ph type="sldNum" sz="quarter" idx="12"/>
          </p:nvPr>
        </p:nvSpPr>
        <p:spPr/>
        <p:txBody>
          <a:bodyPr/>
          <a:lstStyle/>
          <a:p>
            <a:fld id="{89C4F76E-4191-4D0E-9BCF-104C6F2C7BDD}" type="slidenum">
              <a:rPr lang="en-US" smtClean="0"/>
              <a:t>35</a:t>
            </a:fld>
            <a:endParaRPr lang="en-US"/>
          </a:p>
        </p:txBody>
      </p:sp>
    </p:spTree>
    <p:extLst>
      <p:ext uri="{BB962C8B-B14F-4D97-AF65-F5344CB8AC3E}">
        <p14:creationId xmlns:p14="http://schemas.microsoft.com/office/powerpoint/2010/main" val="534294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C5DD171-7D5D-41A9-9F9B-4C7DBA46E266}"/>
              </a:ext>
            </a:extLst>
          </p:cNvPr>
          <p:cNvSpPr>
            <a:spLocks noGrp="1" noChangeArrowheads="1"/>
          </p:cNvSpPr>
          <p:nvPr>
            <p:ph type="title"/>
          </p:nvPr>
        </p:nvSpPr>
        <p:spPr>
          <a:xfrm>
            <a:off x="2460171" y="390363"/>
            <a:ext cx="11619186" cy="1278924"/>
          </a:xfrm>
        </p:spPr>
        <p:txBody>
          <a:bodyPr>
            <a:noAutofit/>
          </a:bodyPr>
          <a:lstStyle/>
          <a:p>
            <a:pPr eaLnBrk="1" hangingPunct="1"/>
            <a:r>
              <a:rPr lang="en-US" altLang="en-US" sz="4000" dirty="0"/>
              <a:t>Primary Meteorological Factors Affecting Ammonia Emissions, in general…</a:t>
            </a:r>
          </a:p>
        </p:txBody>
      </p:sp>
      <p:sp>
        <p:nvSpPr>
          <p:cNvPr id="18435" name="Content Placeholder 2">
            <a:extLst>
              <a:ext uri="{FF2B5EF4-FFF2-40B4-BE49-F238E27FC236}">
                <a16:creationId xmlns:a16="http://schemas.microsoft.com/office/drawing/2014/main" id="{8C1F7F6A-63EF-422C-9232-C91D92898F58}"/>
              </a:ext>
            </a:extLst>
          </p:cNvPr>
          <p:cNvSpPr>
            <a:spLocks noGrp="1" noChangeArrowheads="1"/>
          </p:cNvSpPr>
          <p:nvPr>
            <p:ph sz="quarter" idx="1"/>
          </p:nvPr>
        </p:nvSpPr>
        <p:spPr>
          <a:xfrm>
            <a:off x="1963354" y="1601459"/>
            <a:ext cx="8153400" cy="4937453"/>
          </a:xfrm>
        </p:spPr>
        <p:txBody>
          <a:bodyPr/>
          <a:lstStyle/>
          <a:p>
            <a:pPr>
              <a:spcBef>
                <a:spcPts val="600"/>
              </a:spcBef>
              <a:spcAft>
                <a:spcPts val="600"/>
              </a:spcAft>
            </a:pPr>
            <a:r>
              <a:rPr lang="en-US" altLang="en-US" sz="3000" dirty="0"/>
              <a:t>Temperature –     temperature,    emissions</a:t>
            </a:r>
          </a:p>
          <a:p>
            <a:pPr lvl="1">
              <a:spcBef>
                <a:spcPts val="600"/>
              </a:spcBef>
              <a:spcAft>
                <a:spcPts val="600"/>
              </a:spcAft>
              <a:buSzPct val="60000"/>
            </a:pPr>
            <a:r>
              <a:rPr lang="en-US" altLang="en-US" dirty="0"/>
              <a:t>Higher temperature increases volatility of ammoniacal nitrogen</a:t>
            </a:r>
          </a:p>
          <a:p>
            <a:pPr>
              <a:spcBef>
                <a:spcPts val="600"/>
              </a:spcBef>
              <a:spcAft>
                <a:spcPts val="600"/>
              </a:spcAft>
            </a:pPr>
            <a:r>
              <a:rPr lang="en-US" altLang="en-US" sz="3000" dirty="0"/>
              <a:t>Wind speed –     wind speed,     emissions</a:t>
            </a:r>
          </a:p>
          <a:p>
            <a:pPr lvl="1">
              <a:spcBef>
                <a:spcPts val="600"/>
              </a:spcBef>
              <a:spcAft>
                <a:spcPts val="600"/>
              </a:spcAft>
              <a:buSzPct val="60000"/>
            </a:pPr>
            <a:r>
              <a:rPr lang="en-US" altLang="en-US" dirty="0"/>
              <a:t>Higher wind speed decreases surface resistance</a:t>
            </a:r>
          </a:p>
          <a:p>
            <a:pPr>
              <a:spcBef>
                <a:spcPts val="600"/>
              </a:spcBef>
              <a:spcAft>
                <a:spcPts val="600"/>
              </a:spcAft>
            </a:pPr>
            <a:r>
              <a:rPr lang="en-US" altLang="en-US" sz="3000" dirty="0"/>
              <a:t>Precipitation –     precipitation,     emissions</a:t>
            </a:r>
          </a:p>
          <a:p>
            <a:pPr lvl="1">
              <a:spcBef>
                <a:spcPts val="600"/>
              </a:spcBef>
              <a:spcAft>
                <a:spcPts val="600"/>
              </a:spcAft>
              <a:buSzPct val="60000"/>
            </a:pPr>
            <a:r>
              <a:rPr lang="en-US" altLang="en-US" dirty="0"/>
              <a:t>Precipitation allows for greater ground infiltration</a:t>
            </a:r>
          </a:p>
          <a:p>
            <a:pPr>
              <a:spcBef>
                <a:spcPts val="600"/>
              </a:spcBef>
              <a:spcAft>
                <a:spcPts val="600"/>
              </a:spcAft>
              <a:buSzPct val="60000"/>
            </a:pPr>
            <a:r>
              <a:rPr lang="en-US" altLang="en-US" dirty="0"/>
              <a:t>pH also very important factor, will address later in presentation</a:t>
            </a:r>
          </a:p>
        </p:txBody>
      </p:sp>
      <p:sp>
        <p:nvSpPr>
          <p:cNvPr id="4" name="Slide Number Placeholder 3">
            <a:extLst>
              <a:ext uri="{FF2B5EF4-FFF2-40B4-BE49-F238E27FC236}">
                <a16:creationId xmlns:a16="http://schemas.microsoft.com/office/drawing/2014/main" id="{DC6CE383-4887-4830-8D1F-855E1133EE71}"/>
              </a:ext>
            </a:extLst>
          </p:cNvPr>
          <p:cNvSpPr>
            <a:spLocks noGrp="1"/>
          </p:cNvSpPr>
          <p:nvPr>
            <p:ph type="sldNum" sz="quarter" idx="12"/>
          </p:nvPr>
        </p:nvSpPr>
        <p:spPr/>
        <p:txBody>
          <a:bodyPr>
            <a:normAutofit/>
          </a:bodyPr>
          <a:lstStyle/>
          <a:p>
            <a:pPr>
              <a:defRPr/>
            </a:pPr>
            <a:fld id="{A9BB2B4B-8FA1-4E8F-9C31-C2839136887A}" type="slidenum">
              <a:rPr lang="en-US"/>
              <a:pPr>
                <a:defRPr/>
              </a:pPr>
              <a:t>36</a:t>
            </a:fld>
            <a:endParaRPr lang="en-US"/>
          </a:p>
        </p:txBody>
      </p:sp>
      <p:grpSp>
        <p:nvGrpSpPr>
          <p:cNvPr id="2" name="Group 1" descr="Correlations between met varibles and ammonia emissions" title="Arrows showing met effects">
            <a:extLst>
              <a:ext uri="{FF2B5EF4-FFF2-40B4-BE49-F238E27FC236}">
                <a16:creationId xmlns:a16="http://schemas.microsoft.com/office/drawing/2014/main" id="{1965B0ED-5D8D-4AEA-9A61-2588B907960B}"/>
              </a:ext>
            </a:extLst>
          </p:cNvPr>
          <p:cNvGrpSpPr/>
          <p:nvPr/>
        </p:nvGrpSpPr>
        <p:grpSpPr>
          <a:xfrm>
            <a:off x="4484914" y="1631660"/>
            <a:ext cx="4749573" cy="2809712"/>
            <a:chOff x="4486167" y="1631659"/>
            <a:chExt cx="4748320" cy="2816501"/>
          </a:xfrm>
        </p:grpSpPr>
        <p:sp>
          <p:nvSpPr>
            <p:cNvPr id="5" name="Arrow: Down 4">
              <a:extLst>
                <a:ext uri="{FF2B5EF4-FFF2-40B4-BE49-F238E27FC236}">
                  <a16:creationId xmlns:a16="http://schemas.microsoft.com/office/drawing/2014/main" id="{39132000-8B30-4B21-A53E-6FA8CEE87BA6}"/>
                </a:ext>
              </a:extLst>
            </p:cNvPr>
            <p:cNvSpPr/>
            <p:nvPr/>
          </p:nvSpPr>
          <p:spPr>
            <a:xfrm rot="10800000">
              <a:off x="4642535" y="1640418"/>
              <a:ext cx="312738"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Arrow: Down 5">
              <a:extLst>
                <a:ext uri="{FF2B5EF4-FFF2-40B4-BE49-F238E27FC236}">
                  <a16:creationId xmlns:a16="http://schemas.microsoft.com/office/drawing/2014/main" id="{6C1D4D3F-FAF6-49A2-BB00-789C5C24393C}"/>
                </a:ext>
              </a:extLst>
            </p:cNvPr>
            <p:cNvSpPr/>
            <p:nvPr/>
          </p:nvSpPr>
          <p:spPr>
            <a:xfrm rot="10800000">
              <a:off x="8878028" y="1631659"/>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Arrow: Down 6">
              <a:extLst>
                <a:ext uri="{FF2B5EF4-FFF2-40B4-BE49-F238E27FC236}">
                  <a16:creationId xmlns:a16="http://schemas.microsoft.com/office/drawing/2014/main" id="{4CC94C32-796D-43CD-B148-15D9B4D2091E}"/>
                </a:ext>
              </a:extLst>
            </p:cNvPr>
            <p:cNvSpPr/>
            <p:nvPr/>
          </p:nvSpPr>
          <p:spPr>
            <a:xfrm rot="10800000">
              <a:off x="4486167" y="3016038"/>
              <a:ext cx="312737"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Arrow: Down 7">
              <a:extLst>
                <a:ext uri="{FF2B5EF4-FFF2-40B4-BE49-F238E27FC236}">
                  <a16:creationId xmlns:a16="http://schemas.microsoft.com/office/drawing/2014/main" id="{A109E791-17D7-4156-9132-2D7688A366FE}"/>
                </a:ext>
              </a:extLst>
            </p:cNvPr>
            <p:cNvSpPr/>
            <p:nvPr/>
          </p:nvSpPr>
          <p:spPr>
            <a:xfrm rot="10800000">
              <a:off x="8610600" y="3016038"/>
              <a:ext cx="311150"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Arrow: Down 8">
              <a:extLst>
                <a:ext uri="{FF2B5EF4-FFF2-40B4-BE49-F238E27FC236}">
                  <a16:creationId xmlns:a16="http://schemas.microsoft.com/office/drawing/2014/main" id="{096622FB-2842-450F-8B3F-DBF5180CFC0F}"/>
                </a:ext>
              </a:extLst>
            </p:cNvPr>
            <p:cNvSpPr/>
            <p:nvPr/>
          </p:nvSpPr>
          <p:spPr>
            <a:xfrm rot="10800000">
              <a:off x="4642536" y="4037519"/>
              <a:ext cx="312737" cy="344487"/>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Arrow: Down 9">
              <a:extLst>
                <a:ext uri="{FF2B5EF4-FFF2-40B4-BE49-F238E27FC236}">
                  <a16:creationId xmlns:a16="http://schemas.microsoft.com/office/drawing/2014/main" id="{E36CEC67-0DD6-4520-8742-BC392574A1FA}"/>
                </a:ext>
              </a:extLst>
            </p:cNvPr>
            <p:cNvSpPr/>
            <p:nvPr/>
          </p:nvSpPr>
          <p:spPr>
            <a:xfrm>
              <a:off x="8921750" y="4102085"/>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2068832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C04C4FA9-06E8-4E5C-A7CF-761078C7FF71}"/>
              </a:ext>
            </a:extLst>
          </p:cNvPr>
          <p:cNvSpPr>
            <a:spLocks noGrp="1"/>
          </p:cNvSpPr>
          <p:nvPr>
            <p:ph type="title"/>
          </p:nvPr>
        </p:nvSpPr>
        <p:spPr/>
        <p:txBody>
          <a:bodyPr/>
          <a:lstStyle/>
          <a:p>
            <a:r>
              <a:rPr lang="en-US" dirty="0"/>
              <a:t>Process-based Models</a:t>
            </a:r>
          </a:p>
        </p:txBody>
      </p:sp>
      <p:grpSp>
        <p:nvGrpSpPr>
          <p:cNvPr id="36" name="Group 4" title="Schematic of CMUs process based FEM Model">
            <a:extLst>
              <a:ext uri="{FF2B5EF4-FFF2-40B4-BE49-F238E27FC236}">
                <a16:creationId xmlns:a16="http://schemas.microsoft.com/office/drawing/2014/main" id="{D9F79540-56BA-490E-B895-42BF1C7007AD}"/>
              </a:ext>
            </a:extLst>
          </p:cNvPr>
          <p:cNvGrpSpPr>
            <a:grpSpLocks/>
          </p:cNvGrpSpPr>
          <p:nvPr/>
        </p:nvGrpSpPr>
        <p:grpSpPr bwMode="auto">
          <a:xfrm>
            <a:off x="1028919" y="1690688"/>
            <a:ext cx="8464550" cy="2817812"/>
            <a:chOff x="404189" y="2802835"/>
            <a:chExt cx="7842477" cy="2275542"/>
          </a:xfrm>
        </p:grpSpPr>
        <p:sp>
          <p:nvSpPr>
            <p:cNvPr id="37" name="TextBox 5">
              <a:extLst>
                <a:ext uri="{FF2B5EF4-FFF2-40B4-BE49-F238E27FC236}">
                  <a16:creationId xmlns:a16="http://schemas.microsoft.com/office/drawing/2014/main" id="{6B4E31C7-C1FE-48AC-883D-AC096243F882}"/>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38" name="Group 6">
              <a:extLst>
                <a:ext uri="{FF2B5EF4-FFF2-40B4-BE49-F238E27FC236}">
                  <a16:creationId xmlns:a16="http://schemas.microsoft.com/office/drawing/2014/main" id="{2915017E-5671-48CE-A091-6BB159177482}"/>
                </a:ext>
              </a:extLst>
            </p:cNvPr>
            <p:cNvGrpSpPr>
              <a:grpSpLocks/>
            </p:cNvGrpSpPr>
            <p:nvPr/>
          </p:nvGrpSpPr>
          <p:grpSpPr bwMode="auto">
            <a:xfrm>
              <a:off x="404189" y="3529420"/>
              <a:ext cx="1722782" cy="595249"/>
              <a:chOff x="1000539" y="2544678"/>
              <a:chExt cx="1848678" cy="682487"/>
            </a:xfrm>
          </p:grpSpPr>
          <p:sp>
            <p:nvSpPr>
              <p:cNvPr id="56" name="Oval 55">
                <a:extLst>
                  <a:ext uri="{FF2B5EF4-FFF2-40B4-BE49-F238E27FC236}">
                    <a16:creationId xmlns:a16="http://schemas.microsoft.com/office/drawing/2014/main" id="{C69522F8-D209-4816-9D02-A30C32AD02AF}"/>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7" name="TextBox 25">
                <a:extLst>
                  <a:ext uri="{FF2B5EF4-FFF2-40B4-BE49-F238E27FC236}">
                    <a16:creationId xmlns:a16="http://schemas.microsoft.com/office/drawing/2014/main" id="{B7B3627A-49E0-4974-90CE-9A997AC8425D}"/>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39" name="TextBox 7">
              <a:extLst>
                <a:ext uri="{FF2B5EF4-FFF2-40B4-BE49-F238E27FC236}">
                  <a16:creationId xmlns:a16="http://schemas.microsoft.com/office/drawing/2014/main" id="{0D70192C-8A12-408E-92BA-80F62D49D31C}"/>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40" name="TextBox 8">
              <a:extLst>
                <a:ext uri="{FF2B5EF4-FFF2-40B4-BE49-F238E27FC236}">
                  <a16:creationId xmlns:a16="http://schemas.microsoft.com/office/drawing/2014/main" id="{DEA4605E-1C24-4141-94A9-2AA15BD8EE0F}"/>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41" name="TextBox 9">
              <a:extLst>
                <a:ext uri="{FF2B5EF4-FFF2-40B4-BE49-F238E27FC236}">
                  <a16:creationId xmlns:a16="http://schemas.microsoft.com/office/drawing/2014/main" id="{AEC5098B-72EE-4156-87FA-711DACC1A445}"/>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42" name="TextBox 10">
              <a:extLst>
                <a:ext uri="{FF2B5EF4-FFF2-40B4-BE49-F238E27FC236}">
                  <a16:creationId xmlns:a16="http://schemas.microsoft.com/office/drawing/2014/main" id="{0E952752-4244-4429-9E53-7AF82257FE10}"/>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43" name="TextBox 11">
              <a:extLst>
                <a:ext uri="{FF2B5EF4-FFF2-40B4-BE49-F238E27FC236}">
                  <a16:creationId xmlns:a16="http://schemas.microsoft.com/office/drawing/2014/main" id="{E65F2B65-B937-40B1-961A-7AEE19D8E94F}"/>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44" name="TextBox 12">
              <a:extLst>
                <a:ext uri="{FF2B5EF4-FFF2-40B4-BE49-F238E27FC236}">
                  <a16:creationId xmlns:a16="http://schemas.microsoft.com/office/drawing/2014/main" id="{6DCF4543-CFB0-465F-B7F2-A61C7A427337}"/>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45" name="TextBox 13">
              <a:extLst>
                <a:ext uri="{FF2B5EF4-FFF2-40B4-BE49-F238E27FC236}">
                  <a16:creationId xmlns:a16="http://schemas.microsoft.com/office/drawing/2014/main" id="{E70C62A1-E79D-489B-AAF5-BA57A5D0403D}"/>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46" name="TextBox 14">
              <a:extLst>
                <a:ext uri="{FF2B5EF4-FFF2-40B4-BE49-F238E27FC236}">
                  <a16:creationId xmlns:a16="http://schemas.microsoft.com/office/drawing/2014/main" id="{8E6D8BCE-74B8-4C6B-A7F5-20E4FDDE23CD}"/>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47" name="Straight Arrow Connector 46">
              <a:extLst>
                <a:ext uri="{FF2B5EF4-FFF2-40B4-BE49-F238E27FC236}">
                  <a16:creationId xmlns:a16="http://schemas.microsoft.com/office/drawing/2014/main" id="{7421712E-1789-4423-872E-DFF7459564E1}"/>
                </a:ext>
              </a:extLst>
            </p:cNvPr>
            <p:cNvCxnSpPr>
              <a:cxnSpLocks/>
              <a:stCxn id="39" idx="0"/>
              <a:endCxn id="42"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F8E1F1A-AFC7-4B7D-8744-776E7E5B04B6}"/>
                </a:ext>
              </a:extLst>
            </p:cNvPr>
            <p:cNvCxnSpPr>
              <a:cxnSpLocks/>
              <a:stCxn id="40" idx="0"/>
              <a:endCxn id="43"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F24E09-410F-42E8-B533-81F7F969F96E}"/>
                </a:ext>
              </a:extLst>
            </p:cNvPr>
            <p:cNvCxnSpPr>
              <a:cxnSpLocks/>
              <a:stCxn id="41" idx="0"/>
              <a:endCxn id="44"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511B133-959A-4BB6-B2B8-BD697A4957C4}"/>
                </a:ext>
              </a:extLst>
            </p:cNvPr>
            <p:cNvCxnSpPr>
              <a:cxnSpLocks/>
              <a:stCxn id="39"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2BDAD6-457D-4FDD-9DEF-7BC65D17C368}"/>
                </a:ext>
              </a:extLst>
            </p:cNvPr>
            <p:cNvCxnSpPr>
              <a:cxnSpLocks/>
              <a:stCxn id="40"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63E7320-10A3-4DFB-9226-DD32C28E9BAF}"/>
                </a:ext>
              </a:extLst>
            </p:cNvPr>
            <p:cNvCxnSpPr>
              <a:cxnSpLocks/>
              <a:stCxn id="41"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65AAB0E-8808-4856-8304-AEBD85BE65E5}"/>
                </a:ext>
              </a:extLst>
            </p:cNvPr>
            <p:cNvCxnSpPr>
              <a:cxnSpLocks/>
              <a:stCxn id="56" idx="6"/>
              <a:endCxn id="39"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064FEA1-6A50-4F93-99D6-84581917BB85}"/>
                </a:ext>
              </a:extLst>
            </p:cNvPr>
            <p:cNvCxnSpPr>
              <a:cxnSpLocks/>
              <a:stCxn id="39" idx="3"/>
              <a:endCxn id="40"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EC5B8D8-49B7-43E5-926A-E0099108DFA3}"/>
                </a:ext>
              </a:extLst>
            </p:cNvPr>
            <p:cNvCxnSpPr>
              <a:cxnSpLocks/>
              <a:stCxn id="40" idx="3"/>
              <a:endCxn id="41"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87918884-E50A-4025-BE01-357880BBEA7F}"/>
              </a:ext>
            </a:extLst>
          </p:cNvPr>
          <p:cNvSpPr txBox="1"/>
          <p:nvPr/>
        </p:nvSpPr>
        <p:spPr>
          <a:xfrm>
            <a:off x="614855" y="4855779"/>
            <a:ext cx="11288111"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Track Nitrogen through manure management process</a:t>
            </a:r>
          </a:p>
          <a:p>
            <a:pPr marL="285750" indent="-285750">
              <a:buFont typeface="Arial" panose="020B0604020202020204" pitchFamily="34" charset="0"/>
              <a:buChar char="•"/>
            </a:pPr>
            <a:r>
              <a:rPr lang="en-US" sz="3200" dirty="0"/>
              <a:t>Includes mass balances and mass transfer laws</a:t>
            </a:r>
          </a:p>
          <a:p>
            <a:pPr marL="285750" indent="-285750">
              <a:buFont typeface="Arial" panose="020B0604020202020204" pitchFamily="34" charset="0"/>
              <a:buChar char="•"/>
            </a:pPr>
            <a:r>
              <a:rPr lang="en-US" sz="3200" dirty="0"/>
              <a:t>Goal is that such a model can capture the variability seen in measurements </a:t>
            </a:r>
            <a:endParaRPr lang="en-US" dirty="0"/>
          </a:p>
        </p:txBody>
      </p:sp>
      <p:sp>
        <p:nvSpPr>
          <p:cNvPr id="60" name="TextBox 59">
            <a:extLst>
              <a:ext uri="{FF2B5EF4-FFF2-40B4-BE49-F238E27FC236}">
                <a16:creationId xmlns:a16="http://schemas.microsoft.com/office/drawing/2014/main" id="{CCE41AEF-51E3-4925-BBF7-DFB8A6E2CCFB}"/>
              </a:ext>
            </a:extLst>
          </p:cNvPr>
          <p:cNvSpPr txBox="1"/>
          <p:nvPr/>
        </p:nvSpPr>
        <p:spPr>
          <a:xfrm>
            <a:off x="1001759" y="2144737"/>
            <a:ext cx="1178253" cy="369332"/>
          </a:xfrm>
          <a:prstGeom prst="rect">
            <a:avLst/>
          </a:prstGeom>
          <a:noFill/>
        </p:spPr>
        <p:txBody>
          <a:bodyPr wrap="square" rtlCol="0">
            <a:spAutoFit/>
          </a:bodyPr>
          <a:lstStyle/>
          <a:p>
            <a:r>
              <a:rPr lang="en-US" dirty="0"/>
              <a:t>Feed</a:t>
            </a:r>
          </a:p>
        </p:txBody>
      </p:sp>
      <p:sp>
        <p:nvSpPr>
          <p:cNvPr id="61" name="TextBox 60">
            <a:extLst>
              <a:ext uri="{FF2B5EF4-FFF2-40B4-BE49-F238E27FC236}">
                <a16:creationId xmlns:a16="http://schemas.microsoft.com/office/drawing/2014/main" id="{3B683D52-20C8-4D8B-8AFB-1A4CAB1D3C77}"/>
              </a:ext>
            </a:extLst>
          </p:cNvPr>
          <p:cNvSpPr txBox="1"/>
          <p:nvPr/>
        </p:nvSpPr>
        <p:spPr>
          <a:xfrm>
            <a:off x="5749732" y="1481579"/>
            <a:ext cx="4814506" cy="369332"/>
          </a:xfrm>
          <a:prstGeom prst="rect">
            <a:avLst/>
          </a:prstGeom>
          <a:noFill/>
        </p:spPr>
        <p:txBody>
          <a:bodyPr wrap="square" rtlCol="0">
            <a:spAutoFit/>
          </a:bodyPr>
          <a:lstStyle/>
          <a:p>
            <a:r>
              <a:rPr lang="en-US" dirty="0">
                <a:solidFill>
                  <a:srgbClr val="FF0000"/>
                </a:solidFill>
              </a:rPr>
              <a:t>Emissions ~ Nitrogen/Resistance (Wind, Temp)</a:t>
            </a:r>
          </a:p>
        </p:txBody>
      </p:sp>
      <p:sp>
        <p:nvSpPr>
          <p:cNvPr id="2" name="Slide Number Placeholder 1">
            <a:extLst>
              <a:ext uri="{FF2B5EF4-FFF2-40B4-BE49-F238E27FC236}">
                <a16:creationId xmlns:a16="http://schemas.microsoft.com/office/drawing/2014/main" id="{5C55C7FE-CE1C-4D97-8C56-1268569ACFEB}"/>
              </a:ext>
            </a:extLst>
          </p:cNvPr>
          <p:cNvSpPr>
            <a:spLocks noGrp="1"/>
          </p:cNvSpPr>
          <p:nvPr>
            <p:ph type="sldNum" sz="quarter" idx="12"/>
          </p:nvPr>
        </p:nvSpPr>
        <p:spPr/>
        <p:txBody>
          <a:bodyPr/>
          <a:lstStyle/>
          <a:p>
            <a:fld id="{89C4F76E-4191-4D0E-9BCF-104C6F2C7BDD}" type="slidenum">
              <a:rPr lang="en-US" smtClean="0"/>
              <a:t>37</a:t>
            </a:fld>
            <a:endParaRPr lang="en-US"/>
          </a:p>
        </p:txBody>
      </p:sp>
    </p:spTree>
    <p:extLst>
      <p:ext uri="{BB962C8B-B14F-4D97-AF65-F5344CB8AC3E}">
        <p14:creationId xmlns:p14="http://schemas.microsoft.com/office/powerpoint/2010/main" val="2028569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A1A8E-912A-4448-9B59-E2B0F89015B4}"/>
              </a:ext>
            </a:extLst>
          </p:cNvPr>
          <p:cNvSpPr>
            <a:spLocks noGrp="1"/>
          </p:cNvSpPr>
          <p:nvPr>
            <p:ph type="title"/>
          </p:nvPr>
        </p:nvSpPr>
        <p:spPr/>
        <p:txBody>
          <a:bodyPr/>
          <a:lstStyle/>
          <a:p>
            <a:r>
              <a:rPr lang="en-US" dirty="0"/>
              <a:t>Overall objectives and goals</a:t>
            </a:r>
          </a:p>
        </p:txBody>
      </p:sp>
      <p:sp>
        <p:nvSpPr>
          <p:cNvPr id="3" name="Content Placeholder 2">
            <a:extLst>
              <a:ext uri="{FF2B5EF4-FFF2-40B4-BE49-F238E27FC236}">
                <a16:creationId xmlns:a16="http://schemas.microsoft.com/office/drawing/2014/main" id="{447A86DB-D2C5-4C05-A4DB-0BD5F6C4E40B}"/>
              </a:ext>
            </a:extLst>
          </p:cNvPr>
          <p:cNvSpPr>
            <a:spLocks noGrp="1"/>
          </p:cNvSpPr>
          <p:nvPr>
            <p:ph idx="1"/>
          </p:nvPr>
        </p:nvSpPr>
        <p:spPr>
          <a:xfrm>
            <a:off x="838200" y="1825625"/>
            <a:ext cx="10515600" cy="4922016"/>
          </a:xfrm>
        </p:spPr>
        <p:txBody>
          <a:bodyPr>
            <a:normAutofit fontScale="92500" lnSpcReduction="10000"/>
          </a:bodyPr>
          <a:lstStyle/>
          <a:p>
            <a:r>
              <a:rPr lang="en-US" dirty="0"/>
              <a:t>We want to build a national emissions inventory.  We would like the data to also be applicable to air quality models</a:t>
            </a:r>
          </a:p>
          <a:p>
            <a:r>
              <a:rPr lang="en-US" dirty="0"/>
              <a:t>Therefore, the model’s focus should be on:</a:t>
            </a:r>
          </a:p>
          <a:p>
            <a:pPr lvl="1"/>
            <a:r>
              <a:rPr lang="en-US" dirty="0"/>
              <a:t>Unbiased emission factors </a:t>
            </a:r>
          </a:p>
          <a:p>
            <a:pPr lvl="1"/>
            <a:r>
              <a:rPr lang="en-US" dirty="0"/>
              <a:t>Seasonal cycle (daily variation would be even better)</a:t>
            </a:r>
          </a:p>
          <a:p>
            <a:pPr lvl="1"/>
            <a:r>
              <a:rPr lang="en-US" dirty="0"/>
              <a:t>Regional scale variability in EFs</a:t>
            </a:r>
          </a:p>
          <a:p>
            <a:pPr lvl="1"/>
            <a:r>
              <a:rPr lang="en-US" dirty="0"/>
              <a:t>Computational efficiency</a:t>
            </a:r>
          </a:p>
          <a:p>
            <a:pPr lvl="1"/>
            <a:r>
              <a:rPr lang="en-US" dirty="0"/>
              <a:t>Scalability (do we have national inputs to drive model)</a:t>
            </a:r>
          </a:p>
          <a:p>
            <a:r>
              <a:rPr lang="en-US" dirty="0"/>
              <a:t>For Livestock, this leads to the following compromises</a:t>
            </a:r>
          </a:p>
          <a:p>
            <a:pPr lvl="1"/>
            <a:r>
              <a:rPr lang="en-US" dirty="0"/>
              <a:t>Tune model to measurements rather than using “First Principles”</a:t>
            </a:r>
          </a:p>
          <a:p>
            <a:pPr lvl="1"/>
            <a:r>
              <a:rPr lang="en-US" dirty="0"/>
              <a:t>Omit “details” when we don’t have national data (ventilation rates, for example) or no systematic regional variation</a:t>
            </a:r>
          </a:p>
          <a:p>
            <a:pPr lvl="1"/>
            <a:r>
              <a:rPr lang="en-US" dirty="0"/>
              <a:t>Predicting results for an “average” farm, rather than a specific farm</a:t>
            </a:r>
          </a:p>
        </p:txBody>
      </p:sp>
      <p:sp>
        <p:nvSpPr>
          <p:cNvPr id="4" name="Slide Number Placeholder 3">
            <a:extLst>
              <a:ext uri="{FF2B5EF4-FFF2-40B4-BE49-F238E27FC236}">
                <a16:creationId xmlns:a16="http://schemas.microsoft.com/office/drawing/2014/main" id="{32428FE9-FB00-45C7-88EC-4BB5E22294FA}"/>
              </a:ext>
            </a:extLst>
          </p:cNvPr>
          <p:cNvSpPr>
            <a:spLocks noGrp="1"/>
          </p:cNvSpPr>
          <p:nvPr>
            <p:ph type="sldNum" sz="quarter" idx="12"/>
          </p:nvPr>
        </p:nvSpPr>
        <p:spPr/>
        <p:txBody>
          <a:bodyPr/>
          <a:lstStyle/>
          <a:p>
            <a:fld id="{89C4F76E-4191-4D0E-9BCF-104C6F2C7BDD}" type="slidenum">
              <a:rPr lang="en-US" smtClean="0"/>
              <a:t>38</a:t>
            </a:fld>
            <a:endParaRPr lang="en-US"/>
          </a:p>
        </p:txBody>
      </p:sp>
    </p:spTree>
    <p:extLst>
      <p:ext uri="{BB962C8B-B14F-4D97-AF65-F5344CB8AC3E}">
        <p14:creationId xmlns:p14="http://schemas.microsoft.com/office/powerpoint/2010/main" val="574486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5D2E-8C5C-42CD-9D4A-0EF547EC7BC1}"/>
              </a:ext>
            </a:extLst>
          </p:cNvPr>
          <p:cNvSpPr>
            <a:spLocks noGrp="1"/>
          </p:cNvSpPr>
          <p:nvPr>
            <p:ph type="title"/>
          </p:nvPr>
        </p:nvSpPr>
        <p:spPr/>
        <p:txBody>
          <a:bodyPr/>
          <a:lstStyle/>
          <a:p>
            <a:r>
              <a:rPr lang="en-US" dirty="0"/>
              <a:t>Approaches</a:t>
            </a:r>
          </a:p>
        </p:txBody>
      </p:sp>
      <p:sp>
        <p:nvSpPr>
          <p:cNvPr id="26" name="Arrow: Left-Right 25" title="Two headed arrow showing continuum of models">
            <a:extLst>
              <a:ext uri="{FF2B5EF4-FFF2-40B4-BE49-F238E27FC236}">
                <a16:creationId xmlns:a16="http://schemas.microsoft.com/office/drawing/2014/main" id="{E2BD84B1-FB0D-4D77-8F03-01F074B9BDDA}"/>
              </a:ext>
            </a:extLst>
          </p:cNvPr>
          <p:cNvSpPr/>
          <p:nvPr/>
        </p:nvSpPr>
        <p:spPr>
          <a:xfrm>
            <a:off x="838200" y="2049517"/>
            <a:ext cx="10515600" cy="7725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title="Vertical tick mark on a two-headed arro continuum">
            <a:extLst>
              <a:ext uri="{FF2B5EF4-FFF2-40B4-BE49-F238E27FC236}">
                <a16:creationId xmlns:a16="http://schemas.microsoft.com/office/drawing/2014/main" id="{FBA323F9-3DCD-4AC2-8923-26656305B37D}"/>
              </a:ext>
            </a:extLst>
          </p:cNvPr>
          <p:cNvCxnSpPr/>
          <p:nvPr/>
        </p:nvCxnSpPr>
        <p:spPr>
          <a:xfrm>
            <a:off x="2199290" y="1690688"/>
            <a:ext cx="0" cy="165537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67EC5DF-83C5-41CF-B2E4-30ED5F203590}"/>
              </a:ext>
            </a:extLst>
          </p:cNvPr>
          <p:cNvSpPr txBox="1"/>
          <p:nvPr/>
        </p:nvSpPr>
        <p:spPr>
          <a:xfrm>
            <a:off x="1592318" y="3526019"/>
            <a:ext cx="1450428" cy="2031325"/>
          </a:xfrm>
          <a:prstGeom prst="rect">
            <a:avLst/>
          </a:prstGeom>
          <a:noFill/>
        </p:spPr>
        <p:txBody>
          <a:bodyPr wrap="square" rtlCol="0">
            <a:spAutoFit/>
          </a:bodyPr>
          <a:lstStyle/>
          <a:p>
            <a:r>
              <a:rPr lang="en-US" dirty="0"/>
              <a:t>Constant Emission Factors, Emissions = g/animal/day</a:t>
            </a:r>
          </a:p>
          <a:p>
            <a:r>
              <a:rPr lang="en-US" dirty="0"/>
              <a:t>         x</a:t>
            </a:r>
          </a:p>
          <a:p>
            <a:r>
              <a:rPr lang="en-US" dirty="0"/>
              <a:t># of Animals</a:t>
            </a:r>
          </a:p>
        </p:txBody>
      </p:sp>
      <p:cxnSp>
        <p:nvCxnSpPr>
          <p:cNvPr id="32" name="Straight Connector 31" title="Vertical tick mark on arrow">
            <a:extLst>
              <a:ext uri="{FF2B5EF4-FFF2-40B4-BE49-F238E27FC236}">
                <a16:creationId xmlns:a16="http://schemas.microsoft.com/office/drawing/2014/main" id="{9CA2BB50-5194-48B8-B764-094104B9A938}"/>
              </a:ext>
            </a:extLst>
          </p:cNvPr>
          <p:cNvCxnSpPr/>
          <p:nvPr/>
        </p:nvCxnSpPr>
        <p:spPr>
          <a:xfrm>
            <a:off x="4051738" y="1690688"/>
            <a:ext cx="0" cy="1655379"/>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03AC7D0-41A7-4984-AC4F-378808AE5E37}"/>
              </a:ext>
            </a:extLst>
          </p:cNvPr>
          <p:cNvSpPr txBox="1"/>
          <p:nvPr/>
        </p:nvSpPr>
        <p:spPr>
          <a:xfrm>
            <a:off x="3563007" y="3526019"/>
            <a:ext cx="1150883" cy="2031325"/>
          </a:xfrm>
          <a:prstGeom prst="rect">
            <a:avLst/>
          </a:prstGeom>
          <a:noFill/>
        </p:spPr>
        <p:txBody>
          <a:bodyPr wrap="square" rtlCol="0">
            <a:spAutoFit/>
          </a:bodyPr>
          <a:lstStyle/>
          <a:p>
            <a:r>
              <a:rPr lang="en-US" dirty="0"/>
              <a:t>Empirical Emission Factors, Emissions = F(temp, wind, etc.)</a:t>
            </a:r>
          </a:p>
        </p:txBody>
      </p:sp>
      <p:cxnSp>
        <p:nvCxnSpPr>
          <p:cNvPr id="35" name="Straight Connector 34" descr="Pointing to CMYU model" title="Vertical tick mark on two headed arrow">
            <a:extLst>
              <a:ext uri="{FF2B5EF4-FFF2-40B4-BE49-F238E27FC236}">
                <a16:creationId xmlns:a16="http://schemas.microsoft.com/office/drawing/2014/main" id="{3E31568C-1474-4297-A70F-5C636D522099}"/>
              </a:ext>
            </a:extLst>
          </p:cNvPr>
          <p:cNvCxnSpPr>
            <a:stCxn id="2" idx="2"/>
          </p:cNvCxnSpPr>
          <p:nvPr/>
        </p:nvCxnSpPr>
        <p:spPr>
          <a:xfrm>
            <a:off x="6096000" y="1690688"/>
            <a:ext cx="0" cy="16553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Oval 35" title="Oval shape saying CMU model">
            <a:extLst>
              <a:ext uri="{FF2B5EF4-FFF2-40B4-BE49-F238E27FC236}">
                <a16:creationId xmlns:a16="http://schemas.microsoft.com/office/drawing/2014/main" id="{2AA68506-F302-402A-B1A0-913184DC46B8}"/>
              </a:ext>
            </a:extLst>
          </p:cNvPr>
          <p:cNvSpPr/>
          <p:nvPr/>
        </p:nvSpPr>
        <p:spPr>
          <a:xfrm>
            <a:off x="5268311" y="3346067"/>
            <a:ext cx="1622348" cy="20249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86F7707-194F-4407-82A7-89F1375ECDB7}"/>
              </a:ext>
            </a:extLst>
          </p:cNvPr>
          <p:cNvSpPr txBox="1"/>
          <p:nvPr/>
        </p:nvSpPr>
        <p:spPr>
          <a:xfrm>
            <a:off x="5268311" y="4025299"/>
            <a:ext cx="1671144" cy="646331"/>
          </a:xfrm>
          <a:prstGeom prst="rect">
            <a:avLst/>
          </a:prstGeom>
          <a:noFill/>
        </p:spPr>
        <p:txBody>
          <a:bodyPr wrap="square" rtlCol="0">
            <a:spAutoFit/>
          </a:bodyPr>
          <a:lstStyle/>
          <a:p>
            <a:r>
              <a:rPr lang="en-US" dirty="0"/>
              <a:t>Semi-Empirical Process Model</a:t>
            </a:r>
          </a:p>
        </p:txBody>
      </p:sp>
      <p:cxnSp>
        <p:nvCxnSpPr>
          <p:cNvPr id="39" name="Straight Connector 38" title="Vertical tick mark on two headed arrow">
            <a:extLst>
              <a:ext uri="{FF2B5EF4-FFF2-40B4-BE49-F238E27FC236}">
                <a16:creationId xmlns:a16="http://schemas.microsoft.com/office/drawing/2014/main" id="{87F4D555-BBD1-4EA7-BAA8-56235745EB0C}"/>
              </a:ext>
            </a:extLst>
          </p:cNvPr>
          <p:cNvCxnSpPr/>
          <p:nvPr/>
        </p:nvCxnSpPr>
        <p:spPr>
          <a:xfrm>
            <a:off x="9405257" y="1690688"/>
            <a:ext cx="0" cy="2053998"/>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665011C-C1C6-456F-9735-B225D76388E1}"/>
              </a:ext>
            </a:extLst>
          </p:cNvPr>
          <p:cNvSpPr txBox="1"/>
          <p:nvPr/>
        </p:nvSpPr>
        <p:spPr>
          <a:xfrm>
            <a:off x="9149253" y="3913463"/>
            <a:ext cx="1328057" cy="1200329"/>
          </a:xfrm>
          <a:prstGeom prst="rect">
            <a:avLst/>
          </a:prstGeom>
          <a:noFill/>
        </p:spPr>
        <p:txBody>
          <a:bodyPr wrap="square" rtlCol="0">
            <a:spAutoFit/>
          </a:bodyPr>
          <a:lstStyle/>
          <a:p>
            <a:r>
              <a:rPr lang="en-US" dirty="0"/>
              <a:t>First Principle Process Models</a:t>
            </a:r>
          </a:p>
        </p:txBody>
      </p:sp>
      <p:pic>
        <p:nvPicPr>
          <p:cNvPr id="63" name="Picture 62" title="Schematic of CMU semi process model">
            <a:extLst>
              <a:ext uri="{FF2B5EF4-FFF2-40B4-BE49-F238E27FC236}">
                <a16:creationId xmlns:a16="http://schemas.microsoft.com/office/drawing/2014/main" id="{B8761034-84C3-484D-B574-BEF38B26AFFE}"/>
              </a:ext>
            </a:extLst>
          </p:cNvPr>
          <p:cNvPicPr>
            <a:picLocks noChangeAspect="1"/>
          </p:cNvPicPr>
          <p:nvPr/>
        </p:nvPicPr>
        <p:blipFill>
          <a:blip r:embed="rId3"/>
          <a:stretch>
            <a:fillRect/>
          </a:stretch>
        </p:blipFill>
        <p:spPr>
          <a:xfrm>
            <a:off x="4051738" y="5678897"/>
            <a:ext cx="5166726" cy="1160829"/>
          </a:xfrm>
          <a:prstGeom prst="rect">
            <a:avLst/>
          </a:prstGeom>
        </p:spPr>
      </p:pic>
      <p:sp>
        <p:nvSpPr>
          <p:cNvPr id="64" name="TextBox 63">
            <a:extLst>
              <a:ext uri="{FF2B5EF4-FFF2-40B4-BE49-F238E27FC236}">
                <a16:creationId xmlns:a16="http://schemas.microsoft.com/office/drawing/2014/main" id="{14098476-7EFC-468E-A893-15CB16423045}"/>
              </a:ext>
            </a:extLst>
          </p:cNvPr>
          <p:cNvSpPr txBox="1"/>
          <p:nvPr/>
        </p:nvSpPr>
        <p:spPr>
          <a:xfrm>
            <a:off x="226535" y="2777332"/>
            <a:ext cx="1331436" cy="646331"/>
          </a:xfrm>
          <a:prstGeom prst="rect">
            <a:avLst/>
          </a:prstGeom>
          <a:noFill/>
        </p:spPr>
        <p:txBody>
          <a:bodyPr wrap="square" rtlCol="0">
            <a:spAutoFit/>
          </a:bodyPr>
          <a:lstStyle/>
          <a:p>
            <a:r>
              <a:rPr lang="en-US" dirty="0">
                <a:solidFill>
                  <a:srgbClr val="FF0000"/>
                </a:solidFill>
              </a:rPr>
              <a:t>MORE EMPIRICAL</a:t>
            </a:r>
          </a:p>
        </p:txBody>
      </p:sp>
      <p:sp>
        <p:nvSpPr>
          <p:cNvPr id="65" name="TextBox 64">
            <a:extLst>
              <a:ext uri="{FF2B5EF4-FFF2-40B4-BE49-F238E27FC236}">
                <a16:creationId xmlns:a16="http://schemas.microsoft.com/office/drawing/2014/main" id="{169F592E-1FB9-4B02-AF44-DFBB31780843}"/>
              </a:ext>
            </a:extLst>
          </p:cNvPr>
          <p:cNvSpPr txBox="1"/>
          <p:nvPr/>
        </p:nvSpPr>
        <p:spPr>
          <a:xfrm>
            <a:off x="10716796" y="1148770"/>
            <a:ext cx="1475204" cy="923330"/>
          </a:xfrm>
          <a:prstGeom prst="rect">
            <a:avLst/>
          </a:prstGeom>
          <a:noFill/>
        </p:spPr>
        <p:txBody>
          <a:bodyPr wrap="square" rtlCol="0">
            <a:spAutoFit/>
          </a:bodyPr>
          <a:lstStyle/>
          <a:p>
            <a:r>
              <a:rPr lang="en-US" dirty="0">
                <a:solidFill>
                  <a:srgbClr val="FF0000"/>
                </a:solidFill>
              </a:rPr>
              <a:t>MORE PROCESS ORIENTED</a:t>
            </a:r>
          </a:p>
        </p:txBody>
      </p:sp>
      <p:sp>
        <p:nvSpPr>
          <p:cNvPr id="3" name="Slide Number Placeholder 2">
            <a:extLst>
              <a:ext uri="{FF2B5EF4-FFF2-40B4-BE49-F238E27FC236}">
                <a16:creationId xmlns:a16="http://schemas.microsoft.com/office/drawing/2014/main" id="{3170F236-A362-4A4A-8000-900466EC3D4B}"/>
              </a:ext>
            </a:extLst>
          </p:cNvPr>
          <p:cNvSpPr>
            <a:spLocks noGrp="1"/>
          </p:cNvSpPr>
          <p:nvPr>
            <p:ph type="sldNum" sz="quarter" idx="12"/>
          </p:nvPr>
        </p:nvSpPr>
        <p:spPr/>
        <p:txBody>
          <a:bodyPr/>
          <a:lstStyle/>
          <a:p>
            <a:fld id="{89C4F76E-4191-4D0E-9BCF-104C6F2C7BDD}" type="slidenum">
              <a:rPr lang="en-US" smtClean="0"/>
              <a:t>39</a:t>
            </a:fld>
            <a:endParaRPr lang="en-US"/>
          </a:p>
        </p:txBody>
      </p:sp>
    </p:spTree>
    <p:extLst>
      <p:ext uri="{BB962C8B-B14F-4D97-AF65-F5344CB8AC3E}">
        <p14:creationId xmlns:p14="http://schemas.microsoft.com/office/powerpoint/2010/main" val="2662570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FB03-C87B-4992-8EBF-D2DFE0B94905}"/>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224E322D-3844-4450-95E1-34C6A7628665}"/>
              </a:ext>
            </a:extLst>
          </p:cNvPr>
          <p:cNvSpPr>
            <a:spLocks noGrp="1"/>
          </p:cNvSpPr>
          <p:nvPr>
            <p:ph idx="1"/>
          </p:nvPr>
        </p:nvSpPr>
        <p:spPr/>
        <p:txBody>
          <a:bodyPr>
            <a:normAutofit fontScale="92500"/>
          </a:bodyPr>
          <a:lstStyle/>
          <a:p>
            <a:r>
              <a:rPr lang="en-US" dirty="0">
                <a:cs typeface="Arial"/>
              </a:rPr>
              <a:t>To introduce you to some background on NH3 and key sectors in the inventory</a:t>
            </a:r>
          </a:p>
          <a:p>
            <a:r>
              <a:rPr lang="en-US" dirty="0">
                <a:cs typeface="Arial"/>
              </a:rPr>
              <a:t>To introduce you to CMU’s FEM for estimating livestock NH3 emissions which was used as the basis for EPA estimates for the 2014 NEI</a:t>
            </a:r>
          </a:p>
          <a:p>
            <a:r>
              <a:rPr lang="en-US" dirty="0">
                <a:cs typeface="Arial"/>
              </a:rPr>
              <a:t>To introduce you to EPA/ORD’s methods for estimating fertilizer NH3 emissions, which was used as the basis for EPA estimates in the 2014 NEI</a:t>
            </a:r>
          </a:p>
          <a:p>
            <a:r>
              <a:rPr lang="en-US" dirty="0">
                <a:cs typeface="Arial"/>
              </a:rPr>
              <a:t>Outline 2014 results and plans for the 2017 NEI for both sectors</a:t>
            </a:r>
          </a:p>
          <a:p>
            <a:r>
              <a:rPr lang="en-US" dirty="0">
                <a:cs typeface="Arial"/>
              </a:rPr>
              <a:t>To provide you an opportunity to ask questions about all of the above</a:t>
            </a:r>
          </a:p>
          <a:p>
            <a:r>
              <a:rPr lang="en-US" dirty="0">
                <a:cs typeface="Arial"/>
              </a:rPr>
              <a:t>To offer collaboration on these important sectors, and listen to any suggestions/comments you may have moving forward</a:t>
            </a:r>
            <a:endParaRPr lang="en-US" dirty="0"/>
          </a:p>
        </p:txBody>
      </p:sp>
      <p:sp>
        <p:nvSpPr>
          <p:cNvPr id="5" name="Slide Number Placeholder 4">
            <a:extLst>
              <a:ext uri="{FF2B5EF4-FFF2-40B4-BE49-F238E27FC236}">
                <a16:creationId xmlns:a16="http://schemas.microsoft.com/office/drawing/2014/main" id="{29432019-33B5-4740-A404-3676CBC9CAC7}"/>
              </a:ext>
            </a:extLst>
          </p:cNvPr>
          <p:cNvSpPr>
            <a:spLocks noGrp="1"/>
          </p:cNvSpPr>
          <p:nvPr>
            <p:ph type="sldNum" sz="quarter" idx="12"/>
          </p:nvPr>
        </p:nvSpPr>
        <p:spPr/>
        <p:txBody>
          <a:bodyPr/>
          <a:lstStyle/>
          <a:p>
            <a:fld id="{4CCF09B7-36D8-464D-A386-8F07541584EF}" type="slidenum">
              <a:rPr lang="en-US" smtClean="0"/>
              <a:t>4</a:t>
            </a:fld>
            <a:endParaRPr lang="en-US"/>
          </a:p>
        </p:txBody>
      </p:sp>
    </p:spTree>
    <p:extLst>
      <p:ext uri="{BB962C8B-B14F-4D97-AF65-F5344CB8AC3E}">
        <p14:creationId xmlns:p14="http://schemas.microsoft.com/office/powerpoint/2010/main" val="310390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approach versus earlier CMU work</a:t>
            </a:r>
          </a:p>
        </p:txBody>
      </p:sp>
      <p:sp>
        <p:nvSpPr>
          <p:cNvPr id="3" name="Content Placeholder 2"/>
          <p:cNvSpPr>
            <a:spLocks noGrp="1"/>
          </p:cNvSpPr>
          <p:nvPr>
            <p:ph idx="1"/>
          </p:nvPr>
        </p:nvSpPr>
        <p:spPr/>
        <p:txBody>
          <a:bodyPr/>
          <a:lstStyle/>
          <a:p>
            <a:r>
              <a:rPr lang="en-US" dirty="0"/>
              <a:t>Early 2000s, Rob </a:t>
            </a:r>
            <a:r>
              <a:rPr lang="en-US" dirty="0" err="1"/>
              <a:t>Pinder</a:t>
            </a:r>
            <a:r>
              <a:rPr lang="en-US" dirty="0"/>
              <a:t> did…</a:t>
            </a:r>
          </a:p>
          <a:p>
            <a:pPr lvl="1"/>
            <a:r>
              <a:rPr lang="en-US" dirty="0"/>
              <a:t>process-based model for </a:t>
            </a:r>
            <a:r>
              <a:rPr lang="en-US" b="1" i="1" u="sng" dirty="0"/>
              <a:t>dairy only</a:t>
            </a:r>
          </a:p>
          <a:p>
            <a:pPr lvl="1"/>
            <a:r>
              <a:rPr lang="en-US" dirty="0"/>
              <a:t>completed inventory using surrogate seasonal cycles for other livestock types</a:t>
            </a:r>
          </a:p>
          <a:p>
            <a:r>
              <a:rPr lang="en-US" dirty="0"/>
              <a:t>This work, Alyssa </a:t>
            </a:r>
            <a:r>
              <a:rPr lang="en-US" dirty="0" err="1"/>
              <a:t>McQuilling</a:t>
            </a:r>
            <a:r>
              <a:rPr lang="en-US" dirty="0"/>
              <a:t>…</a:t>
            </a:r>
          </a:p>
          <a:p>
            <a:pPr lvl="1"/>
            <a:r>
              <a:rPr lang="en-US" dirty="0"/>
              <a:t>applied same process-based model framework to beef, swine, poultry</a:t>
            </a:r>
          </a:p>
          <a:p>
            <a:pPr lvl="1"/>
            <a:r>
              <a:rPr lang="en-US" dirty="0"/>
              <a:t>first national inventory completely based on process-based modeling</a:t>
            </a:r>
          </a:p>
          <a:p>
            <a:pPr lvl="1"/>
            <a:r>
              <a:rPr lang="en-US" dirty="0"/>
              <a:t>used NAEMS data</a:t>
            </a:r>
          </a:p>
          <a:p>
            <a:pPr lvl="1"/>
            <a:r>
              <a:rPr lang="en-US" dirty="0"/>
              <a:t>various other updates</a:t>
            </a:r>
          </a:p>
        </p:txBody>
      </p:sp>
      <p:sp>
        <p:nvSpPr>
          <p:cNvPr id="4" name="Slide Number Placeholder 3">
            <a:extLst>
              <a:ext uri="{FF2B5EF4-FFF2-40B4-BE49-F238E27FC236}">
                <a16:creationId xmlns:a16="http://schemas.microsoft.com/office/drawing/2014/main" id="{74134506-F1D5-4C16-84E1-EC79892E16D6}"/>
              </a:ext>
            </a:extLst>
          </p:cNvPr>
          <p:cNvSpPr>
            <a:spLocks noGrp="1"/>
          </p:cNvSpPr>
          <p:nvPr>
            <p:ph type="sldNum" sz="quarter" idx="12"/>
          </p:nvPr>
        </p:nvSpPr>
        <p:spPr/>
        <p:txBody>
          <a:bodyPr/>
          <a:lstStyle/>
          <a:p>
            <a:fld id="{89C4F76E-4191-4D0E-9BCF-104C6F2C7BDD}" type="slidenum">
              <a:rPr lang="en-US" smtClean="0"/>
              <a:t>40</a:t>
            </a:fld>
            <a:endParaRPr lang="en-US"/>
          </a:p>
        </p:txBody>
      </p:sp>
    </p:spTree>
    <p:extLst>
      <p:ext uri="{BB962C8B-B14F-4D97-AF65-F5344CB8AC3E}">
        <p14:creationId xmlns:p14="http://schemas.microsoft.com/office/powerpoint/2010/main" val="1629967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27D97C-B7E3-4AC0-95DE-9787DC96D995}"/>
              </a:ext>
            </a:extLst>
          </p:cNvPr>
          <p:cNvSpPr>
            <a:spLocks noGrp="1"/>
          </p:cNvSpPr>
          <p:nvPr>
            <p:ph type="title"/>
          </p:nvPr>
        </p:nvSpPr>
        <p:spPr/>
        <p:txBody>
          <a:bodyPr/>
          <a:lstStyle/>
          <a:p>
            <a:r>
              <a:rPr lang="en-US" dirty="0"/>
              <a:t>Emissions Measurements (of NH3)</a:t>
            </a:r>
          </a:p>
        </p:txBody>
      </p:sp>
      <p:sp>
        <p:nvSpPr>
          <p:cNvPr id="5" name="Text Placeholder 4">
            <a:extLst>
              <a:ext uri="{FF2B5EF4-FFF2-40B4-BE49-F238E27FC236}">
                <a16:creationId xmlns:a16="http://schemas.microsoft.com/office/drawing/2014/main" id="{6F59D756-43AD-4A88-A85C-2BC6E224E2FB}"/>
              </a:ext>
            </a:extLst>
          </p:cNvPr>
          <p:cNvSpPr>
            <a:spLocks noGrp="1"/>
          </p:cNvSpPr>
          <p:nvPr>
            <p:ph type="body" idx="1"/>
          </p:nvPr>
        </p:nvSpPr>
        <p:spPr/>
        <p:txBody>
          <a:bodyPr>
            <a:normAutofit fontScale="92500" lnSpcReduction="10000"/>
          </a:bodyPr>
          <a:lstStyle/>
          <a:p>
            <a:r>
              <a:rPr lang="en-US" sz="3200" dirty="0">
                <a:solidFill>
                  <a:srgbClr val="FF0000"/>
                </a:solidFill>
              </a:rPr>
              <a:t>Historical Measurement Campaigns</a:t>
            </a:r>
          </a:p>
        </p:txBody>
      </p:sp>
      <p:sp>
        <p:nvSpPr>
          <p:cNvPr id="6" name="Content Placeholder 5">
            <a:extLst>
              <a:ext uri="{FF2B5EF4-FFF2-40B4-BE49-F238E27FC236}">
                <a16:creationId xmlns:a16="http://schemas.microsoft.com/office/drawing/2014/main" id="{0303C698-B1FA-46BC-9DA7-645F1C67426B}"/>
              </a:ext>
            </a:extLst>
          </p:cNvPr>
          <p:cNvSpPr>
            <a:spLocks noGrp="1"/>
          </p:cNvSpPr>
          <p:nvPr>
            <p:ph sz="half" idx="2"/>
          </p:nvPr>
        </p:nvSpPr>
        <p:spPr/>
        <p:txBody>
          <a:bodyPr/>
          <a:lstStyle/>
          <a:p>
            <a:r>
              <a:rPr lang="en-US" dirty="0"/>
              <a:t>Short-term monitoring deployments</a:t>
            </a:r>
          </a:p>
          <a:p>
            <a:r>
              <a:rPr lang="en-US" dirty="0"/>
              <a:t>Many researchers, many farms</a:t>
            </a:r>
          </a:p>
          <a:p>
            <a:r>
              <a:rPr lang="en-US" dirty="0"/>
              <a:t>Limited monitoring reporting of farm and measurement conditions </a:t>
            </a:r>
          </a:p>
          <a:p>
            <a:r>
              <a:rPr lang="en-US" dirty="0"/>
              <a:t>Spread of measurements poor (by season for example)</a:t>
            </a:r>
          </a:p>
        </p:txBody>
      </p:sp>
      <p:sp>
        <p:nvSpPr>
          <p:cNvPr id="7" name="Text Placeholder 6">
            <a:extLst>
              <a:ext uri="{FF2B5EF4-FFF2-40B4-BE49-F238E27FC236}">
                <a16:creationId xmlns:a16="http://schemas.microsoft.com/office/drawing/2014/main" id="{C12CC269-7E08-4B29-8078-C887DA962E52}"/>
              </a:ext>
            </a:extLst>
          </p:cNvPr>
          <p:cNvSpPr>
            <a:spLocks noGrp="1"/>
          </p:cNvSpPr>
          <p:nvPr>
            <p:ph type="body" sz="quarter" idx="3"/>
          </p:nvPr>
        </p:nvSpPr>
        <p:spPr/>
        <p:txBody>
          <a:bodyPr>
            <a:normAutofit lnSpcReduction="10000"/>
          </a:bodyPr>
          <a:lstStyle/>
          <a:p>
            <a:r>
              <a:rPr lang="en-US" sz="2800" dirty="0">
                <a:solidFill>
                  <a:srgbClr val="00B050"/>
                </a:solidFill>
              </a:rPr>
              <a:t>National Air Emissions Monitoring Study</a:t>
            </a:r>
          </a:p>
        </p:txBody>
      </p:sp>
      <p:sp>
        <p:nvSpPr>
          <p:cNvPr id="8" name="Content Placeholder 7">
            <a:extLst>
              <a:ext uri="{FF2B5EF4-FFF2-40B4-BE49-F238E27FC236}">
                <a16:creationId xmlns:a16="http://schemas.microsoft.com/office/drawing/2014/main" id="{EFC467B7-29CA-47BA-BD80-4D92021EAE9A}"/>
              </a:ext>
            </a:extLst>
          </p:cNvPr>
          <p:cNvSpPr>
            <a:spLocks noGrp="1"/>
          </p:cNvSpPr>
          <p:nvPr>
            <p:ph sz="quarter" idx="4"/>
          </p:nvPr>
        </p:nvSpPr>
        <p:spPr/>
        <p:txBody>
          <a:bodyPr>
            <a:normAutofit lnSpcReduction="10000"/>
          </a:bodyPr>
          <a:lstStyle/>
          <a:p>
            <a:r>
              <a:rPr lang="en-US" dirty="0"/>
              <a:t>At the time of this work, 1-3 years of data collection (long-term measurements of seasonal cycles)</a:t>
            </a:r>
          </a:p>
          <a:p>
            <a:r>
              <a:rPr lang="en-US" dirty="0"/>
              <a:t>Consistent measurement techniques</a:t>
            </a:r>
          </a:p>
          <a:p>
            <a:r>
              <a:rPr lang="en-US" dirty="0"/>
              <a:t>Extensive monitoring of meteorological and farm management conditions</a:t>
            </a:r>
          </a:p>
        </p:txBody>
      </p:sp>
      <p:sp>
        <p:nvSpPr>
          <p:cNvPr id="2" name="Slide Number Placeholder 1">
            <a:extLst>
              <a:ext uri="{FF2B5EF4-FFF2-40B4-BE49-F238E27FC236}">
                <a16:creationId xmlns:a16="http://schemas.microsoft.com/office/drawing/2014/main" id="{58D3307F-1635-4C00-9C75-22D4E998912A}"/>
              </a:ext>
            </a:extLst>
          </p:cNvPr>
          <p:cNvSpPr>
            <a:spLocks noGrp="1"/>
          </p:cNvSpPr>
          <p:nvPr>
            <p:ph type="sldNum" sz="quarter" idx="12"/>
          </p:nvPr>
        </p:nvSpPr>
        <p:spPr/>
        <p:txBody>
          <a:bodyPr/>
          <a:lstStyle/>
          <a:p>
            <a:fld id="{89C4F76E-4191-4D0E-9BCF-104C6F2C7BDD}" type="slidenum">
              <a:rPr lang="en-US" smtClean="0"/>
              <a:t>41</a:t>
            </a:fld>
            <a:endParaRPr lang="en-US"/>
          </a:p>
        </p:txBody>
      </p:sp>
    </p:spTree>
    <p:extLst>
      <p:ext uri="{BB962C8B-B14F-4D97-AF65-F5344CB8AC3E}">
        <p14:creationId xmlns:p14="http://schemas.microsoft.com/office/powerpoint/2010/main" val="3090752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54200" y="1371600"/>
            <a:ext cx="3097369" cy="525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National Air Emissions Monitoring Study</a:t>
            </a:r>
          </a:p>
          <a:p>
            <a:r>
              <a:rPr lang="en-US" sz="2200" dirty="0"/>
              <a:t>~ 2 year measurement campaign </a:t>
            </a:r>
          </a:p>
          <a:p>
            <a:r>
              <a:rPr lang="en-US" sz="2200" dirty="0"/>
              <a:t>Dairy, swine, and chicken farms </a:t>
            </a:r>
          </a:p>
          <a:p>
            <a:r>
              <a:rPr lang="en-US" sz="2200" dirty="0"/>
              <a:t>Better contextual data</a:t>
            </a:r>
          </a:p>
          <a:p>
            <a:r>
              <a:rPr lang="en-US" sz="2200" dirty="0"/>
              <a:t>Long-term measurements, 2007-2010 … evaluate seasonal and daily variability</a:t>
            </a:r>
          </a:p>
        </p:txBody>
      </p:sp>
      <p:sp>
        <p:nvSpPr>
          <p:cNvPr id="7" name="Title 6"/>
          <p:cNvSpPr>
            <a:spLocks noGrp="1"/>
          </p:cNvSpPr>
          <p:nvPr>
            <p:ph type="title"/>
          </p:nvPr>
        </p:nvSpPr>
        <p:spPr>
          <a:xfrm>
            <a:off x="806669" y="46037"/>
            <a:ext cx="10515600" cy="1325563"/>
          </a:xfrm>
        </p:spPr>
        <p:txBody>
          <a:bodyPr/>
          <a:lstStyle/>
          <a:p>
            <a:r>
              <a:rPr lang="en-US" dirty="0"/>
              <a:t>NAEMS Measurements</a:t>
            </a:r>
          </a:p>
        </p:txBody>
      </p:sp>
      <p:sp>
        <p:nvSpPr>
          <p:cNvPr id="2" name="Slide Number Placeholder 1">
            <a:extLst>
              <a:ext uri="{FF2B5EF4-FFF2-40B4-BE49-F238E27FC236}">
                <a16:creationId xmlns:a16="http://schemas.microsoft.com/office/drawing/2014/main" id="{FD74231C-4FA3-4EE4-8FC1-FB5E50AC9BAA}"/>
              </a:ext>
            </a:extLst>
          </p:cNvPr>
          <p:cNvSpPr>
            <a:spLocks noGrp="1"/>
          </p:cNvSpPr>
          <p:nvPr>
            <p:ph type="sldNum" sz="quarter" idx="12"/>
          </p:nvPr>
        </p:nvSpPr>
        <p:spPr/>
        <p:txBody>
          <a:bodyPr/>
          <a:lstStyle/>
          <a:p>
            <a:fld id="{89C4F76E-4191-4D0E-9BCF-104C6F2C7BDD}" type="slidenum">
              <a:rPr lang="en-US" smtClean="0"/>
              <a:t>42</a:t>
            </a:fld>
            <a:endParaRPr lang="en-US"/>
          </a:p>
        </p:txBody>
      </p:sp>
      <p:pic>
        <p:nvPicPr>
          <p:cNvPr id="4" name="Picture 3" descr="including specifics on amials studied and mgmt studied" title="Map of NAEMS study locations">
            <a:extLst>
              <a:ext uri="{FF2B5EF4-FFF2-40B4-BE49-F238E27FC236}">
                <a16:creationId xmlns:a16="http://schemas.microsoft.com/office/drawing/2014/main" id="{757C36FB-FEDA-4B63-ACE7-AD59FBA93F21}"/>
              </a:ext>
            </a:extLst>
          </p:cNvPr>
          <p:cNvPicPr>
            <a:picLocks noChangeAspect="1"/>
          </p:cNvPicPr>
          <p:nvPr/>
        </p:nvPicPr>
        <p:blipFill>
          <a:blip r:embed="rId3"/>
          <a:stretch>
            <a:fillRect/>
          </a:stretch>
        </p:blipFill>
        <p:spPr>
          <a:xfrm>
            <a:off x="4848939" y="1365337"/>
            <a:ext cx="6575961" cy="3963868"/>
          </a:xfrm>
          <a:prstGeom prst="rect">
            <a:avLst/>
          </a:prstGeom>
        </p:spPr>
      </p:pic>
      <p:sp>
        <p:nvSpPr>
          <p:cNvPr id="8" name="Rectangle 7">
            <a:extLst>
              <a:ext uri="{FF2B5EF4-FFF2-40B4-BE49-F238E27FC236}">
                <a16:creationId xmlns:a16="http://schemas.microsoft.com/office/drawing/2014/main" id="{9D2A40CF-4FA0-441F-8C93-078DC703D47C}"/>
              </a:ext>
            </a:extLst>
          </p:cNvPr>
          <p:cNvSpPr/>
          <p:nvPr/>
        </p:nvSpPr>
        <p:spPr>
          <a:xfrm>
            <a:off x="5653414" y="5335468"/>
            <a:ext cx="6096000" cy="646331"/>
          </a:xfrm>
          <a:prstGeom prst="rect">
            <a:avLst/>
          </a:prstGeom>
        </p:spPr>
        <p:txBody>
          <a:bodyPr>
            <a:spAutoFit/>
          </a:bodyPr>
          <a:lstStyle/>
          <a:p>
            <a:r>
              <a:rPr lang="en-US" dirty="0"/>
              <a:t>https://www.epa.gov/sites/production/files/2017-09/documents/_epaoig_20170919-17-p-0396.pdf</a:t>
            </a:r>
          </a:p>
        </p:txBody>
      </p:sp>
    </p:spTree>
    <p:extLst>
      <p:ext uri="{BB962C8B-B14F-4D97-AF65-F5344CB8AC3E}">
        <p14:creationId xmlns:p14="http://schemas.microsoft.com/office/powerpoint/2010/main" val="1774785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10F3-6233-489C-AB23-2BB3F9CA737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A756657-074F-4C33-83C0-32ADDCD94D21}"/>
              </a:ext>
            </a:extLst>
          </p:cNvPr>
          <p:cNvSpPr>
            <a:spLocks noGrp="1"/>
          </p:cNvSpPr>
          <p:nvPr>
            <p:ph idx="1"/>
          </p:nvPr>
        </p:nvSpPr>
        <p:spPr/>
        <p:txBody>
          <a:bodyPr/>
          <a:lstStyle/>
          <a:p>
            <a:r>
              <a:rPr lang="en-US" dirty="0"/>
              <a:t>Build process-based FEMs for all livestock types</a:t>
            </a:r>
          </a:p>
          <a:p>
            <a:pPr lvl="1"/>
            <a:r>
              <a:rPr lang="en-US" dirty="0"/>
              <a:t>Dairy cows (basically carried forward from previous work), Beef Cattle, Swine, Layer Chickens, Broiler Chickens</a:t>
            </a:r>
          </a:p>
          <a:p>
            <a:r>
              <a:rPr lang="en-US" dirty="0"/>
              <a:t>Evaluate the model(s), especially for seasonal and daily variability (using NAEMS data, for example)</a:t>
            </a:r>
          </a:p>
          <a:p>
            <a:r>
              <a:rPr lang="en-US" dirty="0"/>
              <a:t>Build National Inventory (the 2014 NEI in our case)</a:t>
            </a:r>
          </a:p>
          <a:p>
            <a:r>
              <a:rPr lang="en-US" dirty="0"/>
              <a:t>See if results help improve air quality modeling evaluations</a:t>
            </a:r>
          </a:p>
        </p:txBody>
      </p:sp>
      <p:sp>
        <p:nvSpPr>
          <p:cNvPr id="4" name="Slide Number Placeholder 3">
            <a:extLst>
              <a:ext uri="{FF2B5EF4-FFF2-40B4-BE49-F238E27FC236}">
                <a16:creationId xmlns:a16="http://schemas.microsoft.com/office/drawing/2014/main" id="{66607F90-4544-46F8-B0AB-D5B3FC4BFEAE}"/>
              </a:ext>
            </a:extLst>
          </p:cNvPr>
          <p:cNvSpPr>
            <a:spLocks noGrp="1"/>
          </p:cNvSpPr>
          <p:nvPr>
            <p:ph type="sldNum" sz="quarter" idx="12"/>
          </p:nvPr>
        </p:nvSpPr>
        <p:spPr/>
        <p:txBody>
          <a:bodyPr/>
          <a:lstStyle/>
          <a:p>
            <a:fld id="{89C4F76E-4191-4D0E-9BCF-104C6F2C7BDD}" type="slidenum">
              <a:rPr lang="en-US" smtClean="0"/>
              <a:t>43</a:t>
            </a:fld>
            <a:endParaRPr lang="en-US"/>
          </a:p>
        </p:txBody>
      </p:sp>
    </p:spTree>
    <p:extLst>
      <p:ext uri="{BB962C8B-B14F-4D97-AF65-F5344CB8AC3E}">
        <p14:creationId xmlns:p14="http://schemas.microsoft.com/office/powerpoint/2010/main" val="4109313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B9D5-D3D7-4DD8-8C91-EA5B115D54A5}"/>
              </a:ext>
            </a:extLst>
          </p:cNvPr>
          <p:cNvSpPr>
            <a:spLocks noGrp="1"/>
          </p:cNvSpPr>
          <p:nvPr>
            <p:ph type="title"/>
          </p:nvPr>
        </p:nvSpPr>
        <p:spPr/>
        <p:txBody>
          <a:bodyPr/>
          <a:lstStyle/>
          <a:p>
            <a:r>
              <a:rPr lang="en-US" dirty="0"/>
              <a:t>Methods: Details</a:t>
            </a:r>
          </a:p>
        </p:txBody>
      </p:sp>
      <p:grpSp>
        <p:nvGrpSpPr>
          <p:cNvPr id="3" name="Group 4" title="Shematic of CMU model and EFs equation">
            <a:extLst>
              <a:ext uri="{FF2B5EF4-FFF2-40B4-BE49-F238E27FC236}">
                <a16:creationId xmlns:a16="http://schemas.microsoft.com/office/drawing/2014/main" id="{4D6278A3-B0CC-486A-A28C-D826802FF54B}"/>
              </a:ext>
            </a:extLst>
          </p:cNvPr>
          <p:cNvGrpSpPr>
            <a:grpSpLocks/>
          </p:cNvGrpSpPr>
          <p:nvPr/>
        </p:nvGrpSpPr>
        <p:grpSpPr bwMode="auto">
          <a:xfrm>
            <a:off x="1013154" y="1517267"/>
            <a:ext cx="8464550" cy="2817812"/>
            <a:chOff x="404189" y="2802835"/>
            <a:chExt cx="7842477" cy="2275542"/>
          </a:xfrm>
        </p:grpSpPr>
        <p:sp>
          <p:nvSpPr>
            <p:cNvPr id="4" name="TextBox 5">
              <a:extLst>
                <a:ext uri="{FF2B5EF4-FFF2-40B4-BE49-F238E27FC236}">
                  <a16:creationId xmlns:a16="http://schemas.microsoft.com/office/drawing/2014/main" id="{A25EB901-B267-4572-B354-54E21C07795E}"/>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5" name="Group 6">
              <a:extLst>
                <a:ext uri="{FF2B5EF4-FFF2-40B4-BE49-F238E27FC236}">
                  <a16:creationId xmlns:a16="http://schemas.microsoft.com/office/drawing/2014/main" id="{151F6F9F-9FCD-4E94-AB52-8FB8D5C2E4E5}"/>
                </a:ext>
              </a:extLst>
            </p:cNvPr>
            <p:cNvGrpSpPr>
              <a:grpSpLocks/>
            </p:cNvGrpSpPr>
            <p:nvPr/>
          </p:nvGrpSpPr>
          <p:grpSpPr bwMode="auto">
            <a:xfrm>
              <a:off x="404189" y="3529420"/>
              <a:ext cx="1722782" cy="595249"/>
              <a:chOff x="1000539" y="2544678"/>
              <a:chExt cx="1848678" cy="682487"/>
            </a:xfrm>
          </p:grpSpPr>
          <p:sp>
            <p:nvSpPr>
              <p:cNvPr id="23" name="Oval 22">
                <a:extLst>
                  <a:ext uri="{FF2B5EF4-FFF2-40B4-BE49-F238E27FC236}">
                    <a16:creationId xmlns:a16="http://schemas.microsoft.com/office/drawing/2014/main" id="{BC70A908-CFF7-4D71-A0BC-365535F128AC}"/>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TextBox 25">
                <a:extLst>
                  <a:ext uri="{FF2B5EF4-FFF2-40B4-BE49-F238E27FC236}">
                    <a16:creationId xmlns:a16="http://schemas.microsoft.com/office/drawing/2014/main" id="{541CEA0C-4915-45D2-B887-FB8176A86C28}"/>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6" name="TextBox 7">
              <a:extLst>
                <a:ext uri="{FF2B5EF4-FFF2-40B4-BE49-F238E27FC236}">
                  <a16:creationId xmlns:a16="http://schemas.microsoft.com/office/drawing/2014/main" id="{F0B82D60-8E76-4B88-9899-BE7FC7D9BA46}"/>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7" name="TextBox 8">
              <a:extLst>
                <a:ext uri="{FF2B5EF4-FFF2-40B4-BE49-F238E27FC236}">
                  <a16:creationId xmlns:a16="http://schemas.microsoft.com/office/drawing/2014/main" id="{566A5F0A-6173-4A87-9F78-377DA1BB09C6}"/>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8" name="TextBox 9">
              <a:extLst>
                <a:ext uri="{FF2B5EF4-FFF2-40B4-BE49-F238E27FC236}">
                  <a16:creationId xmlns:a16="http://schemas.microsoft.com/office/drawing/2014/main" id="{1B78A038-9AB2-40A7-85C2-192365049712}"/>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9" name="TextBox 10">
              <a:extLst>
                <a:ext uri="{FF2B5EF4-FFF2-40B4-BE49-F238E27FC236}">
                  <a16:creationId xmlns:a16="http://schemas.microsoft.com/office/drawing/2014/main" id="{F223793B-63D6-4DFA-A5E4-6065AD738887}"/>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10" name="TextBox 11">
              <a:extLst>
                <a:ext uri="{FF2B5EF4-FFF2-40B4-BE49-F238E27FC236}">
                  <a16:creationId xmlns:a16="http://schemas.microsoft.com/office/drawing/2014/main" id="{97121637-B1C3-4B0E-9394-077889630F4C}"/>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1" name="TextBox 12">
              <a:extLst>
                <a:ext uri="{FF2B5EF4-FFF2-40B4-BE49-F238E27FC236}">
                  <a16:creationId xmlns:a16="http://schemas.microsoft.com/office/drawing/2014/main" id="{A5665FB3-9317-4E2D-9F95-CE193AC6CFB2}"/>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2" name="TextBox 13">
              <a:extLst>
                <a:ext uri="{FF2B5EF4-FFF2-40B4-BE49-F238E27FC236}">
                  <a16:creationId xmlns:a16="http://schemas.microsoft.com/office/drawing/2014/main" id="{4ABB327F-29CD-4B6C-90CB-7B9A14EF9A11}"/>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13" name="TextBox 14">
              <a:extLst>
                <a:ext uri="{FF2B5EF4-FFF2-40B4-BE49-F238E27FC236}">
                  <a16:creationId xmlns:a16="http://schemas.microsoft.com/office/drawing/2014/main" id="{BA31872D-90AD-4CB6-ADF8-C30B50EB034F}"/>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14" name="Straight Arrow Connector 13">
              <a:extLst>
                <a:ext uri="{FF2B5EF4-FFF2-40B4-BE49-F238E27FC236}">
                  <a16:creationId xmlns:a16="http://schemas.microsoft.com/office/drawing/2014/main" id="{6250DAB4-802B-4F6C-AD70-FBC39B46EF1F}"/>
                </a:ext>
              </a:extLst>
            </p:cNvPr>
            <p:cNvCxnSpPr>
              <a:cxnSpLocks/>
              <a:stCxn id="6" idx="0"/>
              <a:endCxn id="9"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4D529AE-29C8-4F74-9130-209F7B1E35CD}"/>
                </a:ext>
              </a:extLst>
            </p:cNvPr>
            <p:cNvCxnSpPr>
              <a:cxnSpLocks/>
              <a:stCxn id="7" idx="0"/>
              <a:endCxn id="10"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6F001A-D485-429C-9A02-938DBDAC078A}"/>
                </a:ext>
              </a:extLst>
            </p:cNvPr>
            <p:cNvCxnSpPr>
              <a:cxnSpLocks/>
              <a:stCxn id="8" idx="0"/>
              <a:endCxn id="11"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60B9000-D1EB-43EC-8170-AC5CEB3FE413}"/>
                </a:ext>
              </a:extLst>
            </p:cNvPr>
            <p:cNvCxnSpPr>
              <a:cxnSpLocks/>
              <a:stCxn id="6"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B117061-1030-4C03-B523-2BA040FC0C68}"/>
                </a:ext>
              </a:extLst>
            </p:cNvPr>
            <p:cNvCxnSpPr>
              <a:cxnSpLocks/>
              <a:stCxn id="7"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8105C5-DAAC-4F4D-AE44-EA28EC0E8E85}"/>
                </a:ext>
              </a:extLst>
            </p:cNvPr>
            <p:cNvCxnSpPr>
              <a:cxnSpLocks/>
              <a:stCxn id="8"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FDCF61-DAD4-4AB2-AE9F-B831AE33D550}"/>
                </a:ext>
              </a:extLst>
            </p:cNvPr>
            <p:cNvCxnSpPr>
              <a:cxnSpLocks/>
              <a:stCxn id="23" idx="6"/>
              <a:endCxn id="6"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C3252EE-C57B-41E7-B836-877DB2F24021}"/>
                </a:ext>
              </a:extLst>
            </p:cNvPr>
            <p:cNvCxnSpPr>
              <a:cxnSpLocks/>
              <a:stCxn id="6" idx="3"/>
              <a:endCxn id="7"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7898803-4547-4EB6-B3F3-2DD399118E30}"/>
                </a:ext>
              </a:extLst>
            </p:cNvPr>
            <p:cNvCxnSpPr>
              <a:cxnSpLocks/>
              <a:stCxn id="7" idx="3"/>
              <a:endCxn id="8"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D4D6A82-6FD7-4121-B383-4CEEDC1D22A3}"/>
              </a:ext>
            </a:extLst>
          </p:cNvPr>
          <p:cNvSpPr txBox="1"/>
          <p:nvPr/>
        </p:nvSpPr>
        <p:spPr>
          <a:xfrm>
            <a:off x="472966" y="4666593"/>
            <a:ext cx="11225048"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Each farm has a manure management train with mass balances on: 1) ammoniacal nitrogen, 2) urea, and 3) manure volume</a:t>
            </a:r>
          </a:p>
          <a:p>
            <a:pPr marL="285750" indent="-285750">
              <a:buFont typeface="Arial" panose="020B0604020202020204" pitchFamily="34" charset="0"/>
              <a:buChar char="•"/>
            </a:pPr>
            <a:r>
              <a:rPr lang="en-US" sz="2800" dirty="0"/>
              <a:t>Each component (e.g., housing, storage, …) has NH3 volatilizations and thus ammonia emissions</a:t>
            </a:r>
          </a:p>
        </p:txBody>
      </p:sp>
      <p:sp>
        <p:nvSpPr>
          <p:cNvPr id="26" name="TextBox 25">
            <a:extLst>
              <a:ext uri="{FF2B5EF4-FFF2-40B4-BE49-F238E27FC236}">
                <a16:creationId xmlns:a16="http://schemas.microsoft.com/office/drawing/2014/main" id="{D9231444-F69C-42EC-8A7A-D0DA6D8DF8F9}"/>
              </a:ext>
            </a:extLst>
          </p:cNvPr>
          <p:cNvSpPr txBox="1"/>
          <p:nvPr/>
        </p:nvSpPr>
        <p:spPr>
          <a:xfrm>
            <a:off x="1012742" y="2077663"/>
            <a:ext cx="1178253" cy="369332"/>
          </a:xfrm>
          <a:prstGeom prst="rect">
            <a:avLst/>
          </a:prstGeom>
          <a:noFill/>
        </p:spPr>
        <p:txBody>
          <a:bodyPr wrap="square" rtlCol="0">
            <a:spAutoFit/>
          </a:bodyPr>
          <a:lstStyle/>
          <a:p>
            <a:r>
              <a:rPr lang="en-US" dirty="0"/>
              <a:t>Feed</a:t>
            </a:r>
          </a:p>
        </p:txBody>
      </p:sp>
      <p:sp>
        <p:nvSpPr>
          <p:cNvPr id="27" name="TextBox 26">
            <a:extLst>
              <a:ext uri="{FF2B5EF4-FFF2-40B4-BE49-F238E27FC236}">
                <a16:creationId xmlns:a16="http://schemas.microsoft.com/office/drawing/2014/main" id="{F463377D-CB64-4BB1-9144-5FABC7A3C039}"/>
              </a:ext>
            </a:extLst>
          </p:cNvPr>
          <p:cNvSpPr txBox="1"/>
          <p:nvPr/>
        </p:nvSpPr>
        <p:spPr>
          <a:xfrm>
            <a:off x="5733967" y="1433318"/>
            <a:ext cx="4193628" cy="369332"/>
          </a:xfrm>
          <a:prstGeom prst="rect">
            <a:avLst/>
          </a:prstGeom>
          <a:noFill/>
        </p:spPr>
        <p:txBody>
          <a:bodyPr wrap="square" rtlCol="0">
            <a:spAutoFit/>
          </a:bodyPr>
          <a:lstStyle/>
          <a:p>
            <a:r>
              <a:rPr lang="en-US" dirty="0">
                <a:solidFill>
                  <a:srgbClr val="FF0000"/>
                </a:solidFill>
              </a:rPr>
              <a:t>Emissions ~ N/Resistance (Wind, Temp)</a:t>
            </a:r>
          </a:p>
        </p:txBody>
      </p:sp>
      <p:sp>
        <p:nvSpPr>
          <p:cNvPr id="28" name="Slide Number Placeholder 27">
            <a:extLst>
              <a:ext uri="{FF2B5EF4-FFF2-40B4-BE49-F238E27FC236}">
                <a16:creationId xmlns:a16="http://schemas.microsoft.com/office/drawing/2014/main" id="{92F73F7F-75FA-43D6-AFF1-861E136B9378}"/>
              </a:ext>
            </a:extLst>
          </p:cNvPr>
          <p:cNvSpPr>
            <a:spLocks noGrp="1"/>
          </p:cNvSpPr>
          <p:nvPr>
            <p:ph type="sldNum" sz="quarter" idx="12"/>
          </p:nvPr>
        </p:nvSpPr>
        <p:spPr/>
        <p:txBody>
          <a:bodyPr/>
          <a:lstStyle/>
          <a:p>
            <a:fld id="{89C4F76E-4191-4D0E-9BCF-104C6F2C7BDD}" type="slidenum">
              <a:rPr lang="en-US" smtClean="0"/>
              <a:t>44</a:t>
            </a:fld>
            <a:endParaRPr lang="en-US"/>
          </a:p>
        </p:txBody>
      </p:sp>
    </p:spTree>
    <p:extLst>
      <p:ext uri="{BB962C8B-B14F-4D97-AF65-F5344CB8AC3E}">
        <p14:creationId xmlns:p14="http://schemas.microsoft.com/office/powerpoint/2010/main" val="1161468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776D4-83CE-4C34-800B-5B45A42B8027}"/>
              </a:ext>
            </a:extLst>
          </p:cNvPr>
          <p:cNvSpPr>
            <a:spLocks noGrp="1"/>
          </p:cNvSpPr>
          <p:nvPr>
            <p:ph type="title"/>
          </p:nvPr>
        </p:nvSpPr>
        <p:spPr/>
        <p:txBody>
          <a:bodyPr/>
          <a:lstStyle/>
          <a:p>
            <a:r>
              <a:rPr lang="en-US" dirty="0"/>
              <a:t>Methods: Details, part 2</a:t>
            </a:r>
          </a:p>
        </p:txBody>
      </p:sp>
      <p:grpSp>
        <p:nvGrpSpPr>
          <p:cNvPr id="5" name="Group 4" title="ANother schematic of CMU process model">
            <a:extLst>
              <a:ext uri="{FF2B5EF4-FFF2-40B4-BE49-F238E27FC236}">
                <a16:creationId xmlns:a16="http://schemas.microsoft.com/office/drawing/2014/main" id="{084B193C-EE50-4238-B5E9-BAE16D4BC50D}"/>
              </a:ext>
            </a:extLst>
          </p:cNvPr>
          <p:cNvGrpSpPr>
            <a:grpSpLocks/>
          </p:cNvGrpSpPr>
          <p:nvPr/>
        </p:nvGrpSpPr>
        <p:grpSpPr bwMode="auto">
          <a:xfrm>
            <a:off x="666313" y="1198439"/>
            <a:ext cx="8464550" cy="2817812"/>
            <a:chOff x="404189" y="2802835"/>
            <a:chExt cx="7842477" cy="2275542"/>
          </a:xfrm>
        </p:grpSpPr>
        <p:sp>
          <p:nvSpPr>
            <p:cNvPr id="6" name="TextBox 5">
              <a:extLst>
                <a:ext uri="{FF2B5EF4-FFF2-40B4-BE49-F238E27FC236}">
                  <a16:creationId xmlns:a16="http://schemas.microsoft.com/office/drawing/2014/main" id="{D7C7BED3-50DE-4732-BB9C-E91207D0C71D}"/>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7" name="Group 6">
              <a:extLst>
                <a:ext uri="{FF2B5EF4-FFF2-40B4-BE49-F238E27FC236}">
                  <a16:creationId xmlns:a16="http://schemas.microsoft.com/office/drawing/2014/main" id="{47F5DA4B-E1EF-4ED0-8D96-E940E43316A3}"/>
                </a:ext>
              </a:extLst>
            </p:cNvPr>
            <p:cNvGrpSpPr>
              <a:grpSpLocks/>
            </p:cNvGrpSpPr>
            <p:nvPr/>
          </p:nvGrpSpPr>
          <p:grpSpPr bwMode="auto">
            <a:xfrm>
              <a:off x="404189" y="3529420"/>
              <a:ext cx="1722782" cy="595249"/>
              <a:chOff x="1000539" y="2544678"/>
              <a:chExt cx="1848678" cy="682487"/>
            </a:xfrm>
          </p:grpSpPr>
          <p:sp>
            <p:nvSpPr>
              <p:cNvPr id="25" name="Oval 24">
                <a:extLst>
                  <a:ext uri="{FF2B5EF4-FFF2-40B4-BE49-F238E27FC236}">
                    <a16:creationId xmlns:a16="http://schemas.microsoft.com/office/drawing/2014/main" id="{F6587777-611C-4BC5-85A4-C39C501A7076}"/>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TextBox 25">
                <a:extLst>
                  <a:ext uri="{FF2B5EF4-FFF2-40B4-BE49-F238E27FC236}">
                    <a16:creationId xmlns:a16="http://schemas.microsoft.com/office/drawing/2014/main" id="{616AF2A4-3B04-4765-8320-F0CB2B75A568}"/>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8" name="TextBox 7">
              <a:extLst>
                <a:ext uri="{FF2B5EF4-FFF2-40B4-BE49-F238E27FC236}">
                  <a16:creationId xmlns:a16="http://schemas.microsoft.com/office/drawing/2014/main" id="{95F9A494-4608-40F8-86A2-2FB59404E8D1}"/>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9" name="TextBox 8">
              <a:extLst>
                <a:ext uri="{FF2B5EF4-FFF2-40B4-BE49-F238E27FC236}">
                  <a16:creationId xmlns:a16="http://schemas.microsoft.com/office/drawing/2014/main" id="{06CE0A87-EB66-42C5-8B2A-8CC4C3B592EE}"/>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10" name="TextBox 9">
              <a:extLst>
                <a:ext uri="{FF2B5EF4-FFF2-40B4-BE49-F238E27FC236}">
                  <a16:creationId xmlns:a16="http://schemas.microsoft.com/office/drawing/2014/main" id="{FEF048C0-182F-4195-9641-F6613CD498F1}"/>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11" name="TextBox 10">
              <a:extLst>
                <a:ext uri="{FF2B5EF4-FFF2-40B4-BE49-F238E27FC236}">
                  <a16:creationId xmlns:a16="http://schemas.microsoft.com/office/drawing/2014/main" id="{FEBC7BC7-B55E-4006-8C01-603178E3AF57}"/>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12" name="TextBox 11">
              <a:extLst>
                <a:ext uri="{FF2B5EF4-FFF2-40B4-BE49-F238E27FC236}">
                  <a16:creationId xmlns:a16="http://schemas.microsoft.com/office/drawing/2014/main" id="{0835D197-8E8F-4E38-867D-7063739FB80F}"/>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3" name="TextBox 12">
              <a:extLst>
                <a:ext uri="{FF2B5EF4-FFF2-40B4-BE49-F238E27FC236}">
                  <a16:creationId xmlns:a16="http://schemas.microsoft.com/office/drawing/2014/main" id="{0BDA5B64-37C8-4588-A5B4-49AF336A2891}"/>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4" name="TextBox 13">
              <a:extLst>
                <a:ext uri="{FF2B5EF4-FFF2-40B4-BE49-F238E27FC236}">
                  <a16:creationId xmlns:a16="http://schemas.microsoft.com/office/drawing/2014/main" id="{6CDD667F-B099-4A53-8600-72122B7D6B05}"/>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15" name="TextBox 14">
              <a:extLst>
                <a:ext uri="{FF2B5EF4-FFF2-40B4-BE49-F238E27FC236}">
                  <a16:creationId xmlns:a16="http://schemas.microsoft.com/office/drawing/2014/main" id="{1B8A5663-13B2-4148-80D5-F49C8E7BAECE}"/>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16" name="Straight Arrow Connector 15">
              <a:extLst>
                <a:ext uri="{FF2B5EF4-FFF2-40B4-BE49-F238E27FC236}">
                  <a16:creationId xmlns:a16="http://schemas.microsoft.com/office/drawing/2014/main" id="{0D6529F8-E234-446C-88B1-155C8F30211E}"/>
                </a:ext>
              </a:extLst>
            </p:cNvPr>
            <p:cNvCxnSpPr>
              <a:cxnSpLocks/>
              <a:stCxn id="8" idx="0"/>
              <a:endCxn id="11"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782C076-F9CD-4A07-9593-F2C22759AE1E}"/>
                </a:ext>
              </a:extLst>
            </p:cNvPr>
            <p:cNvCxnSpPr>
              <a:cxnSpLocks/>
              <a:stCxn id="9" idx="0"/>
              <a:endCxn id="12"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A9ED03-B2A7-4965-B9E1-E6C69ECEC3C5}"/>
                </a:ext>
              </a:extLst>
            </p:cNvPr>
            <p:cNvCxnSpPr>
              <a:cxnSpLocks/>
              <a:stCxn id="10" idx="0"/>
              <a:endCxn id="13"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CD7438B-9E4D-4A68-8F03-C5F2F84916F3}"/>
                </a:ext>
              </a:extLst>
            </p:cNvPr>
            <p:cNvCxnSpPr>
              <a:cxnSpLocks/>
              <a:stCxn id="8"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604FA2-2652-4612-8A14-9D01C53F256F}"/>
                </a:ext>
              </a:extLst>
            </p:cNvPr>
            <p:cNvCxnSpPr>
              <a:cxnSpLocks/>
              <a:stCxn id="9"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4B3A5F6-B96C-4147-8046-183E2804337B}"/>
                </a:ext>
              </a:extLst>
            </p:cNvPr>
            <p:cNvCxnSpPr>
              <a:cxnSpLocks/>
              <a:stCxn id="10"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536A0B3-579C-45A8-BB3F-70617696C194}"/>
                </a:ext>
              </a:extLst>
            </p:cNvPr>
            <p:cNvCxnSpPr>
              <a:cxnSpLocks/>
              <a:stCxn id="25" idx="6"/>
              <a:endCxn id="8"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BC5112-62B4-4921-9070-CEE38AE15964}"/>
                </a:ext>
              </a:extLst>
            </p:cNvPr>
            <p:cNvCxnSpPr>
              <a:cxnSpLocks/>
              <a:stCxn id="8" idx="3"/>
              <a:endCxn id="9"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F560E52-C2C8-4569-92E8-05D7672AB725}"/>
                </a:ext>
              </a:extLst>
            </p:cNvPr>
            <p:cNvCxnSpPr>
              <a:cxnSpLocks/>
              <a:stCxn id="9" idx="3"/>
              <a:endCxn id="10"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D3F1748-F948-44E5-B63C-52E8190DAACB}"/>
              </a:ext>
            </a:extLst>
          </p:cNvPr>
          <p:cNvSpPr txBox="1"/>
          <p:nvPr/>
        </p:nvSpPr>
        <p:spPr>
          <a:xfrm>
            <a:off x="9068562" y="2930409"/>
            <a:ext cx="3240915" cy="1200329"/>
          </a:xfrm>
          <a:prstGeom prst="rect">
            <a:avLst/>
          </a:prstGeom>
          <a:noFill/>
        </p:spPr>
        <p:txBody>
          <a:bodyPr wrap="square" rtlCol="0">
            <a:spAutoFit/>
          </a:bodyPr>
          <a:lstStyle/>
          <a:p>
            <a:r>
              <a:rPr lang="en-US" sz="2400" dirty="0">
                <a:solidFill>
                  <a:srgbClr val="FF0000"/>
                </a:solidFill>
              </a:rPr>
              <a:t>Emissions Computed:</a:t>
            </a:r>
          </a:p>
          <a:p>
            <a:endParaRPr lang="en-US" sz="2400" dirty="0">
              <a:solidFill>
                <a:srgbClr val="FF0000"/>
              </a:solidFill>
            </a:endParaRPr>
          </a:p>
          <a:p>
            <a:r>
              <a:rPr lang="en-US" sz="2400" dirty="0">
                <a:solidFill>
                  <a:srgbClr val="FF0000"/>
                </a:solidFill>
              </a:rPr>
              <a:t>EF = {A * [TAN] * H*}/r</a:t>
            </a:r>
            <a:endParaRPr lang="en-US" sz="2000" dirty="0">
              <a:solidFill>
                <a:srgbClr val="FF0000"/>
              </a:solidFill>
            </a:endParaRPr>
          </a:p>
        </p:txBody>
      </p:sp>
      <p:sp>
        <p:nvSpPr>
          <p:cNvPr id="29" name="TextBox 28">
            <a:extLst>
              <a:ext uri="{FF2B5EF4-FFF2-40B4-BE49-F238E27FC236}">
                <a16:creationId xmlns:a16="http://schemas.microsoft.com/office/drawing/2014/main" id="{37D2808E-B925-4094-BFB0-BC8E3D5F885B}"/>
              </a:ext>
            </a:extLst>
          </p:cNvPr>
          <p:cNvSpPr txBox="1"/>
          <p:nvPr/>
        </p:nvSpPr>
        <p:spPr>
          <a:xfrm>
            <a:off x="1344777" y="4485819"/>
            <a:ext cx="9502445" cy="1938992"/>
          </a:xfrm>
          <a:prstGeom prst="rect">
            <a:avLst/>
          </a:prstGeom>
          <a:noFill/>
        </p:spPr>
        <p:txBody>
          <a:bodyPr wrap="square" rtlCol="0">
            <a:spAutoFit/>
          </a:bodyPr>
          <a:lstStyle/>
          <a:p>
            <a:r>
              <a:rPr lang="en-US" sz="2400" dirty="0"/>
              <a:t>EF:  Emissions Factor ------------------</a:t>
            </a:r>
            <a:r>
              <a:rPr lang="en-US" sz="2400" dirty="0">
                <a:sym typeface="Wingdings" panose="05000000000000000000" pitchFamily="2" charset="2"/>
              </a:rPr>
              <a:t> Key Output</a:t>
            </a:r>
          </a:p>
          <a:p>
            <a:r>
              <a:rPr lang="en-US" sz="2400" dirty="0">
                <a:sym typeface="Wingdings" panose="05000000000000000000" pitchFamily="2" charset="2"/>
              </a:rPr>
              <a:t>A:  Surface Area Fouled by Manure ---------- Model Parameter</a:t>
            </a:r>
          </a:p>
          <a:p>
            <a:r>
              <a:rPr lang="en-US" sz="2400" dirty="0">
                <a:sym typeface="Wingdings" panose="05000000000000000000" pitchFamily="2" charset="2"/>
              </a:rPr>
              <a:t>H*:  Henry’s Law Equilibrium Constant --------- Model Parameter </a:t>
            </a:r>
          </a:p>
          <a:p>
            <a:r>
              <a:rPr lang="en-US" sz="2400" dirty="0">
                <a:sym typeface="Wingdings" panose="05000000000000000000" pitchFamily="2" charset="2"/>
              </a:rPr>
              <a:t>[TAN]: Total Ammoniacal Nitrogen Concentration -------- Mass Balance</a:t>
            </a:r>
          </a:p>
          <a:p>
            <a:r>
              <a:rPr lang="en-US" sz="2400" dirty="0">
                <a:solidFill>
                  <a:srgbClr val="C00000"/>
                </a:solidFill>
                <a:sym typeface="Wingdings" panose="05000000000000000000" pitchFamily="2" charset="2"/>
              </a:rPr>
              <a:t>r: Mass Transfer Resistance Parameter-- TUNED TO OBSERVATIONS</a:t>
            </a:r>
            <a:endParaRPr lang="en-US" sz="2400" dirty="0">
              <a:solidFill>
                <a:srgbClr val="C00000"/>
              </a:solidFill>
            </a:endParaRPr>
          </a:p>
        </p:txBody>
      </p:sp>
      <p:sp>
        <p:nvSpPr>
          <p:cNvPr id="2" name="Slide Number Placeholder 1">
            <a:extLst>
              <a:ext uri="{FF2B5EF4-FFF2-40B4-BE49-F238E27FC236}">
                <a16:creationId xmlns:a16="http://schemas.microsoft.com/office/drawing/2014/main" id="{DBD02B54-9A56-453E-BDE7-021C86FD2258}"/>
              </a:ext>
            </a:extLst>
          </p:cNvPr>
          <p:cNvSpPr>
            <a:spLocks noGrp="1"/>
          </p:cNvSpPr>
          <p:nvPr>
            <p:ph type="sldNum" sz="quarter" idx="12"/>
          </p:nvPr>
        </p:nvSpPr>
        <p:spPr/>
        <p:txBody>
          <a:bodyPr/>
          <a:lstStyle/>
          <a:p>
            <a:fld id="{89C4F76E-4191-4D0E-9BCF-104C6F2C7BDD}" type="slidenum">
              <a:rPr lang="en-US" smtClean="0"/>
              <a:t>45</a:t>
            </a:fld>
            <a:endParaRPr lang="en-US"/>
          </a:p>
        </p:txBody>
      </p:sp>
    </p:spTree>
    <p:extLst>
      <p:ext uri="{BB962C8B-B14F-4D97-AF65-F5344CB8AC3E}">
        <p14:creationId xmlns:p14="http://schemas.microsoft.com/office/powerpoint/2010/main" val="1096348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C09D609-D6EC-461A-9A89-DE0FE3D88C1B}"/>
              </a:ext>
            </a:extLst>
          </p:cNvPr>
          <p:cNvSpPr>
            <a:spLocks noGrp="1" noChangeArrowheads="1"/>
          </p:cNvSpPr>
          <p:nvPr>
            <p:ph type="title"/>
          </p:nvPr>
        </p:nvSpPr>
        <p:spPr>
          <a:xfrm>
            <a:off x="2136775" y="228600"/>
            <a:ext cx="8153400" cy="990600"/>
          </a:xfrm>
        </p:spPr>
        <p:txBody>
          <a:bodyPr/>
          <a:lstStyle/>
          <a:p>
            <a:pPr eaLnBrk="1" hangingPunct="1"/>
            <a:r>
              <a:rPr lang="en-US" altLang="en-US" sz="3600"/>
              <a:t>FEM Submodel Flow</a:t>
            </a:r>
          </a:p>
        </p:txBody>
      </p:sp>
      <p:sp>
        <p:nvSpPr>
          <p:cNvPr id="4" name="Slide Number Placeholder 3">
            <a:extLst>
              <a:ext uri="{FF2B5EF4-FFF2-40B4-BE49-F238E27FC236}">
                <a16:creationId xmlns:a16="http://schemas.microsoft.com/office/drawing/2014/main" id="{A13AD4A2-A32B-48C6-8388-ACAA3DA32D8E}"/>
              </a:ext>
            </a:extLst>
          </p:cNvPr>
          <p:cNvSpPr>
            <a:spLocks noGrp="1"/>
          </p:cNvSpPr>
          <p:nvPr>
            <p:ph type="sldNum" sz="quarter" idx="12"/>
          </p:nvPr>
        </p:nvSpPr>
        <p:spPr/>
        <p:txBody>
          <a:bodyPr>
            <a:normAutofit/>
          </a:bodyPr>
          <a:lstStyle/>
          <a:p>
            <a:pPr>
              <a:defRPr/>
            </a:pPr>
            <a:fld id="{197B620E-C04C-4E77-8BA6-C1F91CAA8D51}" type="slidenum">
              <a:rPr lang="en-US"/>
              <a:pPr>
                <a:defRPr/>
              </a:pPr>
              <a:t>46</a:t>
            </a:fld>
            <a:endParaRPr lang="en-US"/>
          </a:p>
        </p:txBody>
      </p:sp>
      <p:sp>
        <p:nvSpPr>
          <p:cNvPr id="26628" name="Content Placeholder 117">
            <a:extLst>
              <a:ext uri="{FF2B5EF4-FFF2-40B4-BE49-F238E27FC236}">
                <a16:creationId xmlns:a16="http://schemas.microsoft.com/office/drawing/2014/main" id="{7FB776B8-7732-4295-B31F-34711816DE5E}"/>
              </a:ext>
            </a:extLst>
          </p:cNvPr>
          <p:cNvSpPr>
            <a:spLocks noGrp="1" noChangeArrowheads="1"/>
          </p:cNvSpPr>
          <p:nvPr>
            <p:ph sz="quarter" idx="1"/>
          </p:nvPr>
        </p:nvSpPr>
        <p:spPr>
          <a:xfrm>
            <a:off x="2023530" y="996962"/>
            <a:ext cx="8153400" cy="1060450"/>
          </a:xfrm>
        </p:spPr>
        <p:txBody>
          <a:bodyPr/>
          <a:lstStyle/>
          <a:p>
            <a:pPr eaLnBrk="1" hangingPunct="1"/>
            <a:r>
              <a:rPr lang="en-US" altLang="en-US" sz="3000" dirty="0"/>
              <a:t>Data flows through each </a:t>
            </a:r>
            <a:r>
              <a:rPr lang="en-US" altLang="en-US" sz="3000" dirty="0" err="1"/>
              <a:t>submodel</a:t>
            </a:r>
            <a:r>
              <a:rPr lang="en-US" altLang="en-US" dirty="0"/>
              <a:t>:</a:t>
            </a:r>
          </a:p>
        </p:txBody>
      </p:sp>
      <p:grpSp>
        <p:nvGrpSpPr>
          <p:cNvPr id="26629" name="Group 132" title="Schematic of submodels and inputs and outputs">
            <a:extLst>
              <a:ext uri="{FF2B5EF4-FFF2-40B4-BE49-F238E27FC236}">
                <a16:creationId xmlns:a16="http://schemas.microsoft.com/office/drawing/2014/main" id="{135EC031-EFE7-4950-8AF7-12E19F79849F}"/>
              </a:ext>
            </a:extLst>
          </p:cNvPr>
          <p:cNvGrpSpPr>
            <a:grpSpLocks/>
          </p:cNvGrpSpPr>
          <p:nvPr/>
        </p:nvGrpSpPr>
        <p:grpSpPr bwMode="auto">
          <a:xfrm>
            <a:off x="1848765" y="1536792"/>
            <a:ext cx="8167688" cy="2894012"/>
            <a:chOff x="625000" y="2908983"/>
            <a:chExt cx="8167447" cy="2893855"/>
          </a:xfrm>
        </p:grpSpPr>
        <p:sp>
          <p:nvSpPr>
            <p:cNvPr id="26630" name="TextBox 62">
              <a:extLst>
                <a:ext uri="{FF2B5EF4-FFF2-40B4-BE49-F238E27FC236}">
                  <a16:creationId xmlns:a16="http://schemas.microsoft.com/office/drawing/2014/main" id="{9A04F583-834B-49D4-AD2A-22258C9DF751}"/>
                </a:ext>
              </a:extLst>
            </p:cNvPr>
            <p:cNvSpPr txBox="1">
              <a:spLocks noChangeArrowheads="1"/>
            </p:cNvSpPr>
            <p:nvPr/>
          </p:nvSpPr>
          <p:spPr bwMode="auto">
            <a:xfrm>
              <a:off x="1705379" y="3202622"/>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sp>
          <p:nvSpPr>
            <p:cNvPr id="26631" name="TextBox 64">
              <a:extLst>
                <a:ext uri="{FF2B5EF4-FFF2-40B4-BE49-F238E27FC236}">
                  <a16:creationId xmlns:a16="http://schemas.microsoft.com/office/drawing/2014/main" id="{A90D6123-D566-4322-AF7B-18B29DE4392C}"/>
                </a:ext>
              </a:extLst>
            </p:cNvPr>
            <p:cNvSpPr txBox="1">
              <a:spLocks noChangeArrowheads="1"/>
            </p:cNvSpPr>
            <p:nvPr/>
          </p:nvSpPr>
          <p:spPr bwMode="auto">
            <a:xfrm>
              <a:off x="625000" y="3401601"/>
              <a:ext cx="2783840" cy="1058266"/>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Nitrogen and water</a:t>
              </a:r>
            </a:p>
            <a:p>
              <a:pPr algn="ctr" eaLnBrk="1" hangingPunct="1"/>
              <a:r>
                <a:rPr lang="en-US" altLang="en-US" sz="2000"/>
                <a:t>From literature or previous submodel</a:t>
              </a:r>
            </a:p>
          </p:txBody>
        </p:sp>
        <p:sp>
          <p:nvSpPr>
            <p:cNvPr id="66" name="TextBox 65">
              <a:extLst>
                <a:ext uri="{FF2B5EF4-FFF2-40B4-BE49-F238E27FC236}">
                  <a16:creationId xmlns:a16="http://schemas.microsoft.com/office/drawing/2014/main" id="{ADB80740-5D85-4665-ABC6-16B8C261954B}"/>
                </a:ext>
              </a:extLst>
            </p:cNvPr>
            <p:cNvSpPr txBox="1"/>
            <p:nvPr/>
          </p:nvSpPr>
          <p:spPr>
            <a:xfrm>
              <a:off x="3604650" y="3170906"/>
              <a:ext cx="2208147" cy="2631932"/>
            </a:xfrm>
            <a:prstGeom prst="rect">
              <a:avLst/>
            </a:prstGeom>
            <a:solidFill>
              <a:schemeClr val="bg1">
                <a:lumMod val="85000"/>
              </a:schemeClr>
            </a:solidFill>
            <a:ln w="12700">
              <a:solidFill>
                <a:schemeClr val="tx1"/>
              </a:solidFill>
            </a:ln>
          </p:spPr>
          <p:txBody>
            <a:bodyPr/>
            <a:lstStyle/>
            <a:p>
              <a:pPr algn="ctr" eaLnBrk="1" hangingPunct="1">
                <a:defRPr/>
              </a:pPr>
              <a:endParaRPr lang="en-US" sz="2000" dirty="0">
                <a:cs typeface="Arial" charset="0"/>
              </a:endParaRPr>
            </a:p>
            <a:p>
              <a:pPr algn="ctr" eaLnBrk="1" hangingPunct="1">
                <a:defRPr/>
              </a:pPr>
              <a:r>
                <a:rPr lang="en-US" sz="2400" dirty="0" err="1">
                  <a:cs typeface="Arial" charset="0"/>
                </a:rPr>
                <a:t>Submodel</a:t>
              </a:r>
              <a:r>
                <a:rPr lang="en-US" sz="2400" dirty="0">
                  <a:cs typeface="Arial" charset="0"/>
                </a:rPr>
                <a:t> </a:t>
              </a:r>
            </a:p>
            <a:p>
              <a:pPr algn="ctr" eaLnBrk="1" hangingPunct="1">
                <a:defRPr/>
              </a:pPr>
              <a:r>
                <a:rPr lang="en-US" sz="2000" dirty="0">
                  <a:cs typeface="Arial" charset="0"/>
                </a:rPr>
                <a:t>(e.g. swine storage)</a:t>
              </a:r>
            </a:p>
          </p:txBody>
        </p:sp>
        <p:sp>
          <p:nvSpPr>
            <p:cNvPr id="26633" name="TextBox 66">
              <a:extLst>
                <a:ext uri="{FF2B5EF4-FFF2-40B4-BE49-F238E27FC236}">
                  <a16:creationId xmlns:a16="http://schemas.microsoft.com/office/drawing/2014/main" id="{B843903D-D9A1-4F9A-B620-0486D8D016BB}"/>
                </a:ext>
              </a:extLst>
            </p:cNvPr>
            <p:cNvSpPr txBox="1">
              <a:spLocks noChangeArrowheads="1"/>
            </p:cNvSpPr>
            <p:nvPr/>
          </p:nvSpPr>
          <p:spPr bwMode="auto">
            <a:xfrm>
              <a:off x="6008607" y="3401601"/>
              <a:ext cx="2783840" cy="8788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Daily Average Emission Factor</a:t>
              </a:r>
            </a:p>
          </p:txBody>
        </p:sp>
        <p:sp>
          <p:nvSpPr>
            <p:cNvPr id="26634" name="TextBox 67">
              <a:extLst>
                <a:ext uri="{FF2B5EF4-FFF2-40B4-BE49-F238E27FC236}">
                  <a16:creationId xmlns:a16="http://schemas.microsoft.com/office/drawing/2014/main" id="{F191583E-4CA9-44DD-A2ED-52710E40BB08}"/>
                </a:ext>
              </a:extLst>
            </p:cNvPr>
            <p:cNvSpPr txBox="1">
              <a:spLocks noChangeArrowheads="1"/>
            </p:cNvSpPr>
            <p:nvPr/>
          </p:nvSpPr>
          <p:spPr bwMode="auto">
            <a:xfrm>
              <a:off x="746701" y="2908983"/>
              <a:ext cx="2549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i="1"/>
                <a:t>Inputs</a:t>
              </a:r>
            </a:p>
          </p:txBody>
        </p:sp>
        <p:sp>
          <p:nvSpPr>
            <p:cNvPr id="26635" name="TextBox 69">
              <a:extLst>
                <a:ext uri="{FF2B5EF4-FFF2-40B4-BE49-F238E27FC236}">
                  <a16:creationId xmlns:a16="http://schemas.microsoft.com/office/drawing/2014/main" id="{D863B2DA-4166-424C-93B5-BE95782F9DFF}"/>
                </a:ext>
              </a:extLst>
            </p:cNvPr>
            <p:cNvSpPr txBox="1">
              <a:spLocks noChangeArrowheads="1"/>
            </p:cNvSpPr>
            <p:nvPr/>
          </p:nvSpPr>
          <p:spPr bwMode="auto">
            <a:xfrm>
              <a:off x="6638196" y="2908983"/>
              <a:ext cx="1524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i="1"/>
                <a:t>Outputs</a:t>
              </a:r>
            </a:p>
          </p:txBody>
        </p:sp>
        <p:sp>
          <p:nvSpPr>
            <p:cNvPr id="26636" name="TextBox 99">
              <a:extLst>
                <a:ext uri="{FF2B5EF4-FFF2-40B4-BE49-F238E27FC236}">
                  <a16:creationId xmlns:a16="http://schemas.microsoft.com/office/drawing/2014/main" id="{635AF268-94EB-4F0B-91DE-37A3D75182E7}"/>
                </a:ext>
              </a:extLst>
            </p:cNvPr>
            <p:cNvSpPr txBox="1">
              <a:spLocks noChangeArrowheads="1"/>
            </p:cNvSpPr>
            <p:nvPr/>
          </p:nvSpPr>
          <p:spPr bwMode="auto">
            <a:xfrm>
              <a:off x="6008607" y="4492392"/>
              <a:ext cx="2783840" cy="113877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Nitrogen and water balance</a:t>
              </a:r>
            </a:p>
            <a:p>
              <a:pPr algn="ctr" eaLnBrk="1" hangingPunct="1"/>
              <a:r>
                <a:rPr lang="en-US" altLang="en-US" sz="2000"/>
                <a:t>(goes to next submodel)</a:t>
              </a:r>
            </a:p>
          </p:txBody>
        </p:sp>
        <p:sp>
          <p:nvSpPr>
            <p:cNvPr id="26637" name="TextBox 100">
              <a:extLst>
                <a:ext uri="{FF2B5EF4-FFF2-40B4-BE49-F238E27FC236}">
                  <a16:creationId xmlns:a16="http://schemas.microsoft.com/office/drawing/2014/main" id="{6ECE33EE-1E30-4AD2-8268-A33BFE8874D5}"/>
                </a:ext>
              </a:extLst>
            </p:cNvPr>
            <p:cNvSpPr txBox="1">
              <a:spLocks noChangeArrowheads="1"/>
            </p:cNvSpPr>
            <p:nvPr/>
          </p:nvSpPr>
          <p:spPr bwMode="auto">
            <a:xfrm>
              <a:off x="3662390" y="4573286"/>
              <a:ext cx="2101568" cy="830997"/>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Adjusted parameters</a:t>
              </a:r>
            </a:p>
          </p:txBody>
        </p:sp>
        <p:sp>
          <p:nvSpPr>
            <p:cNvPr id="26638" name="TextBox 101">
              <a:extLst>
                <a:ext uri="{FF2B5EF4-FFF2-40B4-BE49-F238E27FC236}">
                  <a16:creationId xmlns:a16="http://schemas.microsoft.com/office/drawing/2014/main" id="{0E1B713F-71A1-4ACE-97AD-DE8C96400FC7}"/>
                </a:ext>
              </a:extLst>
            </p:cNvPr>
            <p:cNvSpPr txBox="1">
              <a:spLocks noChangeArrowheads="1"/>
            </p:cNvSpPr>
            <p:nvPr/>
          </p:nvSpPr>
          <p:spPr bwMode="auto">
            <a:xfrm>
              <a:off x="625000" y="4669528"/>
              <a:ext cx="2783840" cy="961637"/>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Meteorological data</a:t>
              </a:r>
            </a:p>
            <a:p>
              <a:pPr algn="ctr" eaLnBrk="1" hangingPunct="1"/>
              <a:r>
                <a:rPr lang="en-US" altLang="en-US" sz="2000" dirty="0"/>
                <a:t>From National Climate Data Center (NCDC)</a:t>
              </a:r>
            </a:p>
          </p:txBody>
        </p:sp>
        <p:cxnSp>
          <p:nvCxnSpPr>
            <p:cNvPr id="109" name="Straight Arrow Connector 108">
              <a:extLst>
                <a:ext uri="{FF2B5EF4-FFF2-40B4-BE49-F238E27FC236}">
                  <a16:creationId xmlns:a16="http://schemas.microsoft.com/office/drawing/2014/main" id="{B36BF333-3C13-4C59-AE8C-29EB8987D413}"/>
                </a:ext>
              </a:extLst>
            </p:cNvPr>
            <p:cNvCxnSpPr/>
            <p:nvPr/>
          </p:nvCxnSpPr>
          <p:spPr>
            <a:xfrm>
              <a:off x="3409393" y="3864606"/>
              <a:ext cx="2031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2DB7EFD2-E869-4A4E-BFDE-2CDB824A638D}"/>
                </a:ext>
              </a:extLst>
            </p:cNvPr>
            <p:cNvCxnSpPr>
              <a:cxnSpLocks/>
            </p:cNvCxnSpPr>
            <p:nvPr/>
          </p:nvCxnSpPr>
          <p:spPr>
            <a:xfrm>
              <a:off x="3409393" y="5142474"/>
              <a:ext cx="2031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CB57E431-3F34-4945-8069-F2F852A0A926}"/>
                </a:ext>
              </a:extLst>
            </p:cNvPr>
            <p:cNvCxnSpPr>
              <a:cxnSpLocks/>
            </p:cNvCxnSpPr>
            <p:nvPr/>
          </p:nvCxnSpPr>
          <p:spPr>
            <a:xfrm>
              <a:off x="5812797" y="5142474"/>
              <a:ext cx="2047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13FFFD19-9E23-4341-AD72-BEE005E0464F}"/>
                </a:ext>
              </a:extLst>
            </p:cNvPr>
            <p:cNvCxnSpPr/>
            <p:nvPr/>
          </p:nvCxnSpPr>
          <p:spPr>
            <a:xfrm>
              <a:off x="5812797" y="3828095"/>
              <a:ext cx="2047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89DFDAC-F8E5-401A-A666-CE22CF565359}"/>
              </a:ext>
            </a:extLst>
          </p:cNvPr>
          <p:cNvSpPr txBox="1"/>
          <p:nvPr/>
        </p:nvSpPr>
        <p:spPr>
          <a:xfrm>
            <a:off x="1603332" y="4554578"/>
            <a:ext cx="80542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Mass balances on each sub-model</a:t>
            </a:r>
          </a:p>
          <a:p>
            <a:pPr marL="285750" indent="-285750">
              <a:buFont typeface="Arial" panose="020B0604020202020204" pitchFamily="34" charset="0"/>
              <a:buChar char="•"/>
            </a:pPr>
            <a:r>
              <a:rPr lang="en-US" dirty="0"/>
              <a:t>What isn’t emitted remains in the same sub-model</a:t>
            </a:r>
          </a:p>
          <a:p>
            <a:pPr marL="285750" indent="-285750">
              <a:buFont typeface="Arial" panose="020B0604020202020204" pitchFamily="34" charset="0"/>
              <a:buChar char="•"/>
            </a:pPr>
            <a:r>
              <a:rPr lang="en-US" dirty="0"/>
              <a:t>Transfers between sub-models only occur when “Scheduled” based on farming practices.</a:t>
            </a:r>
          </a:p>
          <a:p>
            <a:pPr marL="742950" lvl="1" indent="-285750">
              <a:buFont typeface="Arial" panose="020B0604020202020204" pitchFamily="34" charset="0"/>
              <a:buChar char="•"/>
            </a:pPr>
            <a:r>
              <a:rPr lang="en-US" dirty="0"/>
              <a:t>For example, housing manure may be cleaned out daily and take to storage for dairy cows but less often for poultry</a:t>
            </a:r>
          </a:p>
          <a:p>
            <a:pPr marL="742950" lvl="1" indent="-285750">
              <a:buFont typeface="Arial" panose="020B0604020202020204" pitchFamily="34" charset="0"/>
              <a:buChar char="•"/>
            </a:pPr>
            <a:r>
              <a:rPr lang="en-US" dirty="0"/>
              <a:t>Similarly, manure is taken out of storage and applied at various points in the year</a:t>
            </a:r>
          </a:p>
        </p:txBody>
      </p:sp>
    </p:spTree>
    <p:extLst>
      <p:ext uri="{BB962C8B-B14F-4D97-AF65-F5344CB8AC3E}">
        <p14:creationId xmlns:p14="http://schemas.microsoft.com/office/powerpoint/2010/main" val="2719154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4588-62C0-4FA2-B7DC-298B68623270}"/>
              </a:ext>
            </a:extLst>
          </p:cNvPr>
          <p:cNvSpPr>
            <a:spLocks noGrp="1"/>
          </p:cNvSpPr>
          <p:nvPr>
            <p:ph type="title"/>
          </p:nvPr>
        </p:nvSpPr>
        <p:spPr>
          <a:xfrm>
            <a:off x="444062" y="69527"/>
            <a:ext cx="10515600" cy="1325563"/>
          </a:xfrm>
        </p:spPr>
        <p:txBody>
          <a:bodyPr/>
          <a:lstStyle/>
          <a:p>
            <a:r>
              <a:rPr lang="en-US" dirty="0"/>
              <a:t>Methods:  Details</a:t>
            </a:r>
          </a:p>
        </p:txBody>
      </p:sp>
      <p:pic>
        <p:nvPicPr>
          <p:cNvPr id="3" name="Picture 2" title="Schematic of CMU process model">
            <a:extLst>
              <a:ext uri="{FF2B5EF4-FFF2-40B4-BE49-F238E27FC236}">
                <a16:creationId xmlns:a16="http://schemas.microsoft.com/office/drawing/2014/main" id="{FF618234-21DA-444D-9875-69868E5A4FAC}"/>
              </a:ext>
            </a:extLst>
          </p:cNvPr>
          <p:cNvPicPr>
            <a:picLocks noChangeAspect="1"/>
          </p:cNvPicPr>
          <p:nvPr/>
        </p:nvPicPr>
        <p:blipFill>
          <a:blip r:embed="rId3"/>
          <a:stretch>
            <a:fillRect/>
          </a:stretch>
        </p:blipFill>
        <p:spPr>
          <a:xfrm>
            <a:off x="838200" y="1690688"/>
            <a:ext cx="5676077" cy="1894719"/>
          </a:xfrm>
          <a:prstGeom prst="rect">
            <a:avLst/>
          </a:prstGeom>
        </p:spPr>
      </p:pic>
      <p:sp>
        <p:nvSpPr>
          <p:cNvPr id="4" name="TextBox 3">
            <a:extLst>
              <a:ext uri="{FF2B5EF4-FFF2-40B4-BE49-F238E27FC236}">
                <a16:creationId xmlns:a16="http://schemas.microsoft.com/office/drawing/2014/main" id="{20862679-D11E-4377-A1ED-B8C4491D1CF7}"/>
              </a:ext>
            </a:extLst>
          </p:cNvPr>
          <p:cNvSpPr txBox="1"/>
          <p:nvPr/>
        </p:nvSpPr>
        <p:spPr>
          <a:xfrm>
            <a:off x="7476245" y="1826823"/>
            <a:ext cx="3240915" cy="1200329"/>
          </a:xfrm>
          <a:prstGeom prst="rect">
            <a:avLst/>
          </a:prstGeom>
          <a:noFill/>
        </p:spPr>
        <p:txBody>
          <a:bodyPr wrap="square" rtlCol="0">
            <a:spAutoFit/>
          </a:bodyPr>
          <a:lstStyle/>
          <a:p>
            <a:r>
              <a:rPr lang="en-US" sz="2400" dirty="0">
                <a:solidFill>
                  <a:srgbClr val="FF0000"/>
                </a:solidFill>
              </a:rPr>
              <a:t>Emissions Computed:</a:t>
            </a:r>
          </a:p>
          <a:p>
            <a:endParaRPr lang="en-US" sz="2400" dirty="0">
              <a:solidFill>
                <a:srgbClr val="FF0000"/>
              </a:solidFill>
            </a:endParaRPr>
          </a:p>
          <a:p>
            <a:r>
              <a:rPr lang="en-US" sz="2400" dirty="0">
                <a:solidFill>
                  <a:srgbClr val="FF0000"/>
                </a:solidFill>
              </a:rPr>
              <a:t>EF = {A * [TAN] * H*}/r</a:t>
            </a:r>
            <a:endParaRPr lang="en-US" sz="2000" dirty="0">
              <a:solidFill>
                <a:srgbClr val="FF0000"/>
              </a:solidFill>
            </a:endParaRPr>
          </a:p>
        </p:txBody>
      </p:sp>
      <p:sp>
        <p:nvSpPr>
          <p:cNvPr id="5" name="TextBox 4">
            <a:extLst>
              <a:ext uri="{FF2B5EF4-FFF2-40B4-BE49-F238E27FC236}">
                <a16:creationId xmlns:a16="http://schemas.microsoft.com/office/drawing/2014/main" id="{F0B23BF7-4287-42B8-9F41-EE07D508C329}"/>
              </a:ext>
            </a:extLst>
          </p:cNvPr>
          <p:cNvSpPr txBox="1"/>
          <p:nvPr/>
        </p:nvSpPr>
        <p:spPr>
          <a:xfrm>
            <a:off x="599089" y="3895307"/>
            <a:ext cx="4240925" cy="1015663"/>
          </a:xfrm>
          <a:prstGeom prst="rect">
            <a:avLst/>
          </a:prstGeom>
          <a:noFill/>
        </p:spPr>
        <p:txBody>
          <a:bodyPr wrap="square" rtlCol="0">
            <a:spAutoFit/>
          </a:bodyPr>
          <a:lstStyle/>
          <a:p>
            <a:r>
              <a:rPr lang="en-US" sz="6000" dirty="0"/>
              <a:t>r = </a:t>
            </a:r>
            <a:r>
              <a:rPr lang="en-US" sz="6000" dirty="0" err="1"/>
              <a:t>r</a:t>
            </a:r>
            <a:r>
              <a:rPr lang="en-US" sz="6000" baseline="-25000" dirty="0" err="1"/>
              <a:t>a</a:t>
            </a:r>
            <a:r>
              <a:rPr lang="en-US" sz="6000" dirty="0"/>
              <a:t> +</a:t>
            </a:r>
            <a:r>
              <a:rPr lang="en-US" sz="6000" dirty="0" err="1"/>
              <a:t>r</a:t>
            </a:r>
            <a:r>
              <a:rPr lang="en-US" sz="6000" baseline="-25000" dirty="0" err="1"/>
              <a:t>b</a:t>
            </a:r>
            <a:r>
              <a:rPr lang="en-US" sz="6000" dirty="0"/>
              <a:t>+ </a:t>
            </a:r>
            <a:r>
              <a:rPr lang="en-US" sz="6000" dirty="0" err="1"/>
              <a:t>r</a:t>
            </a:r>
            <a:r>
              <a:rPr lang="en-US" sz="6000" baseline="-25000" dirty="0" err="1"/>
              <a:t>s</a:t>
            </a:r>
            <a:endParaRPr lang="en-US" baseline="-25000" dirty="0"/>
          </a:p>
        </p:txBody>
      </p:sp>
      <p:sp>
        <p:nvSpPr>
          <p:cNvPr id="10" name="Arrow: Curved Up 9" title="Curved arrow showing terms in resistance equations">
            <a:extLst>
              <a:ext uri="{FF2B5EF4-FFF2-40B4-BE49-F238E27FC236}">
                <a16:creationId xmlns:a16="http://schemas.microsoft.com/office/drawing/2014/main" id="{D3E5DF24-8D89-474C-85ED-C1296BD4922D}"/>
              </a:ext>
            </a:extLst>
          </p:cNvPr>
          <p:cNvSpPr/>
          <p:nvPr/>
        </p:nvSpPr>
        <p:spPr>
          <a:xfrm>
            <a:off x="1655379" y="4910970"/>
            <a:ext cx="1513490" cy="52813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454F7862-BFCC-4128-9FDF-DC63CF614967}"/>
              </a:ext>
            </a:extLst>
          </p:cNvPr>
          <p:cNvSpPr txBox="1"/>
          <p:nvPr/>
        </p:nvSpPr>
        <p:spPr>
          <a:xfrm>
            <a:off x="1545020" y="5502165"/>
            <a:ext cx="2349062" cy="1200329"/>
          </a:xfrm>
          <a:prstGeom prst="rect">
            <a:avLst/>
          </a:prstGeom>
          <a:noFill/>
        </p:spPr>
        <p:txBody>
          <a:bodyPr wrap="square" rtlCol="0">
            <a:spAutoFit/>
          </a:bodyPr>
          <a:lstStyle/>
          <a:p>
            <a:r>
              <a:rPr lang="en-US" dirty="0"/>
              <a:t>Aerodynamic and quasi-laminar resistances:  standard atmospheric theory</a:t>
            </a:r>
          </a:p>
        </p:txBody>
      </p:sp>
      <p:cxnSp>
        <p:nvCxnSpPr>
          <p:cNvPr id="14" name="Straight Arrow Connector 13" title="Arrow pointing o resistance terms in overall equation">
            <a:extLst>
              <a:ext uri="{FF2B5EF4-FFF2-40B4-BE49-F238E27FC236}">
                <a16:creationId xmlns:a16="http://schemas.microsoft.com/office/drawing/2014/main" id="{EC2C313B-868D-4AFF-BAFF-639348FC501E}"/>
              </a:ext>
            </a:extLst>
          </p:cNvPr>
          <p:cNvCxnSpPr>
            <a:cxnSpLocks/>
          </p:cNvCxnSpPr>
          <p:nvPr/>
        </p:nvCxnSpPr>
        <p:spPr>
          <a:xfrm>
            <a:off x="4188876" y="4478294"/>
            <a:ext cx="19071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7980B4-2652-451A-8364-C34ECF874F8F}"/>
              </a:ext>
            </a:extLst>
          </p:cNvPr>
          <p:cNvSpPr txBox="1"/>
          <p:nvPr/>
        </p:nvSpPr>
        <p:spPr>
          <a:xfrm>
            <a:off x="6319345" y="3343765"/>
            <a:ext cx="5034455" cy="3662541"/>
          </a:xfrm>
          <a:prstGeom prst="rect">
            <a:avLst/>
          </a:prstGeom>
          <a:noFill/>
        </p:spPr>
        <p:txBody>
          <a:bodyPr wrap="square" rtlCol="0">
            <a:spAutoFit/>
          </a:bodyPr>
          <a:lstStyle/>
          <a:p>
            <a:r>
              <a:rPr lang="en-US" sz="2000" u="sng" dirty="0"/>
              <a:t>SURFACE RESISTANCE:</a:t>
            </a:r>
          </a:p>
          <a:p>
            <a:r>
              <a:rPr lang="en-US" sz="2000" dirty="0"/>
              <a:t>Tuned to match measured EFs!!</a:t>
            </a:r>
          </a:p>
          <a:p>
            <a:r>
              <a:rPr lang="en-US" sz="2000" dirty="0" err="1"/>
              <a:t>r</a:t>
            </a:r>
            <a:r>
              <a:rPr lang="en-US" sz="2000" baseline="-25000" dirty="0" err="1"/>
              <a:t>s</a:t>
            </a:r>
            <a:r>
              <a:rPr lang="en-US" sz="2000" baseline="-25000" dirty="0"/>
              <a:t> </a:t>
            </a:r>
            <a:r>
              <a:rPr lang="en-US" sz="2000" dirty="0"/>
              <a:t>= function (Meteorology and Practices)</a:t>
            </a:r>
            <a:endParaRPr lang="en-US" sz="2000" baseline="-25000" dirty="0"/>
          </a:p>
          <a:p>
            <a:endParaRPr lang="en-US" sz="2000" dirty="0"/>
          </a:p>
          <a:p>
            <a:r>
              <a:rPr lang="en-US" sz="2000" dirty="0"/>
              <a:t>e.g. for Beef Feedlots</a:t>
            </a:r>
          </a:p>
          <a:p>
            <a:endParaRPr lang="en-US" sz="2000" dirty="0"/>
          </a:p>
          <a:p>
            <a:r>
              <a:rPr lang="en-US" sz="2000" dirty="0" err="1"/>
              <a:t>r</a:t>
            </a:r>
            <a:r>
              <a:rPr lang="en-US" sz="2000" baseline="-25000" dirty="0" err="1"/>
              <a:t>s</a:t>
            </a:r>
            <a:r>
              <a:rPr lang="en-US" sz="2000" dirty="0"/>
              <a:t>=H</a:t>
            </a:r>
            <a:r>
              <a:rPr lang="en-US" sz="2000" baseline="-25000" dirty="0"/>
              <a:t>1</a:t>
            </a:r>
            <a:r>
              <a:rPr lang="en-US" sz="2000" dirty="0"/>
              <a:t>T + H</a:t>
            </a:r>
            <a:r>
              <a:rPr lang="en-US" sz="2000" baseline="-25000" dirty="0"/>
              <a:t>2</a:t>
            </a:r>
            <a:r>
              <a:rPr lang="en-US" sz="2000" dirty="0"/>
              <a:t>u + C</a:t>
            </a:r>
          </a:p>
          <a:p>
            <a:endParaRPr lang="en-US" sz="2000" dirty="0"/>
          </a:p>
          <a:p>
            <a:r>
              <a:rPr lang="en-US" sz="2000" dirty="0"/>
              <a:t>Where H</a:t>
            </a:r>
            <a:r>
              <a:rPr lang="en-US" sz="2000" baseline="-25000" dirty="0"/>
              <a:t>1</a:t>
            </a:r>
            <a:r>
              <a:rPr lang="en-US" sz="2000" dirty="0"/>
              <a:t> and H</a:t>
            </a:r>
            <a:r>
              <a:rPr lang="en-US" sz="2000" baseline="-25000" dirty="0"/>
              <a:t>2</a:t>
            </a:r>
            <a:r>
              <a:rPr lang="en-US" sz="2000" dirty="0"/>
              <a:t> are constants and tuned to capture variability due to temperature and windspeed</a:t>
            </a:r>
          </a:p>
          <a:p>
            <a:endParaRPr lang="en-US" baseline="-25000" dirty="0"/>
          </a:p>
        </p:txBody>
      </p:sp>
      <p:sp>
        <p:nvSpPr>
          <p:cNvPr id="6" name="Slide Number Placeholder 5">
            <a:extLst>
              <a:ext uri="{FF2B5EF4-FFF2-40B4-BE49-F238E27FC236}">
                <a16:creationId xmlns:a16="http://schemas.microsoft.com/office/drawing/2014/main" id="{73D52CE8-4761-4E3B-9A13-1B61B4AB2487}"/>
              </a:ext>
            </a:extLst>
          </p:cNvPr>
          <p:cNvSpPr>
            <a:spLocks noGrp="1"/>
          </p:cNvSpPr>
          <p:nvPr>
            <p:ph type="sldNum" sz="quarter" idx="12"/>
          </p:nvPr>
        </p:nvSpPr>
        <p:spPr/>
        <p:txBody>
          <a:bodyPr/>
          <a:lstStyle/>
          <a:p>
            <a:fld id="{89C4F76E-4191-4D0E-9BCF-104C6F2C7BDD}" type="slidenum">
              <a:rPr lang="en-US" smtClean="0"/>
              <a:t>47</a:t>
            </a:fld>
            <a:endParaRPr lang="en-US"/>
          </a:p>
        </p:txBody>
      </p:sp>
      <p:sp>
        <p:nvSpPr>
          <p:cNvPr id="7" name="Left Brace 6" title="A bracket that shows all resistance terms in one place">
            <a:extLst>
              <a:ext uri="{FF2B5EF4-FFF2-40B4-BE49-F238E27FC236}">
                <a16:creationId xmlns:a16="http://schemas.microsoft.com/office/drawing/2014/main" id="{816C8900-8929-46F9-8D8F-8DC642BD3D4F}"/>
              </a:ext>
            </a:extLst>
          </p:cNvPr>
          <p:cNvSpPr/>
          <p:nvPr/>
        </p:nvSpPr>
        <p:spPr>
          <a:xfrm>
            <a:off x="6096000" y="3457184"/>
            <a:ext cx="223345" cy="315655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4450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6662A-71A9-49A3-98EE-BC312F1C4477}"/>
              </a:ext>
            </a:extLst>
          </p:cNvPr>
          <p:cNvSpPr/>
          <p:nvPr/>
        </p:nvSpPr>
        <p:spPr>
          <a:xfrm>
            <a:off x="1212450" y="1179747"/>
            <a:ext cx="8592207" cy="3539430"/>
          </a:xfrm>
          <a:prstGeom prst="rect">
            <a:avLst/>
          </a:prstGeom>
        </p:spPr>
        <p:txBody>
          <a:bodyPr wrap="square">
            <a:spAutoFit/>
          </a:bodyPr>
          <a:lstStyle/>
          <a:p>
            <a:r>
              <a:rPr lang="en-US" sz="2800" dirty="0">
                <a:solidFill>
                  <a:srgbClr val="1F497D"/>
                </a:solidFill>
                <a:latin typeface="Calibri" panose="020F0502020204030204" pitchFamily="34" charset="0"/>
                <a:ea typeface="Calibri" panose="020F0502020204030204" pitchFamily="34" charset="0"/>
              </a:rPr>
              <a:t>Each box has its own equation for r. E.g. storage has its own equation and housing has a different one. Moreover, each practice type has its own r equation, e.g. tie stall dairy housing has a different equation than free-stall dairy housing. In general, the r equations are also functions of meteorology. This approach to specifying the r is how the model makes the emissions depend on practices and meteorology.</a:t>
            </a:r>
            <a:endParaRPr lang="en-US" sz="2800" dirty="0"/>
          </a:p>
        </p:txBody>
      </p:sp>
      <p:sp>
        <p:nvSpPr>
          <p:cNvPr id="3" name="Title 2">
            <a:extLst>
              <a:ext uri="{FF2B5EF4-FFF2-40B4-BE49-F238E27FC236}">
                <a16:creationId xmlns:a16="http://schemas.microsoft.com/office/drawing/2014/main" id="{5B719331-D87F-4A03-A1A8-7BDD581CE280}"/>
              </a:ext>
            </a:extLst>
          </p:cNvPr>
          <p:cNvSpPr>
            <a:spLocks noGrp="1"/>
          </p:cNvSpPr>
          <p:nvPr>
            <p:ph type="title"/>
          </p:nvPr>
        </p:nvSpPr>
        <p:spPr>
          <a:xfrm>
            <a:off x="317938" y="-261"/>
            <a:ext cx="10515600" cy="1325563"/>
          </a:xfrm>
        </p:spPr>
        <p:txBody>
          <a:bodyPr/>
          <a:lstStyle/>
          <a:p>
            <a:r>
              <a:rPr lang="en-US" dirty="0"/>
              <a:t>The “r” resistance term is very important!!</a:t>
            </a:r>
          </a:p>
        </p:txBody>
      </p:sp>
      <p:grpSp>
        <p:nvGrpSpPr>
          <p:cNvPr id="4" name="Group 3" title="Schematic of CMU semi-process model">
            <a:extLst>
              <a:ext uri="{FF2B5EF4-FFF2-40B4-BE49-F238E27FC236}">
                <a16:creationId xmlns:a16="http://schemas.microsoft.com/office/drawing/2014/main" id="{E7CDF9D7-92B4-46F5-9A9A-368DD282C20D}"/>
              </a:ext>
            </a:extLst>
          </p:cNvPr>
          <p:cNvGrpSpPr>
            <a:grpSpLocks/>
          </p:cNvGrpSpPr>
          <p:nvPr/>
        </p:nvGrpSpPr>
        <p:grpSpPr bwMode="auto">
          <a:xfrm>
            <a:off x="2368988" y="4040188"/>
            <a:ext cx="8464550" cy="2817812"/>
            <a:chOff x="404189" y="2802835"/>
            <a:chExt cx="7842477" cy="2275542"/>
          </a:xfrm>
        </p:grpSpPr>
        <p:sp>
          <p:nvSpPr>
            <p:cNvPr id="5" name="TextBox 4">
              <a:extLst>
                <a:ext uri="{FF2B5EF4-FFF2-40B4-BE49-F238E27FC236}">
                  <a16:creationId xmlns:a16="http://schemas.microsoft.com/office/drawing/2014/main" id="{DDB7A665-192E-4CE1-9188-FB4668E25001}"/>
                </a:ext>
              </a:extLst>
            </p:cNvPr>
            <p:cNvSpPr txBox="1">
              <a:spLocks noChangeArrowheads="1"/>
            </p:cNvSpPr>
            <p:nvPr/>
          </p:nvSpPr>
          <p:spPr bwMode="auto">
            <a:xfrm>
              <a:off x="1371600" y="2802835"/>
              <a:ext cx="1212574"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grpSp>
          <p:nvGrpSpPr>
            <p:cNvPr id="6" name="Group 5">
              <a:extLst>
                <a:ext uri="{FF2B5EF4-FFF2-40B4-BE49-F238E27FC236}">
                  <a16:creationId xmlns:a16="http://schemas.microsoft.com/office/drawing/2014/main" id="{D7467EE0-1439-4DA6-993E-803CFBABE9CD}"/>
                </a:ext>
              </a:extLst>
            </p:cNvPr>
            <p:cNvGrpSpPr>
              <a:grpSpLocks/>
            </p:cNvGrpSpPr>
            <p:nvPr/>
          </p:nvGrpSpPr>
          <p:grpSpPr bwMode="auto">
            <a:xfrm>
              <a:off x="404189" y="3529420"/>
              <a:ext cx="1722782" cy="595249"/>
              <a:chOff x="1000539" y="2544678"/>
              <a:chExt cx="1848678" cy="682487"/>
            </a:xfrm>
          </p:grpSpPr>
          <p:sp>
            <p:nvSpPr>
              <p:cNvPr id="24" name="Oval 23">
                <a:extLst>
                  <a:ext uri="{FF2B5EF4-FFF2-40B4-BE49-F238E27FC236}">
                    <a16:creationId xmlns:a16="http://schemas.microsoft.com/office/drawing/2014/main" id="{C7DA7F5B-AF84-4D1F-A611-3CA111E9FF50}"/>
                  </a:ext>
                </a:extLst>
              </p:cNvPr>
              <p:cNvSpPr/>
              <p:nvPr/>
            </p:nvSpPr>
            <p:spPr>
              <a:xfrm>
                <a:off x="1000539" y="2545029"/>
                <a:ext cx="1848209" cy="68202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TextBox 24">
                <a:extLst>
                  <a:ext uri="{FF2B5EF4-FFF2-40B4-BE49-F238E27FC236}">
                    <a16:creationId xmlns:a16="http://schemas.microsoft.com/office/drawing/2014/main" id="{8FC2B5EF-B505-4E07-A005-F43FC893DF7B}"/>
                  </a:ext>
                </a:extLst>
              </p:cNvPr>
              <p:cNvSpPr txBox="1">
                <a:spLocks noChangeArrowheads="1"/>
              </p:cNvSpPr>
              <p:nvPr/>
            </p:nvSpPr>
            <p:spPr bwMode="auto">
              <a:xfrm>
                <a:off x="1245704" y="2695858"/>
                <a:ext cx="1338470" cy="3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Animal</a:t>
                </a:r>
              </a:p>
            </p:txBody>
          </p:sp>
        </p:grpSp>
        <p:sp>
          <p:nvSpPr>
            <p:cNvPr id="7" name="TextBox 6">
              <a:extLst>
                <a:ext uri="{FF2B5EF4-FFF2-40B4-BE49-F238E27FC236}">
                  <a16:creationId xmlns:a16="http://schemas.microsoft.com/office/drawing/2014/main" id="{4B49E3AE-0261-40D3-BF9B-CDAC4ADDFDE8}"/>
                </a:ext>
              </a:extLst>
            </p:cNvPr>
            <p:cNvSpPr txBox="1">
              <a:spLocks noChangeArrowheads="1"/>
            </p:cNvSpPr>
            <p:nvPr/>
          </p:nvSpPr>
          <p:spPr bwMode="auto">
            <a:xfrm>
              <a:off x="2527020" y="3478652"/>
              <a:ext cx="2251042" cy="689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Housing/grazing/</a:t>
              </a:r>
            </a:p>
            <a:p>
              <a:pPr algn="ctr" eaLnBrk="1" hangingPunct="1"/>
              <a:r>
                <a:rPr lang="en-US" altLang="en-US" sz="2400" dirty="0"/>
                <a:t>feedlot</a:t>
              </a:r>
            </a:p>
          </p:txBody>
        </p:sp>
        <p:sp>
          <p:nvSpPr>
            <p:cNvPr id="8" name="TextBox 7">
              <a:extLst>
                <a:ext uri="{FF2B5EF4-FFF2-40B4-BE49-F238E27FC236}">
                  <a16:creationId xmlns:a16="http://schemas.microsoft.com/office/drawing/2014/main" id="{FCB915ED-E577-4AED-9E8E-6AAA6A358C32}"/>
                </a:ext>
              </a:extLst>
            </p:cNvPr>
            <p:cNvSpPr txBox="1">
              <a:spLocks noChangeArrowheads="1"/>
            </p:cNvSpPr>
            <p:nvPr/>
          </p:nvSpPr>
          <p:spPr bwMode="auto">
            <a:xfrm>
              <a:off x="5025057" y="3478652"/>
              <a:ext cx="1374914"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a:t>Storage</a:t>
              </a:r>
            </a:p>
          </p:txBody>
        </p:sp>
        <p:sp>
          <p:nvSpPr>
            <p:cNvPr id="9" name="TextBox 8">
              <a:extLst>
                <a:ext uri="{FF2B5EF4-FFF2-40B4-BE49-F238E27FC236}">
                  <a16:creationId xmlns:a16="http://schemas.microsoft.com/office/drawing/2014/main" id="{DF744F48-58F2-4986-A9B7-4D7E3B5E75CA}"/>
                </a:ext>
              </a:extLst>
            </p:cNvPr>
            <p:cNvSpPr txBox="1">
              <a:spLocks noChangeArrowheads="1"/>
            </p:cNvSpPr>
            <p:nvPr/>
          </p:nvSpPr>
          <p:spPr bwMode="auto">
            <a:xfrm>
              <a:off x="6683424" y="3478652"/>
              <a:ext cx="1491509" cy="6937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400" dirty="0"/>
                <a:t>Application</a:t>
              </a:r>
            </a:p>
          </p:txBody>
        </p:sp>
        <p:sp>
          <p:nvSpPr>
            <p:cNvPr id="10" name="TextBox 9">
              <a:extLst>
                <a:ext uri="{FF2B5EF4-FFF2-40B4-BE49-F238E27FC236}">
                  <a16:creationId xmlns:a16="http://schemas.microsoft.com/office/drawing/2014/main" id="{AAEB2CF5-57FC-4277-AA90-7A25F8B15749}"/>
                </a:ext>
              </a:extLst>
            </p:cNvPr>
            <p:cNvSpPr txBox="1">
              <a:spLocks noChangeArrowheads="1"/>
            </p:cNvSpPr>
            <p:nvPr/>
          </p:nvSpPr>
          <p:spPr bwMode="auto">
            <a:xfrm>
              <a:off x="2839544" y="2935357"/>
              <a:ext cx="1632499"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dirty="0"/>
                <a:t>Volatilization</a:t>
              </a:r>
            </a:p>
          </p:txBody>
        </p:sp>
        <p:sp>
          <p:nvSpPr>
            <p:cNvPr id="11" name="TextBox 10">
              <a:extLst>
                <a:ext uri="{FF2B5EF4-FFF2-40B4-BE49-F238E27FC236}">
                  <a16:creationId xmlns:a16="http://schemas.microsoft.com/office/drawing/2014/main" id="{0D97565A-AFFD-4769-AA32-BE2B5FBA2552}"/>
                </a:ext>
              </a:extLst>
            </p:cNvPr>
            <p:cNvSpPr txBox="1">
              <a:spLocks noChangeArrowheads="1"/>
            </p:cNvSpPr>
            <p:nvPr/>
          </p:nvSpPr>
          <p:spPr bwMode="auto">
            <a:xfrm>
              <a:off x="4882904" y="2935357"/>
              <a:ext cx="1651674"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2" name="TextBox 11">
              <a:extLst>
                <a:ext uri="{FF2B5EF4-FFF2-40B4-BE49-F238E27FC236}">
                  <a16:creationId xmlns:a16="http://schemas.microsoft.com/office/drawing/2014/main" id="{CC1EB938-300A-483D-836C-01641CDC5682}"/>
                </a:ext>
              </a:extLst>
            </p:cNvPr>
            <p:cNvSpPr txBox="1">
              <a:spLocks noChangeArrowheads="1"/>
            </p:cNvSpPr>
            <p:nvPr/>
          </p:nvSpPr>
          <p:spPr bwMode="auto">
            <a:xfrm>
              <a:off x="6604653" y="2935357"/>
              <a:ext cx="1642013" cy="37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sz="2400"/>
                <a:t>Volatilization</a:t>
              </a:r>
            </a:p>
          </p:txBody>
        </p:sp>
        <p:sp>
          <p:nvSpPr>
            <p:cNvPr id="13" name="TextBox 12">
              <a:extLst>
                <a:ext uri="{FF2B5EF4-FFF2-40B4-BE49-F238E27FC236}">
                  <a16:creationId xmlns:a16="http://schemas.microsoft.com/office/drawing/2014/main" id="{9DFD5F80-4DA2-4395-80A4-97347AEB6217}"/>
                </a:ext>
              </a:extLst>
            </p:cNvPr>
            <p:cNvSpPr txBox="1">
              <a:spLocks noChangeArrowheads="1"/>
            </p:cNvSpPr>
            <p:nvPr/>
          </p:nvSpPr>
          <p:spPr bwMode="auto">
            <a:xfrm>
              <a:off x="1636644" y="4186537"/>
              <a:ext cx="947530" cy="37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r>
                <a:rPr lang="en-US" altLang="en-US"/>
                <a:t>Excreta</a:t>
              </a:r>
            </a:p>
          </p:txBody>
        </p:sp>
        <p:sp>
          <p:nvSpPr>
            <p:cNvPr id="14" name="TextBox 13">
              <a:extLst>
                <a:ext uri="{FF2B5EF4-FFF2-40B4-BE49-F238E27FC236}">
                  <a16:creationId xmlns:a16="http://schemas.microsoft.com/office/drawing/2014/main" id="{1551CD55-E549-4DED-8059-272CB0FF90CD}"/>
                </a:ext>
              </a:extLst>
            </p:cNvPr>
            <p:cNvSpPr txBox="1">
              <a:spLocks noChangeArrowheads="1"/>
            </p:cNvSpPr>
            <p:nvPr/>
          </p:nvSpPr>
          <p:spPr bwMode="auto">
            <a:xfrm>
              <a:off x="3140763" y="4651714"/>
              <a:ext cx="4525619" cy="426663"/>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algn="ctr" eaLnBrk="1" hangingPunct="1"/>
              <a:r>
                <a:rPr lang="en-US" altLang="en-US" sz="2000"/>
                <a:t>Losses to soil, groundwater and biota</a:t>
              </a:r>
            </a:p>
          </p:txBody>
        </p:sp>
        <p:cxnSp>
          <p:nvCxnSpPr>
            <p:cNvPr id="15" name="Straight Arrow Connector 14">
              <a:extLst>
                <a:ext uri="{FF2B5EF4-FFF2-40B4-BE49-F238E27FC236}">
                  <a16:creationId xmlns:a16="http://schemas.microsoft.com/office/drawing/2014/main" id="{93BE8D78-C491-4DED-8A37-62198DEA37C4}"/>
                </a:ext>
              </a:extLst>
            </p:cNvPr>
            <p:cNvCxnSpPr>
              <a:cxnSpLocks/>
              <a:stCxn id="7" idx="0"/>
              <a:endCxn id="10" idx="2"/>
            </p:cNvCxnSpPr>
            <p:nvPr/>
          </p:nvCxnSpPr>
          <p:spPr>
            <a:xfrm flipV="1">
              <a:off x="3653258"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126E1-50D6-498D-A347-BBAF315EFB16}"/>
                </a:ext>
              </a:extLst>
            </p:cNvPr>
            <p:cNvCxnSpPr>
              <a:cxnSpLocks/>
              <a:stCxn id="8" idx="0"/>
              <a:endCxn id="11" idx="2"/>
            </p:cNvCxnSpPr>
            <p:nvPr/>
          </p:nvCxnSpPr>
          <p:spPr>
            <a:xfrm flipH="1" flipV="1">
              <a:off x="5708010" y="3307941"/>
              <a:ext cx="4413"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6CFB582-921E-41C0-A2D5-2AD178188A82}"/>
                </a:ext>
              </a:extLst>
            </p:cNvPr>
            <p:cNvCxnSpPr>
              <a:cxnSpLocks/>
              <a:stCxn id="9" idx="0"/>
              <a:endCxn id="12" idx="2"/>
            </p:cNvCxnSpPr>
            <p:nvPr/>
          </p:nvCxnSpPr>
          <p:spPr>
            <a:xfrm flipH="1" flipV="1">
              <a:off x="7425942" y="3307941"/>
              <a:ext cx="2942" cy="170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1A002A-7CC6-464A-9FA8-3466A5BA6F2F}"/>
                </a:ext>
              </a:extLst>
            </p:cNvPr>
            <p:cNvCxnSpPr>
              <a:cxnSpLocks/>
              <a:stCxn id="7" idx="2"/>
            </p:cNvCxnSpPr>
            <p:nvPr/>
          </p:nvCxnSpPr>
          <p:spPr>
            <a:xfrm flipH="1">
              <a:off x="3648845" y="4168160"/>
              <a:ext cx="4413"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6A6132-4CB3-41DD-9E08-9072C4606BE2}"/>
                </a:ext>
              </a:extLst>
            </p:cNvPr>
            <p:cNvCxnSpPr>
              <a:cxnSpLocks/>
              <a:stCxn id="8" idx="2"/>
            </p:cNvCxnSpPr>
            <p:nvPr/>
          </p:nvCxnSpPr>
          <p:spPr>
            <a:xfrm>
              <a:off x="5712423" y="4172006"/>
              <a:ext cx="2942"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F5A0BF3-1C3E-401E-B2A4-5AF121A0E99D}"/>
                </a:ext>
              </a:extLst>
            </p:cNvPr>
            <p:cNvCxnSpPr>
              <a:cxnSpLocks/>
              <a:stCxn id="9" idx="2"/>
            </p:cNvCxnSpPr>
            <p:nvPr/>
          </p:nvCxnSpPr>
          <p:spPr>
            <a:xfrm>
              <a:off x="7428883" y="4172006"/>
              <a:ext cx="0" cy="479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0B663C-0DBB-4616-B32E-6FB3BB8B1CFC}"/>
                </a:ext>
              </a:extLst>
            </p:cNvPr>
            <p:cNvCxnSpPr>
              <a:cxnSpLocks/>
              <a:stCxn id="24" idx="6"/>
              <a:endCxn id="7" idx="1"/>
            </p:cNvCxnSpPr>
            <p:nvPr/>
          </p:nvCxnSpPr>
          <p:spPr>
            <a:xfrm flipV="1">
              <a:off x="2126534" y="3823304"/>
              <a:ext cx="400066" cy="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BDA5A86-2DA9-4FCF-8D4D-C638F1B3EDD8}"/>
                </a:ext>
              </a:extLst>
            </p:cNvPr>
            <p:cNvCxnSpPr>
              <a:cxnSpLocks/>
              <a:stCxn id="7" idx="3"/>
              <a:endCxn id="8" idx="1"/>
            </p:cNvCxnSpPr>
            <p:nvPr/>
          </p:nvCxnSpPr>
          <p:spPr>
            <a:xfrm>
              <a:off x="4778444" y="3823304"/>
              <a:ext cx="247100" cy="2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FB43E91-9897-4A7C-B90A-2DE643DF44DC}"/>
                </a:ext>
              </a:extLst>
            </p:cNvPr>
            <p:cNvCxnSpPr>
              <a:cxnSpLocks/>
              <a:stCxn id="8" idx="3"/>
              <a:endCxn id="9" idx="1"/>
            </p:cNvCxnSpPr>
            <p:nvPr/>
          </p:nvCxnSpPr>
          <p:spPr>
            <a:xfrm>
              <a:off x="6399301" y="3825868"/>
              <a:ext cx="2838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Slide Number Placeholder 25">
            <a:extLst>
              <a:ext uri="{FF2B5EF4-FFF2-40B4-BE49-F238E27FC236}">
                <a16:creationId xmlns:a16="http://schemas.microsoft.com/office/drawing/2014/main" id="{35F66D6B-61CA-4BAF-834D-DF21EC877A9A}"/>
              </a:ext>
            </a:extLst>
          </p:cNvPr>
          <p:cNvSpPr>
            <a:spLocks noGrp="1"/>
          </p:cNvSpPr>
          <p:nvPr>
            <p:ph type="sldNum" sz="quarter" idx="12"/>
          </p:nvPr>
        </p:nvSpPr>
        <p:spPr/>
        <p:txBody>
          <a:bodyPr/>
          <a:lstStyle/>
          <a:p>
            <a:fld id="{89C4F76E-4191-4D0E-9BCF-104C6F2C7BDD}" type="slidenum">
              <a:rPr lang="en-US" smtClean="0"/>
              <a:t>48</a:t>
            </a:fld>
            <a:endParaRPr lang="en-US"/>
          </a:p>
        </p:txBody>
      </p:sp>
    </p:spTree>
    <p:extLst>
      <p:ext uri="{BB962C8B-B14F-4D97-AF65-F5344CB8AC3E}">
        <p14:creationId xmlns:p14="http://schemas.microsoft.com/office/powerpoint/2010/main" val="3786832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6E78-BA75-410A-BFE4-DA38A5BACDB8}"/>
              </a:ext>
            </a:extLst>
          </p:cNvPr>
          <p:cNvSpPr>
            <a:spLocks noGrp="1"/>
          </p:cNvSpPr>
          <p:nvPr>
            <p:ph type="title"/>
          </p:nvPr>
        </p:nvSpPr>
        <p:spPr/>
        <p:txBody>
          <a:bodyPr/>
          <a:lstStyle/>
          <a:p>
            <a:r>
              <a:rPr lang="en-US" dirty="0"/>
              <a:t>Methods: Summary</a:t>
            </a:r>
          </a:p>
        </p:txBody>
      </p:sp>
      <p:sp>
        <p:nvSpPr>
          <p:cNvPr id="3" name="Content Placeholder 2">
            <a:extLst>
              <a:ext uri="{FF2B5EF4-FFF2-40B4-BE49-F238E27FC236}">
                <a16:creationId xmlns:a16="http://schemas.microsoft.com/office/drawing/2014/main" id="{B2D247BE-B2B1-4A4E-B098-2F47D1391469}"/>
              </a:ext>
            </a:extLst>
          </p:cNvPr>
          <p:cNvSpPr>
            <a:spLocks noGrp="1"/>
          </p:cNvSpPr>
          <p:nvPr>
            <p:ph idx="1"/>
          </p:nvPr>
        </p:nvSpPr>
        <p:spPr>
          <a:xfrm>
            <a:off x="838200" y="1387366"/>
            <a:ext cx="10515600" cy="4789597"/>
          </a:xfrm>
        </p:spPr>
        <p:txBody>
          <a:bodyPr>
            <a:normAutofit fontScale="92500"/>
          </a:bodyPr>
          <a:lstStyle/>
          <a:p>
            <a:r>
              <a:rPr lang="en-US" dirty="0"/>
              <a:t>How does the model get seasonal (daily) variability?</a:t>
            </a:r>
          </a:p>
          <a:p>
            <a:pPr lvl="1"/>
            <a:r>
              <a:rPr lang="en-US" dirty="0"/>
              <a:t>Resistance depends on meteorological variables</a:t>
            </a:r>
          </a:p>
          <a:p>
            <a:r>
              <a:rPr lang="en-US" dirty="0"/>
              <a:t>How does the model get variability due to practices?</a:t>
            </a:r>
          </a:p>
          <a:p>
            <a:pPr lvl="1"/>
            <a:r>
              <a:rPr lang="en-US" dirty="0"/>
              <a:t>Separate resistance sub-model for each</a:t>
            </a:r>
          </a:p>
          <a:p>
            <a:pPr lvl="2"/>
            <a:r>
              <a:rPr lang="en-US" dirty="0"/>
              <a:t>Livestock type</a:t>
            </a:r>
          </a:p>
          <a:p>
            <a:pPr lvl="2"/>
            <a:r>
              <a:rPr lang="en-US" dirty="0"/>
              <a:t>Manure management stage: housing, storage and application</a:t>
            </a:r>
          </a:p>
          <a:p>
            <a:pPr lvl="2"/>
            <a:r>
              <a:rPr lang="en-US" dirty="0"/>
              <a:t>Major practice:  e.g. deep-pit and shallow-pit swine housing</a:t>
            </a:r>
          </a:p>
          <a:p>
            <a:pPr lvl="1"/>
            <a:r>
              <a:rPr lang="en-US" dirty="0"/>
              <a:t>Other differences (e.g. frequency of house clean-out)</a:t>
            </a:r>
          </a:p>
          <a:p>
            <a:r>
              <a:rPr lang="en-US" dirty="0"/>
              <a:t>Regional variation is a combination of meteorology and practices</a:t>
            </a:r>
          </a:p>
          <a:p>
            <a:pPr lvl="1"/>
            <a:r>
              <a:rPr lang="en-US" dirty="0"/>
              <a:t>The met data pulled from NCDC is actually according to their “climate zones”. There are ~200 of them. So EFs for different counties in the same climate zone will be the same for the same farming practices. Note, however, that this is not really an inherent limitation of the CMU model – just the structure of the input data used.</a:t>
            </a:r>
          </a:p>
          <a:p>
            <a:pPr marL="457200" lvl="1" indent="0">
              <a:buNone/>
            </a:pPr>
            <a:endParaRPr lang="en-US" dirty="0"/>
          </a:p>
        </p:txBody>
      </p:sp>
      <p:sp>
        <p:nvSpPr>
          <p:cNvPr id="4" name="Slide Number Placeholder 3">
            <a:extLst>
              <a:ext uri="{FF2B5EF4-FFF2-40B4-BE49-F238E27FC236}">
                <a16:creationId xmlns:a16="http://schemas.microsoft.com/office/drawing/2014/main" id="{84C2BA67-30F6-4B71-A9DA-6D01A921430A}"/>
              </a:ext>
            </a:extLst>
          </p:cNvPr>
          <p:cNvSpPr>
            <a:spLocks noGrp="1"/>
          </p:cNvSpPr>
          <p:nvPr>
            <p:ph type="sldNum" sz="quarter" idx="12"/>
          </p:nvPr>
        </p:nvSpPr>
        <p:spPr/>
        <p:txBody>
          <a:bodyPr/>
          <a:lstStyle/>
          <a:p>
            <a:fld id="{89C4F76E-4191-4D0E-9BCF-104C6F2C7BDD}" type="slidenum">
              <a:rPr lang="en-US" smtClean="0"/>
              <a:t>49</a:t>
            </a:fld>
            <a:endParaRPr lang="en-US"/>
          </a:p>
        </p:txBody>
      </p:sp>
    </p:spTree>
    <p:extLst>
      <p:ext uri="{BB962C8B-B14F-4D97-AF65-F5344CB8AC3E}">
        <p14:creationId xmlns:p14="http://schemas.microsoft.com/office/powerpoint/2010/main" val="305637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9E57-2FD4-4173-85C7-6CAA21A971A0}"/>
              </a:ext>
            </a:extLst>
          </p:cNvPr>
          <p:cNvSpPr>
            <a:spLocks noGrp="1"/>
          </p:cNvSpPr>
          <p:nvPr>
            <p:ph type="ctrTitle"/>
          </p:nvPr>
        </p:nvSpPr>
        <p:spPr/>
        <p:txBody>
          <a:bodyPr/>
          <a:lstStyle/>
          <a:p>
            <a:r>
              <a:rPr lang="en-US" dirty="0"/>
              <a:t>Background on NH3</a:t>
            </a:r>
          </a:p>
        </p:txBody>
      </p:sp>
      <p:sp>
        <p:nvSpPr>
          <p:cNvPr id="5" name="Slide Number Placeholder 4">
            <a:extLst>
              <a:ext uri="{FF2B5EF4-FFF2-40B4-BE49-F238E27FC236}">
                <a16:creationId xmlns:a16="http://schemas.microsoft.com/office/drawing/2014/main" id="{3DAC5DC3-5FDE-4097-AA16-99E7ACD4767F}"/>
              </a:ext>
            </a:extLst>
          </p:cNvPr>
          <p:cNvSpPr>
            <a:spLocks noGrp="1"/>
          </p:cNvSpPr>
          <p:nvPr>
            <p:ph type="sldNum" sz="quarter" idx="12"/>
          </p:nvPr>
        </p:nvSpPr>
        <p:spPr/>
        <p:txBody>
          <a:bodyPr/>
          <a:lstStyle/>
          <a:p>
            <a:fld id="{4CCF09B7-36D8-464D-A386-8F07541584EF}" type="slidenum">
              <a:rPr lang="en-US" smtClean="0"/>
              <a:t>5</a:t>
            </a:fld>
            <a:endParaRPr lang="en-US"/>
          </a:p>
        </p:txBody>
      </p:sp>
    </p:spTree>
    <p:extLst>
      <p:ext uri="{BB962C8B-B14F-4D97-AF65-F5344CB8AC3E}">
        <p14:creationId xmlns:p14="http://schemas.microsoft.com/office/powerpoint/2010/main" val="1490710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4536-1049-478D-90CF-1664FEBAB6E6}"/>
              </a:ext>
            </a:extLst>
          </p:cNvPr>
          <p:cNvSpPr>
            <a:spLocks noGrp="1"/>
          </p:cNvSpPr>
          <p:nvPr>
            <p:ph type="title"/>
          </p:nvPr>
        </p:nvSpPr>
        <p:spPr/>
        <p:txBody>
          <a:bodyPr/>
          <a:lstStyle/>
          <a:p>
            <a:r>
              <a:rPr lang="en-US" dirty="0"/>
              <a:t>Model evaluation</a:t>
            </a:r>
          </a:p>
        </p:txBody>
      </p:sp>
      <p:sp>
        <p:nvSpPr>
          <p:cNvPr id="3" name="Content Placeholder 2">
            <a:extLst>
              <a:ext uri="{FF2B5EF4-FFF2-40B4-BE49-F238E27FC236}">
                <a16:creationId xmlns:a16="http://schemas.microsoft.com/office/drawing/2014/main" id="{7A3EC2FC-3356-484A-80DB-245E7677F444}"/>
              </a:ext>
            </a:extLst>
          </p:cNvPr>
          <p:cNvSpPr>
            <a:spLocks noGrp="1"/>
          </p:cNvSpPr>
          <p:nvPr>
            <p:ph idx="1"/>
          </p:nvPr>
        </p:nvSpPr>
        <p:spPr>
          <a:xfrm>
            <a:off x="838200" y="1513490"/>
            <a:ext cx="10515600" cy="4981903"/>
          </a:xfrm>
        </p:spPr>
        <p:txBody>
          <a:bodyPr>
            <a:normAutofit fontScale="92500"/>
          </a:bodyPr>
          <a:lstStyle/>
          <a:p>
            <a:r>
              <a:rPr lang="en-US" dirty="0"/>
              <a:t>Since the tuning is done to have no bias versus observations, the fact that the model predicts the right magnitude is not evidence that the model is working as it would be if it were a purely untuned first-principles model</a:t>
            </a:r>
          </a:p>
          <a:p>
            <a:pPr lvl="1"/>
            <a:r>
              <a:rPr lang="en-US" dirty="0"/>
              <a:t>Evaluation of the model is done against the same data used for tuning.  This is a documented weakness since everything is not totally independent. </a:t>
            </a:r>
          </a:p>
          <a:p>
            <a:pPr lvl="1"/>
            <a:r>
              <a:rPr lang="en-US" dirty="0"/>
              <a:t>Ideally we would want to tune based on some data and test based on other, but there simply isn’t that much data</a:t>
            </a:r>
          </a:p>
          <a:p>
            <a:r>
              <a:rPr lang="en-US" dirty="0"/>
              <a:t>However, the evaluation does provide an useful quantification of how well a relatively simple mass balance model (there are much more complex farm models out there) can explain “variability” in emissions factors in a complex system.</a:t>
            </a:r>
          </a:p>
          <a:p>
            <a:r>
              <a:rPr lang="en-US" altLang="en-US" dirty="0"/>
              <a:t>Model performance evaluated primarily in terms of </a:t>
            </a:r>
            <a:r>
              <a:rPr lang="en-US" altLang="en-US" i="1" dirty="0"/>
              <a:t>R</a:t>
            </a:r>
            <a:r>
              <a:rPr lang="en-US" altLang="en-US" dirty="0"/>
              <a:t> value and mean fractional error between observed and modeled EFs</a:t>
            </a:r>
            <a:endParaRPr lang="en-US" dirty="0"/>
          </a:p>
          <a:p>
            <a:endParaRPr lang="en-US" dirty="0"/>
          </a:p>
        </p:txBody>
      </p:sp>
      <p:sp>
        <p:nvSpPr>
          <p:cNvPr id="4" name="Slide Number Placeholder 3">
            <a:extLst>
              <a:ext uri="{FF2B5EF4-FFF2-40B4-BE49-F238E27FC236}">
                <a16:creationId xmlns:a16="http://schemas.microsoft.com/office/drawing/2014/main" id="{5775D496-6F2C-430C-A051-DF870C6A6873}"/>
              </a:ext>
            </a:extLst>
          </p:cNvPr>
          <p:cNvSpPr>
            <a:spLocks noGrp="1"/>
          </p:cNvSpPr>
          <p:nvPr>
            <p:ph type="sldNum" sz="quarter" idx="12"/>
          </p:nvPr>
        </p:nvSpPr>
        <p:spPr/>
        <p:txBody>
          <a:bodyPr/>
          <a:lstStyle/>
          <a:p>
            <a:fld id="{89C4F76E-4191-4D0E-9BCF-104C6F2C7BDD}" type="slidenum">
              <a:rPr lang="en-US" smtClean="0"/>
              <a:t>50</a:t>
            </a:fld>
            <a:endParaRPr lang="en-US"/>
          </a:p>
        </p:txBody>
      </p:sp>
    </p:spTree>
    <p:extLst>
      <p:ext uri="{BB962C8B-B14F-4D97-AF65-F5344CB8AC3E}">
        <p14:creationId xmlns:p14="http://schemas.microsoft.com/office/powerpoint/2010/main" val="2040648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6723-43E2-4265-8D7B-45C442E49C2A}"/>
              </a:ext>
            </a:extLst>
          </p:cNvPr>
          <p:cNvSpPr>
            <a:spLocks noGrp="1"/>
          </p:cNvSpPr>
          <p:nvPr>
            <p:ph type="title"/>
          </p:nvPr>
        </p:nvSpPr>
        <p:spPr>
          <a:xfrm>
            <a:off x="239110" y="-27753"/>
            <a:ext cx="10515600" cy="1325563"/>
          </a:xfrm>
        </p:spPr>
        <p:txBody>
          <a:bodyPr/>
          <a:lstStyle/>
          <a:p>
            <a:r>
              <a:rPr lang="en-US" dirty="0"/>
              <a:t>FEM: Tuning and Evaluation</a:t>
            </a:r>
          </a:p>
        </p:txBody>
      </p:sp>
      <p:pic>
        <p:nvPicPr>
          <p:cNvPr id="3" name="Picture 2" title="Scatterplot of NH3 from Beef Feedlots">
            <a:extLst>
              <a:ext uri="{FF2B5EF4-FFF2-40B4-BE49-F238E27FC236}">
                <a16:creationId xmlns:a16="http://schemas.microsoft.com/office/drawing/2014/main" id="{15D675B0-6284-4CC4-B79A-FE7577B97080}"/>
              </a:ext>
            </a:extLst>
          </p:cNvPr>
          <p:cNvPicPr>
            <a:picLocks noChangeAspect="1"/>
          </p:cNvPicPr>
          <p:nvPr/>
        </p:nvPicPr>
        <p:blipFill>
          <a:blip r:embed="rId3"/>
          <a:stretch>
            <a:fillRect/>
          </a:stretch>
        </p:blipFill>
        <p:spPr>
          <a:xfrm>
            <a:off x="684503" y="1609025"/>
            <a:ext cx="3308132" cy="2860339"/>
          </a:xfrm>
          <a:prstGeom prst="rect">
            <a:avLst/>
          </a:prstGeom>
        </p:spPr>
      </p:pic>
      <p:sp>
        <p:nvSpPr>
          <p:cNvPr id="4" name="TextBox 3">
            <a:extLst>
              <a:ext uri="{FF2B5EF4-FFF2-40B4-BE49-F238E27FC236}">
                <a16:creationId xmlns:a16="http://schemas.microsoft.com/office/drawing/2014/main" id="{DB6B86B7-BC56-4BD9-8C0A-DBA8ADC7D4B6}"/>
              </a:ext>
            </a:extLst>
          </p:cNvPr>
          <p:cNvSpPr txBox="1"/>
          <p:nvPr/>
        </p:nvSpPr>
        <p:spPr>
          <a:xfrm>
            <a:off x="1688225" y="1369395"/>
            <a:ext cx="1608082" cy="369332"/>
          </a:xfrm>
          <a:prstGeom prst="rect">
            <a:avLst/>
          </a:prstGeom>
          <a:noFill/>
        </p:spPr>
        <p:txBody>
          <a:bodyPr wrap="square" rtlCol="0">
            <a:spAutoFit/>
          </a:bodyPr>
          <a:lstStyle/>
          <a:p>
            <a:r>
              <a:rPr lang="en-US" dirty="0">
                <a:solidFill>
                  <a:srgbClr val="FF0000"/>
                </a:solidFill>
              </a:rPr>
              <a:t>Beef Feedlots</a:t>
            </a:r>
          </a:p>
        </p:txBody>
      </p:sp>
      <p:pic>
        <p:nvPicPr>
          <p:cNvPr id="5" name="Picture 4" descr="Measurements vs model output" title="Scatterplot of NH3 from swine housing">
            <a:extLst>
              <a:ext uri="{FF2B5EF4-FFF2-40B4-BE49-F238E27FC236}">
                <a16:creationId xmlns:a16="http://schemas.microsoft.com/office/drawing/2014/main" id="{FF4BA8C4-7AEC-4598-889E-EF731F185EEA}"/>
              </a:ext>
            </a:extLst>
          </p:cNvPr>
          <p:cNvPicPr>
            <a:picLocks noChangeAspect="1"/>
          </p:cNvPicPr>
          <p:nvPr/>
        </p:nvPicPr>
        <p:blipFill>
          <a:blip r:embed="rId4"/>
          <a:stretch>
            <a:fillRect/>
          </a:stretch>
        </p:blipFill>
        <p:spPr>
          <a:xfrm>
            <a:off x="1008993" y="4339662"/>
            <a:ext cx="3145004" cy="2548474"/>
          </a:xfrm>
          <a:prstGeom prst="rect">
            <a:avLst/>
          </a:prstGeom>
        </p:spPr>
      </p:pic>
      <p:sp>
        <p:nvSpPr>
          <p:cNvPr id="6" name="TextBox 5">
            <a:extLst>
              <a:ext uri="{FF2B5EF4-FFF2-40B4-BE49-F238E27FC236}">
                <a16:creationId xmlns:a16="http://schemas.microsoft.com/office/drawing/2014/main" id="{9EE42304-07DE-4D2E-9C15-128617E19A9E}"/>
              </a:ext>
            </a:extLst>
          </p:cNvPr>
          <p:cNvSpPr txBox="1"/>
          <p:nvPr/>
        </p:nvSpPr>
        <p:spPr>
          <a:xfrm>
            <a:off x="805356" y="4339661"/>
            <a:ext cx="1765738" cy="369332"/>
          </a:xfrm>
          <a:prstGeom prst="rect">
            <a:avLst/>
          </a:prstGeom>
          <a:noFill/>
        </p:spPr>
        <p:txBody>
          <a:bodyPr wrap="square" rtlCol="0">
            <a:spAutoFit/>
          </a:bodyPr>
          <a:lstStyle/>
          <a:p>
            <a:r>
              <a:rPr lang="en-US" dirty="0">
                <a:solidFill>
                  <a:srgbClr val="FF0000"/>
                </a:solidFill>
              </a:rPr>
              <a:t>Swine Housing</a:t>
            </a:r>
          </a:p>
        </p:txBody>
      </p:sp>
      <p:pic>
        <p:nvPicPr>
          <p:cNvPr id="7" name="Picture 6" descr="Scatter between model output and measurements of NH3" title="NH3 scatterplot from swine housing">
            <a:extLst>
              <a:ext uri="{FF2B5EF4-FFF2-40B4-BE49-F238E27FC236}">
                <a16:creationId xmlns:a16="http://schemas.microsoft.com/office/drawing/2014/main" id="{43A76727-8FBE-4B62-B594-88F2107C095C}"/>
              </a:ext>
            </a:extLst>
          </p:cNvPr>
          <p:cNvPicPr>
            <a:picLocks noChangeAspect="1"/>
          </p:cNvPicPr>
          <p:nvPr/>
        </p:nvPicPr>
        <p:blipFill>
          <a:blip r:embed="rId5"/>
          <a:stretch>
            <a:fillRect/>
          </a:stretch>
        </p:blipFill>
        <p:spPr>
          <a:xfrm>
            <a:off x="4153997" y="1609025"/>
            <a:ext cx="3143822" cy="2419421"/>
          </a:xfrm>
          <a:prstGeom prst="rect">
            <a:avLst/>
          </a:prstGeom>
        </p:spPr>
      </p:pic>
      <p:sp>
        <p:nvSpPr>
          <p:cNvPr id="8" name="TextBox 7">
            <a:extLst>
              <a:ext uri="{FF2B5EF4-FFF2-40B4-BE49-F238E27FC236}">
                <a16:creationId xmlns:a16="http://schemas.microsoft.com/office/drawing/2014/main" id="{300C10D3-0E94-47B2-BDA6-5831D62619EB}"/>
              </a:ext>
            </a:extLst>
          </p:cNvPr>
          <p:cNvSpPr txBox="1"/>
          <p:nvPr/>
        </p:nvSpPr>
        <p:spPr>
          <a:xfrm>
            <a:off x="4996357" y="1369395"/>
            <a:ext cx="1939159" cy="369332"/>
          </a:xfrm>
          <a:prstGeom prst="rect">
            <a:avLst/>
          </a:prstGeom>
          <a:noFill/>
        </p:spPr>
        <p:txBody>
          <a:bodyPr wrap="square" rtlCol="0">
            <a:spAutoFit/>
          </a:bodyPr>
          <a:lstStyle/>
          <a:p>
            <a:r>
              <a:rPr lang="en-US" dirty="0">
                <a:solidFill>
                  <a:srgbClr val="FF0000"/>
                </a:solidFill>
              </a:rPr>
              <a:t>Broiler Housing</a:t>
            </a:r>
          </a:p>
        </p:txBody>
      </p:sp>
      <p:pic>
        <p:nvPicPr>
          <p:cNvPr id="9" name="Picture 8" descr="model vs measurement " title="Scatterplot of NH3 from Layer housing">
            <a:extLst>
              <a:ext uri="{FF2B5EF4-FFF2-40B4-BE49-F238E27FC236}">
                <a16:creationId xmlns:a16="http://schemas.microsoft.com/office/drawing/2014/main" id="{110C705E-33BC-4024-842A-F8AC454F18EF}"/>
              </a:ext>
            </a:extLst>
          </p:cNvPr>
          <p:cNvPicPr>
            <a:picLocks noChangeAspect="1"/>
          </p:cNvPicPr>
          <p:nvPr/>
        </p:nvPicPr>
        <p:blipFill>
          <a:blip r:embed="rId6"/>
          <a:stretch>
            <a:fillRect/>
          </a:stretch>
        </p:blipFill>
        <p:spPr>
          <a:xfrm>
            <a:off x="4272455" y="4268076"/>
            <a:ext cx="3440566" cy="2490952"/>
          </a:xfrm>
          <a:prstGeom prst="rect">
            <a:avLst/>
          </a:prstGeom>
        </p:spPr>
      </p:pic>
      <p:sp>
        <p:nvSpPr>
          <p:cNvPr id="10" name="TextBox 9">
            <a:extLst>
              <a:ext uri="{FF2B5EF4-FFF2-40B4-BE49-F238E27FC236}">
                <a16:creationId xmlns:a16="http://schemas.microsoft.com/office/drawing/2014/main" id="{216D85FA-2506-4D3F-9ABB-D6D323A17AB7}"/>
              </a:ext>
            </a:extLst>
          </p:cNvPr>
          <p:cNvSpPr txBox="1"/>
          <p:nvPr/>
        </p:nvSpPr>
        <p:spPr>
          <a:xfrm>
            <a:off x="5316938" y="4100032"/>
            <a:ext cx="1939159" cy="369332"/>
          </a:xfrm>
          <a:prstGeom prst="rect">
            <a:avLst/>
          </a:prstGeom>
          <a:noFill/>
        </p:spPr>
        <p:txBody>
          <a:bodyPr wrap="square" rtlCol="0">
            <a:spAutoFit/>
          </a:bodyPr>
          <a:lstStyle/>
          <a:p>
            <a:r>
              <a:rPr lang="en-US" dirty="0">
                <a:solidFill>
                  <a:srgbClr val="FF0000"/>
                </a:solidFill>
              </a:rPr>
              <a:t>Layer Housing</a:t>
            </a:r>
          </a:p>
        </p:txBody>
      </p:sp>
      <p:sp>
        <p:nvSpPr>
          <p:cNvPr id="11" name="TextBox 10">
            <a:extLst>
              <a:ext uri="{FF2B5EF4-FFF2-40B4-BE49-F238E27FC236}">
                <a16:creationId xmlns:a16="http://schemas.microsoft.com/office/drawing/2014/main" id="{A942F730-52E5-4583-A64D-B1E8DD4227DE}"/>
              </a:ext>
            </a:extLst>
          </p:cNvPr>
          <p:cNvSpPr txBox="1"/>
          <p:nvPr/>
        </p:nvSpPr>
        <p:spPr>
          <a:xfrm>
            <a:off x="7979999" y="203387"/>
            <a:ext cx="3909848" cy="6555641"/>
          </a:xfrm>
          <a:prstGeom prst="rect">
            <a:avLst/>
          </a:prstGeom>
          <a:noFill/>
        </p:spPr>
        <p:txBody>
          <a:bodyPr wrap="square" rtlCol="0">
            <a:spAutoFit/>
          </a:bodyPr>
          <a:lstStyle/>
          <a:p>
            <a:pPr marL="285750" indent="-285750">
              <a:buFont typeface="Arial" panose="020B0604020202020204" pitchFamily="34" charset="0"/>
              <a:buChar char="•"/>
            </a:pPr>
            <a:r>
              <a:rPr lang="en-US" sz="2800" dirty="0"/>
              <a:t>Unbiased (because the models have been tuned, and the error between model predictions and measured EFs are minimized)</a:t>
            </a:r>
          </a:p>
          <a:p>
            <a:pPr marL="285750" indent="-285750">
              <a:buFont typeface="Arial" panose="020B0604020202020204" pitchFamily="34" charset="0"/>
              <a:buChar char="•"/>
            </a:pPr>
            <a:r>
              <a:rPr lang="en-US" sz="2800" dirty="0"/>
              <a:t>R2 values ranges from 0.2 for Beef to 0.7 for layers</a:t>
            </a:r>
          </a:p>
          <a:p>
            <a:pPr marL="285750" indent="-285750">
              <a:buFont typeface="Arial" panose="020B0604020202020204" pitchFamily="34" charset="0"/>
              <a:buChar char="•"/>
            </a:pPr>
            <a:r>
              <a:rPr lang="en-US" sz="2800" dirty="0"/>
              <a:t>Modeled EFs are generally within a factor of 2 of measured…at farm scale</a:t>
            </a:r>
          </a:p>
        </p:txBody>
      </p:sp>
      <p:sp>
        <p:nvSpPr>
          <p:cNvPr id="12" name="Slide Number Placeholder 11">
            <a:extLst>
              <a:ext uri="{FF2B5EF4-FFF2-40B4-BE49-F238E27FC236}">
                <a16:creationId xmlns:a16="http://schemas.microsoft.com/office/drawing/2014/main" id="{0195AD1C-87B7-4D08-9980-CC8CC7C48260}"/>
              </a:ext>
            </a:extLst>
          </p:cNvPr>
          <p:cNvSpPr>
            <a:spLocks noGrp="1"/>
          </p:cNvSpPr>
          <p:nvPr>
            <p:ph type="sldNum" sz="quarter" idx="12"/>
          </p:nvPr>
        </p:nvSpPr>
        <p:spPr/>
        <p:txBody>
          <a:bodyPr/>
          <a:lstStyle/>
          <a:p>
            <a:fld id="{89C4F76E-4191-4D0E-9BCF-104C6F2C7BDD}" type="slidenum">
              <a:rPr lang="en-US" smtClean="0"/>
              <a:t>51</a:t>
            </a:fld>
            <a:endParaRPr lang="en-US"/>
          </a:p>
        </p:txBody>
      </p:sp>
    </p:spTree>
    <p:extLst>
      <p:ext uri="{BB962C8B-B14F-4D97-AF65-F5344CB8AC3E}">
        <p14:creationId xmlns:p14="http://schemas.microsoft.com/office/powerpoint/2010/main" val="1118048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title="Title: Role of contextual Information"/>
          <p:cNvSpPr>
            <a:spLocks noChangeArrowheads="1"/>
          </p:cNvSpPr>
          <p:nvPr/>
        </p:nvSpPr>
        <p:spPr bwMode="auto">
          <a:xfrm>
            <a:off x="1524003"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dirty="0">
              <a:solidFill>
                <a:srgbClr val="C00000"/>
              </a:solidFill>
              <a:latin typeface="Times New Roman" pitchFamily="18" charset="0"/>
            </a:endParaRPr>
          </a:p>
        </p:txBody>
      </p:sp>
      <p:sp>
        <p:nvSpPr>
          <p:cNvPr id="11" name="Rectangle 8" title="Scatterplots"/>
          <p:cNvSpPr>
            <a:spLocks noChangeArrowheads="1"/>
          </p:cNvSpPr>
          <p:nvPr/>
        </p:nvSpPr>
        <p:spPr bwMode="auto">
          <a:xfrm>
            <a:off x="1524000" y="2566604"/>
            <a:ext cx="3000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en-US" sz="1200" dirty="0">
                <a:solidFill>
                  <a:srgbClr val="000000"/>
                </a:solidFill>
                <a:latin typeface="Times New Roman" pitchFamily="18" charset="0"/>
                <a:ea typeface="Calibri" pitchFamily="34" charset="0"/>
                <a:cs typeface="Times New Roman" pitchFamily="18" charset="0"/>
              </a:rPr>
              <a:t>   </a:t>
            </a:r>
            <a:endParaRPr lang="en-US" altLang="en-US" dirty="0">
              <a:solidFill>
                <a:srgbClr val="000000"/>
              </a:solidFill>
              <a:latin typeface="Arial" pitchFamily="34" charset="0"/>
              <a:cs typeface="Arial" pitchFamily="34" charset="0"/>
            </a:endParaRPr>
          </a:p>
        </p:txBody>
      </p:sp>
      <p:sp>
        <p:nvSpPr>
          <p:cNvPr id="13" name="Rectangle 10" title="Bottom of slide with bullets"/>
          <p:cNvSpPr>
            <a:spLocks noChangeArrowheads="1"/>
          </p:cNvSpPr>
          <p:nvPr/>
        </p:nvSpPr>
        <p:spPr bwMode="auto">
          <a:xfrm>
            <a:off x="1524000" y="7519601"/>
            <a:ext cx="3000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altLang="en-US" sz="1200" dirty="0">
                <a:solidFill>
                  <a:srgbClr val="000000"/>
                </a:solidFill>
                <a:latin typeface="Times New Roman" pitchFamily="18" charset="0"/>
                <a:ea typeface="Calibri" pitchFamily="34" charset="0"/>
                <a:cs typeface="Times New Roman" pitchFamily="18" charset="0"/>
              </a:rPr>
              <a:t>   </a:t>
            </a:r>
            <a:endParaRPr lang="en-US" altLang="en-US" dirty="0">
              <a:solidFill>
                <a:srgbClr val="000000"/>
              </a:solidFill>
              <a:latin typeface="Arial" pitchFamily="34" charset="0"/>
              <a:cs typeface="Arial" pitchFamily="34" charset="0"/>
            </a:endParaRPr>
          </a:p>
        </p:txBody>
      </p:sp>
      <p:sp>
        <p:nvSpPr>
          <p:cNvPr id="14" name="Rectangle 11" title="Bottom of slide"/>
          <p:cNvSpPr>
            <a:spLocks noChangeArrowheads="1"/>
          </p:cNvSpPr>
          <p:nvPr/>
        </p:nvSpPr>
        <p:spPr bwMode="auto">
          <a:xfrm>
            <a:off x="1524003" y="9721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dirty="0">
              <a:solidFill>
                <a:srgbClr val="000000"/>
              </a:solidFill>
              <a:latin typeface="Arial" pitchFamily="34" charset="0"/>
              <a:cs typeface="Arial" pitchFamily="34" charset="0"/>
            </a:endParaRPr>
          </a:p>
        </p:txBody>
      </p:sp>
      <p:sp>
        <p:nvSpPr>
          <p:cNvPr id="15" name="Rectangle 12" title="Descriptors of graphs"/>
          <p:cNvSpPr>
            <a:spLocks noChangeArrowheads="1"/>
          </p:cNvSpPr>
          <p:nvPr/>
        </p:nvSpPr>
        <p:spPr bwMode="auto">
          <a:xfrm>
            <a:off x="1524003" y="9721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dirty="0">
              <a:solidFill>
                <a:srgbClr val="000000"/>
              </a:solidFill>
              <a:latin typeface="Times New Roman" pitchFamily="18" charset="0"/>
            </a:endParaRPr>
          </a:p>
        </p:txBody>
      </p:sp>
      <p:sp>
        <p:nvSpPr>
          <p:cNvPr id="16" name="Rectangle 13" title="Descriptors of information"/>
          <p:cNvSpPr>
            <a:spLocks noChangeArrowheads="1"/>
          </p:cNvSpPr>
          <p:nvPr/>
        </p:nvSpPr>
        <p:spPr bwMode="auto">
          <a:xfrm>
            <a:off x="1524003" y="11969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dirty="0">
              <a:solidFill>
                <a:srgbClr val="000000"/>
              </a:solidFill>
              <a:latin typeface="Arial" pitchFamily="34" charset="0"/>
              <a:cs typeface="Arial" pitchFamily="34" charset="0"/>
            </a:endParaRPr>
          </a:p>
        </p:txBody>
      </p:sp>
      <p:sp>
        <p:nvSpPr>
          <p:cNvPr id="34" name="TextBox 33"/>
          <p:cNvSpPr txBox="1"/>
          <p:nvPr/>
        </p:nvSpPr>
        <p:spPr>
          <a:xfrm>
            <a:off x="2175754" y="4592588"/>
            <a:ext cx="836960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rPr>
              <a:t>Not all studies report all required input parameters (e.g. feed or manure nitrogen)</a:t>
            </a:r>
          </a:p>
          <a:p>
            <a:pPr marL="342900" indent="-342900">
              <a:buFont typeface="Arial" panose="020B0604020202020204" pitchFamily="34" charset="0"/>
              <a:buChar char="•"/>
            </a:pPr>
            <a:r>
              <a:rPr lang="en-US" sz="2400" dirty="0">
                <a:latin typeface="Calibri" panose="020F0502020204030204" pitchFamily="34" charset="0"/>
              </a:rPr>
              <a:t>Measurements need to report feed N, other practices, and meteorological conditions to put results in context and be useful to process-based models and inventories</a:t>
            </a:r>
          </a:p>
        </p:txBody>
      </p:sp>
      <p:graphicFrame>
        <p:nvGraphicFramePr>
          <p:cNvPr id="3" name="Object 2" title="Scatterplots showing that fits are better with context included"/>
          <p:cNvGraphicFramePr>
            <a:graphicFrameLocks noChangeAspect="1"/>
          </p:cNvGraphicFramePr>
          <p:nvPr>
            <p:extLst>
              <p:ext uri="{D42A27DB-BD31-4B8C-83A1-F6EECF244321}">
                <p14:modId xmlns:p14="http://schemas.microsoft.com/office/powerpoint/2010/main" val="167409737"/>
              </p:ext>
            </p:extLst>
          </p:nvPr>
        </p:nvGraphicFramePr>
        <p:xfrm>
          <a:off x="2374512" y="1009935"/>
          <a:ext cx="7501927" cy="3839689"/>
        </p:xfrm>
        <a:graphic>
          <a:graphicData uri="http://schemas.openxmlformats.org/presentationml/2006/ole">
            <mc:AlternateContent xmlns:mc="http://schemas.openxmlformats.org/markup-compatibility/2006">
              <mc:Choice xmlns:v="urn:schemas-microsoft-com:vml" Requires="v">
                <p:oleObj spid="_x0000_s1196" name="Prism 6" r:id="rId4" imgW="7046415" imgH="3607303" progId="Prism6.Document">
                  <p:embed/>
                </p:oleObj>
              </mc:Choice>
              <mc:Fallback>
                <p:oleObj name="Prism 6" r:id="rId4" imgW="7046415" imgH="3607303" progId="Prism6.Document">
                  <p:embed/>
                  <p:pic>
                    <p:nvPicPr>
                      <p:cNvPr id="3" name="Object 2"/>
                      <p:cNvPicPr/>
                      <p:nvPr/>
                    </p:nvPicPr>
                    <p:blipFill>
                      <a:blip r:embed="rId5"/>
                      <a:stretch>
                        <a:fillRect/>
                      </a:stretch>
                    </p:blipFill>
                    <p:spPr>
                      <a:xfrm>
                        <a:off x="2374512" y="1009935"/>
                        <a:ext cx="7501927" cy="3839689"/>
                      </a:xfrm>
                      <a:prstGeom prst="rect">
                        <a:avLst/>
                      </a:prstGeom>
                    </p:spPr>
                  </p:pic>
                </p:oleObj>
              </mc:Fallback>
            </mc:AlternateContent>
          </a:graphicData>
        </a:graphic>
      </p:graphicFrame>
      <p:sp>
        <p:nvSpPr>
          <p:cNvPr id="4" name="Title 3"/>
          <p:cNvSpPr>
            <a:spLocks noGrp="1"/>
          </p:cNvSpPr>
          <p:nvPr>
            <p:ph type="title"/>
          </p:nvPr>
        </p:nvSpPr>
        <p:spPr>
          <a:xfrm>
            <a:off x="867675" y="0"/>
            <a:ext cx="10515600" cy="1325563"/>
          </a:xfrm>
        </p:spPr>
        <p:txBody>
          <a:bodyPr/>
          <a:lstStyle/>
          <a:p>
            <a:r>
              <a:rPr lang="en-US" dirty="0"/>
              <a:t>Role of “Contextual Information”</a:t>
            </a:r>
          </a:p>
        </p:txBody>
      </p:sp>
      <p:sp>
        <p:nvSpPr>
          <p:cNvPr id="6" name="TextBox 5"/>
          <p:cNvSpPr txBox="1"/>
          <p:nvPr/>
        </p:nvSpPr>
        <p:spPr>
          <a:xfrm>
            <a:off x="2992881" y="918736"/>
            <a:ext cx="2869659" cy="379379"/>
          </a:xfrm>
          <a:prstGeom prst="rect">
            <a:avLst/>
          </a:prstGeom>
          <a:noFill/>
        </p:spPr>
        <p:txBody>
          <a:bodyPr wrap="square" rtlCol="0">
            <a:spAutoFit/>
          </a:bodyPr>
          <a:lstStyle/>
          <a:p>
            <a:pPr algn="ctr"/>
            <a:r>
              <a:rPr lang="en-US" b="1" u="sng" dirty="0">
                <a:latin typeface="Calibri" panose="020F0502020204030204" pitchFamily="34" charset="0"/>
              </a:rPr>
              <a:t>Versus all studies</a:t>
            </a:r>
          </a:p>
        </p:txBody>
      </p:sp>
      <p:sp>
        <p:nvSpPr>
          <p:cNvPr id="17" name="TextBox 16"/>
          <p:cNvSpPr txBox="1"/>
          <p:nvPr/>
        </p:nvSpPr>
        <p:spPr>
          <a:xfrm>
            <a:off x="6423513" y="915491"/>
            <a:ext cx="2970164" cy="379379"/>
          </a:xfrm>
          <a:prstGeom prst="rect">
            <a:avLst/>
          </a:prstGeom>
          <a:noFill/>
        </p:spPr>
        <p:txBody>
          <a:bodyPr wrap="square" rtlCol="0">
            <a:spAutoFit/>
          </a:bodyPr>
          <a:lstStyle/>
          <a:p>
            <a:pPr algn="ctr"/>
            <a:r>
              <a:rPr lang="en-US" b="1" u="sng" dirty="0">
                <a:latin typeface="Calibri" panose="020F0502020204030204" pitchFamily="34" charset="0"/>
              </a:rPr>
              <a:t>Vs studies reporting N </a:t>
            </a:r>
          </a:p>
        </p:txBody>
      </p:sp>
      <p:sp>
        <p:nvSpPr>
          <p:cNvPr id="2" name="Slide Number Placeholder 1">
            <a:extLst>
              <a:ext uri="{FF2B5EF4-FFF2-40B4-BE49-F238E27FC236}">
                <a16:creationId xmlns:a16="http://schemas.microsoft.com/office/drawing/2014/main" id="{CA79C471-180F-4CC6-A3D9-FAC0E954DF34}"/>
              </a:ext>
            </a:extLst>
          </p:cNvPr>
          <p:cNvSpPr>
            <a:spLocks noGrp="1"/>
          </p:cNvSpPr>
          <p:nvPr>
            <p:ph type="sldNum" sz="quarter" idx="12"/>
          </p:nvPr>
        </p:nvSpPr>
        <p:spPr/>
        <p:txBody>
          <a:bodyPr/>
          <a:lstStyle/>
          <a:p>
            <a:fld id="{89C4F76E-4191-4D0E-9BCF-104C6F2C7BDD}" type="slidenum">
              <a:rPr lang="en-US" smtClean="0"/>
              <a:t>52</a:t>
            </a:fld>
            <a:endParaRPr lang="en-US"/>
          </a:p>
        </p:txBody>
      </p:sp>
    </p:spTree>
    <p:extLst>
      <p:ext uri="{BB962C8B-B14F-4D97-AF65-F5344CB8AC3E}">
        <p14:creationId xmlns:p14="http://schemas.microsoft.com/office/powerpoint/2010/main" val="3382181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0" title="Title Descripto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6" name="Rectangle 21" title="Demarcation between the two charts"/>
          <p:cNvSpPr>
            <a:spLocks noChangeArrowheads="1"/>
          </p:cNvSpPr>
          <p:nvPr/>
        </p:nvSpPr>
        <p:spPr bwMode="auto">
          <a:xfrm>
            <a:off x="5938745" y="2642802"/>
            <a:ext cx="314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de-DE" altLang="en-US" sz="1200">
                <a:solidFill>
                  <a:srgbClr val="000000"/>
                </a:solidFill>
                <a:latin typeface="Arial" panose="020B0604020202020204" pitchFamily="34" charset="0"/>
                <a:ea typeface="Times New Roman" panose="02020603050405020304" pitchFamily="18" charset="0"/>
              </a:rPr>
              <a:t>   </a:t>
            </a:r>
            <a:endParaRPr lang="de-DE" altLang="en-US">
              <a:latin typeface="Arial" panose="020B0604020202020204" pitchFamily="34" charset="0"/>
            </a:endParaRPr>
          </a:p>
        </p:txBody>
      </p:sp>
      <p:sp>
        <p:nvSpPr>
          <p:cNvPr id="28" name="Rectangle 23" title="Bottom of frame"/>
          <p:cNvSpPr>
            <a:spLocks noChangeArrowheads="1"/>
          </p:cNvSpPr>
          <p:nvPr/>
        </p:nvSpPr>
        <p:spPr bwMode="auto">
          <a:xfrm>
            <a:off x="5938745" y="7138601"/>
            <a:ext cx="314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de-DE" altLang="en-US" sz="1200">
                <a:solidFill>
                  <a:srgbClr val="000000"/>
                </a:solidFill>
                <a:latin typeface="Arial" panose="020B0604020202020204" pitchFamily="34" charset="0"/>
                <a:ea typeface="Times New Roman" panose="02020603050405020304" pitchFamily="18" charset="0"/>
              </a:rPr>
              <a:t>   </a:t>
            </a:r>
            <a:endParaRPr lang="de-DE" altLang="en-US">
              <a:latin typeface="Arial" panose="020B0604020202020204" pitchFamily="34" charset="0"/>
            </a:endParaRPr>
          </a:p>
        </p:txBody>
      </p:sp>
      <p:sp>
        <p:nvSpPr>
          <p:cNvPr id="29" name="Rectangle 24" title="Bottom border"/>
          <p:cNvSpPr>
            <a:spLocks noChangeArrowheads="1"/>
          </p:cNvSpPr>
          <p:nvPr/>
        </p:nvSpPr>
        <p:spPr bwMode="auto">
          <a:xfrm>
            <a:off x="1524001" y="934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0" name="Rectangle 25" title="Bottom Border"/>
          <p:cNvSpPr>
            <a:spLocks noChangeArrowheads="1"/>
          </p:cNvSpPr>
          <p:nvPr/>
        </p:nvSpPr>
        <p:spPr bwMode="auto">
          <a:xfrm>
            <a:off x="1524001" y="934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1" name="Rectangle 26" title="Bottom of slide"/>
          <p:cNvSpPr>
            <a:spLocks noChangeArrowheads="1"/>
          </p:cNvSpPr>
          <p:nvPr/>
        </p:nvSpPr>
        <p:spPr bwMode="auto">
          <a:xfrm>
            <a:off x="1524001" y="11512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descr="literature EF vs model EF" title="Swine Housing enclosed"/>
          <p:cNvPicPr>
            <a:picLocks noChangeAspect="1"/>
          </p:cNvPicPr>
          <p:nvPr/>
        </p:nvPicPr>
        <p:blipFill rotWithShape="1">
          <a:blip r:embed="rId3" cstate="print">
            <a:extLst>
              <a:ext uri="{28A0092B-C50C-407E-A947-70E740481C1C}">
                <a14:useLocalDpi xmlns:a14="http://schemas.microsoft.com/office/drawing/2010/main" val="0"/>
              </a:ext>
            </a:extLst>
          </a:blip>
          <a:srcRect t="2462" b="42359"/>
          <a:stretch/>
        </p:blipFill>
        <p:spPr>
          <a:xfrm>
            <a:off x="2376935" y="1867332"/>
            <a:ext cx="3741141" cy="3377053"/>
          </a:xfrm>
          <a:prstGeom prst="rect">
            <a:avLst/>
          </a:prstGeom>
        </p:spPr>
      </p:pic>
      <p:pic>
        <p:nvPicPr>
          <p:cNvPr id="3" name="Picture 2" descr="literature EF vs model EF" title="Swine storage: open"/>
          <p:cNvPicPr>
            <a:picLocks noChangeAspect="1"/>
          </p:cNvPicPr>
          <p:nvPr/>
        </p:nvPicPr>
        <p:blipFill rotWithShape="1">
          <a:blip r:embed="rId4" cstate="print">
            <a:extLst>
              <a:ext uri="{28A0092B-C50C-407E-A947-70E740481C1C}">
                <a14:useLocalDpi xmlns:a14="http://schemas.microsoft.com/office/drawing/2010/main" val="0"/>
              </a:ext>
            </a:extLst>
          </a:blip>
          <a:srcRect t="1845" r="2635" b="29675"/>
          <a:stretch/>
        </p:blipFill>
        <p:spPr>
          <a:xfrm>
            <a:off x="6519161" y="1841050"/>
            <a:ext cx="3633684" cy="3430272"/>
          </a:xfrm>
          <a:prstGeom prst="rect">
            <a:avLst/>
          </a:prstGeom>
        </p:spPr>
      </p:pic>
      <p:sp>
        <p:nvSpPr>
          <p:cNvPr id="4" name="TextBox 3"/>
          <p:cNvSpPr txBox="1"/>
          <p:nvPr/>
        </p:nvSpPr>
        <p:spPr>
          <a:xfrm>
            <a:off x="2586130" y="1379264"/>
            <a:ext cx="3417877" cy="461665"/>
          </a:xfrm>
          <a:prstGeom prst="rect">
            <a:avLst/>
          </a:prstGeom>
          <a:noFill/>
        </p:spPr>
        <p:txBody>
          <a:bodyPr wrap="square" rtlCol="0">
            <a:spAutoFit/>
          </a:bodyPr>
          <a:lstStyle/>
          <a:p>
            <a:r>
              <a:rPr lang="en-US" sz="2400" dirty="0"/>
              <a:t>Swine Housing: Enclosed</a:t>
            </a:r>
          </a:p>
        </p:txBody>
      </p:sp>
      <p:sp>
        <p:nvSpPr>
          <p:cNvPr id="13" name="TextBox 12"/>
          <p:cNvSpPr txBox="1"/>
          <p:nvPr/>
        </p:nvSpPr>
        <p:spPr>
          <a:xfrm>
            <a:off x="7104866" y="1340103"/>
            <a:ext cx="2803281" cy="461665"/>
          </a:xfrm>
          <a:prstGeom prst="rect">
            <a:avLst/>
          </a:prstGeom>
          <a:noFill/>
        </p:spPr>
        <p:txBody>
          <a:bodyPr wrap="square" rtlCol="0">
            <a:spAutoFit/>
          </a:bodyPr>
          <a:lstStyle/>
          <a:p>
            <a:pPr algn="ctr"/>
            <a:r>
              <a:rPr lang="en-US" sz="2400" dirty="0"/>
              <a:t>Swine Storage: Open</a:t>
            </a:r>
          </a:p>
        </p:txBody>
      </p:sp>
      <p:sp>
        <p:nvSpPr>
          <p:cNvPr id="5" name="TextBox 4"/>
          <p:cNvSpPr txBox="1"/>
          <p:nvPr/>
        </p:nvSpPr>
        <p:spPr>
          <a:xfrm>
            <a:off x="2048456" y="5272099"/>
            <a:ext cx="8358389" cy="1154162"/>
          </a:xfrm>
          <a:prstGeom prst="rect">
            <a:avLst/>
          </a:prstGeom>
          <a:noFill/>
        </p:spPr>
        <p:txBody>
          <a:bodyPr wrap="square" rtlCol="0">
            <a:spAutoFit/>
          </a:bodyPr>
          <a:lstStyle/>
          <a:p>
            <a:pPr marL="285750" indent="-285750">
              <a:buFont typeface="Arial" panose="020B0604020202020204" pitchFamily="34" charset="0"/>
              <a:buChar char="•"/>
            </a:pPr>
            <a:r>
              <a:rPr lang="en-US" sz="2300" dirty="0"/>
              <a:t>Open (outdoor) sources are more difficult to measure … need to infer emissions rate from downwind concentrations….must make dispersion assumptions</a:t>
            </a:r>
          </a:p>
        </p:txBody>
      </p:sp>
      <p:sp>
        <p:nvSpPr>
          <p:cNvPr id="9" name="Title 8"/>
          <p:cNvSpPr>
            <a:spLocks noGrp="1"/>
          </p:cNvSpPr>
          <p:nvPr>
            <p:ph type="title"/>
          </p:nvPr>
        </p:nvSpPr>
        <p:spPr/>
        <p:txBody>
          <a:bodyPr/>
          <a:lstStyle/>
          <a:p>
            <a:r>
              <a:rPr lang="en-US" dirty="0"/>
              <a:t>Open vs Enclosed Sources</a:t>
            </a:r>
          </a:p>
        </p:txBody>
      </p:sp>
      <p:sp>
        <p:nvSpPr>
          <p:cNvPr id="6" name="Slide Number Placeholder 5">
            <a:extLst>
              <a:ext uri="{FF2B5EF4-FFF2-40B4-BE49-F238E27FC236}">
                <a16:creationId xmlns:a16="http://schemas.microsoft.com/office/drawing/2014/main" id="{1B3A3991-11D3-4615-8AD2-61034936331F}"/>
              </a:ext>
            </a:extLst>
          </p:cNvPr>
          <p:cNvSpPr>
            <a:spLocks noGrp="1"/>
          </p:cNvSpPr>
          <p:nvPr>
            <p:ph type="sldNum" sz="quarter" idx="12"/>
          </p:nvPr>
        </p:nvSpPr>
        <p:spPr/>
        <p:txBody>
          <a:bodyPr/>
          <a:lstStyle/>
          <a:p>
            <a:fld id="{89C4F76E-4191-4D0E-9BCF-104C6F2C7BDD}" type="slidenum">
              <a:rPr lang="en-US" smtClean="0"/>
              <a:t>53</a:t>
            </a:fld>
            <a:endParaRPr lang="en-US"/>
          </a:p>
        </p:txBody>
      </p:sp>
    </p:spTree>
    <p:extLst>
      <p:ext uri="{BB962C8B-B14F-4D97-AF65-F5344CB8AC3E}">
        <p14:creationId xmlns:p14="http://schemas.microsoft.com/office/powerpoint/2010/main" val="1406534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3C18F5-EBE0-488B-B0D6-9757EDE2FBDC}"/>
              </a:ext>
            </a:extLst>
          </p:cNvPr>
          <p:cNvSpPr>
            <a:spLocks noGrp="1"/>
          </p:cNvSpPr>
          <p:nvPr>
            <p:ph type="title"/>
          </p:nvPr>
        </p:nvSpPr>
        <p:spPr>
          <a:xfrm>
            <a:off x="633248" y="15766"/>
            <a:ext cx="10515600" cy="1325563"/>
          </a:xfrm>
        </p:spPr>
        <p:txBody>
          <a:bodyPr/>
          <a:lstStyle/>
          <a:p>
            <a:r>
              <a:rPr lang="en-US" dirty="0"/>
              <a:t>Further (seasonal) evaluation examples using NAEMS Farms</a:t>
            </a:r>
          </a:p>
        </p:txBody>
      </p:sp>
      <p:pic>
        <p:nvPicPr>
          <p:cNvPr id="9" name="Picture 8" descr="For various animals and practices" title="Seasonal patterns of EFs">
            <a:extLst>
              <a:ext uri="{FF2B5EF4-FFF2-40B4-BE49-F238E27FC236}">
                <a16:creationId xmlns:a16="http://schemas.microsoft.com/office/drawing/2014/main" id="{E0F14C30-8734-4FE3-9D74-077E039DD926}"/>
              </a:ext>
            </a:extLst>
          </p:cNvPr>
          <p:cNvPicPr>
            <a:picLocks noChangeAspect="1"/>
          </p:cNvPicPr>
          <p:nvPr/>
        </p:nvPicPr>
        <p:blipFill>
          <a:blip r:embed="rId3"/>
          <a:stretch>
            <a:fillRect/>
          </a:stretch>
        </p:blipFill>
        <p:spPr>
          <a:xfrm>
            <a:off x="322955" y="1325563"/>
            <a:ext cx="4077506" cy="5532438"/>
          </a:xfrm>
          <a:prstGeom prst="rect">
            <a:avLst/>
          </a:prstGeom>
        </p:spPr>
      </p:pic>
      <p:sp>
        <p:nvSpPr>
          <p:cNvPr id="10" name="TextBox 9">
            <a:extLst>
              <a:ext uri="{FF2B5EF4-FFF2-40B4-BE49-F238E27FC236}">
                <a16:creationId xmlns:a16="http://schemas.microsoft.com/office/drawing/2014/main" id="{91C86509-A5F1-40C3-8F83-D3ABF9273C1A}"/>
              </a:ext>
            </a:extLst>
          </p:cNvPr>
          <p:cNvSpPr txBox="1"/>
          <p:nvPr/>
        </p:nvSpPr>
        <p:spPr>
          <a:xfrm>
            <a:off x="4037854" y="1608083"/>
            <a:ext cx="3056629" cy="369332"/>
          </a:xfrm>
          <a:prstGeom prst="rect">
            <a:avLst/>
          </a:prstGeom>
          <a:noFill/>
        </p:spPr>
        <p:txBody>
          <a:bodyPr wrap="square" rtlCol="0">
            <a:spAutoFit/>
          </a:bodyPr>
          <a:lstStyle/>
          <a:p>
            <a:r>
              <a:rPr lang="en-US" dirty="0"/>
              <a:t>Free Stall Dairy Barn, NY</a:t>
            </a:r>
          </a:p>
        </p:txBody>
      </p:sp>
      <p:sp>
        <p:nvSpPr>
          <p:cNvPr id="11" name="TextBox 10">
            <a:extLst>
              <a:ext uri="{FF2B5EF4-FFF2-40B4-BE49-F238E27FC236}">
                <a16:creationId xmlns:a16="http://schemas.microsoft.com/office/drawing/2014/main" id="{29016373-BA23-4A90-8D97-ACB62201AB3D}"/>
              </a:ext>
            </a:extLst>
          </p:cNvPr>
          <p:cNvSpPr txBox="1"/>
          <p:nvPr/>
        </p:nvSpPr>
        <p:spPr>
          <a:xfrm>
            <a:off x="4053619" y="3396524"/>
            <a:ext cx="3056629" cy="369332"/>
          </a:xfrm>
          <a:prstGeom prst="rect">
            <a:avLst/>
          </a:prstGeom>
          <a:noFill/>
        </p:spPr>
        <p:txBody>
          <a:bodyPr wrap="square" rtlCol="0">
            <a:spAutoFit/>
          </a:bodyPr>
          <a:lstStyle/>
          <a:p>
            <a:r>
              <a:rPr lang="en-US" dirty="0"/>
              <a:t>Shallow Pit Swine Housing, NC</a:t>
            </a:r>
          </a:p>
        </p:txBody>
      </p:sp>
      <p:sp>
        <p:nvSpPr>
          <p:cNvPr id="12" name="TextBox 11">
            <a:extLst>
              <a:ext uri="{FF2B5EF4-FFF2-40B4-BE49-F238E27FC236}">
                <a16:creationId xmlns:a16="http://schemas.microsoft.com/office/drawing/2014/main" id="{20FA9A8B-BFBA-4ACC-B4B8-CECECBF87180}"/>
              </a:ext>
            </a:extLst>
          </p:cNvPr>
          <p:cNvSpPr txBox="1"/>
          <p:nvPr/>
        </p:nvSpPr>
        <p:spPr>
          <a:xfrm>
            <a:off x="4037853" y="5201570"/>
            <a:ext cx="3056629" cy="646331"/>
          </a:xfrm>
          <a:prstGeom prst="rect">
            <a:avLst/>
          </a:prstGeom>
          <a:noFill/>
        </p:spPr>
        <p:txBody>
          <a:bodyPr wrap="square" rtlCol="0">
            <a:spAutoFit/>
          </a:bodyPr>
          <a:lstStyle/>
          <a:p>
            <a:r>
              <a:rPr lang="en-US" dirty="0"/>
              <a:t>Litter-based Broiler Housing, CA</a:t>
            </a:r>
          </a:p>
        </p:txBody>
      </p:sp>
      <p:sp>
        <p:nvSpPr>
          <p:cNvPr id="13" name="TextBox 12">
            <a:extLst>
              <a:ext uri="{FF2B5EF4-FFF2-40B4-BE49-F238E27FC236}">
                <a16:creationId xmlns:a16="http://schemas.microsoft.com/office/drawing/2014/main" id="{0D26413F-DDCC-4EA5-B05D-9D6CA91523C7}"/>
              </a:ext>
            </a:extLst>
          </p:cNvPr>
          <p:cNvSpPr txBox="1"/>
          <p:nvPr/>
        </p:nvSpPr>
        <p:spPr>
          <a:xfrm>
            <a:off x="7409793" y="1150883"/>
            <a:ext cx="4587766"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These graphs show seasonal cycle of emission factors compared to that predicted by the corresponding FEM</a:t>
            </a:r>
          </a:p>
          <a:p>
            <a:pPr marL="285750" indent="-285750">
              <a:buFont typeface="Arial" panose="020B0604020202020204" pitchFamily="34" charset="0"/>
              <a:buChar char="•"/>
            </a:pPr>
            <a:r>
              <a:rPr lang="en-US" sz="2800" dirty="0"/>
              <a:t>Typically, Dairy and Swine Farms have peaks in the summer while layers and broilers typically have winter peaks</a:t>
            </a:r>
          </a:p>
          <a:p>
            <a:pPr marL="285750" indent="-285750">
              <a:buFont typeface="Arial" panose="020B0604020202020204" pitchFamily="34" charset="0"/>
              <a:buChar char="•"/>
            </a:pPr>
            <a:r>
              <a:rPr lang="en-US" sz="2800" dirty="0"/>
              <a:t>FEMs seem to capture the NAEMS data well (R2 values range from 0.6 to 0.9)</a:t>
            </a:r>
          </a:p>
        </p:txBody>
      </p:sp>
      <p:sp>
        <p:nvSpPr>
          <p:cNvPr id="2" name="Slide Number Placeholder 1">
            <a:extLst>
              <a:ext uri="{FF2B5EF4-FFF2-40B4-BE49-F238E27FC236}">
                <a16:creationId xmlns:a16="http://schemas.microsoft.com/office/drawing/2014/main" id="{703A23DB-19F7-43FB-A021-7626610AA230}"/>
              </a:ext>
            </a:extLst>
          </p:cNvPr>
          <p:cNvSpPr>
            <a:spLocks noGrp="1"/>
          </p:cNvSpPr>
          <p:nvPr>
            <p:ph type="sldNum" sz="quarter" idx="12"/>
          </p:nvPr>
        </p:nvSpPr>
        <p:spPr/>
        <p:txBody>
          <a:bodyPr/>
          <a:lstStyle/>
          <a:p>
            <a:fld id="{89C4F76E-4191-4D0E-9BCF-104C6F2C7BDD}" type="slidenum">
              <a:rPr lang="en-US" smtClean="0"/>
              <a:t>54</a:t>
            </a:fld>
            <a:endParaRPr lang="en-US"/>
          </a:p>
        </p:txBody>
      </p:sp>
    </p:spTree>
    <p:extLst>
      <p:ext uri="{BB962C8B-B14F-4D97-AF65-F5344CB8AC3E}">
        <p14:creationId xmlns:p14="http://schemas.microsoft.com/office/powerpoint/2010/main" val="1859610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CBBA-61AE-421D-A1DE-4CE631F3A6F5}"/>
              </a:ext>
            </a:extLst>
          </p:cNvPr>
          <p:cNvSpPr>
            <a:spLocks noGrp="1"/>
          </p:cNvSpPr>
          <p:nvPr>
            <p:ph type="title"/>
          </p:nvPr>
        </p:nvSpPr>
        <p:spPr/>
        <p:txBody>
          <a:bodyPr/>
          <a:lstStyle/>
          <a:p>
            <a:r>
              <a:rPr lang="en-US" dirty="0"/>
              <a:t>Evaluation:  Daily Variability</a:t>
            </a:r>
          </a:p>
        </p:txBody>
      </p:sp>
      <p:pic>
        <p:nvPicPr>
          <p:cNvPr id="3" name="Picture 2" descr="Dairy house and Daily lagoon examples" title="Evaluation of Daily Variability">
            <a:extLst>
              <a:ext uri="{FF2B5EF4-FFF2-40B4-BE49-F238E27FC236}">
                <a16:creationId xmlns:a16="http://schemas.microsoft.com/office/drawing/2014/main" id="{87E83CF2-34C1-4E10-BA79-2C484DC19E9B}"/>
              </a:ext>
            </a:extLst>
          </p:cNvPr>
          <p:cNvPicPr>
            <a:picLocks noChangeAspect="1"/>
          </p:cNvPicPr>
          <p:nvPr/>
        </p:nvPicPr>
        <p:blipFill>
          <a:blip r:embed="rId3"/>
          <a:stretch>
            <a:fillRect/>
          </a:stretch>
        </p:blipFill>
        <p:spPr>
          <a:xfrm>
            <a:off x="838199" y="1884286"/>
            <a:ext cx="10382489" cy="3050321"/>
          </a:xfrm>
          <a:prstGeom prst="rect">
            <a:avLst/>
          </a:prstGeom>
        </p:spPr>
      </p:pic>
      <p:sp>
        <p:nvSpPr>
          <p:cNvPr id="4" name="TextBox 3">
            <a:extLst>
              <a:ext uri="{FF2B5EF4-FFF2-40B4-BE49-F238E27FC236}">
                <a16:creationId xmlns:a16="http://schemas.microsoft.com/office/drawing/2014/main" id="{2BE2C7E2-9016-479C-A09E-37766058926E}"/>
              </a:ext>
            </a:extLst>
          </p:cNvPr>
          <p:cNvSpPr txBox="1"/>
          <p:nvPr/>
        </p:nvSpPr>
        <p:spPr>
          <a:xfrm>
            <a:off x="693683" y="5128205"/>
            <a:ext cx="10527005"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t>Daily variability in housing emissions tends to be better characterized by the model than storage emissions</a:t>
            </a:r>
          </a:p>
          <a:p>
            <a:endParaRPr lang="en-US" dirty="0"/>
          </a:p>
        </p:txBody>
      </p:sp>
      <p:sp>
        <p:nvSpPr>
          <p:cNvPr id="5" name="TextBox 4">
            <a:extLst>
              <a:ext uri="{FF2B5EF4-FFF2-40B4-BE49-F238E27FC236}">
                <a16:creationId xmlns:a16="http://schemas.microsoft.com/office/drawing/2014/main" id="{FBBE8FA1-C5E1-430D-9DB9-9B998DAC7657}"/>
              </a:ext>
            </a:extLst>
          </p:cNvPr>
          <p:cNvSpPr txBox="1"/>
          <p:nvPr/>
        </p:nvSpPr>
        <p:spPr>
          <a:xfrm>
            <a:off x="2112580" y="1884286"/>
            <a:ext cx="4484422" cy="369332"/>
          </a:xfrm>
          <a:prstGeom prst="rect">
            <a:avLst/>
          </a:prstGeom>
          <a:noFill/>
        </p:spPr>
        <p:txBody>
          <a:bodyPr wrap="square" rtlCol="0">
            <a:spAutoFit/>
          </a:bodyPr>
          <a:lstStyle/>
          <a:p>
            <a:r>
              <a:rPr lang="en-US" dirty="0"/>
              <a:t>Free-Stall Dairy House in Indiana</a:t>
            </a:r>
          </a:p>
        </p:txBody>
      </p:sp>
      <p:sp>
        <p:nvSpPr>
          <p:cNvPr id="6" name="TextBox 5">
            <a:extLst>
              <a:ext uri="{FF2B5EF4-FFF2-40B4-BE49-F238E27FC236}">
                <a16:creationId xmlns:a16="http://schemas.microsoft.com/office/drawing/2014/main" id="{19EBC501-053E-4D4E-934E-CD2A019717A0}"/>
              </a:ext>
            </a:extLst>
          </p:cNvPr>
          <p:cNvSpPr txBox="1"/>
          <p:nvPr/>
        </p:nvSpPr>
        <p:spPr>
          <a:xfrm>
            <a:off x="7041932" y="1884286"/>
            <a:ext cx="4484422" cy="369332"/>
          </a:xfrm>
          <a:prstGeom prst="rect">
            <a:avLst/>
          </a:prstGeom>
          <a:noFill/>
        </p:spPr>
        <p:txBody>
          <a:bodyPr wrap="square" rtlCol="0">
            <a:spAutoFit/>
          </a:bodyPr>
          <a:lstStyle/>
          <a:p>
            <a:r>
              <a:rPr lang="en-US" dirty="0"/>
              <a:t>Dairy Lagoon in Indiana</a:t>
            </a:r>
          </a:p>
        </p:txBody>
      </p:sp>
      <p:sp>
        <p:nvSpPr>
          <p:cNvPr id="7" name="Slide Number Placeholder 6">
            <a:extLst>
              <a:ext uri="{FF2B5EF4-FFF2-40B4-BE49-F238E27FC236}">
                <a16:creationId xmlns:a16="http://schemas.microsoft.com/office/drawing/2014/main" id="{88360FED-1F96-4147-B443-99025756F962}"/>
              </a:ext>
            </a:extLst>
          </p:cNvPr>
          <p:cNvSpPr>
            <a:spLocks noGrp="1"/>
          </p:cNvSpPr>
          <p:nvPr>
            <p:ph type="sldNum" sz="quarter" idx="12"/>
          </p:nvPr>
        </p:nvSpPr>
        <p:spPr/>
        <p:txBody>
          <a:bodyPr/>
          <a:lstStyle/>
          <a:p>
            <a:fld id="{89C4F76E-4191-4D0E-9BCF-104C6F2C7BDD}" type="slidenum">
              <a:rPr lang="en-US" smtClean="0"/>
              <a:t>55</a:t>
            </a:fld>
            <a:endParaRPr lang="en-US"/>
          </a:p>
        </p:txBody>
      </p:sp>
    </p:spTree>
    <p:extLst>
      <p:ext uri="{BB962C8B-B14F-4D97-AF65-F5344CB8AC3E}">
        <p14:creationId xmlns:p14="http://schemas.microsoft.com/office/powerpoint/2010/main" val="2925625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D05800-6249-4D81-9B4F-F0BDC35FE9D3}"/>
              </a:ext>
            </a:extLst>
          </p:cNvPr>
          <p:cNvSpPr>
            <a:spLocks noGrp="1"/>
          </p:cNvSpPr>
          <p:nvPr>
            <p:ph type="title"/>
          </p:nvPr>
        </p:nvSpPr>
        <p:spPr>
          <a:xfrm>
            <a:off x="570186" y="-249210"/>
            <a:ext cx="11049000" cy="1325563"/>
          </a:xfrm>
        </p:spPr>
        <p:txBody>
          <a:bodyPr/>
          <a:lstStyle/>
          <a:p>
            <a:r>
              <a:rPr lang="en-US" dirty="0"/>
              <a:t>Development of a National Emissions Inventory</a:t>
            </a:r>
          </a:p>
        </p:txBody>
      </p:sp>
      <p:sp>
        <p:nvSpPr>
          <p:cNvPr id="7" name="TextBox 6">
            <a:extLst>
              <a:ext uri="{FF2B5EF4-FFF2-40B4-BE49-F238E27FC236}">
                <a16:creationId xmlns:a16="http://schemas.microsoft.com/office/drawing/2014/main" id="{1C835C77-5922-4278-8CB7-D2F3D061351D}"/>
              </a:ext>
            </a:extLst>
          </p:cNvPr>
          <p:cNvSpPr txBox="1"/>
          <p:nvPr/>
        </p:nvSpPr>
        <p:spPr>
          <a:xfrm>
            <a:off x="882868" y="1421111"/>
            <a:ext cx="4256690" cy="707886"/>
          </a:xfrm>
          <a:prstGeom prst="rect">
            <a:avLst/>
          </a:prstGeom>
          <a:noFill/>
        </p:spPr>
        <p:txBody>
          <a:bodyPr wrap="square" rtlCol="0">
            <a:spAutoFit/>
          </a:bodyPr>
          <a:lstStyle/>
          <a:p>
            <a:r>
              <a:rPr lang="en-US" sz="4000" dirty="0"/>
              <a:t>Meteorology</a:t>
            </a:r>
            <a:endParaRPr lang="en-US" dirty="0"/>
          </a:p>
        </p:txBody>
      </p:sp>
      <p:sp>
        <p:nvSpPr>
          <p:cNvPr id="8" name="Arrow: Right 7" descr="meteorology data details" title="Arrow pointing to right">
            <a:extLst>
              <a:ext uri="{FF2B5EF4-FFF2-40B4-BE49-F238E27FC236}">
                <a16:creationId xmlns:a16="http://schemas.microsoft.com/office/drawing/2014/main" id="{670736D3-074C-4708-A511-5203B1AB3EE0}"/>
              </a:ext>
            </a:extLst>
          </p:cNvPr>
          <p:cNvSpPr/>
          <p:nvPr/>
        </p:nvSpPr>
        <p:spPr>
          <a:xfrm>
            <a:off x="4272455" y="1372035"/>
            <a:ext cx="2033752" cy="89863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9" name="TextBox 8">
            <a:extLst>
              <a:ext uri="{FF2B5EF4-FFF2-40B4-BE49-F238E27FC236}">
                <a16:creationId xmlns:a16="http://schemas.microsoft.com/office/drawing/2014/main" id="{4AED3E30-D984-4CB9-B7F5-808066198C3D}"/>
              </a:ext>
            </a:extLst>
          </p:cNvPr>
          <p:cNvSpPr txBox="1"/>
          <p:nvPr/>
        </p:nvSpPr>
        <p:spPr>
          <a:xfrm>
            <a:off x="6526924" y="713153"/>
            <a:ext cx="5665076" cy="2523768"/>
          </a:xfrm>
          <a:prstGeom prst="rect">
            <a:avLst/>
          </a:prstGeom>
          <a:noFill/>
        </p:spPr>
        <p:txBody>
          <a:bodyPr wrap="square" rtlCol="0">
            <a:spAutoFit/>
          </a:bodyPr>
          <a:lstStyle/>
          <a:p>
            <a:r>
              <a:rPr lang="en-US" sz="2800" dirty="0">
                <a:solidFill>
                  <a:srgbClr val="00B050"/>
                </a:solidFill>
              </a:rPr>
              <a:t>National Climate Data Center (NCDC)</a:t>
            </a:r>
          </a:p>
          <a:p>
            <a:pPr marL="457200" indent="-457200">
              <a:buFont typeface="Arial" panose="020B0604020202020204" pitchFamily="34" charset="0"/>
              <a:buChar char="•"/>
            </a:pPr>
            <a:r>
              <a:rPr lang="en-US" sz="2800" dirty="0">
                <a:solidFill>
                  <a:srgbClr val="00B050"/>
                </a:solidFill>
              </a:rPr>
              <a:t>Temperature, Precipitation, and Wind Speed</a:t>
            </a:r>
          </a:p>
          <a:p>
            <a:pPr marL="457200" indent="-457200">
              <a:buFont typeface="Arial" panose="020B0604020202020204" pitchFamily="34" charset="0"/>
              <a:buChar char="•"/>
            </a:pPr>
            <a:r>
              <a:rPr lang="en-US" sz="2800" dirty="0">
                <a:solidFill>
                  <a:srgbClr val="00B050"/>
                </a:solidFill>
              </a:rPr>
              <a:t>Daily Time Resolution, Climate Division Spatial Resolution</a:t>
            </a:r>
          </a:p>
          <a:p>
            <a:endParaRPr lang="en-US" dirty="0"/>
          </a:p>
        </p:txBody>
      </p:sp>
      <p:sp>
        <p:nvSpPr>
          <p:cNvPr id="10" name="TextBox 9">
            <a:extLst>
              <a:ext uri="{FF2B5EF4-FFF2-40B4-BE49-F238E27FC236}">
                <a16:creationId xmlns:a16="http://schemas.microsoft.com/office/drawing/2014/main" id="{CC4B4837-0925-4E7A-B0A5-15EAFBA1F817}"/>
              </a:ext>
            </a:extLst>
          </p:cNvPr>
          <p:cNvSpPr txBox="1"/>
          <p:nvPr/>
        </p:nvSpPr>
        <p:spPr>
          <a:xfrm>
            <a:off x="882868" y="3548527"/>
            <a:ext cx="4256690" cy="1323439"/>
          </a:xfrm>
          <a:prstGeom prst="rect">
            <a:avLst/>
          </a:prstGeom>
          <a:noFill/>
        </p:spPr>
        <p:txBody>
          <a:bodyPr wrap="square" rtlCol="0">
            <a:spAutoFit/>
          </a:bodyPr>
          <a:lstStyle/>
          <a:p>
            <a:r>
              <a:rPr lang="en-US" sz="4000" dirty="0"/>
              <a:t>Management Practices</a:t>
            </a:r>
            <a:endParaRPr lang="en-US" dirty="0"/>
          </a:p>
        </p:txBody>
      </p:sp>
      <p:sp>
        <p:nvSpPr>
          <p:cNvPr id="11" name="Arrow: Right 10" descr="Management Practices details" title="Arrow pointing to right">
            <a:extLst>
              <a:ext uri="{FF2B5EF4-FFF2-40B4-BE49-F238E27FC236}">
                <a16:creationId xmlns:a16="http://schemas.microsoft.com/office/drawing/2014/main" id="{24247185-A4FC-4E15-9C8E-C4A4C324F15D}"/>
              </a:ext>
            </a:extLst>
          </p:cNvPr>
          <p:cNvSpPr/>
          <p:nvPr/>
        </p:nvSpPr>
        <p:spPr>
          <a:xfrm>
            <a:off x="4272455" y="3760928"/>
            <a:ext cx="2033752" cy="898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4EF96D-9F25-46C7-8CD1-C90D49A2FAAD}"/>
              </a:ext>
            </a:extLst>
          </p:cNvPr>
          <p:cNvSpPr txBox="1"/>
          <p:nvPr/>
        </p:nvSpPr>
        <p:spPr>
          <a:xfrm>
            <a:off x="6639910" y="2871417"/>
            <a:ext cx="5439104" cy="2677656"/>
          </a:xfrm>
          <a:prstGeom prst="rect">
            <a:avLst/>
          </a:prstGeom>
          <a:noFill/>
        </p:spPr>
        <p:txBody>
          <a:bodyPr wrap="square" rtlCol="0">
            <a:spAutoFit/>
          </a:bodyPr>
          <a:lstStyle/>
          <a:p>
            <a:r>
              <a:rPr lang="en-US" sz="2800" dirty="0">
                <a:solidFill>
                  <a:srgbClr val="0070C0"/>
                </a:solidFill>
              </a:rPr>
              <a:t>National Animal Health Monitoring Survey</a:t>
            </a:r>
          </a:p>
          <a:p>
            <a:pPr marL="285750" indent="-285750">
              <a:buFont typeface="Arial" panose="020B0604020202020204" pitchFamily="34" charset="0"/>
              <a:buChar char="•"/>
            </a:pPr>
            <a:r>
              <a:rPr lang="en-US" sz="2800" dirty="0">
                <a:solidFill>
                  <a:srgbClr val="0070C0"/>
                </a:solidFill>
              </a:rPr>
              <a:t>Housing type, Storage type, Application methods</a:t>
            </a:r>
          </a:p>
          <a:p>
            <a:pPr marL="285750" indent="-285750">
              <a:buFont typeface="Arial" panose="020B0604020202020204" pitchFamily="34" charset="0"/>
              <a:buChar char="•"/>
            </a:pPr>
            <a:r>
              <a:rPr lang="en-US" sz="2800" dirty="0">
                <a:solidFill>
                  <a:srgbClr val="0070C0"/>
                </a:solidFill>
              </a:rPr>
              <a:t>Multi-state regional spatial resolution</a:t>
            </a:r>
            <a:endParaRPr lang="en-US" dirty="0">
              <a:solidFill>
                <a:srgbClr val="0070C0"/>
              </a:solidFill>
            </a:endParaRPr>
          </a:p>
        </p:txBody>
      </p:sp>
      <p:sp>
        <p:nvSpPr>
          <p:cNvPr id="13" name="TextBox 12">
            <a:extLst>
              <a:ext uri="{FF2B5EF4-FFF2-40B4-BE49-F238E27FC236}">
                <a16:creationId xmlns:a16="http://schemas.microsoft.com/office/drawing/2014/main" id="{02813029-6ADA-4C2A-A628-50B5389B62C6}"/>
              </a:ext>
            </a:extLst>
          </p:cNvPr>
          <p:cNvSpPr txBox="1"/>
          <p:nvPr/>
        </p:nvSpPr>
        <p:spPr>
          <a:xfrm>
            <a:off x="504496" y="5817616"/>
            <a:ext cx="4256690" cy="707886"/>
          </a:xfrm>
          <a:prstGeom prst="rect">
            <a:avLst/>
          </a:prstGeom>
          <a:noFill/>
        </p:spPr>
        <p:txBody>
          <a:bodyPr wrap="square" rtlCol="0">
            <a:spAutoFit/>
          </a:bodyPr>
          <a:lstStyle/>
          <a:p>
            <a:r>
              <a:rPr lang="en-US" sz="4000" dirty="0"/>
              <a:t>Animal Population</a:t>
            </a:r>
            <a:endParaRPr lang="en-US" dirty="0"/>
          </a:p>
        </p:txBody>
      </p:sp>
      <p:sp>
        <p:nvSpPr>
          <p:cNvPr id="14" name="Arrow: Right 13" descr="Animal Population data details" title="Arrow pointing to right">
            <a:extLst>
              <a:ext uri="{FF2B5EF4-FFF2-40B4-BE49-F238E27FC236}">
                <a16:creationId xmlns:a16="http://schemas.microsoft.com/office/drawing/2014/main" id="{A8205103-DC89-40BD-B0D0-F14C79B266E0}"/>
              </a:ext>
            </a:extLst>
          </p:cNvPr>
          <p:cNvSpPr/>
          <p:nvPr/>
        </p:nvSpPr>
        <p:spPr>
          <a:xfrm>
            <a:off x="4603530" y="5817616"/>
            <a:ext cx="2033752" cy="8986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959F9CD-E2A6-4F33-B7FC-A92B33A56399}"/>
              </a:ext>
            </a:extLst>
          </p:cNvPr>
          <p:cNvSpPr txBox="1"/>
          <p:nvPr/>
        </p:nvSpPr>
        <p:spPr>
          <a:xfrm>
            <a:off x="6810703" y="5549073"/>
            <a:ext cx="4808483" cy="1384995"/>
          </a:xfrm>
          <a:prstGeom prst="rect">
            <a:avLst/>
          </a:prstGeom>
          <a:noFill/>
        </p:spPr>
        <p:txBody>
          <a:bodyPr wrap="square" rtlCol="0">
            <a:spAutoFit/>
          </a:bodyPr>
          <a:lstStyle/>
          <a:p>
            <a:r>
              <a:rPr lang="en-US" sz="2800" dirty="0">
                <a:solidFill>
                  <a:srgbClr val="FF0000"/>
                </a:solidFill>
              </a:rPr>
              <a:t>USDA Agricultural Census</a:t>
            </a:r>
          </a:p>
          <a:p>
            <a:pPr marL="285750" indent="-285750">
              <a:buFont typeface="Arial" panose="020B0604020202020204" pitchFamily="34" charset="0"/>
              <a:buChar char="•"/>
            </a:pPr>
            <a:r>
              <a:rPr lang="en-US" sz="2800" dirty="0">
                <a:solidFill>
                  <a:srgbClr val="FF0000"/>
                </a:solidFill>
              </a:rPr>
              <a:t>County level animal numbers from 2012</a:t>
            </a:r>
            <a:endParaRPr lang="en-US" dirty="0">
              <a:solidFill>
                <a:srgbClr val="FF0000"/>
              </a:solidFill>
            </a:endParaRPr>
          </a:p>
        </p:txBody>
      </p:sp>
      <p:sp>
        <p:nvSpPr>
          <p:cNvPr id="2" name="Slide Number Placeholder 1">
            <a:extLst>
              <a:ext uri="{FF2B5EF4-FFF2-40B4-BE49-F238E27FC236}">
                <a16:creationId xmlns:a16="http://schemas.microsoft.com/office/drawing/2014/main" id="{2CAAAAA0-70C2-4257-AF7F-F4139CCD0D7A}"/>
              </a:ext>
            </a:extLst>
          </p:cNvPr>
          <p:cNvSpPr>
            <a:spLocks noGrp="1"/>
          </p:cNvSpPr>
          <p:nvPr>
            <p:ph type="sldNum" sz="quarter" idx="12"/>
          </p:nvPr>
        </p:nvSpPr>
        <p:spPr/>
        <p:txBody>
          <a:bodyPr/>
          <a:lstStyle/>
          <a:p>
            <a:fld id="{89C4F76E-4191-4D0E-9BCF-104C6F2C7BDD}" type="slidenum">
              <a:rPr lang="en-US" smtClean="0"/>
              <a:t>56</a:t>
            </a:fld>
            <a:endParaRPr lang="en-US"/>
          </a:p>
        </p:txBody>
      </p:sp>
    </p:spTree>
    <p:extLst>
      <p:ext uri="{BB962C8B-B14F-4D97-AF65-F5344CB8AC3E}">
        <p14:creationId xmlns:p14="http://schemas.microsoft.com/office/powerpoint/2010/main" val="4210677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E310-C29B-49F3-8FD3-EA4ABEE24843}"/>
              </a:ext>
            </a:extLst>
          </p:cNvPr>
          <p:cNvSpPr>
            <a:spLocks noGrp="1"/>
          </p:cNvSpPr>
          <p:nvPr>
            <p:ph type="title"/>
          </p:nvPr>
        </p:nvSpPr>
        <p:spPr>
          <a:xfrm>
            <a:off x="838200" y="365125"/>
            <a:ext cx="10515600" cy="1325563"/>
          </a:xfrm>
        </p:spPr>
        <p:txBody>
          <a:bodyPr/>
          <a:lstStyle/>
          <a:p>
            <a:r>
              <a:rPr lang="en-US" dirty="0"/>
              <a:t>Regional Farming Practices:  An Example</a:t>
            </a:r>
          </a:p>
        </p:txBody>
      </p:sp>
      <p:pic>
        <p:nvPicPr>
          <p:cNvPr id="3" name="Picture 2" descr="Regional swine examples" title="Regional Farming practices: An Example">
            <a:extLst>
              <a:ext uri="{FF2B5EF4-FFF2-40B4-BE49-F238E27FC236}">
                <a16:creationId xmlns:a16="http://schemas.microsoft.com/office/drawing/2014/main" id="{DEDE5519-A239-4088-9A86-1908E465E3B7}"/>
              </a:ext>
            </a:extLst>
          </p:cNvPr>
          <p:cNvPicPr>
            <a:picLocks noChangeAspect="1"/>
          </p:cNvPicPr>
          <p:nvPr/>
        </p:nvPicPr>
        <p:blipFill>
          <a:blip r:embed="rId3"/>
          <a:stretch>
            <a:fillRect/>
          </a:stretch>
        </p:blipFill>
        <p:spPr>
          <a:xfrm>
            <a:off x="1040523" y="1690689"/>
            <a:ext cx="6801847" cy="4217368"/>
          </a:xfrm>
          <a:prstGeom prst="rect">
            <a:avLst/>
          </a:prstGeom>
        </p:spPr>
      </p:pic>
      <p:sp>
        <p:nvSpPr>
          <p:cNvPr id="4" name="TextBox 3">
            <a:extLst>
              <a:ext uri="{FF2B5EF4-FFF2-40B4-BE49-F238E27FC236}">
                <a16:creationId xmlns:a16="http://schemas.microsoft.com/office/drawing/2014/main" id="{11956233-E7F9-4849-A479-00C59FC1AFC3}"/>
              </a:ext>
            </a:extLst>
          </p:cNvPr>
          <p:cNvSpPr txBox="1"/>
          <p:nvPr/>
        </p:nvSpPr>
        <p:spPr>
          <a:xfrm>
            <a:off x="7842370" y="1690688"/>
            <a:ext cx="4060596"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Regional variation in housing, storage and application practices</a:t>
            </a:r>
          </a:p>
          <a:p>
            <a:pPr marL="285750" indent="-285750">
              <a:buFont typeface="Arial" panose="020B0604020202020204" pitchFamily="34" charset="0"/>
              <a:buChar char="•"/>
            </a:pPr>
            <a:r>
              <a:rPr lang="en-US" sz="2400" dirty="0"/>
              <a:t>Swine shown as an example here</a:t>
            </a:r>
          </a:p>
          <a:p>
            <a:pPr marL="285750" indent="-285750">
              <a:buFont typeface="Arial" panose="020B0604020202020204" pitchFamily="34" charset="0"/>
              <a:buChar char="•"/>
            </a:pPr>
            <a:r>
              <a:rPr lang="en-US" sz="2400" dirty="0"/>
              <a:t>The MW includes ID, IA, MN, MT, ND, NE, SD, WI, and WY</a:t>
            </a:r>
          </a:p>
          <a:p>
            <a:pPr marL="285750" indent="-285750">
              <a:buFont typeface="Arial" panose="020B0604020202020204" pitchFamily="34" charset="0"/>
              <a:buChar char="•"/>
            </a:pPr>
            <a:r>
              <a:rPr lang="en-US" sz="2400" dirty="0"/>
              <a:t>The Eastern states include CT, DE, IL, IN, ME, MD, MA, MI, NH, NJ, NY, OH, PA, RI, and VT</a:t>
            </a:r>
          </a:p>
          <a:p>
            <a:pPr marL="285750" indent="-285750">
              <a:buFont typeface="Arial" panose="020B0604020202020204" pitchFamily="34" charset="0"/>
              <a:buChar char="•"/>
            </a:pPr>
            <a:r>
              <a:rPr lang="en-US" sz="2400" dirty="0"/>
              <a:t>All other states in Southern Region</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1E1A30ED-D1D5-4350-ADFC-EC2CA9DC2B9A}"/>
              </a:ext>
            </a:extLst>
          </p:cNvPr>
          <p:cNvSpPr>
            <a:spLocks noGrp="1"/>
          </p:cNvSpPr>
          <p:nvPr>
            <p:ph type="sldNum" sz="quarter" idx="12"/>
          </p:nvPr>
        </p:nvSpPr>
        <p:spPr/>
        <p:txBody>
          <a:bodyPr/>
          <a:lstStyle/>
          <a:p>
            <a:fld id="{89C4F76E-4191-4D0E-9BCF-104C6F2C7BDD}" type="slidenum">
              <a:rPr lang="en-US" smtClean="0"/>
              <a:t>57</a:t>
            </a:fld>
            <a:endParaRPr lang="en-US"/>
          </a:p>
        </p:txBody>
      </p:sp>
    </p:spTree>
    <p:extLst>
      <p:ext uri="{BB962C8B-B14F-4D97-AF65-F5344CB8AC3E}">
        <p14:creationId xmlns:p14="http://schemas.microsoft.com/office/powerpoint/2010/main" val="612340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4815-71B1-4163-A6FB-B9F33EA760A7}"/>
              </a:ext>
            </a:extLst>
          </p:cNvPr>
          <p:cNvSpPr>
            <a:spLocks noGrp="1"/>
          </p:cNvSpPr>
          <p:nvPr>
            <p:ph type="title"/>
          </p:nvPr>
        </p:nvSpPr>
        <p:spPr/>
        <p:txBody>
          <a:bodyPr/>
          <a:lstStyle/>
          <a:p>
            <a:r>
              <a:rPr lang="en-US" dirty="0"/>
              <a:t>Inventory Calculations</a:t>
            </a:r>
          </a:p>
        </p:txBody>
      </p:sp>
      <p:sp>
        <p:nvSpPr>
          <p:cNvPr id="3" name="Content Placeholder 2">
            <a:extLst>
              <a:ext uri="{FF2B5EF4-FFF2-40B4-BE49-F238E27FC236}">
                <a16:creationId xmlns:a16="http://schemas.microsoft.com/office/drawing/2014/main" id="{FE954FD7-62B1-43C8-ADEF-8D76F6464D91}"/>
              </a:ext>
            </a:extLst>
          </p:cNvPr>
          <p:cNvSpPr>
            <a:spLocks noGrp="1"/>
          </p:cNvSpPr>
          <p:nvPr>
            <p:ph idx="1"/>
          </p:nvPr>
        </p:nvSpPr>
        <p:spPr/>
        <p:txBody>
          <a:bodyPr>
            <a:normAutofit fontScale="92500" lnSpcReduction="20000"/>
          </a:bodyPr>
          <a:lstStyle/>
          <a:p>
            <a:r>
              <a:rPr lang="en-US" dirty="0"/>
              <a:t>Run FEM for county-specific meteorology to produce daily emission factors</a:t>
            </a:r>
          </a:p>
          <a:p>
            <a:pPr lvl="1"/>
            <a:r>
              <a:rPr lang="en-US" dirty="0"/>
              <a:t>Repeat for all farm practices</a:t>
            </a:r>
          </a:p>
          <a:p>
            <a:r>
              <a:rPr lang="en-US" dirty="0"/>
              <a:t>Compute a county composite EF as a weighted average across all manure management practices in that county</a:t>
            </a:r>
          </a:p>
          <a:p>
            <a:pPr lvl="1"/>
            <a:r>
              <a:rPr lang="en-US" dirty="0"/>
              <a:t>Repeat for all animal types</a:t>
            </a:r>
          </a:p>
          <a:p>
            <a:r>
              <a:rPr lang="en-US" dirty="0"/>
              <a:t>County-based Emissions = (Emissions Factor) x (Animal Population)</a:t>
            </a:r>
          </a:p>
          <a:p>
            <a:pPr lvl="1"/>
            <a:r>
              <a:rPr lang="en-US" dirty="0"/>
              <a:t>Resulting data has structure of emissions = f(county, day, livestock type, “practice”) where “practice” is shorthand for the different housing/storage/application configurations that prevail in a county</a:t>
            </a:r>
          </a:p>
          <a:p>
            <a:r>
              <a:rPr lang="en-US" dirty="0"/>
              <a:t>Result is ammonia emissions with:</a:t>
            </a:r>
          </a:p>
          <a:p>
            <a:pPr lvl="1"/>
            <a:r>
              <a:rPr lang="en-US" dirty="0"/>
              <a:t>Daily temporal resolution</a:t>
            </a:r>
          </a:p>
          <a:p>
            <a:pPr lvl="1"/>
            <a:r>
              <a:rPr lang="en-US" dirty="0"/>
              <a:t>County spatial resolution</a:t>
            </a:r>
          </a:p>
          <a:p>
            <a:pPr lvl="1"/>
            <a:r>
              <a:rPr lang="en-US" dirty="0"/>
              <a:t>…by livestock type, management stage, practice</a:t>
            </a:r>
          </a:p>
        </p:txBody>
      </p:sp>
      <p:sp>
        <p:nvSpPr>
          <p:cNvPr id="4" name="Slide Number Placeholder 3">
            <a:extLst>
              <a:ext uri="{FF2B5EF4-FFF2-40B4-BE49-F238E27FC236}">
                <a16:creationId xmlns:a16="http://schemas.microsoft.com/office/drawing/2014/main" id="{A8D810AF-875B-47EA-96D3-106EDD9D7D5E}"/>
              </a:ext>
            </a:extLst>
          </p:cNvPr>
          <p:cNvSpPr>
            <a:spLocks noGrp="1"/>
          </p:cNvSpPr>
          <p:nvPr>
            <p:ph type="sldNum" sz="quarter" idx="12"/>
          </p:nvPr>
        </p:nvSpPr>
        <p:spPr/>
        <p:txBody>
          <a:bodyPr/>
          <a:lstStyle/>
          <a:p>
            <a:fld id="{89C4F76E-4191-4D0E-9BCF-104C6F2C7BDD}" type="slidenum">
              <a:rPr lang="en-US" smtClean="0"/>
              <a:t>58</a:t>
            </a:fld>
            <a:endParaRPr lang="en-US"/>
          </a:p>
        </p:txBody>
      </p:sp>
    </p:spTree>
    <p:extLst>
      <p:ext uri="{BB962C8B-B14F-4D97-AF65-F5344CB8AC3E}">
        <p14:creationId xmlns:p14="http://schemas.microsoft.com/office/powerpoint/2010/main" val="849258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82F1-2FE8-4974-B8DD-BC0CBA0EC199}"/>
              </a:ext>
            </a:extLst>
          </p:cNvPr>
          <p:cNvSpPr>
            <a:spLocks noGrp="1"/>
          </p:cNvSpPr>
          <p:nvPr>
            <p:ph type="title"/>
          </p:nvPr>
        </p:nvSpPr>
        <p:spPr/>
        <p:txBody>
          <a:bodyPr/>
          <a:lstStyle/>
          <a:p>
            <a:r>
              <a:rPr lang="en-US" dirty="0"/>
              <a:t>2011 Results:  National Totals</a:t>
            </a:r>
          </a:p>
        </p:txBody>
      </p:sp>
      <p:pic>
        <p:nvPicPr>
          <p:cNvPr id="3" name="Picture 2" title="2011 daily results using FEM from CMU">
            <a:extLst>
              <a:ext uri="{FF2B5EF4-FFF2-40B4-BE49-F238E27FC236}">
                <a16:creationId xmlns:a16="http://schemas.microsoft.com/office/drawing/2014/main" id="{9A61409A-6984-46AA-ACBB-9A75C6E37733}"/>
              </a:ext>
            </a:extLst>
          </p:cNvPr>
          <p:cNvPicPr>
            <a:picLocks noChangeAspect="1"/>
          </p:cNvPicPr>
          <p:nvPr/>
        </p:nvPicPr>
        <p:blipFill>
          <a:blip r:embed="rId3"/>
          <a:stretch>
            <a:fillRect/>
          </a:stretch>
        </p:blipFill>
        <p:spPr>
          <a:xfrm>
            <a:off x="493134" y="1513490"/>
            <a:ext cx="10860666" cy="3808909"/>
          </a:xfrm>
          <a:prstGeom prst="rect">
            <a:avLst/>
          </a:prstGeom>
        </p:spPr>
      </p:pic>
      <p:sp>
        <p:nvSpPr>
          <p:cNvPr id="4" name="TextBox 3">
            <a:extLst>
              <a:ext uri="{FF2B5EF4-FFF2-40B4-BE49-F238E27FC236}">
                <a16:creationId xmlns:a16="http://schemas.microsoft.com/office/drawing/2014/main" id="{439297C1-D932-473B-B76D-53E507820B3A}"/>
              </a:ext>
            </a:extLst>
          </p:cNvPr>
          <p:cNvSpPr txBox="1"/>
          <p:nvPr/>
        </p:nvSpPr>
        <p:spPr>
          <a:xfrm>
            <a:off x="1166648" y="5470634"/>
            <a:ext cx="841878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Seasonal and daily variability apparent</a:t>
            </a:r>
          </a:p>
          <a:p>
            <a:pPr marL="285750" indent="-285750">
              <a:buFont typeface="Arial" panose="020B0604020202020204" pitchFamily="34" charset="0"/>
              <a:buChar char="•"/>
            </a:pPr>
            <a:r>
              <a:rPr lang="en-US" sz="2000" dirty="0"/>
              <a:t>Summer emissions dominated by swine</a:t>
            </a:r>
          </a:p>
          <a:p>
            <a:pPr marL="285750" indent="-285750">
              <a:buFont typeface="Arial" panose="020B0604020202020204" pitchFamily="34" charset="0"/>
              <a:buChar char="•"/>
            </a:pPr>
            <a:r>
              <a:rPr lang="en-US" sz="2000" dirty="0"/>
              <a:t>Beef and broilers more important during wintertime (relative to swine)</a:t>
            </a:r>
          </a:p>
          <a:p>
            <a:pPr marL="285750" indent="-285750">
              <a:buFont typeface="Arial" panose="020B0604020202020204" pitchFamily="34" charset="0"/>
              <a:buChar char="•"/>
            </a:pPr>
            <a:r>
              <a:rPr lang="en-US" sz="2000" dirty="0"/>
              <a:t>Layers have reverse seasonal emission pattern</a:t>
            </a:r>
          </a:p>
        </p:txBody>
      </p:sp>
      <p:sp>
        <p:nvSpPr>
          <p:cNvPr id="5" name="Slide Number Placeholder 4">
            <a:extLst>
              <a:ext uri="{FF2B5EF4-FFF2-40B4-BE49-F238E27FC236}">
                <a16:creationId xmlns:a16="http://schemas.microsoft.com/office/drawing/2014/main" id="{C073693F-9E41-42DA-B121-63FB06E5BF7D}"/>
              </a:ext>
            </a:extLst>
          </p:cNvPr>
          <p:cNvSpPr>
            <a:spLocks noGrp="1"/>
          </p:cNvSpPr>
          <p:nvPr>
            <p:ph type="sldNum" sz="quarter" idx="12"/>
          </p:nvPr>
        </p:nvSpPr>
        <p:spPr/>
        <p:txBody>
          <a:bodyPr/>
          <a:lstStyle/>
          <a:p>
            <a:fld id="{89C4F76E-4191-4D0E-9BCF-104C6F2C7BDD}" type="slidenum">
              <a:rPr lang="en-US" smtClean="0"/>
              <a:t>59</a:t>
            </a:fld>
            <a:endParaRPr lang="en-US"/>
          </a:p>
        </p:txBody>
      </p:sp>
    </p:spTree>
    <p:extLst>
      <p:ext uri="{BB962C8B-B14F-4D97-AF65-F5344CB8AC3E}">
        <p14:creationId xmlns:p14="http://schemas.microsoft.com/office/powerpoint/2010/main" val="42271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535" y="365127"/>
            <a:ext cx="7385500" cy="1119117"/>
          </a:xfrm>
        </p:spPr>
        <p:txBody>
          <a:bodyPr>
            <a:normAutofit fontScale="90000"/>
          </a:bodyPr>
          <a:lstStyle/>
          <a:p>
            <a:r>
              <a:rPr lang="en-US" dirty="0"/>
              <a:t>NH3 is a significant air pollutant because of its impacts to land, water, and human health</a:t>
            </a:r>
          </a:p>
        </p:txBody>
      </p:sp>
      <p:pic>
        <p:nvPicPr>
          <p:cNvPr id="4" name="Picture 3" descr="Picture shows how NH3 is emitted and deposited to waterways and soils" title="Picture depicting NH3 effects"/>
          <p:cNvPicPr>
            <a:picLocks noChangeAspect="1"/>
          </p:cNvPicPr>
          <p:nvPr/>
        </p:nvPicPr>
        <p:blipFill>
          <a:blip r:embed="rId3"/>
          <a:stretch>
            <a:fillRect/>
          </a:stretch>
        </p:blipFill>
        <p:spPr>
          <a:xfrm>
            <a:off x="1997040" y="1913688"/>
            <a:ext cx="6524109" cy="4283122"/>
          </a:xfrm>
          <a:prstGeom prst="rect">
            <a:avLst/>
          </a:prstGeom>
        </p:spPr>
      </p:pic>
      <p:sp>
        <p:nvSpPr>
          <p:cNvPr id="5" name="Slide Number Placeholder 4"/>
          <p:cNvSpPr>
            <a:spLocks noGrp="1"/>
          </p:cNvSpPr>
          <p:nvPr>
            <p:ph type="sldNum" sz="quarter" idx="12"/>
          </p:nvPr>
        </p:nvSpPr>
        <p:spPr/>
        <p:txBody>
          <a:bodyPr/>
          <a:lstStyle/>
          <a:p>
            <a:fld id="{4CCF09B7-36D8-464D-A386-8F07541584EF}" type="slidenum">
              <a:rPr lang="en-US" smtClean="0"/>
              <a:t>6</a:t>
            </a:fld>
            <a:endParaRPr lang="en-US"/>
          </a:p>
        </p:txBody>
      </p:sp>
      <p:sp>
        <p:nvSpPr>
          <p:cNvPr id="3" name="TextBox 2">
            <a:extLst>
              <a:ext uri="{FF2B5EF4-FFF2-40B4-BE49-F238E27FC236}">
                <a16:creationId xmlns:a16="http://schemas.microsoft.com/office/drawing/2014/main" id="{4490CB88-0B1B-4F3F-B695-56782BF83986}"/>
              </a:ext>
            </a:extLst>
          </p:cNvPr>
          <p:cNvSpPr txBox="1"/>
          <p:nvPr/>
        </p:nvSpPr>
        <p:spPr>
          <a:xfrm>
            <a:off x="8521149" y="1913687"/>
            <a:ext cx="2146852" cy="3046988"/>
          </a:xfrm>
          <a:prstGeom prst="rect">
            <a:avLst/>
          </a:prstGeom>
          <a:noFill/>
        </p:spPr>
        <p:txBody>
          <a:bodyPr wrap="square" rtlCol="0">
            <a:spAutoFit/>
          </a:bodyPr>
          <a:lstStyle/>
          <a:p>
            <a:r>
              <a:rPr lang="en-US" sz="2400" dirty="0"/>
              <a:t>Eutrophication, Deposition, and Fine PM formation are all important issues when you have excess NH3</a:t>
            </a:r>
          </a:p>
        </p:txBody>
      </p:sp>
    </p:spTree>
    <p:extLst>
      <p:ext uri="{BB962C8B-B14F-4D97-AF65-F5344CB8AC3E}">
        <p14:creationId xmlns:p14="http://schemas.microsoft.com/office/powerpoint/2010/main" val="719537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CD6E-3F0D-411E-871D-173EE48C333B}"/>
              </a:ext>
            </a:extLst>
          </p:cNvPr>
          <p:cNvSpPr>
            <a:spLocks noGrp="1"/>
          </p:cNvSpPr>
          <p:nvPr>
            <p:ph type="title"/>
          </p:nvPr>
        </p:nvSpPr>
        <p:spPr/>
        <p:txBody>
          <a:bodyPr/>
          <a:lstStyle/>
          <a:p>
            <a:r>
              <a:rPr lang="en-US" dirty="0"/>
              <a:t>Spatial Distribution</a:t>
            </a:r>
          </a:p>
        </p:txBody>
      </p:sp>
      <p:pic>
        <p:nvPicPr>
          <p:cNvPr id="3" name="Picture 2" title="Spatial distribution of NH3 for 2011 via CMU model">
            <a:extLst>
              <a:ext uri="{FF2B5EF4-FFF2-40B4-BE49-F238E27FC236}">
                <a16:creationId xmlns:a16="http://schemas.microsoft.com/office/drawing/2014/main" id="{0B4B6FB0-808C-40AA-9C9B-3436E980A52D}"/>
              </a:ext>
            </a:extLst>
          </p:cNvPr>
          <p:cNvPicPr>
            <a:picLocks noChangeAspect="1"/>
          </p:cNvPicPr>
          <p:nvPr/>
        </p:nvPicPr>
        <p:blipFill>
          <a:blip r:embed="rId3"/>
          <a:stretch>
            <a:fillRect/>
          </a:stretch>
        </p:blipFill>
        <p:spPr>
          <a:xfrm>
            <a:off x="1077323" y="1359613"/>
            <a:ext cx="8574655" cy="4756380"/>
          </a:xfrm>
          <a:prstGeom prst="rect">
            <a:avLst/>
          </a:prstGeom>
        </p:spPr>
      </p:pic>
      <p:cxnSp>
        <p:nvCxnSpPr>
          <p:cNvPr id="5" name="Straight Arrow Connector 4" descr="SJV, CA animal density" title="Arrow pointint to left">
            <a:extLst>
              <a:ext uri="{FF2B5EF4-FFF2-40B4-BE49-F238E27FC236}">
                <a16:creationId xmlns:a16="http://schemas.microsoft.com/office/drawing/2014/main" id="{86705F0D-9407-4B40-AE8D-476D9D34D006}"/>
              </a:ext>
            </a:extLst>
          </p:cNvPr>
          <p:cNvCxnSpPr/>
          <p:nvPr/>
        </p:nvCxnSpPr>
        <p:spPr>
          <a:xfrm flipV="1">
            <a:off x="709448" y="3815255"/>
            <a:ext cx="1261242" cy="1261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E20E12-EF61-403D-A9F8-F1A1EB5FB51A}"/>
              </a:ext>
            </a:extLst>
          </p:cNvPr>
          <p:cNvSpPr txBox="1"/>
          <p:nvPr/>
        </p:nvSpPr>
        <p:spPr>
          <a:xfrm>
            <a:off x="153067" y="4544072"/>
            <a:ext cx="1454362" cy="1477328"/>
          </a:xfrm>
          <a:prstGeom prst="rect">
            <a:avLst/>
          </a:prstGeom>
          <a:noFill/>
        </p:spPr>
        <p:txBody>
          <a:bodyPr wrap="square" rtlCol="0">
            <a:spAutoFit/>
          </a:bodyPr>
          <a:lstStyle/>
          <a:p>
            <a:r>
              <a:rPr lang="en-US" dirty="0"/>
              <a:t>San Joaquin Valley, Poultry and Cattle Production</a:t>
            </a:r>
          </a:p>
        </p:txBody>
      </p:sp>
      <p:cxnSp>
        <p:nvCxnSpPr>
          <p:cNvPr id="8" name="Straight Arrow Connector 7" descr="IA/midwest animal densities" title="Arrow pointing down">
            <a:extLst>
              <a:ext uri="{FF2B5EF4-FFF2-40B4-BE49-F238E27FC236}">
                <a16:creationId xmlns:a16="http://schemas.microsoft.com/office/drawing/2014/main" id="{E8971E68-574F-4D24-96F8-226CB7A760F5}"/>
              </a:ext>
            </a:extLst>
          </p:cNvPr>
          <p:cNvCxnSpPr/>
          <p:nvPr/>
        </p:nvCxnSpPr>
        <p:spPr>
          <a:xfrm flipH="1">
            <a:off x="5959366" y="1359613"/>
            <a:ext cx="882868" cy="1588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B1F4CA-4C04-430C-8B41-13D2C517E5FE}"/>
              </a:ext>
            </a:extLst>
          </p:cNvPr>
          <p:cNvSpPr txBox="1"/>
          <p:nvPr/>
        </p:nvSpPr>
        <p:spPr>
          <a:xfrm>
            <a:off x="6558455" y="704740"/>
            <a:ext cx="1844565" cy="646331"/>
          </a:xfrm>
          <a:prstGeom prst="rect">
            <a:avLst/>
          </a:prstGeom>
          <a:noFill/>
        </p:spPr>
        <p:txBody>
          <a:bodyPr wrap="square" rtlCol="0">
            <a:spAutoFit/>
          </a:bodyPr>
          <a:lstStyle/>
          <a:p>
            <a:r>
              <a:rPr lang="en-US" dirty="0"/>
              <a:t>Iowa, Beef and Swine Production</a:t>
            </a:r>
          </a:p>
        </p:txBody>
      </p:sp>
      <p:sp>
        <p:nvSpPr>
          <p:cNvPr id="10" name="TextBox 9">
            <a:extLst>
              <a:ext uri="{FF2B5EF4-FFF2-40B4-BE49-F238E27FC236}">
                <a16:creationId xmlns:a16="http://schemas.microsoft.com/office/drawing/2014/main" id="{07D959B1-7FE3-40A2-B513-E144BF42ED22}"/>
              </a:ext>
            </a:extLst>
          </p:cNvPr>
          <p:cNvSpPr txBox="1"/>
          <p:nvPr/>
        </p:nvSpPr>
        <p:spPr>
          <a:xfrm>
            <a:off x="9748358" y="1591387"/>
            <a:ext cx="1844565" cy="923330"/>
          </a:xfrm>
          <a:prstGeom prst="rect">
            <a:avLst/>
          </a:prstGeom>
          <a:noFill/>
        </p:spPr>
        <p:txBody>
          <a:bodyPr wrap="square" rtlCol="0">
            <a:spAutoFit/>
          </a:bodyPr>
          <a:lstStyle/>
          <a:p>
            <a:r>
              <a:rPr lang="en-US" dirty="0"/>
              <a:t>NC Coastal Plain, Broiler and Swine Production</a:t>
            </a:r>
          </a:p>
        </p:txBody>
      </p:sp>
      <p:cxnSp>
        <p:nvCxnSpPr>
          <p:cNvPr id="12" name="Straight Arrow Connector 11" descr="NC and coastal animal densities" title="Arrow pointing down">
            <a:extLst>
              <a:ext uri="{FF2B5EF4-FFF2-40B4-BE49-F238E27FC236}">
                <a16:creationId xmlns:a16="http://schemas.microsoft.com/office/drawing/2014/main" id="{4A5D809B-39CF-4689-9188-C98E8B02B8F6}"/>
              </a:ext>
            </a:extLst>
          </p:cNvPr>
          <p:cNvCxnSpPr/>
          <p:nvPr/>
        </p:nvCxnSpPr>
        <p:spPr>
          <a:xfrm flipH="1">
            <a:off x="8024648" y="2429806"/>
            <a:ext cx="1555959" cy="1684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B7530BA-4134-4318-80B0-9BC21C47AF2D}"/>
              </a:ext>
            </a:extLst>
          </p:cNvPr>
          <p:cNvSpPr>
            <a:spLocks noGrp="1"/>
          </p:cNvSpPr>
          <p:nvPr>
            <p:ph type="sldNum" sz="quarter" idx="12"/>
          </p:nvPr>
        </p:nvSpPr>
        <p:spPr/>
        <p:txBody>
          <a:bodyPr/>
          <a:lstStyle/>
          <a:p>
            <a:fld id="{89C4F76E-4191-4D0E-9BCF-104C6F2C7BDD}" type="slidenum">
              <a:rPr lang="en-US" smtClean="0"/>
              <a:t>60</a:t>
            </a:fld>
            <a:endParaRPr lang="en-US"/>
          </a:p>
        </p:txBody>
      </p:sp>
    </p:spTree>
    <p:extLst>
      <p:ext uri="{BB962C8B-B14F-4D97-AF65-F5344CB8AC3E}">
        <p14:creationId xmlns:p14="http://schemas.microsoft.com/office/powerpoint/2010/main" val="956797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E33E-DE4C-4DBB-90A8-68E0A84A5413}"/>
              </a:ext>
            </a:extLst>
          </p:cNvPr>
          <p:cNvSpPr>
            <a:spLocks noGrp="1"/>
          </p:cNvSpPr>
          <p:nvPr>
            <p:ph type="title"/>
          </p:nvPr>
        </p:nvSpPr>
        <p:spPr/>
        <p:txBody>
          <a:bodyPr/>
          <a:lstStyle/>
          <a:p>
            <a:r>
              <a:rPr lang="en-US" dirty="0"/>
              <a:t>Regional Emission Factors</a:t>
            </a:r>
          </a:p>
        </p:txBody>
      </p:sp>
      <p:pic>
        <p:nvPicPr>
          <p:cNvPr id="3" name="Picture 2" title="Regional NH3 EF comparisons from CMU model">
            <a:extLst>
              <a:ext uri="{FF2B5EF4-FFF2-40B4-BE49-F238E27FC236}">
                <a16:creationId xmlns:a16="http://schemas.microsoft.com/office/drawing/2014/main" id="{F898FF30-D78E-4B79-BA80-E3E93BEC47FC}"/>
              </a:ext>
            </a:extLst>
          </p:cNvPr>
          <p:cNvPicPr>
            <a:picLocks noChangeAspect="1"/>
          </p:cNvPicPr>
          <p:nvPr/>
        </p:nvPicPr>
        <p:blipFill>
          <a:blip r:embed="rId3"/>
          <a:stretch>
            <a:fillRect/>
          </a:stretch>
        </p:blipFill>
        <p:spPr>
          <a:xfrm>
            <a:off x="130757" y="1690688"/>
            <a:ext cx="7564536" cy="3975665"/>
          </a:xfrm>
          <a:prstGeom prst="rect">
            <a:avLst/>
          </a:prstGeom>
        </p:spPr>
      </p:pic>
      <p:sp>
        <p:nvSpPr>
          <p:cNvPr id="4" name="Oval 3" title="IA area highlighted">
            <a:extLst>
              <a:ext uri="{FF2B5EF4-FFF2-40B4-BE49-F238E27FC236}">
                <a16:creationId xmlns:a16="http://schemas.microsoft.com/office/drawing/2014/main" id="{62A8A41E-478E-4248-8830-8F2B3DB74A4A}"/>
              </a:ext>
            </a:extLst>
          </p:cNvPr>
          <p:cNvSpPr/>
          <p:nvPr/>
        </p:nvSpPr>
        <p:spPr>
          <a:xfrm>
            <a:off x="3913025" y="3158257"/>
            <a:ext cx="504496" cy="520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title="Comparison to NC EFs for swine">
            <a:extLst>
              <a:ext uri="{FF2B5EF4-FFF2-40B4-BE49-F238E27FC236}">
                <a16:creationId xmlns:a16="http://schemas.microsoft.com/office/drawing/2014/main" id="{9B59E71C-CA6A-4D33-90BE-AC583F780A6C}"/>
              </a:ext>
            </a:extLst>
          </p:cNvPr>
          <p:cNvSpPr/>
          <p:nvPr/>
        </p:nvSpPr>
        <p:spPr>
          <a:xfrm>
            <a:off x="5589425" y="3678520"/>
            <a:ext cx="942004" cy="520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title="Arrow pointing to IA region">
            <a:extLst>
              <a:ext uri="{FF2B5EF4-FFF2-40B4-BE49-F238E27FC236}">
                <a16:creationId xmlns:a16="http://schemas.microsoft.com/office/drawing/2014/main" id="{B5F76646-26E1-4F3B-8845-0349186CBCB2}"/>
              </a:ext>
            </a:extLst>
          </p:cNvPr>
          <p:cNvCxnSpPr>
            <a:cxnSpLocks/>
          </p:cNvCxnSpPr>
          <p:nvPr/>
        </p:nvCxnSpPr>
        <p:spPr>
          <a:xfrm flipH="1">
            <a:off x="4536224" y="1273061"/>
            <a:ext cx="2234690" cy="2031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title="Arrow pointing to NC and coastal area">
            <a:extLst>
              <a:ext uri="{FF2B5EF4-FFF2-40B4-BE49-F238E27FC236}">
                <a16:creationId xmlns:a16="http://schemas.microsoft.com/office/drawing/2014/main" id="{6896368D-EDB3-4308-AD75-BFEC7B1D6B06}"/>
              </a:ext>
            </a:extLst>
          </p:cNvPr>
          <p:cNvCxnSpPr/>
          <p:nvPr/>
        </p:nvCxnSpPr>
        <p:spPr>
          <a:xfrm flipH="1">
            <a:off x="6313714" y="1436914"/>
            <a:ext cx="457200" cy="2241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0D93B8-7811-4AD4-BE51-16270F512CA4}"/>
              </a:ext>
            </a:extLst>
          </p:cNvPr>
          <p:cNvSpPr txBox="1"/>
          <p:nvPr/>
        </p:nvSpPr>
        <p:spPr>
          <a:xfrm>
            <a:off x="6752638" y="490359"/>
            <a:ext cx="2569029" cy="1200329"/>
          </a:xfrm>
          <a:prstGeom prst="rect">
            <a:avLst/>
          </a:prstGeom>
          <a:noFill/>
        </p:spPr>
        <p:txBody>
          <a:bodyPr wrap="square" rtlCol="0">
            <a:spAutoFit/>
          </a:bodyPr>
          <a:lstStyle/>
          <a:p>
            <a:r>
              <a:rPr lang="en-US" sz="2400" dirty="0"/>
              <a:t>NC Swine EF about double that of IA (annual)</a:t>
            </a:r>
          </a:p>
        </p:txBody>
      </p:sp>
      <p:sp>
        <p:nvSpPr>
          <p:cNvPr id="13" name="TextBox 12">
            <a:extLst>
              <a:ext uri="{FF2B5EF4-FFF2-40B4-BE49-F238E27FC236}">
                <a16:creationId xmlns:a16="http://schemas.microsoft.com/office/drawing/2014/main" id="{DAE9D753-162F-47ED-B954-585A82D6CC4C}"/>
              </a:ext>
            </a:extLst>
          </p:cNvPr>
          <p:cNvSpPr txBox="1"/>
          <p:nvPr/>
        </p:nvSpPr>
        <p:spPr>
          <a:xfrm>
            <a:off x="8463190" y="1396130"/>
            <a:ext cx="3352800" cy="5786199"/>
          </a:xfrm>
          <a:prstGeom prst="rect">
            <a:avLst/>
          </a:prstGeom>
          <a:noFill/>
        </p:spPr>
        <p:txBody>
          <a:bodyPr wrap="square" rtlCol="0">
            <a:spAutoFit/>
          </a:bodyPr>
          <a:lstStyle/>
          <a:p>
            <a:pPr marL="285750" indent="-285750">
              <a:buFont typeface="Arial" panose="020B0604020202020204" pitchFamily="34" charset="0"/>
              <a:buChar char="•"/>
            </a:pPr>
            <a:r>
              <a:rPr lang="en-US" sz="3200" dirty="0"/>
              <a:t>Higher EFs in warmer places</a:t>
            </a:r>
          </a:p>
          <a:p>
            <a:pPr marL="285750" indent="-285750">
              <a:buFont typeface="Arial" panose="020B0604020202020204" pitchFamily="34" charset="0"/>
              <a:buChar char="•"/>
            </a:pPr>
            <a:r>
              <a:rPr lang="en-US" sz="3200" dirty="0"/>
              <a:t>Differences in practices less significant than Temperature differences</a:t>
            </a:r>
          </a:p>
          <a:p>
            <a:pPr marL="285750" indent="-285750">
              <a:buFont typeface="Arial" panose="020B0604020202020204" pitchFamily="34" charset="0"/>
              <a:buChar char="•"/>
            </a:pPr>
            <a:r>
              <a:rPr lang="en-US" sz="3200" dirty="0"/>
              <a:t>Note also different EFs within a given state</a:t>
            </a:r>
          </a:p>
          <a:p>
            <a:endParaRPr lang="en-US" dirty="0"/>
          </a:p>
        </p:txBody>
      </p:sp>
      <p:sp>
        <p:nvSpPr>
          <p:cNvPr id="5" name="Slide Number Placeholder 4">
            <a:extLst>
              <a:ext uri="{FF2B5EF4-FFF2-40B4-BE49-F238E27FC236}">
                <a16:creationId xmlns:a16="http://schemas.microsoft.com/office/drawing/2014/main" id="{76EE483D-00E4-4AF2-972C-795FAB975812}"/>
              </a:ext>
            </a:extLst>
          </p:cNvPr>
          <p:cNvSpPr>
            <a:spLocks noGrp="1"/>
          </p:cNvSpPr>
          <p:nvPr>
            <p:ph type="sldNum" sz="quarter" idx="12"/>
          </p:nvPr>
        </p:nvSpPr>
        <p:spPr/>
        <p:txBody>
          <a:bodyPr/>
          <a:lstStyle/>
          <a:p>
            <a:fld id="{89C4F76E-4191-4D0E-9BCF-104C6F2C7BDD}" type="slidenum">
              <a:rPr lang="en-US" smtClean="0"/>
              <a:t>61</a:t>
            </a:fld>
            <a:endParaRPr lang="en-US"/>
          </a:p>
        </p:txBody>
      </p:sp>
    </p:spTree>
    <p:extLst>
      <p:ext uri="{BB962C8B-B14F-4D97-AF65-F5344CB8AC3E}">
        <p14:creationId xmlns:p14="http://schemas.microsoft.com/office/powerpoint/2010/main" val="1876753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omparison of 2011 NEI and CMU model for NH3 emissions"/>
          <p:cNvPicPr/>
          <p:nvPr/>
        </p:nvPicPr>
        <p:blipFill rotWithShape="1">
          <a:blip r:embed="rId3" cstate="print">
            <a:extLst>
              <a:ext uri="{28A0092B-C50C-407E-A947-70E740481C1C}">
                <a14:useLocalDpi xmlns:a14="http://schemas.microsoft.com/office/drawing/2010/main" val="0"/>
              </a:ext>
            </a:extLst>
          </a:blip>
          <a:srcRect t="2171" b="68013"/>
          <a:stretch/>
        </p:blipFill>
        <p:spPr bwMode="auto">
          <a:xfrm>
            <a:off x="2343151" y="1327729"/>
            <a:ext cx="7158763" cy="27354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983766" y="4396901"/>
            <a:ext cx="8495446"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Similar magnitude of emissions in 2011 FEM inventory and 2011 NEI</a:t>
            </a:r>
          </a:p>
          <a:p>
            <a:pPr marL="285750" indent="-285750">
              <a:buFont typeface="Arial" panose="020B0604020202020204" pitchFamily="34" charset="0"/>
              <a:buChar char="•"/>
            </a:pPr>
            <a:r>
              <a:rPr lang="en-US" sz="2200" dirty="0"/>
              <a:t>Much greater swine emissions in FEM inventory (swine storage emissions higher in NAEMS compared to prior literature)</a:t>
            </a:r>
          </a:p>
          <a:p>
            <a:pPr marL="285750" indent="-285750">
              <a:buFont typeface="Arial" panose="020B0604020202020204" pitchFamily="34" charset="0"/>
              <a:buChar char="•"/>
            </a:pPr>
            <a:r>
              <a:rPr lang="en-US" sz="2200" dirty="0"/>
              <a:t>Much smaller contribution from dairy</a:t>
            </a:r>
          </a:p>
        </p:txBody>
      </p:sp>
      <p:sp>
        <p:nvSpPr>
          <p:cNvPr id="3" name="Title 2"/>
          <p:cNvSpPr>
            <a:spLocks noGrp="1"/>
          </p:cNvSpPr>
          <p:nvPr>
            <p:ph type="title"/>
          </p:nvPr>
        </p:nvSpPr>
        <p:spPr>
          <a:xfrm>
            <a:off x="664732" y="128642"/>
            <a:ext cx="10515600" cy="1325563"/>
          </a:xfrm>
        </p:spPr>
        <p:txBody>
          <a:bodyPr/>
          <a:lstStyle/>
          <a:p>
            <a:r>
              <a:rPr lang="en-US" dirty="0"/>
              <a:t>Animal Contributions vs 2011 NEI</a:t>
            </a:r>
          </a:p>
        </p:txBody>
      </p:sp>
      <p:sp>
        <p:nvSpPr>
          <p:cNvPr id="2" name="Slide Number Placeholder 1">
            <a:extLst>
              <a:ext uri="{FF2B5EF4-FFF2-40B4-BE49-F238E27FC236}">
                <a16:creationId xmlns:a16="http://schemas.microsoft.com/office/drawing/2014/main" id="{D322ADBC-B250-40B1-AF74-BA27195B06C8}"/>
              </a:ext>
            </a:extLst>
          </p:cNvPr>
          <p:cNvSpPr>
            <a:spLocks noGrp="1"/>
          </p:cNvSpPr>
          <p:nvPr>
            <p:ph type="sldNum" sz="quarter" idx="12"/>
          </p:nvPr>
        </p:nvSpPr>
        <p:spPr/>
        <p:txBody>
          <a:bodyPr/>
          <a:lstStyle/>
          <a:p>
            <a:fld id="{89C4F76E-4191-4D0E-9BCF-104C6F2C7BDD}" type="slidenum">
              <a:rPr lang="en-US" smtClean="0"/>
              <a:t>62</a:t>
            </a:fld>
            <a:endParaRPr lang="en-US"/>
          </a:p>
        </p:txBody>
      </p:sp>
    </p:spTree>
    <p:extLst>
      <p:ext uri="{BB962C8B-B14F-4D97-AF65-F5344CB8AC3E}">
        <p14:creationId xmlns:p14="http://schemas.microsoft.com/office/powerpoint/2010/main" val="2904292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CCE7-E99D-4305-A6A5-32E78E649206}"/>
              </a:ext>
            </a:extLst>
          </p:cNvPr>
          <p:cNvSpPr>
            <a:spLocks noGrp="1"/>
          </p:cNvSpPr>
          <p:nvPr>
            <p:ph type="title"/>
          </p:nvPr>
        </p:nvSpPr>
        <p:spPr/>
        <p:txBody>
          <a:bodyPr/>
          <a:lstStyle/>
          <a:p>
            <a:r>
              <a:rPr lang="en-US" dirty="0"/>
              <a:t>Conclusions, observations, caveats</a:t>
            </a:r>
          </a:p>
        </p:txBody>
      </p:sp>
      <p:sp>
        <p:nvSpPr>
          <p:cNvPr id="3" name="Content Placeholder 2">
            <a:extLst>
              <a:ext uri="{FF2B5EF4-FFF2-40B4-BE49-F238E27FC236}">
                <a16:creationId xmlns:a16="http://schemas.microsoft.com/office/drawing/2014/main" id="{BDF23DA2-347E-455A-95E0-81A7992DDA7B}"/>
              </a:ext>
            </a:extLst>
          </p:cNvPr>
          <p:cNvSpPr>
            <a:spLocks noGrp="1"/>
          </p:cNvSpPr>
          <p:nvPr>
            <p:ph idx="1"/>
          </p:nvPr>
        </p:nvSpPr>
        <p:spPr/>
        <p:txBody>
          <a:bodyPr>
            <a:normAutofit fontScale="85000" lnSpcReduction="20000"/>
          </a:bodyPr>
          <a:lstStyle/>
          <a:p>
            <a:r>
              <a:rPr lang="en-US" dirty="0"/>
              <a:t>Framework: process-based model tuned to observed emissions factors </a:t>
            </a:r>
          </a:p>
          <a:p>
            <a:pPr lvl="1"/>
            <a:r>
              <a:rPr lang="en-US" dirty="0"/>
              <a:t>Captures regional and seasonal variability </a:t>
            </a:r>
          </a:p>
          <a:p>
            <a:pPr lvl="1"/>
            <a:r>
              <a:rPr lang="en-US" dirty="0"/>
              <a:t>Unbiased overall compared to EFs used in tuning </a:t>
            </a:r>
          </a:p>
          <a:p>
            <a:r>
              <a:rPr lang="en-US" dirty="0"/>
              <a:t>FEM captures seasonal cycle and practice differences; limited on daily variability </a:t>
            </a:r>
          </a:p>
          <a:p>
            <a:r>
              <a:rPr lang="en-US" dirty="0"/>
              <a:t>The general approach: Measurements -&gt; process model -&gt; prediction EFs everywhere</a:t>
            </a:r>
          </a:p>
          <a:p>
            <a:pPr lvl="1"/>
            <a:r>
              <a:rPr lang="en-US" dirty="0"/>
              <a:t>…whereas a more traditional approach skips the middle step and just tries to take the measured EF that most closely matches the situation at hand. In the process-model approach, hopefully, the model learns something important, e.g. about T-dependence, and uses that to interpolate (and extrapolate) to other conditions that don’t exactly match those measured.</a:t>
            </a:r>
          </a:p>
          <a:p>
            <a:r>
              <a:rPr lang="en-US" dirty="0"/>
              <a:t>First national inventory based on process based modeling was 2011</a:t>
            </a:r>
          </a:p>
          <a:p>
            <a:pPr lvl="1"/>
            <a:r>
              <a:rPr lang="en-US" dirty="0"/>
              <a:t>similar total emissions as NEI 2011 	</a:t>
            </a:r>
          </a:p>
          <a:p>
            <a:pPr lvl="1"/>
            <a:r>
              <a:rPr lang="en-US" dirty="0"/>
              <a:t>swine ↑ but dairy ↓ </a:t>
            </a:r>
          </a:p>
          <a:p>
            <a:pPr lvl="1"/>
            <a:r>
              <a:rPr lang="en-US" dirty="0"/>
              <a:t>stronger seasonal cycle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D8E9F27-16BB-45ED-9B7D-7D64D98DF261}"/>
              </a:ext>
            </a:extLst>
          </p:cNvPr>
          <p:cNvSpPr>
            <a:spLocks noGrp="1"/>
          </p:cNvSpPr>
          <p:nvPr>
            <p:ph type="sldNum" sz="quarter" idx="12"/>
          </p:nvPr>
        </p:nvSpPr>
        <p:spPr/>
        <p:txBody>
          <a:bodyPr/>
          <a:lstStyle/>
          <a:p>
            <a:fld id="{89C4F76E-4191-4D0E-9BCF-104C6F2C7BDD}" type="slidenum">
              <a:rPr lang="en-US" smtClean="0"/>
              <a:t>63</a:t>
            </a:fld>
            <a:endParaRPr lang="en-US"/>
          </a:p>
        </p:txBody>
      </p:sp>
    </p:spTree>
    <p:extLst>
      <p:ext uri="{BB962C8B-B14F-4D97-AF65-F5344CB8AC3E}">
        <p14:creationId xmlns:p14="http://schemas.microsoft.com/office/powerpoint/2010/main" val="17117354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B931-9A1A-4338-ACD1-99345F354619}"/>
              </a:ext>
            </a:extLst>
          </p:cNvPr>
          <p:cNvSpPr>
            <a:spLocks noGrp="1"/>
          </p:cNvSpPr>
          <p:nvPr>
            <p:ph type="title"/>
          </p:nvPr>
        </p:nvSpPr>
        <p:spPr/>
        <p:txBody>
          <a:bodyPr/>
          <a:lstStyle/>
          <a:p>
            <a:r>
              <a:rPr lang="en-US" dirty="0"/>
              <a:t>Conclusions, observations, caveats, continued…</a:t>
            </a:r>
          </a:p>
        </p:txBody>
      </p:sp>
      <p:sp>
        <p:nvSpPr>
          <p:cNvPr id="3" name="Content Placeholder 2">
            <a:extLst>
              <a:ext uri="{FF2B5EF4-FFF2-40B4-BE49-F238E27FC236}">
                <a16:creationId xmlns:a16="http://schemas.microsoft.com/office/drawing/2014/main" id="{27270B3C-C7BC-40F3-AC31-406F5B6316EF}"/>
              </a:ext>
            </a:extLst>
          </p:cNvPr>
          <p:cNvSpPr>
            <a:spLocks noGrp="1"/>
          </p:cNvSpPr>
          <p:nvPr>
            <p:ph idx="1"/>
          </p:nvPr>
        </p:nvSpPr>
        <p:spPr>
          <a:xfrm>
            <a:off x="838200" y="1749315"/>
            <a:ext cx="10515600" cy="4789597"/>
          </a:xfrm>
        </p:spPr>
        <p:txBody>
          <a:bodyPr>
            <a:normAutofit fontScale="92500" lnSpcReduction="20000"/>
          </a:bodyPr>
          <a:lstStyle/>
          <a:p>
            <a:r>
              <a:rPr lang="en-US" dirty="0"/>
              <a:t>EF measurements more useful if they also report “context” </a:t>
            </a:r>
          </a:p>
          <a:p>
            <a:pPr lvl="1"/>
            <a:r>
              <a:rPr lang="en-US" dirty="0"/>
              <a:t>meteorology, pH, manure N, etc. </a:t>
            </a:r>
          </a:p>
          <a:p>
            <a:r>
              <a:rPr lang="en-US" dirty="0"/>
              <a:t>Manure management / farm practice data is as  much of a limiting factor as EF measurements </a:t>
            </a:r>
          </a:p>
          <a:p>
            <a:r>
              <a:rPr lang="en-US" dirty="0"/>
              <a:t>pH is a very important parameter for governing NH3 emissions</a:t>
            </a:r>
          </a:p>
          <a:p>
            <a:pPr lvl="1"/>
            <a:r>
              <a:rPr lang="en-US" dirty="0"/>
              <a:t>With the current FEM, the Henry’s law constant takes pH into account</a:t>
            </a:r>
          </a:p>
          <a:p>
            <a:pPr lvl="1"/>
            <a:r>
              <a:rPr lang="en-US" dirty="0"/>
              <a:t>Many sensitivity studies show pH to be very important</a:t>
            </a:r>
          </a:p>
          <a:p>
            <a:pPr lvl="1"/>
            <a:r>
              <a:rPr lang="en-US" dirty="0"/>
              <a:t>Challenge for inventory building because there is no national database of manure pH</a:t>
            </a:r>
          </a:p>
          <a:p>
            <a:pPr lvl="1"/>
            <a:r>
              <a:rPr lang="en-US" dirty="0"/>
              <a:t>So, when building the inventory, the model uses a “typical value” for </a:t>
            </a:r>
            <a:r>
              <a:rPr lang="en-US" dirty="0" err="1"/>
              <a:t>pH.</a:t>
            </a:r>
            <a:r>
              <a:rPr lang="en-US" dirty="0"/>
              <a:t> </a:t>
            </a:r>
          </a:p>
          <a:p>
            <a:pPr lvl="1"/>
            <a:r>
              <a:rPr lang="en-US" dirty="0"/>
              <a:t>When we tune or otherwise evaluate the models against specific measurements, we use the actual manure pH value – if it was measured and reported. Frequently, it’s not. When it’s not reported, we’re forced to use a “typical value” again.</a:t>
            </a:r>
          </a:p>
          <a:p>
            <a:r>
              <a:rPr lang="en-US" dirty="0"/>
              <a:t>This same methodology was used to develop the 2014 NEI v2, the next section will outline how that was done</a:t>
            </a:r>
          </a:p>
          <a:p>
            <a:endParaRPr lang="en-US" dirty="0"/>
          </a:p>
        </p:txBody>
      </p:sp>
      <p:sp>
        <p:nvSpPr>
          <p:cNvPr id="4" name="Slide Number Placeholder 3">
            <a:extLst>
              <a:ext uri="{FF2B5EF4-FFF2-40B4-BE49-F238E27FC236}">
                <a16:creationId xmlns:a16="http://schemas.microsoft.com/office/drawing/2014/main" id="{3BA6DF71-6653-4FC7-B642-F2BBDDE0CE98}"/>
              </a:ext>
            </a:extLst>
          </p:cNvPr>
          <p:cNvSpPr>
            <a:spLocks noGrp="1"/>
          </p:cNvSpPr>
          <p:nvPr>
            <p:ph type="sldNum" sz="quarter" idx="12"/>
          </p:nvPr>
        </p:nvSpPr>
        <p:spPr/>
        <p:txBody>
          <a:bodyPr/>
          <a:lstStyle/>
          <a:p>
            <a:fld id="{89C4F76E-4191-4D0E-9BCF-104C6F2C7BDD}" type="slidenum">
              <a:rPr lang="en-US" smtClean="0"/>
              <a:t>64</a:t>
            </a:fld>
            <a:endParaRPr lang="en-US" dirty="0"/>
          </a:p>
        </p:txBody>
      </p:sp>
    </p:spTree>
    <p:extLst>
      <p:ext uri="{BB962C8B-B14F-4D97-AF65-F5344CB8AC3E}">
        <p14:creationId xmlns:p14="http://schemas.microsoft.com/office/powerpoint/2010/main" val="1402401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550F-4615-4718-9034-64F4C74317D5}"/>
              </a:ext>
            </a:extLst>
          </p:cNvPr>
          <p:cNvSpPr>
            <a:spLocks noGrp="1"/>
          </p:cNvSpPr>
          <p:nvPr>
            <p:ph type="title"/>
          </p:nvPr>
        </p:nvSpPr>
        <p:spPr/>
        <p:txBody>
          <a:bodyPr/>
          <a:lstStyle/>
          <a:p>
            <a:r>
              <a:rPr lang="en-US" dirty="0"/>
              <a:t>2014 NEI v2 Livestock Emissions</a:t>
            </a:r>
          </a:p>
        </p:txBody>
      </p:sp>
      <p:sp>
        <p:nvSpPr>
          <p:cNvPr id="3" name="Slide Number Placeholder 2">
            <a:extLst>
              <a:ext uri="{FF2B5EF4-FFF2-40B4-BE49-F238E27FC236}">
                <a16:creationId xmlns:a16="http://schemas.microsoft.com/office/drawing/2014/main" id="{9DC86A14-A228-42CA-9C52-1D9503D4CFFE}"/>
              </a:ext>
            </a:extLst>
          </p:cNvPr>
          <p:cNvSpPr>
            <a:spLocks noGrp="1"/>
          </p:cNvSpPr>
          <p:nvPr>
            <p:ph type="sldNum" sz="quarter" idx="12"/>
          </p:nvPr>
        </p:nvSpPr>
        <p:spPr/>
        <p:txBody>
          <a:bodyPr/>
          <a:lstStyle/>
          <a:p>
            <a:fld id="{89C4F76E-4191-4D0E-9BCF-104C6F2C7BDD}" type="slidenum">
              <a:rPr lang="en-US" smtClean="0"/>
              <a:t>65</a:t>
            </a:fld>
            <a:endParaRPr lang="en-US"/>
          </a:p>
        </p:txBody>
      </p:sp>
    </p:spTree>
    <p:extLst>
      <p:ext uri="{BB962C8B-B14F-4D97-AF65-F5344CB8AC3E}">
        <p14:creationId xmlns:p14="http://schemas.microsoft.com/office/powerpoint/2010/main" val="2724847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title="Piechart of Nh3 emissions in 2014 NEI v2, all sectors">
            <a:extLst>
              <a:ext uri="{FF2B5EF4-FFF2-40B4-BE49-F238E27FC236}">
                <a16:creationId xmlns:a16="http://schemas.microsoft.com/office/drawing/2014/main" id="{D8C05F3C-3846-40FE-934B-423E857F28D7}"/>
              </a:ext>
            </a:extLst>
          </p:cNvPr>
          <p:cNvGraphicFramePr>
            <a:graphicFrameLocks/>
          </p:cNvGraphicFramePr>
          <p:nvPr>
            <p:extLst>
              <p:ext uri="{D42A27DB-BD31-4B8C-83A1-F6EECF244321}">
                <p14:modId xmlns:p14="http://schemas.microsoft.com/office/powerpoint/2010/main" val="1254850496"/>
              </p:ext>
            </p:extLst>
          </p:nvPr>
        </p:nvGraphicFramePr>
        <p:xfrm>
          <a:off x="1773411" y="2724002"/>
          <a:ext cx="4458513" cy="3965557"/>
        </p:xfrm>
        <a:graphic>
          <a:graphicData uri="http://schemas.openxmlformats.org/drawingml/2006/chart">
            <c:chart xmlns:c="http://schemas.openxmlformats.org/drawingml/2006/chart" xmlns:r="http://schemas.openxmlformats.org/officeDocument/2006/relationships" r:id="rId3"/>
          </a:graphicData>
        </a:graphic>
      </p:graphicFrame>
      <p:sp>
        <p:nvSpPr>
          <p:cNvPr id="15362" name="Title 1">
            <a:extLst>
              <a:ext uri="{FF2B5EF4-FFF2-40B4-BE49-F238E27FC236}">
                <a16:creationId xmlns:a16="http://schemas.microsoft.com/office/drawing/2014/main" id="{10FD60B2-87D4-4ABD-93B0-597E49827B86}"/>
              </a:ext>
            </a:extLst>
          </p:cNvPr>
          <p:cNvSpPr>
            <a:spLocks noGrp="1" noChangeArrowheads="1"/>
          </p:cNvSpPr>
          <p:nvPr>
            <p:ph type="title"/>
          </p:nvPr>
        </p:nvSpPr>
        <p:spPr>
          <a:xfrm>
            <a:off x="2136775" y="228600"/>
            <a:ext cx="8153400" cy="1323474"/>
          </a:xfrm>
        </p:spPr>
        <p:txBody>
          <a:bodyPr>
            <a:noAutofit/>
          </a:bodyPr>
          <a:lstStyle/>
          <a:p>
            <a:pPr eaLnBrk="1" hangingPunct="1"/>
            <a:r>
              <a:rPr lang="en-US" altLang="en-US" sz="4000" dirty="0"/>
              <a:t>U.S. Ammonia Emissions Sources, </a:t>
            </a:r>
            <a:br>
              <a:rPr lang="en-US" altLang="en-US" sz="4000" dirty="0"/>
            </a:br>
            <a:r>
              <a:rPr lang="en-US" altLang="en-US" sz="4000" dirty="0"/>
              <a:t>2014 NEI v2</a:t>
            </a:r>
          </a:p>
        </p:txBody>
      </p:sp>
      <p:sp>
        <p:nvSpPr>
          <p:cNvPr id="4" name="Slide Number Placeholder 3">
            <a:extLst>
              <a:ext uri="{FF2B5EF4-FFF2-40B4-BE49-F238E27FC236}">
                <a16:creationId xmlns:a16="http://schemas.microsoft.com/office/drawing/2014/main" id="{09E3B8DE-B16A-48ED-B9EE-1EE2400D3E82}"/>
              </a:ext>
            </a:extLst>
          </p:cNvPr>
          <p:cNvSpPr>
            <a:spLocks noGrp="1"/>
          </p:cNvSpPr>
          <p:nvPr>
            <p:ph type="sldNum" sz="quarter" idx="12"/>
          </p:nvPr>
        </p:nvSpPr>
        <p:spPr/>
        <p:txBody>
          <a:bodyPr>
            <a:normAutofit/>
          </a:bodyPr>
          <a:lstStyle/>
          <a:p>
            <a:pPr>
              <a:defRPr/>
            </a:pPr>
            <a:fld id="{6357884D-CCC2-4E22-B6BF-50FC03326751}" type="slidenum">
              <a:rPr lang="en-US"/>
              <a:pPr>
                <a:defRPr/>
              </a:pPr>
              <a:t>66</a:t>
            </a:fld>
            <a:endParaRPr lang="en-US"/>
          </a:p>
        </p:txBody>
      </p:sp>
      <p:sp>
        <p:nvSpPr>
          <p:cNvPr id="6" name="Content Placeholder 2">
            <a:extLst>
              <a:ext uri="{FF2B5EF4-FFF2-40B4-BE49-F238E27FC236}">
                <a16:creationId xmlns:a16="http://schemas.microsoft.com/office/drawing/2014/main" id="{B0CB03C7-9C17-4760-9A0C-9EC8534A6DCC}"/>
              </a:ext>
            </a:extLst>
          </p:cNvPr>
          <p:cNvSpPr txBox="1">
            <a:spLocks/>
          </p:cNvSpPr>
          <p:nvPr/>
        </p:nvSpPr>
        <p:spPr bwMode="auto">
          <a:xfrm>
            <a:off x="2136775" y="1624264"/>
            <a:ext cx="8153400" cy="1143000"/>
          </a:xfrm>
          <a:prstGeom prst="rect">
            <a:avLst/>
          </a:prstGeom>
          <a:noFill/>
          <a:ln w="9525">
            <a:noFill/>
            <a:miter lim="800000"/>
            <a:headEnd/>
            <a:tailEnd/>
          </a:ln>
        </p:spPr>
        <p:txBody>
          <a:bodyPr/>
          <a:lstStyle>
            <a:lvl1pPr marL="239316" indent="-239316" algn="l" rtl="0" eaLnBrk="1" fontAlgn="base" hangingPunct="1">
              <a:spcBef>
                <a:spcPts val="525"/>
              </a:spcBef>
              <a:spcAft>
                <a:spcPct val="0"/>
              </a:spcAft>
              <a:buClr>
                <a:srgbClr val="496871"/>
              </a:buClr>
              <a:buSzPct val="60000"/>
              <a:buFont typeface="Wingdings" pitchFamily="2" charset="2"/>
              <a:buChar char=""/>
              <a:defRPr sz="2175" kern="1200">
                <a:solidFill>
                  <a:schemeClr val="tx1"/>
                </a:solidFill>
                <a:latin typeface="+mn-lt"/>
                <a:ea typeface="+mn-ea"/>
                <a:cs typeface="+mn-cs"/>
              </a:defRPr>
            </a:lvl1pPr>
            <a:lvl2pPr marL="479822" indent="-204788" algn="l" rtl="0" eaLnBrk="1" fontAlgn="base" hangingPunct="1">
              <a:spcBef>
                <a:spcPts val="413"/>
              </a:spcBef>
              <a:spcAft>
                <a:spcPct val="0"/>
              </a:spcAft>
              <a:buClr>
                <a:srgbClr val="496871"/>
              </a:buClr>
              <a:buSzPct val="70000"/>
              <a:buFont typeface="Wingdings 2" pitchFamily="18" charset="2"/>
              <a:buChar char=""/>
              <a:defRPr sz="1950" kern="1200">
                <a:solidFill>
                  <a:schemeClr val="tx1"/>
                </a:solidFill>
                <a:latin typeface="+mn-lt"/>
                <a:ea typeface="+mn-ea"/>
                <a:cs typeface="+mn-cs"/>
              </a:defRPr>
            </a:lvl2pPr>
            <a:lvl3pPr marL="685800" indent="-171450" algn="l" rtl="0" eaLnBrk="1" fontAlgn="base" hangingPunct="1">
              <a:spcBef>
                <a:spcPts val="375"/>
              </a:spcBef>
              <a:spcAft>
                <a:spcPct val="0"/>
              </a:spcAft>
              <a:buClr>
                <a:srgbClr val="496871"/>
              </a:buClr>
              <a:buSzPct val="75000"/>
              <a:buFont typeface="Wingdings" pitchFamily="2" charset="2"/>
              <a:buChar char=""/>
              <a:defRPr sz="1725" kern="1200">
                <a:solidFill>
                  <a:schemeClr val="tx1"/>
                </a:solidFill>
                <a:latin typeface="+mn-lt"/>
                <a:ea typeface="+mn-ea"/>
                <a:cs typeface="+mn-cs"/>
              </a:defRPr>
            </a:lvl3pPr>
            <a:lvl4pPr marL="1028700" indent="-171450" algn="l" rtl="0" eaLnBrk="1" fontAlgn="base" hangingPunct="1">
              <a:spcBef>
                <a:spcPts val="300"/>
              </a:spcBef>
              <a:spcAft>
                <a:spcPct val="0"/>
              </a:spcAft>
              <a:buClr>
                <a:srgbClr val="496871"/>
              </a:buClr>
              <a:buSzPct val="75000"/>
              <a:buFont typeface="Wingdings" pitchFamily="2" charset="2"/>
              <a:buChar char=""/>
              <a:defRPr sz="1500" kern="1200">
                <a:solidFill>
                  <a:schemeClr val="tx1"/>
                </a:solidFill>
                <a:latin typeface="+mn-lt"/>
                <a:ea typeface="+mn-ea"/>
                <a:cs typeface="+mn-cs"/>
              </a:defRPr>
            </a:lvl4pPr>
            <a:lvl5pPr marL="1371600" indent="-171450" algn="l" rtl="0" eaLnBrk="1" fontAlgn="base" hangingPunct="1">
              <a:spcBef>
                <a:spcPts val="300"/>
              </a:spcBef>
              <a:spcAft>
                <a:spcPct val="0"/>
              </a:spcAft>
              <a:buClr>
                <a:srgbClr val="496871"/>
              </a:buClr>
              <a:buSzPct val="65000"/>
              <a:buFont typeface="Wingdings" pitchFamily="2" charset="2"/>
              <a:buChar char=""/>
              <a:defRPr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a:spcBef>
                <a:spcPts val="600"/>
              </a:spcBef>
              <a:spcAft>
                <a:spcPts val="600"/>
              </a:spcAft>
              <a:defRPr/>
            </a:pPr>
            <a:r>
              <a:rPr lang="en-US" sz="2400" dirty="0"/>
              <a:t>Figure A – U.S. ammonia emissions sources (3.6 million tons)</a:t>
            </a:r>
          </a:p>
          <a:p>
            <a:pPr>
              <a:spcBef>
                <a:spcPts val="600"/>
              </a:spcBef>
              <a:spcAft>
                <a:spcPts val="600"/>
              </a:spcAft>
              <a:defRPr/>
            </a:pPr>
            <a:r>
              <a:rPr lang="en-US" sz="2400" dirty="0"/>
              <a:t>Figure B – U.S. livestock ammonia sources (2.1 million tons)</a:t>
            </a:r>
            <a:endParaRPr lang="en-US" sz="2000" dirty="0"/>
          </a:p>
        </p:txBody>
      </p:sp>
      <p:graphicFrame>
        <p:nvGraphicFramePr>
          <p:cNvPr id="8" name="Chart 7" title="Piechart of Animal distribution for NH3 in 2014 NEI v2">
            <a:extLst>
              <a:ext uri="{FF2B5EF4-FFF2-40B4-BE49-F238E27FC236}">
                <a16:creationId xmlns:a16="http://schemas.microsoft.com/office/drawing/2014/main" id="{1B8B5AFE-556D-47C5-9689-DC9F21AE93DE}"/>
              </a:ext>
            </a:extLst>
          </p:cNvPr>
          <p:cNvGraphicFramePr>
            <a:graphicFrameLocks/>
          </p:cNvGraphicFramePr>
          <p:nvPr>
            <p:extLst>
              <p:ext uri="{D42A27DB-BD31-4B8C-83A1-F6EECF244321}">
                <p14:modId xmlns:p14="http://schemas.microsoft.com/office/powerpoint/2010/main" val="854475018"/>
              </p:ext>
            </p:extLst>
          </p:nvPr>
        </p:nvGraphicFramePr>
        <p:xfrm>
          <a:off x="5988218" y="2885392"/>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9CBE85DF-C803-4C35-ABB4-AB212B24CBC4}"/>
              </a:ext>
            </a:extLst>
          </p:cNvPr>
          <p:cNvSpPr txBox="1"/>
          <p:nvPr/>
        </p:nvSpPr>
        <p:spPr>
          <a:xfrm>
            <a:off x="1799195" y="2968770"/>
            <a:ext cx="466725" cy="369332"/>
          </a:xfrm>
          <a:prstGeom prst="rect">
            <a:avLst/>
          </a:prstGeom>
          <a:noFill/>
        </p:spPr>
        <p:txBody>
          <a:bodyPr wrap="square" rtlCol="0">
            <a:spAutoFit/>
          </a:bodyPr>
          <a:lstStyle/>
          <a:p>
            <a:r>
              <a:rPr lang="en-US" dirty="0"/>
              <a:t>A)</a:t>
            </a:r>
          </a:p>
        </p:txBody>
      </p:sp>
      <p:sp>
        <p:nvSpPr>
          <p:cNvPr id="13" name="TextBox 12">
            <a:extLst>
              <a:ext uri="{FF2B5EF4-FFF2-40B4-BE49-F238E27FC236}">
                <a16:creationId xmlns:a16="http://schemas.microsoft.com/office/drawing/2014/main" id="{4B7228F1-D072-4A7B-8AE0-15443FFE2C84}"/>
              </a:ext>
            </a:extLst>
          </p:cNvPr>
          <p:cNvSpPr txBox="1"/>
          <p:nvPr/>
        </p:nvSpPr>
        <p:spPr>
          <a:xfrm>
            <a:off x="5835291" y="2938874"/>
            <a:ext cx="466725" cy="369332"/>
          </a:xfrm>
          <a:prstGeom prst="rect">
            <a:avLst/>
          </a:prstGeom>
          <a:noFill/>
        </p:spPr>
        <p:txBody>
          <a:bodyPr wrap="square" rtlCol="0">
            <a:spAutoFit/>
          </a:bodyPr>
          <a:lstStyle/>
          <a:p>
            <a:r>
              <a:rPr lang="en-US" dirty="0"/>
              <a:t>B)</a:t>
            </a:r>
          </a:p>
        </p:txBody>
      </p:sp>
    </p:spTree>
    <p:extLst>
      <p:ext uri="{BB962C8B-B14F-4D97-AF65-F5344CB8AC3E}">
        <p14:creationId xmlns:p14="http://schemas.microsoft.com/office/powerpoint/2010/main" val="3836422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7559-27F2-4B8B-97E4-0CA295C58890}"/>
              </a:ext>
            </a:extLst>
          </p:cNvPr>
          <p:cNvSpPr>
            <a:spLocks noGrp="1"/>
          </p:cNvSpPr>
          <p:nvPr>
            <p:ph type="title"/>
          </p:nvPr>
        </p:nvSpPr>
        <p:spPr>
          <a:xfrm>
            <a:off x="2095499" y="-233357"/>
            <a:ext cx="8593521" cy="1325563"/>
          </a:xfrm>
        </p:spPr>
        <p:txBody>
          <a:bodyPr/>
          <a:lstStyle/>
          <a:p>
            <a:r>
              <a:rPr lang="en-US" dirty="0"/>
              <a:t>Livestock waste emissions in the NEI</a:t>
            </a:r>
          </a:p>
        </p:txBody>
      </p:sp>
      <p:sp>
        <p:nvSpPr>
          <p:cNvPr id="3" name="Content Placeholder 2">
            <a:extLst>
              <a:ext uri="{FF2B5EF4-FFF2-40B4-BE49-F238E27FC236}">
                <a16:creationId xmlns:a16="http://schemas.microsoft.com/office/drawing/2014/main" id="{5F1B02B5-A777-419F-B511-7358A8AD20AC}"/>
              </a:ext>
            </a:extLst>
          </p:cNvPr>
          <p:cNvSpPr>
            <a:spLocks noGrp="1"/>
          </p:cNvSpPr>
          <p:nvPr>
            <p:ph idx="1"/>
          </p:nvPr>
        </p:nvSpPr>
        <p:spPr>
          <a:xfrm>
            <a:off x="2152650" y="882869"/>
            <a:ext cx="7886700" cy="2076899"/>
          </a:xfrm>
        </p:spPr>
        <p:txBody>
          <a:bodyPr>
            <a:normAutofit/>
          </a:bodyPr>
          <a:lstStyle/>
          <a:p>
            <a:r>
              <a:rPr lang="en-US" sz="2400" dirty="0"/>
              <a:t>These are the only five SCCs that EPA reports their data into for the 2014 NEI (there are others that SLTs can choose to report into):</a:t>
            </a:r>
          </a:p>
          <a:p>
            <a:r>
              <a:rPr lang="en-US" sz="2400" dirty="0"/>
              <a:t>EPA estimates NH3 and VOC emissions for these SCCs</a:t>
            </a:r>
          </a:p>
          <a:p>
            <a:r>
              <a:rPr lang="en-US" sz="2400" dirty="0"/>
              <a:t>Livestock is inventoried in </a:t>
            </a:r>
            <a:r>
              <a:rPr lang="en-US" sz="2400" dirty="0" err="1"/>
              <a:t>NonPoint</a:t>
            </a:r>
            <a:r>
              <a:rPr lang="en-US" sz="2400" dirty="0"/>
              <a:t> (annual/county totals)</a:t>
            </a:r>
          </a:p>
          <a:p>
            <a:pPr marL="0" indent="0">
              <a:buNone/>
            </a:pPr>
            <a:endParaRPr lang="en-US" sz="2400" dirty="0"/>
          </a:p>
        </p:txBody>
      </p:sp>
      <p:sp>
        <p:nvSpPr>
          <p:cNvPr id="5" name="Slide Number Placeholder 4">
            <a:extLst>
              <a:ext uri="{FF2B5EF4-FFF2-40B4-BE49-F238E27FC236}">
                <a16:creationId xmlns:a16="http://schemas.microsoft.com/office/drawing/2014/main" id="{ADDBE6E9-BC72-42E0-A3CB-4D8026BD3DAE}"/>
              </a:ext>
            </a:extLst>
          </p:cNvPr>
          <p:cNvSpPr>
            <a:spLocks noGrp="1"/>
          </p:cNvSpPr>
          <p:nvPr>
            <p:ph type="sldNum" sz="quarter" idx="12"/>
          </p:nvPr>
        </p:nvSpPr>
        <p:spPr/>
        <p:txBody>
          <a:bodyPr/>
          <a:lstStyle/>
          <a:p>
            <a:fld id="{4CCF09B7-36D8-464D-A386-8F07541584EF}" type="slidenum">
              <a:rPr lang="en-US" smtClean="0"/>
              <a:t>67</a:t>
            </a:fld>
            <a:endParaRPr lang="en-US"/>
          </a:p>
        </p:txBody>
      </p:sp>
      <p:graphicFrame>
        <p:nvGraphicFramePr>
          <p:cNvPr id="6" name="Table 5">
            <a:extLst>
              <a:ext uri="{FF2B5EF4-FFF2-40B4-BE49-F238E27FC236}">
                <a16:creationId xmlns:a16="http://schemas.microsoft.com/office/drawing/2014/main" id="{6D287101-AE4B-45D4-BE89-8364ACE6DE80}"/>
              </a:ext>
            </a:extLst>
          </p:cNvPr>
          <p:cNvGraphicFramePr>
            <a:graphicFrameLocks noGrp="1"/>
          </p:cNvGraphicFramePr>
          <p:nvPr>
            <p:extLst>
              <p:ext uri="{D42A27DB-BD31-4B8C-83A1-F6EECF244321}">
                <p14:modId xmlns:p14="http://schemas.microsoft.com/office/powerpoint/2010/main" val="1413859467"/>
              </p:ext>
            </p:extLst>
          </p:nvPr>
        </p:nvGraphicFramePr>
        <p:xfrm>
          <a:off x="2090972" y="2790497"/>
          <a:ext cx="8013031" cy="3962657"/>
        </p:xfrm>
        <a:graphic>
          <a:graphicData uri="http://schemas.openxmlformats.org/drawingml/2006/table">
            <a:tbl>
              <a:tblPr firstRow="1" firstCol="1" bandRow="1">
                <a:tableStyleId>{5C22544A-7EE6-4342-B048-85BDC9FD1C3A}</a:tableStyleId>
              </a:tblPr>
              <a:tblGrid>
                <a:gridCol w="1252416">
                  <a:extLst>
                    <a:ext uri="{9D8B030D-6E8A-4147-A177-3AD203B41FA5}">
                      <a16:colId xmlns:a16="http://schemas.microsoft.com/office/drawing/2014/main" val="608491067"/>
                    </a:ext>
                  </a:extLst>
                </a:gridCol>
                <a:gridCol w="1346405">
                  <a:extLst>
                    <a:ext uri="{9D8B030D-6E8A-4147-A177-3AD203B41FA5}">
                      <a16:colId xmlns:a16="http://schemas.microsoft.com/office/drawing/2014/main" val="427330006"/>
                    </a:ext>
                  </a:extLst>
                </a:gridCol>
                <a:gridCol w="1961148">
                  <a:extLst>
                    <a:ext uri="{9D8B030D-6E8A-4147-A177-3AD203B41FA5}">
                      <a16:colId xmlns:a16="http://schemas.microsoft.com/office/drawing/2014/main" val="2148522894"/>
                    </a:ext>
                  </a:extLst>
                </a:gridCol>
                <a:gridCol w="1982707">
                  <a:extLst>
                    <a:ext uri="{9D8B030D-6E8A-4147-A177-3AD203B41FA5}">
                      <a16:colId xmlns:a16="http://schemas.microsoft.com/office/drawing/2014/main" val="624361753"/>
                    </a:ext>
                  </a:extLst>
                </a:gridCol>
                <a:gridCol w="1470355">
                  <a:extLst>
                    <a:ext uri="{9D8B030D-6E8A-4147-A177-3AD203B41FA5}">
                      <a16:colId xmlns:a16="http://schemas.microsoft.com/office/drawing/2014/main" val="1529207186"/>
                    </a:ext>
                  </a:extLst>
                </a:gridCol>
              </a:tblGrid>
              <a:tr h="280036">
                <a:tc>
                  <a:txBody>
                    <a:bodyPr/>
                    <a:lstStyle/>
                    <a:p>
                      <a:pPr marL="0" marR="0">
                        <a:lnSpc>
                          <a:spcPct val="107000"/>
                        </a:lnSpc>
                        <a:spcBef>
                          <a:spcPts val="0"/>
                        </a:spcBef>
                        <a:spcAft>
                          <a:spcPts val="800"/>
                        </a:spcAft>
                      </a:pPr>
                      <a:r>
                        <a:rPr lang="en-US" sz="1600">
                          <a:effectLst/>
                        </a:rPr>
                        <a:t>SCC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SCC Level 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0978205"/>
                  </a:ext>
                </a:extLst>
              </a:tr>
              <a:tr h="631587">
                <a:tc>
                  <a:txBody>
                    <a:bodyPr/>
                    <a:lstStyle/>
                    <a:p>
                      <a:pPr marL="0" marR="0">
                        <a:lnSpc>
                          <a:spcPct val="107000"/>
                        </a:lnSpc>
                        <a:spcBef>
                          <a:spcPts val="0"/>
                        </a:spcBef>
                        <a:spcAft>
                          <a:spcPts val="800"/>
                        </a:spcAft>
                      </a:pPr>
                      <a:r>
                        <a:rPr lang="en-US" sz="1600" dirty="0">
                          <a:effectLst/>
                        </a:rPr>
                        <a:t>2805002000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Agriculture Production - Livestock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Beef cattle production composite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Not Elsewhere Classified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7825245"/>
                  </a:ext>
                </a:extLst>
              </a:tr>
              <a:tr h="631587">
                <a:tc>
                  <a:txBody>
                    <a:bodyPr/>
                    <a:lstStyle/>
                    <a:p>
                      <a:pPr marL="0" marR="0">
                        <a:lnSpc>
                          <a:spcPct val="107000"/>
                        </a:lnSpc>
                        <a:spcBef>
                          <a:spcPts val="0"/>
                        </a:spcBef>
                        <a:spcAft>
                          <a:spcPts val="800"/>
                        </a:spcAft>
                      </a:pPr>
                      <a:r>
                        <a:rPr lang="en-US" sz="1600">
                          <a:effectLst/>
                        </a:rPr>
                        <a:t>2805018000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Agriculture Production - Livestock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Dairy cattle composite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Not Elsewhere Classified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6851199"/>
                  </a:ext>
                </a:extLst>
              </a:tr>
              <a:tr h="631587">
                <a:tc>
                  <a:txBody>
                    <a:bodyPr/>
                    <a:lstStyle/>
                    <a:p>
                      <a:pPr marL="0" marR="0">
                        <a:lnSpc>
                          <a:spcPct val="107000"/>
                        </a:lnSpc>
                        <a:spcBef>
                          <a:spcPts val="0"/>
                        </a:spcBef>
                        <a:spcAft>
                          <a:spcPts val="800"/>
                        </a:spcAft>
                      </a:pPr>
                      <a:r>
                        <a:rPr lang="en-US" sz="1600">
                          <a:effectLst/>
                        </a:rPr>
                        <a:t>2805025000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Agriculture Production - Livestock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Swine production composite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Not Elsewhere Classified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7699323"/>
                  </a:ext>
                </a:extLst>
              </a:tr>
              <a:tr h="1156273">
                <a:tc>
                  <a:txBody>
                    <a:bodyPr/>
                    <a:lstStyle/>
                    <a:p>
                      <a:pPr marL="0" marR="0">
                        <a:lnSpc>
                          <a:spcPct val="107000"/>
                        </a:lnSpc>
                        <a:spcBef>
                          <a:spcPts val="0"/>
                        </a:spcBef>
                        <a:spcAft>
                          <a:spcPts val="800"/>
                        </a:spcAft>
                      </a:pPr>
                      <a:r>
                        <a:rPr lang="en-US" sz="1600">
                          <a:effectLst/>
                        </a:rPr>
                        <a:t>2805007100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Agriculture Production - Livestock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Poultry production - layers with dry manure management systems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Confinement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8884413"/>
                  </a:ext>
                </a:extLst>
              </a:tr>
              <a:tr h="631587">
                <a:tc>
                  <a:txBody>
                    <a:bodyPr/>
                    <a:lstStyle/>
                    <a:p>
                      <a:pPr marL="0" marR="0">
                        <a:lnSpc>
                          <a:spcPct val="107000"/>
                        </a:lnSpc>
                        <a:spcBef>
                          <a:spcPts val="0"/>
                        </a:spcBef>
                        <a:spcAft>
                          <a:spcPts val="800"/>
                        </a:spcAft>
                      </a:pPr>
                      <a:r>
                        <a:rPr lang="en-US" sz="1600">
                          <a:effectLst/>
                        </a:rPr>
                        <a:t>2805030004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Miscellaneous Area Sources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Agriculture Production - Livestock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a:effectLst/>
                        </a:rPr>
                        <a:t>Poultry Waste Emissions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600" dirty="0">
                          <a:effectLst/>
                        </a:rPr>
                        <a:t>Broilers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7753407"/>
                  </a:ext>
                </a:extLst>
              </a:tr>
            </a:tbl>
          </a:graphicData>
        </a:graphic>
      </p:graphicFrame>
    </p:spTree>
    <p:extLst>
      <p:ext uri="{BB962C8B-B14F-4D97-AF65-F5344CB8AC3E}">
        <p14:creationId xmlns:p14="http://schemas.microsoft.com/office/powerpoint/2010/main" val="3446071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D630-582A-4290-88BD-4E8B9473C6B7}"/>
              </a:ext>
            </a:extLst>
          </p:cNvPr>
          <p:cNvSpPr>
            <a:spLocks noGrp="1"/>
          </p:cNvSpPr>
          <p:nvPr>
            <p:ph type="title"/>
          </p:nvPr>
        </p:nvSpPr>
        <p:spPr/>
        <p:txBody>
          <a:bodyPr>
            <a:normAutofit/>
          </a:bodyPr>
          <a:lstStyle/>
          <a:p>
            <a:r>
              <a:rPr lang="en-US" sz="3600" dirty="0"/>
              <a:t>General methods for going to 2014 NEI v2</a:t>
            </a:r>
          </a:p>
        </p:txBody>
      </p:sp>
      <p:sp>
        <p:nvSpPr>
          <p:cNvPr id="3" name="Content Placeholder 2">
            <a:extLst>
              <a:ext uri="{FF2B5EF4-FFF2-40B4-BE49-F238E27FC236}">
                <a16:creationId xmlns:a16="http://schemas.microsoft.com/office/drawing/2014/main" id="{85459803-8827-491F-B53C-DDCE4C1F4F0B}"/>
              </a:ext>
            </a:extLst>
          </p:cNvPr>
          <p:cNvSpPr>
            <a:spLocks noGrp="1"/>
          </p:cNvSpPr>
          <p:nvPr>
            <p:ph idx="1"/>
          </p:nvPr>
        </p:nvSpPr>
        <p:spPr/>
        <p:txBody>
          <a:bodyPr>
            <a:normAutofit lnSpcReduction="10000"/>
          </a:bodyPr>
          <a:lstStyle/>
          <a:p>
            <a:r>
              <a:rPr lang="en-US" dirty="0"/>
              <a:t>After reviewing the v1 estimates based on the methods outlined previously, we:</a:t>
            </a:r>
          </a:p>
          <a:p>
            <a:pPr lvl="1"/>
            <a:r>
              <a:rPr lang="en-US" dirty="0"/>
              <a:t>Found errors in allocations of emissions to counties</a:t>
            </a:r>
          </a:p>
          <a:p>
            <a:pPr lvl="1"/>
            <a:r>
              <a:rPr lang="en-US" dirty="0"/>
              <a:t>Had several states ask us to use more up-to-date animal population data</a:t>
            </a:r>
          </a:p>
          <a:p>
            <a:r>
              <a:rPr lang="en-US" dirty="0"/>
              <a:t>In going to the v2 inventory:</a:t>
            </a:r>
          </a:p>
          <a:p>
            <a:pPr lvl="1"/>
            <a:r>
              <a:rPr lang="en-US" dirty="0"/>
              <a:t>We corrected the county allocation errors</a:t>
            </a:r>
          </a:p>
          <a:p>
            <a:pPr lvl="1"/>
            <a:r>
              <a:rPr lang="en-US" dirty="0"/>
              <a:t>We estimated revised 2014 county-level animal populations using USDA 2014 Survey and 2012 Census data.  Then constructed the v2 inventory using EFs from CMU’s v1 model.</a:t>
            </a:r>
          </a:p>
          <a:p>
            <a:pPr lvl="1"/>
            <a:r>
              <a:rPr lang="en-US" dirty="0"/>
              <a:t>We did not alter the FEM model in going from v1 to v2, so used the same 2011 meteorology</a:t>
            </a:r>
          </a:p>
          <a:p>
            <a:pPr lvl="1"/>
            <a:r>
              <a:rPr lang="en-US" dirty="0"/>
              <a:t>We added VOC emissions to this sector</a:t>
            </a:r>
          </a:p>
          <a:p>
            <a:pPr lvl="1"/>
            <a:endParaRPr lang="en-US" dirty="0"/>
          </a:p>
          <a:p>
            <a:pPr lvl="1"/>
            <a:endParaRPr lang="en-US" dirty="0"/>
          </a:p>
          <a:p>
            <a:pPr marL="457200" lvl="1" indent="0">
              <a:buNone/>
            </a:pPr>
            <a:endParaRPr lang="en-US" dirty="0"/>
          </a:p>
        </p:txBody>
      </p:sp>
      <p:sp>
        <p:nvSpPr>
          <p:cNvPr id="5" name="Slide Number Placeholder 4">
            <a:extLst>
              <a:ext uri="{FF2B5EF4-FFF2-40B4-BE49-F238E27FC236}">
                <a16:creationId xmlns:a16="http://schemas.microsoft.com/office/drawing/2014/main" id="{048E5E64-501D-4D86-B437-628C44887313}"/>
              </a:ext>
            </a:extLst>
          </p:cNvPr>
          <p:cNvSpPr>
            <a:spLocks noGrp="1"/>
          </p:cNvSpPr>
          <p:nvPr>
            <p:ph type="sldNum" sz="quarter" idx="12"/>
          </p:nvPr>
        </p:nvSpPr>
        <p:spPr/>
        <p:txBody>
          <a:bodyPr/>
          <a:lstStyle/>
          <a:p>
            <a:fld id="{4CCF09B7-36D8-464D-A386-8F07541584EF}" type="slidenum">
              <a:rPr lang="en-US" smtClean="0"/>
              <a:t>68</a:t>
            </a:fld>
            <a:endParaRPr lang="en-US"/>
          </a:p>
        </p:txBody>
      </p:sp>
    </p:spTree>
    <p:extLst>
      <p:ext uri="{BB962C8B-B14F-4D97-AF65-F5344CB8AC3E}">
        <p14:creationId xmlns:p14="http://schemas.microsoft.com/office/powerpoint/2010/main" val="553226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54060" y="1002082"/>
            <a:ext cx="8335988" cy="5241701"/>
          </a:xfrm>
        </p:spPr>
        <p:txBody>
          <a:bodyPr>
            <a:normAutofit lnSpcReduction="10000"/>
          </a:bodyPr>
          <a:lstStyle/>
          <a:p>
            <a:pPr>
              <a:spcAft>
                <a:spcPts val="600"/>
              </a:spcAft>
            </a:pPr>
            <a:r>
              <a:rPr lang="en-US" sz="2400" dirty="0"/>
              <a:t>Animal population data were obtained primarily from the 2014 USDA National Agricultural Statistics Service (NASS) Quick Stats program</a:t>
            </a:r>
          </a:p>
          <a:p>
            <a:pPr lvl="1"/>
            <a:r>
              <a:rPr lang="en-US" dirty="0"/>
              <a:t>As many counties as possible across the United States</a:t>
            </a:r>
          </a:p>
          <a:p>
            <a:pPr lvl="1"/>
            <a:r>
              <a:rPr lang="en-US" dirty="0"/>
              <a:t>Single farm counties/types not reported (NR) for confidentiality</a:t>
            </a:r>
          </a:p>
          <a:p>
            <a:pPr lvl="1"/>
            <a:r>
              <a:rPr lang="en-US" dirty="0"/>
              <a:t>Not as complete as the USDA Census</a:t>
            </a:r>
          </a:p>
          <a:p>
            <a:r>
              <a:rPr lang="en-US" sz="2400" dirty="0"/>
              <a:t>USDA 2012 Census used to augment the 2014 Survey for NR</a:t>
            </a:r>
          </a:p>
          <a:p>
            <a:pPr lvl="1"/>
            <a:r>
              <a:rPr lang="en-US" dirty="0"/>
              <a:t>Unclear if NR is 0 or grouped </a:t>
            </a:r>
          </a:p>
          <a:p>
            <a:pPr lvl="1"/>
            <a:r>
              <a:rPr lang="en-US" dirty="0"/>
              <a:t>If 2014 county/type = NR and 2012 reported, </a:t>
            </a:r>
            <a:br>
              <a:rPr lang="en-US" dirty="0"/>
            </a:br>
            <a:r>
              <a:rPr lang="en-US" dirty="0"/>
              <a:t>2014 pop = 2012 pop x state 2014pop / 2012 pop</a:t>
            </a:r>
          </a:p>
          <a:p>
            <a:r>
              <a:rPr lang="en-US" sz="2400" dirty="0"/>
              <a:t>County/types with NR in 2012 and 2014</a:t>
            </a:r>
          </a:p>
          <a:p>
            <a:pPr lvl="1"/>
            <a:r>
              <a:rPr lang="en-US" dirty="0"/>
              <a:t>Diff = 2014 state – </a:t>
            </a:r>
            <a:r>
              <a:rPr lang="en-US" dirty="0">
                <a:sym typeface="Symbol" panose="05050102010706020507" pitchFamily="18" charset="2"/>
              </a:rPr>
              <a:t> </a:t>
            </a:r>
            <a:r>
              <a:rPr lang="en-US" dirty="0"/>
              <a:t>2014 counties</a:t>
            </a:r>
          </a:p>
          <a:p>
            <a:pPr lvl="1"/>
            <a:r>
              <a:rPr lang="en-US" dirty="0"/>
              <a:t>NR counties = Diff / (Number of NR counties)</a:t>
            </a:r>
            <a:endParaRPr lang="en-US" sz="2000" dirty="0"/>
          </a:p>
        </p:txBody>
      </p:sp>
      <p:sp>
        <p:nvSpPr>
          <p:cNvPr id="4" name="Slide Number Placeholder 3"/>
          <p:cNvSpPr>
            <a:spLocks noGrp="1"/>
          </p:cNvSpPr>
          <p:nvPr>
            <p:ph type="sldNum" sz="quarter" idx="12"/>
          </p:nvPr>
        </p:nvSpPr>
        <p:spPr/>
        <p:txBody>
          <a:bodyPr>
            <a:normAutofit/>
          </a:bodyPr>
          <a:lstStyle/>
          <a:p>
            <a:fld id="{DBD5FEB5-9E17-4574-9F62-6D41CEBA7836}" type="slidenum">
              <a:rPr lang="en-US" smtClean="0"/>
              <a:t>69</a:t>
            </a:fld>
            <a:endParaRPr lang="en-US"/>
          </a:p>
        </p:txBody>
      </p:sp>
      <p:sp>
        <p:nvSpPr>
          <p:cNvPr id="7" name="Title 1">
            <a:extLst>
              <a:ext uri="{FF2B5EF4-FFF2-40B4-BE49-F238E27FC236}">
                <a16:creationId xmlns:a16="http://schemas.microsoft.com/office/drawing/2014/main" id="{A9805706-4362-41F0-B433-DB93A4C91F8C}"/>
              </a:ext>
            </a:extLst>
          </p:cNvPr>
          <p:cNvSpPr>
            <a:spLocks noGrp="1"/>
          </p:cNvSpPr>
          <p:nvPr>
            <p:ph type="title"/>
          </p:nvPr>
        </p:nvSpPr>
        <p:spPr>
          <a:xfrm>
            <a:off x="2149173" y="146565"/>
            <a:ext cx="6806937" cy="742950"/>
          </a:xfrm>
        </p:spPr>
        <p:txBody>
          <a:bodyPr>
            <a:normAutofit fontScale="90000"/>
          </a:bodyPr>
          <a:lstStyle/>
          <a:p>
            <a:pPr eaLnBrk="1" hangingPunct="1"/>
            <a:r>
              <a:rPr lang="en-US" sz="2800" b="1" dirty="0">
                <a:latin typeface="Arial" charset="0"/>
                <a:cs typeface="Arial" charset="0"/>
              </a:rPr>
              <a:t>2014 NEI v2 – Animal Population Revisions</a:t>
            </a:r>
          </a:p>
        </p:txBody>
      </p:sp>
    </p:spTree>
    <p:extLst>
      <p:ext uri="{BB962C8B-B14F-4D97-AF65-F5344CB8AC3E}">
        <p14:creationId xmlns:p14="http://schemas.microsoft.com/office/powerpoint/2010/main" val="4108129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Background on NH3</a:t>
            </a:r>
          </a:p>
        </p:txBody>
      </p:sp>
      <p:sp>
        <p:nvSpPr>
          <p:cNvPr id="3" name="Content Placeholder 2"/>
          <p:cNvSpPr>
            <a:spLocks noGrp="1"/>
          </p:cNvSpPr>
          <p:nvPr>
            <p:ph idx="1"/>
          </p:nvPr>
        </p:nvSpPr>
        <p:spPr/>
        <p:txBody>
          <a:bodyPr>
            <a:normAutofit fontScale="85000" lnSpcReduction="20000"/>
          </a:bodyPr>
          <a:lstStyle/>
          <a:p>
            <a:r>
              <a:rPr lang="en-US" dirty="0"/>
              <a:t>Brief look at NH3 and atmospheric chemistry</a:t>
            </a:r>
          </a:p>
          <a:p>
            <a:r>
              <a:rPr lang="en-US" dirty="0"/>
              <a:t>Policy relevance of NH3</a:t>
            </a:r>
            <a:endParaRPr lang="en-US" baseline="-25000" dirty="0"/>
          </a:p>
          <a:p>
            <a:pPr lvl="1"/>
            <a:r>
              <a:rPr lang="en-US" dirty="0"/>
              <a:t>Precursor insignificance demonstrations</a:t>
            </a:r>
          </a:p>
          <a:p>
            <a:pPr lvl="1"/>
            <a:r>
              <a:rPr lang="en-US" dirty="0"/>
              <a:t>SIP development examples</a:t>
            </a:r>
          </a:p>
          <a:p>
            <a:pPr lvl="1"/>
            <a:r>
              <a:rPr lang="en-US" dirty="0"/>
              <a:t>Standard-setting and regional haze</a:t>
            </a:r>
          </a:p>
          <a:p>
            <a:r>
              <a:rPr lang="en-US" dirty="0"/>
              <a:t>Model-measurement comparisons</a:t>
            </a:r>
          </a:p>
          <a:p>
            <a:pPr lvl="1"/>
            <a:r>
              <a:rPr lang="en-US" dirty="0"/>
              <a:t>Suggest that NH3 emissions are too low</a:t>
            </a:r>
          </a:p>
          <a:p>
            <a:pPr lvl="1"/>
            <a:r>
              <a:rPr lang="en-US" dirty="0"/>
              <a:t>Deposition issues</a:t>
            </a:r>
          </a:p>
          <a:p>
            <a:r>
              <a:rPr lang="en-US" dirty="0"/>
              <a:t>Emission inventories</a:t>
            </a:r>
          </a:p>
          <a:p>
            <a:pPr lvl="1"/>
            <a:r>
              <a:rPr lang="en-US" dirty="0"/>
              <a:t>Sectors of importance as we move to the 2017 NEI focus</a:t>
            </a:r>
          </a:p>
          <a:p>
            <a:r>
              <a:rPr lang="en-US" dirty="0"/>
              <a:t>Resource-sensitive projects that need to be completed to address perceived shortcomings in inventories, measurements, and modeling of ammonia</a:t>
            </a:r>
          </a:p>
          <a:p>
            <a:pPr lvl="1"/>
            <a:r>
              <a:rPr lang="en-US" dirty="0"/>
              <a:t>The emissions inventory is one of those key projects that need to be completed</a:t>
            </a:r>
          </a:p>
        </p:txBody>
      </p:sp>
      <p:sp>
        <p:nvSpPr>
          <p:cNvPr id="4" name="Slide Number Placeholder 3"/>
          <p:cNvSpPr>
            <a:spLocks noGrp="1"/>
          </p:cNvSpPr>
          <p:nvPr>
            <p:ph type="sldNum" sz="quarter" idx="12"/>
          </p:nvPr>
        </p:nvSpPr>
        <p:spPr/>
        <p:txBody>
          <a:bodyPr/>
          <a:lstStyle/>
          <a:p>
            <a:fld id="{4CCF09B7-36D8-464D-A386-8F07541584EF}" type="slidenum">
              <a:rPr lang="en-US" smtClean="0"/>
              <a:t>7</a:t>
            </a:fld>
            <a:endParaRPr lang="en-US"/>
          </a:p>
        </p:txBody>
      </p:sp>
    </p:spTree>
    <p:extLst>
      <p:ext uri="{BB962C8B-B14F-4D97-AF65-F5344CB8AC3E}">
        <p14:creationId xmlns:p14="http://schemas.microsoft.com/office/powerpoint/2010/main" val="2237027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nvPr>
        </p:nvGraphicFramePr>
        <p:xfrm>
          <a:off x="2131364" y="1708727"/>
          <a:ext cx="7714600" cy="4336143"/>
        </p:xfrm>
        <a:graphic>
          <a:graphicData uri="http://schemas.openxmlformats.org/drawingml/2006/table">
            <a:tbl>
              <a:tblPr firstRow="1" firstCol="1" bandRow="1"/>
              <a:tblGrid>
                <a:gridCol w="1328325">
                  <a:extLst>
                    <a:ext uri="{9D8B030D-6E8A-4147-A177-3AD203B41FA5}">
                      <a16:colId xmlns:a16="http://schemas.microsoft.com/office/drawing/2014/main" val="3068157626"/>
                    </a:ext>
                  </a:extLst>
                </a:gridCol>
                <a:gridCol w="6386275">
                  <a:extLst>
                    <a:ext uri="{9D8B030D-6E8A-4147-A177-3AD203B41FA5}">
                      <a16:colId xmlns:a16="http://schemas.microsoft.com/office/drawing/2014/main" val="231810384"/>
                    </a:ext>
                  </a:extLst>
                </a:gridCol>
              </a:tblGrid>
              <a:tr h="615970">
                <a:tc>
                  <a:txBody>
                    <a:bodyPr/>
                    <a:lstStyle/>
                    <a:p>
                      <a:pPr marL="0" marR="0" algn="ctr">
                        <a:lnSpc>
                          <a:spcPct val="107000"/>
                        </a:lnSpc>
                        <a:spcBef>
                          <a:spcPts val="0"/>
                        </a:spcBef>
                        <a:spcAft>
                          <a:spcPts val="0"/>
                        </a:spcAft>
                      </a:pPr>
                      <a:r>
                        <a:rPr lang="en-US" sz="2100" b="1" dirty="0">
                          <a:solidFill>
                            <a:srgbClr val="000000"/>
                          </a:solidFill>
                          <a:effectLst/>
                          <a:latin typeface="+mj-lt"/>
                          <a:ea typeface="Times New Roman" panose="02020603050405020304" pitchFamily="18" charset="0"/>
                          <a:cs typeface="Times New Roman" panose="02020603050405020304" pitchFamily="18" charset="0"/>
                        </a:rPr>
                        <a:t>Animal Type</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100" b="1" dirty="0">
                          <a:solidFill>
                            <a:srgbClr val="000000"/>
                          </a:solidFill>
                          <a:effectLst/>
                          <a:latin typeface="+mj-lt"/>
                          <a:ea typeface="Times New Roman" panose="02020603050405020304" pitchFamily="18" charset="0"/>
                          <a:cs typeface="Times New Roman" panose="02020603050405020304" pitchFamily="18" charset="0"/>
                        </a:rPr>
                        <a:t>Source</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59511"/>
                  </a:ext>
                </a:extLst>
              </a:tr>
              <a:tr h="1574771">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Chicken Broilers</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The inventory reflects the </a:t>
                      </a:r>
                      <a:r>
                        <a:rPr lang="en-US" sz="2100" b="1" dirty="0">
                          <a:solidFill>
                            <a:srgbClr val="000000"/>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2012 state level totals</a:t>
                      </a:r>
                      <a:r>
                        <a:rPr lang="en-US" sz="2100" dirty="0">
                          <a:solidFill>
                            <a:srgbClr val="000000"/>
                          </a:solidFill>
                          <a:effectLst/>
                          <a:latin typeface="+mj-lt"/>
                          <a:ea typeface="Times New Roman" panose="02020603050405020304" pitchFamily="18" charset="0"/>
                          <a:cs typeface="Times New Roman" panose="02020603050405020304" pitchFamily="18" charset="0"/>
                        </a:rPr>
                        <a:t>, because no 2014 data is available in the Survey at either the county or state level. The NR county gap fill described in previous slide used as needed.</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255821"/>
                  </a:ext>
                </a:extLst>
              </a:tr>
              <a:tr h="2076461">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Chicken</a:t>
                      </a:r>
                    </a:p>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Layers</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100" dirty="0">
                          <a:solidFill>
                            <a:srgbClr val="000000"/>
                          </a:solidFill>
                          <a:effectLst/>
                          <a:latin typeface="+mj-lt"/>
                          <a:ea typeface="Times New Roman" panose="02020603050405020304" pitchFamily="18" charset="0"/>
                          <a:cs typeface="Times New Roman" panose="02020603050405020304" pitchFamily="18" charset="0"/>
                        </a:rPr>
                        <a:t>The inventory is based </a:t>
                      </a:r>
                      <a:r>
                        <a:rPr lang="en-US" sz="2100" b="1" dirty="0">
                          <a:solidFill>
                            <a:srgbClr val="000000"/>
                          </a:solidFill>
                          <a:effectLst/>
                          <a:latin typeface="+mj-lt"/>
                          <a:ea typeface="Times New Roman" panose="02020603050405020304" pitchFamily="18" charset="0"/>
                          <a:cs typeface="Times New Roman" panose="02020603050405020304" pitchFamily="18" charset="0"/>
                        </a:rPr>
                        <a:t>primarily on the 2012 Census</a:t>
                      </a:r>
                      <a:r>
                        <a:rPr lang="en-US" sz="2100" dirty="0">
                          <a:solidFill>
                            <a:srgbClr val="000000"/>
                          </a:solidFill>
                          <a:effectLst/>
                          <a:latin typeface="+mj-lt"/>
                          <a:ea typeface="Times New Roman" panose="02020603050405020304" pitchFamily="18" charset="0"/>
                          <a:cs typeface="Times New Roman" panose="02020603050405020304" pitchFamily="18" charset="0"/>
                        </a:rPr>
                        <a:t>. There were 30 states with 2014 state level </a:t>
                      </a:r>
                      <a:r>
                        <a:rPr lang="en-US" sz="2100" i="0" dirty="0">
                          <a:solidFill>
                            <a:srgbClr val="000000"/>
                          </a:solidFill>
                          <a:effectLst/>
                          <a:latin typeface="+mj-lt"/>
                          <a:ea typeface="Times New Roman" panose="02020603050405020304" pitchFamily="18" charset="0"/>
                          <a:cs typeface="Times New Roman" panose="02020603050405020304" pitchFamily="18" charset="0"/>
                        </a:rPr>
                        <a:t>population</a:t>
                      </a:r>
                      <a:r>
                        <a:rPr lang="en-US" sz="2100" dirty="0">
                          <a:solidFill>
                            <a:srgbClr val="000000"/>
                          </a:solidFill>
                          <a:effectLst/>
                          <a:latin typeface="+mj-lt"/>
                          <a:ea typeface="Times New Roman" panose="02020603050405020304" pitchFamily="18" charset="0"/>
                          <a:cs typeface="Times New Roman" panose="02020603050405020304" pitchFamily="18" charset="0"/>
                        </a:rPr>
                        <a:t> data, and the 2012 county level populations for those states were adjusted to reflect the change in population between 2012 and 2014 state level totals.  </a:t>
                      </a:r>
                      <a:endParaRPr lang="en-US" sz="21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205366"/>
                  </a:ext>
                </a:extLst>
              </a:tr>
            </a:tbl>
          </a:graphicData>
        </a:graphic>
      </p:graphicFrame>
      <p:sp>
        <p:nvSpPr>
          <p:cNvPr id="3" name="Slide Number Placeholder 2"/>
          <p:cNvSpPr>
            <a:spLocks noGrp="1"/>
          </p:cNvSpPr>
          <p:nvPr>
            <p:ph type="sldNum" sz="quarter" idx="12"/>
          </p:nvPr>
        </p:nvSpPr>
        <p:spPr/>
        <p:txBody>
          <a:bodyPr>
            <a:normAutofit/>
          </a:bodyPr>
          <a:lstStyle/>
          <a:p>
            <a:fld id="{DBD5FEB5-9E17-4574-9F62-6D41CEBA7836}" type="slidenum">
              <a:rPr lang="en-US" smtClean="0"/>
              <a:t>70</a:t>
            </a:fld>
            <a:endParaRPr lang="en-US"/>
          </a:p>
        </p:txBody>
      </p:sp>
      <p:sp>
        <p:nvSpPr>
          <p:cNvPr id="7" name="Title 1">
            <a:extLst>
              <a:ext uri="{FF2B5EF4-FFF2-40B4-BE49-F238E27FC236}">
                <a16:creationId xmlns:a16="http://schemas.microsoft.com/office/drawing/2014/main" id="{DE5859C4-B252-4734-B443-03258B749D5A}"/>
              </a:ext>
            </a:extLst>
          </p:cNvPr>
          <p:cNvSpPr>
            <a:spLocks noGrp="1"/>
          </p:cNvSpPr>
          <p:nvPr>
            <p:ph type="title"/>
          </p:nvPr>
        </p:nvSpPr>
        <p:spPr>
          <a:xfrm>
            <a:off x="2131363" y="437572"/>
            <a:ext cx="6115050" cy="742950"/>
          </a:xfrm>
        </p:spPr>
        <p:txBody>
          <a:bodyPr>
            <a:normAutofit fontScale="90000"/>
          </a:bodyPr>
          <a:lstStyle/>
          <a:p>
            <a:pPr eaLnBrk="1" hangingPunct="1"/>
            <a:r>
              <a:rPr lang="en-US" sz="2800" b="1" dirty="0">
                <a:latin typeface="Arial" charset="0"/>
                <a:cs typeface="Arial" charset="0"/>
              </a:rPr>
              <a:t>Details – Animal Populations, Chickens</a:t>
            </a:r>
          </a:p>
        </p:txBody>
      </p:sp>
    </p:spTree>
    <p:extLst>
      <p:ext uri="{BB962C8B-B14F-4D97-AF65-F5344CB8AC3E}">
        <p14:creationId xmlns:p14="http://schemas.microsoft.com/office/powerpoint/2010/main" val="3171156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nvPr>
        </p:nvGraphicFramePr>
        <p:xfrm>
          <a:off x="2131364" y="1708726"/>
          <a:ext cx="7714600" cy="4132701"/>
        </p:xfrm>
        <a:graphic>
          <a:graphicData uri="http://schemas.openxmlformats.org/drawingml/2006/table">
            <a:tbl>
              <a:tblPr firstRow="1" firstCol="1" bandRow="1"/>
              <a:tblGrid>
                <a:gridCol w="1328325">
                  <a:extLst>
                    <a:ext uri="{9D8B030D-6E8A-4147-A177-3AD203B41FA5}">
                      <a16:colId xmlns:a16="http://schemas.microsoft.com/office/drawing/2014/main" val="3068157626"/>
                    </a:ext>
                  </a:extLst>
                </a:gridCol>
                <a:gridCol w="6386275">
                  <a:extLst>
                    <a:ext uri="{9D8B030D-6E8A-4147-A177-3AD203B41FA5}">
                      <a16:colId xmlns:a16="http://schemas.microsoft.com/office/drawing/2014/main" val="231810384"/>
                    </a:ext>
                  </a:extLst>
                </a:gridCol>
              </a:tblGrid>
              <a:tr h="686293">
                <a:tc>
                  <a:txBody>
                    <a:bodyPr/>
                    <a:lstStyle/>
                    <a:p>
                      <a:pPr marL="0" marR="0" algn="ctr">
                        <a:lnSpc>
                          <a:spcPct val="107000"/>
                        </a:lnSpc>
                        <a:spcBef>
                          <a:spcPts val="0"/>
                        </a:spcBef>
                        <a:spcAft>
                          <a:spcPts val="0"/>
                        </a:spcAft>
                      </a:pPr>
                      <a:r>
                        <a:rPr lang="en-US" sz="2400" b="1" dirty="0">
                          <a:solidFill>
                            <a:srgbClr val="000000"/>
                          </a:solidFill>
                          <a:effectLst/>
                          <a:latin typeface="+mj-lt"/>
                          <a:ea typeface="Times New Roman" panose="02020603050405020304" pitchFamily="18" charset="0"/>
                          <a:cs typeface="Times New Roman" panose="02020603050405020304" pitchFamily="18" charset="0"/>
                        </a:rPr>
                        <a:t>Animal Type</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mj-lt"/>
                          <a:ea typeface="Times New Roman" panose="02020603050405020304" pitchFamily="18" charset="0"/>
                          <a:cs typeface="Times New Roman" panose="02020603050405020304" pitchFamily="18" charset="0"/>
                        </a:rPr>
                        <a:t>Source</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59511"/>
                  </a:ext>
                </a:extLst>
              </a:tr>
              <a:tr h="3350000">
                <a:tc>
                  <a:txBody>
                    <a:bodyPr/>
                    <a:lstStyle/>
                    <a:p>
                      <a:pPr marL="0" marR="0" algn="l">
                        <a:lnSpc>
                          <a:spcPct val="107000"/>
                        </a:lnSpc>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Swine</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solidFill>
                            <a:srgbClr val="000000"/>
                          </a:solidFill>
                          <a:effectLst/>
                          <a:latin typeface="+mj-lt"/>
                          <a:ea typeface="Times New Roman" panose="02020603050405020304" pitchFamily="18" charset="0"/>
                          <a:cs typeface="Times New Roman" panose="02020603050405020304" pitchFamily="18" charset="0"/>
                        </a:rPr>
                        <a:t>The NEI 2014 v1 inventory had four states with 2014 county level data (MT, NC, ND, OK).  These states were not changed for v2. The other 46 states were updated to reflect the 2014 state-level total. The county populations were</a:t>
                      </a:r>
                      <a:r>
                        <a:rPr kumimoji="0" lang="en-US" sz="2400" kern="1200" dirty="0">
                          <a:solidFill>
                            <a:srgbClr val="000000"/>
                          </a:solidFill>
                          <a:effectLst/>
                          <a:latin typeface="+mn-lt"/>
                          <a:ea typeface="Times New Roman" panose="02020603050405020304" pitchFamily="18" charset="0"/>
                          <a:cs typeface="Times New Roman" panose="02020603050405020304" pitchFamily="18" charset="0"/>
                        </a:rPr>
                        <a:t> adjusted to reflect the change in population between 2012 and 2014 state level totals</a:t>
                      </a:r>
                      <a:r>
                        <a:rPr lang="en-US" sz="2400" dirty="0">
                          <a:solidFill>
                            <a:srgbClr val="000000"/>
                          </a:solidFill>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011055"/>
                  </a:ext>
                </a:extLst>
              </a:tr>
            </a:tbl>
          </a:graphicData>
        </a:graphic>
      </p:graphicFrame>
      <p:sp>
        <p:nvSpPr>
          <p:cNvPr id="3" name="Slide Number Placeholder 2"/>
          <p:cNvSpPr>
            <a:spLocks noGrp="1"/>
          </p:cNvSpPr>
          <p:nvPr>
            <p:ph type="sldNum" sz="quarter" idx="12"/>
          </p:nvPr>
        </p:nvSpPr>
        <p:spPr/>
        <p:txBody>
          <a:bodyPr>
            <a:normAutofit/>
          </a:bodyPr>
          <a:lstStyle/>
          <a:p>
            <a:fld id="{DBD5FEB5-9E17-4574-9F62-6D41CEBA7836}" type="slidenum">
              <a:rPr lang="en-US" smtClean="0"/>
              <a:t>71</a:t>
            </a:fld>
            <a:endParaRPr lang="en-US"/>
          </a:p>
        </p:txBody>
      </p:sp>
      <p:sp>
        <p:nvSpPr>
          <p:cNvPr id="7" name="Title 1">
            <a:extLst>
              <a:ext uri="{FF2B5EF4-FFF2-40B4-BE49-F238E27FC236}">
                <a16:creationId xmlns:a16="http://schemas.microsoft.com/office/drawing/2014/main" id="{DE5859C4-B252-4734-B443-03258B749D5A}"/>
              </a:ext>
            </a:extLst>
          </p:cNvPr>
          <p:cNvSpPr>
            <a:spLocks noGrp="1"/>
          </p:cNvSpPr>
          <p:nvPr>
            <p:ph type="title"/>
          </p:nvPr>
        </p:nvSpPr>
        <p:spPr>
          <a:xfrm>
            <a:off x="2131363" y="437572"/>
            <a:ext cx="6115050" cy="742950"/>
          </a:xfrm>
        </p:spPr>
        <p:txBody>
          <a:bodyPr>
            <a:normAutofit fontScale="90000"/>
          </a:bodyPr>
          <a:lstStyle/>
          <a:p>
            <a:pPr eaLnBrk="1" hangingPunct="1"/>
            <a:r>
              <a:rPr lang="en-US" sz="2800" b="1" dirty="0">
                <a:latin typeface="Arial" charset="0"/>
                <a:cs typeface="Arial" charset="0"/>
              </a:rPr>
              <a:t>Details – Animal Populations, swine</a:t>
            </a:r>
          </a:p>
        </p:txBody>
      </p:sp>
    </p:spTree>
    <p:extLst>
      <p:ext uri="{BB962C8B-B14F-4D97-AF65-F5344CB8AC3E}">
        <p14:creationId xmlns:p14="http://schemas.microsoft.com/office/powerpoint/2010/main" val="3318496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nvPr>
        </p:nvGraphicFramePr>
        <p:xfrm>
          <a:off x="2149837" y="1709628"/>
          <a:ext cx="7428272" cy="4507038"/>
        </p:xfrm>
        <a:graphic>
          <a:graphicData uri="http://schemas.openxmlformats.org/drawingml/2006/table">
            <a:tbl>
              <a:tblPr firstRow="1" firstCol="1" bandRow="1"/>
              <a:tblGrid>
                <a:gridCol w="1279024">
                  <a:extLst>
                    <a:ext uri="{9D8B030D-6E8A-4147-A177-3AD203B41FA5}">
                      <a16:colId xmlns:a16="http://schemas.microsoft.com/office/drawing/2014/main" val="3068157626"/>
                    </a:ext>
                  </a:extLst>
                </a:gridCol>
                <a:gridCol w="6149248">
                  <a:extLst>
                    <a:ext uri="{9D8B030D-6E8A-4147-A177-3AD203B41FA5}">
                      <a16:colId xmlns:a16="http://schemas.microsoft.com/office/drawing/2014/main" val="231810384"/>
                    </a:ext>
                  </a:extLst>
                </a:gridCol>
              </a:tblGrid>
              <a:tr h="623969">
                <a:tc>
                  <a:txBody>
                    <a:bodyPr/>
                    <a:lstStyle/>
                    <a:p>
                      <a:pPr marL="0" marR="0" algn="ctr">
                        <a:lnSpc>
                          <a:spcPct val="107000"/>
                        </a:lnSpc>
                        <a:spcBef>
                          <a:spcPts val="0"/>
                        </a:spcBef>
                        <a:spcAft>
                          <a:spcPts val="0"/>
                        </a:spcAft>
                      </a:pPr>
                      <a:r>
                        <a:rPr lang="en-US" sz="2000" b="1" dirty="0">
                          <a:solidFill>
                            <a:srgbClr val="000000"/>
                          </a:solidFill>
                          <a:effectLst/>
                          <a:latin typeface="+mj-lt"/>
                          <a:ea typeface="Times New Roman" panose="02020603050405020304" pitchFamily="18" charset="0"/>
                          <a:cs typeface="Times New Roman" panose="02020603050405020304" pitchFamily="18" charset="0"/>
                        </a:rPr>
                        <a:t>Animal Type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dirty="0">
                          <a:solidFill>
                            <a:srgbClr val="000000"/>
                          </a:solidFill>
                          <a:effectLst/>
                          <a:latin typeface="+mj-lt"/>
                          <a:ea typeface="Times New Roman" panose="02020603050405020304" pitchFamily="18" charset="0"/>
                          <a:cs typeface="Times New Roman" panose="02020603050405020304" pitchFamily="18" charset="0"/>
                        </a:rPr>
                        <a:t>Source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59511"/>
                  </a:ext>
                </a:extLst>
              </a:tr>
              <a:tr h="1927383">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Dairy Cattle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Counts are based on 2014 Survey data where available, and counties with missing data are “gap filled” using the algorithm described earlier.  </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219911"/>
                  </a:ext>
                </a:extLst>
              </a:tr>
              <a:tr h="1927383">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Beef Cattle</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Counts are based on 2014 Survey data where available, and counties with missing data are “gap filled” using the algorithm described earlier.</a:t>
                      </a:r>
                      <a:endParaRPr lang="en-US" sz="2000" dirty="0">
                        <a:effectLst/>
                        <a:latin typeface="+mj-lt"/>
                        <a:ea typeface="Calibri" panose="020F0502020204030204" pitchFamily="34" charset="0"/>
                        <a:cs typeface="Times New Roman" panose="02020603050405020304" pitchFamily="18" charset="0"/>
                      </a:endParaRPr>
                    </a:p>
                  </a:txBody>
                  <a:tcPr marL="48649" marR="48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626862"/>
                  </a:ext>
                </a:extLst>
              </a:tr>
            </a:tbl>
          </a:graphicData>
        </a:graphic>
      </p:graphicFrame>
      <p:sp>
        <p:nvSpPr>
          <p:cNvPr id="3" name="Slide Number Placeholder 2"/>
          <p:cNvSpPr>
            <a:spLocks noGrp="1"/>
          </p:cNvSpPr>
          <p:nvPr>
            <p:ph type="sldNum" sz="quarter" idx="12"/>
          </p:nvPr>
        </p:nvSpPr>
        <p:spPr/>
        <p:txBody>
          <a:bodyPr>
            <a:normAutofit/>
          </a:bodyPr>
          <a:lstStyle/>
          <a:p>
            <a:fld id="{DBD5FEB5-9E17-4574-9F62-6D41CEBA7836}" type="slidenum">
              <a:rPr lang="en-US" smtClean="0"/>
              <a:t>72</a:t>
            </a:fld>
            <a:endParaRPr lang="en-US"/>
          </a:p>
        </p:txBody>
      </p:sp>
      <p:sp>
        <p:nvSpPr>
          <p:cNvPr id="7" name="Title 1">
            <a:extLst>
              <a:ext uri="{FF2B5EF4-FFF2-40B4-BE49-F238E27FC236}">
                <a16:creationId xmlns:a16="http://schemas.microsoft.com/office/drawing/2014/main" id="{0843B14B-004C-4B2D-A90C-837FBD293CB2}"/>
              </a:ext>
            </a:extLst>
          </p:cNvPr>
          <p:cNvSpPr>
            <a:spLocks noGrp="1"/>
          </p:cNvSpPr>
          <p:nvPr>
            <p:ph type="title"/>
          </p:nvPr>
        </p:nvSpPr>
        <p:spPr>
          <a:xfrm>
            <a:off x="2149836" y="400627"/>
            <a:ext cx="6115050" cy="742950"/>
          </a:xfrm>
        </p:spPr>
        <p:txBody>
          <a:bodyPr>
            <a:normAutofit fontScale="90000"/>
          </a:bodyPr>
          <a:lstStyle/>
          <a:p>
            <a:pPr eaLnBrk="1" hangingPunct="1"/>
            <a:r>
              <a:rPr lang="en-US" sz="2800" b="1" dirty="0">
                <a:latin typeface="Arial" charset="0"/>
                <a:cs typeface="Arial" charset="0"/>
              </a:rPr>
              <a:t>Details – Animal Populations, Beef and Dairy</a:t>
            </a:r>
          </a:p>
        </p:txBody>
      </p:sp>
    </p:spTree>
    <p:extLst>
      <p:ext uri="{BB962C8B-B14F-4D97-AF65-F5344CB8AC3E}">
        <p14:creationId xmlns:p14="http://schemas.microsoft.com/office/powerpoint/2010/main" val="2792093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title="Population Gap Filling Statistics, 2014 NEI v2"/>
          <p:cNvSpPr txBox="1"/>
          <p:nvPr/>
        </p:nvSpPr>
        <p:spPr>
          <a:xfrm>
            <a:off x="2136649" y="2096656"/>
            <a:ext cx="8191687" cy="400110"/>
          </a:xfrm>
          <a:prstGeom prst="rect">
            <a:avLst/>
          </a:prstGeom>
          <a:noFill/>
        </p:spPr>
        <p:txBody>
          <a:bodyPr wrap="square" rtlCol="0">
            <a:spAutoFit/>
          </a:bodyPr>
          <a:lstStyle/>
          <a:p>
            <a:endParaRPr lang="en-US" sz="2000" dirty="0">
              <a:latin typeface="+mj-lt"/>
            </a:endParaRPr>
          </a:p>
        </p:txBody>
      </p:sp>
      <p:sp>
        <p:nvSpPr>
          <p:cNvPr id="7" name="Title 6">
            <a:extLst>
              <a:ext uri="{FF2B5EF4-FFF2-40B4-BE49-F238E27FC236}">
                <a16:creationId xmlns:a16="http://schemas.microsoft.com/office/drawing/2014/main" id="{B5D1EDB7-51B8-47DD-9257-62CACB155FCB}"/>
              </a:ext>
            </a:extLst>
          </p:cNvPr>
          <p:cNvSpPr>
            <a:spLocks noGrp="1"/>
          </p:cNvSpPr>
          <p:nvPr>
            <p:ph type="title"/>
          </p:nvPr>
        </p:nvSpPr>
        <p:spPr/>
        <p:txBody>
          <a:bodyPr/>
          <a:lstStyle/>
          <a:p>
            <a:r>
              <a:rPr lang="en-US" sz="3000" b="1" dirty="0"/>
              <a:t>Details</a:t>
            </a:r>
            <a:r>
              <a:rPr lang="en-US" sz="3000" b="1" dirty="0">
                <a:latin typeface="+mn-lt"/>
              </a:rPr>
              <a:t> – Population Gap Filling</a:t>
            </a:r>
          </a:p>
        </p:txBody>
      </p:sp>
      <p:sp>
        <p:nvSpPr>
          <p:cNvPr id="2" name="Slide Number Placeholder 1"/>
          <p:cNvSpPr>
            <a:spLocks noGrp="1"/>
          </p:cNvSpPr>
          <p:nvPr>
            <p:ph type="sldNum" sz="quarter" idx="12"/>
          </p:nvPr>
        </p:nvSpPr>
        <p:spPr/>
        <p:txBody>
          <a:bodyPr>
            <a:normAutofit/>
          </a:bodyPr>
          <a:lstStyle/>
          <a:p>
            <a:fld id="{DBD5FEB5-9E17-4574-9F62-6D41CEBA7836}" type="slidenum">
              <a:rPr lang="en-US" smtClean="0"/>
              <a:t>73</a:t>
            </a:fld>
            <a:endParaRPr lang="en-US"/>
          </a:p>
        </p:txBody>
      </p:sp>
      <p:graphicFrame>
        <p:nvGraphicFramePr>
          <p:cNvPr id="6" name="Table 5" title="Population Gap Filling statstics in 2014 NEI v2 by animal type">
            <a:extLst>
              <a:ext uri="{FF2B5EF4-FFF2-40B4-BE49-F238E27FC236}">
                <a16:creationId xmlns:a16="http://schemas.microsoft.com/office/drawing/2014/main" id="{788EB01D-A69A-49D4-ACE5-EA751573B554}"/>
              </a:ext>
            </a:extLst>
          </p:cNvPr>
          <p:cNvGraphicFramePr>
            <a:graphicFrameLocks noGrp="1"/>
          </p:cNvGraphicFramePr>
          <p:nvPr>
            <p:extLst>
              <p:ext uri="{D42A27DB-BD31-4B8C-83A1-F6EECF244321}">
                <p14:modId xmlns:p14="http://schemas.microsoft.com/office/powerpoint/2010/main" val="1114774825"/>
              </p:ext>
            </p:extLst>
          </p:nvPr>
        </p:nvGraphicFramePr>
        <p:xfrm>
          <a:off x="2136648" y="1603949"/>
          <a:ext cx="7871785" cy="2871183"/>
        </p:xfrm>
        <a:graphic>
          <a:graphicData uri="http://schemas.openxmlformats.org/drawingml/2006/table">
            <a:tbl>
              <a:tblPr firstRow="1" bandRow="1">
                <a:tableStyleId>{5C22544A-7EE6-4342-B048-85BDC9FD1C3A}</a:tableStyleId>
              </a:tblPr>
              <a:tblGrid>
                <a:gridCol w="2490317">
                  <a:extLst>
                    <a:ext uri="{9D8B030D-6E8A-4147-A177-3AD203B41FA5}">
                      <a16:colId xmlns:a16="http://schemas.microsoft.com/office/drawing/2014/main" val="4203762562"/>
                    </a:ext>
                  </a:extLst>
                </a:gridCol>
                <a:gridCol w="1079292">
                  <a:extLst>
                    <a:ext uri="{9D8B030D-6E8A-4147-A177-3AD203B41FA5}">
                      <a16:colId xmlns:a16="http://schemas.microsoft.com/office/drawing/2014/main" val="3243995266"/>
                    </a:ext>
                  </a:extLst>
                </a:gridCol>
                <a:gridCol w="1019331">
                  <a:extLst>
                    <a:ext uri="{9D8B030D-6E8A-4147-A177-3AD203B41FA5}">
                      <a16:colId xmlns:a16="http://schemas.microsoft.com/office/drawing/2014/main" val="3729501057"/>
                    </a:ext>
                  </a:extLst>
                </a:gridCol>
                <a:gridCol w="1019331">
                  <a:extLst>
                    <a:ext uri="{9D8B030D-6E8A-4147-A177-3AD203B41FA5}">
                      <a16:colId xmlns:a16="http://schemas.microsoft.com/office/drawing/2014/main" val="3097086373"/>
                    </a:ext>
                  </a:extLst>
                </a:gridCol>
                <a:gridCol w="1133309">
                  <a:extLst>
                    <a:ext uri="{9D8B030D-6E8A-4147-A177-3AD203B41FA5}">
                      <a16:colId xmlns:a16="http://schemas.microsoft.com/office/drawing/2014/main" val="3978514340"/>
                    </a:ext>
                  </a:extLst>
                </a:gridCol>
                <a:gridCol w="1130205">
                  <a:extLst>
                    <a:ext uri="{9D8B030D-6E8A-4147-A177-3AD203B41FA5}">
                      <a16:colId xmlns:a16="http://schemas.microsoft.com/office/drawing/2014/main" val="1597489055"/>
                    </a:ext>
                  </a:extLst>
                </a:gridCol>
              </a:tblGrid>
              <a:tr h="659567">
                <a:tc>
                  <a:txBody>
                    <a:bodyPr/>
                    <a:lstStyle/>
                    <a:p>
                      <a:endParaRPr lang="en-US" sz="2000" b="1" dirty="0"/>
                    </a:p>
                  </a:txBody>
                  <a:tcPr/>
                </a:tc>
                <a:tc>
                  <a:txBody>
                    <a:bodyPr/>
                    <a:lstStyle/>
                    <a:p>
                      <a:pPr algn="ctr"/>
                      <a:r>
                        <a:rPr lang="en-US" sz="2000" b="1" dirty="0"/>
                        <a:t>Beef Cattle</a:t>
                      </a:r>
                    </a:p>
                  </a:txBody>
                  <a:tcPr anchor="b"/>
                </a:tc>
                <a:tc>
                  <a:txBody>
                    <a:bodyPr/>
                    <a:lstStyle/>
                    <a:p>
                      <a:pPr algn="ctr"/>
                      <a:r>
                        <a:rPr lang="en-US" sz="2000" b="1" dirty="0"/>
                        <a:t>Dairy Cattle</a:t>
                      </a:r>
                    </a:p>
                  </a:txBody>
                  <a:tcPr anchor="b"/>
                </a:tc>
                <a:tc>
                  <a:txBody>
                    <a:bodyPr/>
                    <a:lstStyle/>
                    <a:p>
                      <a:pPr algn="ctr"/>
                      <a:r>
                        <a:rPr lang="en-US" sz="2000" b="1" dirty="0"/>
                        <a:t>Swine</a:t>
                      </a:r>
                    </a:p>
                  </a:txBody>
                  <a:tcPr anchor="b"/>
                </a:tc>
                <a:tc>
                  <a:txBody>
                    <a:bodyPr/>
                    <a:lstStyle/>
                    <a:p>
                      <a:pPr algn="ctr"/>
                      <a:r>
                        <a:rPr lang="en-US" sz="2000" b="1" dirty="0"/>
                        <a:t>Chicken Layers</a:t>
                      </a:r>
                    </a:p>
                  </a:txBody>
                  <a:tcPr anchor="b"/>
                </a:tc>
                <a:tc>
                  <a:txBody>
                    <a:bodyPr/>
                    <a:lstStyle/>
                    <a:p>
                      <a:pPr algn="ctr"/>
                      <a:r>
                        <a:rPr lang="en-US" sz="2000" b="1" dirty="0"/>
                        <a:t>Chicken Broilers</a:t>
                      </a:r>
                    </a:p>
                  </a:txBody>
                  <a:tcPr anchor="b"/>
                </a:tc>
                <a:extLst>
                  <a:ext uri="{0D108BD9-81ED-4DB2-BD59-A6C34878D82A}">
                    <a16:rowId xmlns:a16="http://schemas.microsoft.com/office/drawing/2014/main" val="3567914936"/>
                  </a:ext>
                </a:extLst>
              </a:tr>
              <a:tr h="1412573">
                <a:tc>
                  <a:txBody>
                    <a:bodyPr/>
                    <a:lstStyle/>
                    <a:p>
                      <a:r>
                        <a:rPr lang="en-US" sz="2000" b="1" dirty="0"/>
                        <a:t>Number of counties with gap filling (3,071 counties in database)</a:t>
                      </a:r>
                    </a:p>
                  </a:txBody>
                  <a:tcPr/>
                </a:tc>
                <a:tc>
                  <a:txBody>
                    <a:bodyPr/>
                    <a:lstStyle/>
                    <a:p>
                      <a:pPr algn="ctr" fontAlgn="b"/>
                      <a:r>
                        <a:rPr lang="en-US" sz="2000" b="1" i="0" u="none" strike="noStrike" dirty="0">
                          <a:solidFill>
                            <a:srgbClr val="000000"/>
                          </a:solidFill>
                          <a:effectLst/>
                          <a:latin typeface="+mn-lt"/>
                        </a:rPr>
                        <a:t>776</a:t>
                      </a:r>
                    </a:p>
                    <a:p>
                      <a:pPr algn="ctr" fontAlgn="b"/>
                      <a:r>
                        <a:rPr lang="en-US" sz="2000" b="1" i="0" u="none" strike="noStrike" dirty="0">
                          <a:solidFill>
                            <a:srgbClr val="000000"/>
                          </a:solidFill>
                          <a:effectLst/>
                          <a:latin typeface="+mn-lt"/>
                        </a:rPr>
                        <a:t>(25%)</a:t>
                      </a:r>
                    </a:p>
                  </a:txBody>
                  <a:tcPr marL="0" marR="0" marT="0" marB="0" anchor="ctr"/>
                </a:tc>
                <a:tc>
                  <a:txBody>
                    <a:bodyPr/>
                    <a:lstStyle/>
                    <a:p>
                      <a:pPr algn="ctr" fontAlgn="b"/>
                      <a:r>
                        <a:rPr lang="en-US" sz="2000" b="1" i="0" u="none" strike="noStrike" dirty="0">
                          <a:solidFill>
                            <a:srgbClr val="000000"/>
                          </a:solidFill>
                          <a:effectLst/>
                          <a:latin typeface="+mn-lt"/>
                        </a:rPr>
                        <a:t>973</a:t>
                      </a:r>
                    </a:p>
                    <a:p>
                      <a:pPr algn="ctr" fontAlgn="b"/>
                      <a:r>
                        <a:rPr lang="en-US" sz="2000" b="1" i="0" u="none" strike="noStrike" dirty="0">
                          <a:solidFill>
                            <a:srgbClr val="000000"/>
                          </a:solidFill>
                          <a:effectLst/>
                          <a:latin typeface="+mn-lt"/>
                        </a:rPr>
                        <a:t>(32%)</a:t>
                      </a:r>
                    </a:p>
                  </a:txBody>
                  <a:tcPr marL="0" marR="0" marT="0" marB="0" anchor="ctr"/>
                </a:tc>
                <a:tc>
                  <a:txBody>
                    <a:bodyPr/>
                    <a:lstStyle/>
                    <a:p>
                      <a:pPr algn="ctr" fontAlgn="b"/>
                      <a:r>
                        <a:rPr lang="en-US" sz="2000" b="1" i="0" u="none" strike="noStrike" dirty="0">
                          <a:solidFill>
                            <a:srgbClr val="000000"/>
                          </a:solidFill>
                          <a:effectLst/>
                          <a:latin typeface="+mn-lt"/>
                        </a:rPr>
                        <a:t>643</a:t>
                      </a:r>
                    </a:p>
                    <a:p>
                      <a:pPr algn="ctr" fontAlgn="b"/>
                      <a:r>
                        <a:rPr lang="en-US" sz="2000" b="1" i="0" u="none" strike="noStrike" dirty="0">
                          <a:solidFill>
                            <a:srgbClr val="000000"/>
                          </a:solidFill>
                          <a:effectLst/>
                          <a:latin typeface="+mn-lt"/>
                        </a:rPr>
                        <a:t>(21%)</a:t>
                      </a:r>
                    </a:p>
                  </a:txBody>
                  <a:tcPr marL="0" marR="0" marT="0" marB="0" anchor="ctr"/>
                </a:tc>
                <a:tc>
                  <a:txBody>
                    <a:bodyPr/>
                    <a:lstStyle/>
                    <a:p>
                      <a:pPr algn="ctr" fontAlgn="b"/>
                      <a:r>
                        <a:rPr lang="en-US" sz="2000" b="1" i="0" u="none" strike="noStrike" dirty="0">
                          <a:solidFill>
                            <a:srgbClr val="000000"/>
                          </a:solidFill>
                          <a:effectLst/>
                          <a:latin typeface="+mn-lt"/>
                        </a:rPr>
                        <a:t>433</a:t>
                      </a:r>
                    </a:p>
                    <a:p>
                      <a:pPr algn="ctr" fontAlgn="b"/>
                      <a:r>
                        <a:rPr lang="en-US" sz="2000" b="1" i="0" u="none" strike="noStrike" dirty="0">
                          <a:solidFill>
                            <a:srgbClr val="000000"/>
                          </a:solidFill>
                          <a:effectLst/>
                          <a:latin typeface="+mn-lt"/>
                        </a:rPr>
                        <a:t>(14%)</a:t>
                      </a:r>
                    </a:p>
                  </a:txBody>
                  <a:tcPr marL="0" marR="0" marT="0" marB="0" anchor="ctr"/>
                </a:tc>
                <a:tc>
                  <a:txBody>
                    <a:bodyPr/>
                    <a:lstStyle/>
                    <a:p>
                      <a:pPr algn="ctr" fontAlgn="b"/>
                      <a:r>
                        <a:rPr lang="en-US" sz="2000" b="1" i="0" u="none" strike="noStrike" dirty="0">
                          <a:solidFill>
                            <a:srgbClr val="000000"/>
                          </a:solidFill>
                          <a:effectLst/>
                          <a:latin typeface="+mn-lt"/>
                        </a:rPr>
                        <a:t>621</a:t>
                      </a:r>
                    </a:p>
                    <a:p>
                      <a:pPr algn="ctr" fontAlgn="b"/>
                      <a:r>
                        <a:rPr lang="en-US" sz="2000" b="1" i="0" u="none" strike="noStrike" dirty="0">
                          <a:solidFill>
                            <a:srgbClr val="000000"/>
                          </a:solidFill>
                          <a:effectLst/>
                          <a:latin typeface="+mn-lt"/>
                        </a:rPr>
                        <a:t>(20%)</a:t>
                      </a:r>
                    </a:p>
                  </a:txBody>
                  <a:tcPr marL="0" marR="0" marT="0" marB="0" anchor="ctr"/>
                </a:tc>
                <a:extLst>
                  <a:ext uri="{0D108BD9-81ED-4DB2-BD59-A6C34878D82A}">
                    <a16:rowId xmlns:a16="http://schemas.microsoft.com/office/drawing/2014/main" val="1107883333"/>
                  </a:ext>
                </a:extLst>
              </a:tr>
              <a:tr h="757570">
                <a:tc>
                  <a:txBody>
                    <a:bodyPr/>
                    <a:lstStyle/>
                    <a:p>
                      <a:r>
                        <a:rPr lang="en-US" sz="2000" b="1" dirty="0"/>
                        <a:t>Number of states with no gap filling</a:t>
                      </a:r>
                    </a:p>
                  </a:txBody>
                  <a:tcPr/>
                </a:tc>
                <a:tc>
                  <a:txBody>
                    <a:bodyPr/>
                    <a:lstStyle/>
                    <a:p>
                      <a:pPr algn="ctr" fontAlgn="b"/>
                      <a:r>
                        <a:rPr lang="en-US" sz="2000" b="1" i="0" u="none" strike="noStrike" dirty="0">
                          <a:solidFill>
                            <a:srgbClr val="000000"/>
                          </a:solidFill>
                          <a:effectLst/>
                          <a:latin typeface="+mn-lt"/>
                        </a:rPr>
                        <a:t>5</a:t>
                      </a:r>
                    </a:p>
                  </a:txBody>
                  <a:tcPr marL="0" marR="0" marT="0" marB="0" anchor="ctr"/>
                </a:tc>
                <a:tc>
                  <a:txBody>
                    <a:bodyPr/>
                    <a:lstStyle/>
                    <a:p>
                      <a:pPr algn="ctr" fontAlgn="b"/>
                      <a:r>
                        <a:rPr lang="en-US" sz="2000" b="1" i="0" u="none" strike="noStrike">
                          <a:solidFill>
                            <a:srgbClr val="000000"/>
                          </a:solidFill>
                          <a:effectLst/>
                          <a:latin typeface="+mn-lt"/>
                        </a:rPr>
                        <a:t>4</a:t>
                      </a:r>
                    </a:p>
                  </a:txBody>
                  <a:tcPr marL="0" marR="0" marT="0" marB="0" anchor="ctr"/>
                </a:tc>
                <a:tc>
                  <a:txBody>
                    <a:bodyPr/>
                    <a:lstStyle/>
                    <a:p>
                      <a:pPr algn="ctr" fontAlgn="b"/>
                      <a:r>
                        <a:rPr lang="en-US" sz="2000" b="1" i="0" u="none" strike="noStrike">
                          <a:solidFill>
                            <a:srgbClr val="000000"/>
                          </a:solidFill>
                          <a:effectLst/>
                          <a:latin typeface="+mn-lt"/>
                        </a:rPr>
                        <a:t>9</a:t>
                      </a:r>
                    </a:p>
                  </a:txBody>
                  <a:tcPr marL="0" marR="0" marT="0" marB="0" anchor="ctr"/>
                </a:tc>
                <a:tc>
                  <a:txBody>
                    <a:bodyPr/>
                    <a:lstStyle/>
                    <a:p>
                      <a:pPr algn="ctr" fontAlgn="b"/>
                      <a:r>
                        <a:rPr lang="en-US" sz="2000" b="1" i="0" u="none" strike="noStrike">
                          <a:solidFill>
                            <a:srgbClr val="000000"/>
                          </a:solidFill>
                          <a:effectLst/>
                          <a:latin typeface="+mn-lt"/>
                        </a:rPr>
                        <a:t>6</a:t>
                      </a:r>
                    </a:p>
                  </a:txBody>
                  <a:tcPr marL="0" marR="0" marT="0" marB="0" anchor="ctr"/>
                </a:tc>
                <a:tc>
                  <a:txBody>
                    <a:bodyPr/>
                    <a:lstStyle/>
                    <a:p>
                      <a:pPr algn="ctr" fontAlgn="b"/>
                      <a:r>
                        <a:rPr lang="en-US" sz="2000" b="1" i="0" u="none" strike="noStrike" dirty="0">
                          <a:solidFill>
                            <a:srgbClr val="000000"/>
                          </a:solidFill>
                          <a:effectLst/>
                          <a:latin typeface="+mn-lt"/>
                        </a:rPr>
                        <a:t>3</a:t>
                      </a:r>
                    </a:p>
                  </a:txBody>
                  <a:tcPr marL="0" marR="0" marT="0" marB="0" anchor="ctr"/>
                </a:tc>
                <a:extLst>
                  <a:ext uri="{0D108BD9-81ED-4DB2-BD59-A6C34878D82A}">
                    <a16:rowId xmlns:a16="http://schemas.microsoft.com/office/drawing/2014/main" val="3780540833"/>
                  </a:ext>
                </a:extLst>
              </a:tr>
            </a:tbl>
          </a:graphicData>
        </a:graphic>
      </p:graphicFrame>
    </p:spTree>
    <p:extLst>
      <p:ext uri="{BB962C8B-B14F-4D97-AF65-F5344CB8AC3E}">
        <p14:creationId xmlns:p14="http://schemas.microsoft.com/office/powerpoint/2010/main" val="3787951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52650" y="1143578"/>
            <a:ext cx="7886700" cy="5577899"/>
          </a:xfrm>
        </p:spPr>
        <p:txBody>
          <a:bodyPr>
            <a:noAutofit/>
          </a:bodyPr>
          <a:lstStyle/>
          <a:p>
            <a:r>
              <a:rPr lang="en-US" dirty="0"/>
              <a:t>Prior to 2014 NEI, VOC emissions had not been estimated by EPA for the livestock waste</a:t>
            </a:r>
          </a:p>
          <a:p>
            <a:r>
              <a:rPr lang="en-US" dirty="0"/>
              <a:t>Calculated VOC emissions using the ratio of VOC to NH</a:t>
            </a:r>
            <a:r>
              <a:rPr lang="en-US" baseline="-25000" dirty="0"/>
              <a:t>3</a:t>
            </a:r>
            <a:r>
              <a:rPr lang="en-US" dirty="0"/>
              <a:t> emissions from livestock waste. </a:t>
            </a:r>
          </a:p>
          <a:p>
            <a:r>
              <a:rPr lang="en-US" dirty="0"/>
              <a:t>Calculated an average VOC/NH</a:t>
            </a:r>
            <a:r>
              <a:rPr lang="en-US" baseline="-25000" dirty="0"/>
              <a:t>3</a:t>
            </a:r>
            <a:r>
              <a:rPr lang="en-US" dirty="0"/>
              <a:t> ratio of 0.08 using data at the county level where both VOC and NH</a:t>
            </a:r>
            <a:r>
              <a:rPr lang="en-US" baseline="-25000" dirty="0"/>
              <a:t>3</a:t>
            </a:r>
            <a:r>
              <a:rPr lang="en-US" dirty="0"/>
              <a:t> were reported in 2014 NEI v1 by SLTs (from 3 states, total of about 110 counties) </a:t>
            </a:r>
          </a:p>
          <a:p>
            <a:r>
              <a:rPr lang="en-US" dirty="0"/>
              <a:t>Applied this ratio to the 2014 NEI v2 NH</a:t>
            </a:r>
            <a:r>
              <a:rPr lang="en-US" baseline="-25000" dirty="0"/>
              <a:t>3</a:t>
            </a:r>
            <a:r>
              <a:rPr lang="en-US" dirty="0"/>
              <a:t> livestock inventory to develop the county and animal type specific VOC inventory</a:t>
            </a:r>
          </a:p>
          <a:p>
            <a:pPr lvl="1"/>
            <a:r>
              <a:rPr lang="en-US" sz="2000" dirty="0"/>
              <a:t>About 150,000 tons of VOC nationally estimated using this approach</a:t>
            </a:r>
          </a:p>
        </p:txBody>
      </p:sp>
      <p:sp>
        <p:nvSpPr>
          <p:cNvPr id="4" name="Slide Number Placeholder 3"/>
          <p:cNvSpPr>
            <a:spLocks noGrp="1"/>
          </p:cNvSpPr>
          <p:nvPr>
            <p:ph type="sldNum" sz="quarter" idx="12"/>
          </p:nvPr>
        </p:nvSpPr>
        <p:spPr/>
        <p:txBody>
          <a:bodyPr>
            <a:normAutofit/>
          </a:bodyPr>
          <a:lstStyle/>
          <a:p>
            <a:fld id="{DBD5FEB5-9E17-4574-9F62-6D41CEBA7836}" type="slidenum">
              <a:rPr lang="en-US" smtClean="0"/>
              <a:t>74</a:t>
            </a:fld>
            <a:endParaRPr lang="en-US"/>
          </a:p>
        </p:txBody>
      </p:sp>
      <p:sp>
        <p:nvSpPr>
          <p:cNvPr id="7" name="Title 1">
            <a:extLst>
              <a:ext uri="{FF2B5EF4-FFF2-40B4-BE49-F238E27FC236}">
                <a16:creationId xmlns:a16="http://schemas.microsoft.com/office/drawing/2014/main" id="{2A0B754F-3646-486E-A73C-3EB20242A177}"/>
              </a:ext>
            </a:extLst>
          </p:cNvPr>
          <p:cNvSpPr>
            <a:spLocks noGrp="1"/>
          </p:cNvSpPr>
          <p:nvPr>
            <p:ph type="title"/>
          </p:nvPr>
        </p:nvSpPr>
        <p:spPr>
          <a:xfrm>
            <a:off x="2136648" y="400627"/>
            <a:ext cx="6115050" cy="742950"/>
          </a:xfrm>
        </p:spPr>
        <p:txBody>
          <a:bodyPr/>
          <a:lstStyle/>
          <a:p>
            <a:pPr eaLnBrk="1" hangingPunct="1"/>
            <a:r>
              <a:rPr lang="en-US" sz="2800" b="1" dirty="0">
                <a:latin typeface="Arial" charset="0"/>
                <a:cs typeface="Arial" charset="0"/>
              </a:rPr>
              <a:t>VOC Emissions</a:t>
            </a:r>
          </a:p>
        </p:txBody>
      </p:sp>
    </p:spTree>
    <p:extLst>
      <p:ext uri="{BB962C8B-B14F-4D97-AF65-F5344CB8AC3E}">
        <p14:creationId xmlns:p14="http://schemas.microsoft.com/office/powerpoint/2010/main" val="1624782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66E4-6A6E-4DAD-AB49-75A58D40823A}"/>
              </a:ext>
            </a:extLst>
          </p:cNvPr>
          <p:cNvSpPr>
            <a:spLocks noGrp="1"/>
          </p:cNvSpPr>
          <p:nvPr>
            <p:ph type="title"/>
          </p:nvPr>
        </p:nvSpPr>
        <p:spPr/>
        <p:txBody>
          <a:bodyPr>
            <a:normAutofit/>
          </a:bodyPr>
          <a:lstStyle/>
          <a:p>
            <a:r>
              <a:rPr lang="en-US" dirty="0"/>
              <a:t>Comparisons between EPA’s estimates and SLT submissions</a:t>
            </a:r>
          </a:p>
        </p:txBody>
      </p:sp>
      <p:graphicFrame>
        <p:nvGraphicFramePr>
          <p:cNvPr id="5" name="Content Placeholder 4">
            <a:extLst>
              <a:ext uri="{FF2B5EF4-FFF2-40B4-BE49-F238E27FC236}">
                <a16:creationId xmlns:a16="http://schemas.microsoft.com/office/drawing/2014/main" id="{0D4AD58B-0901-49F4-BE37-9A9F82EA0E6D}"/>
              </a:ext>
            </a:extLst>
          </p:cNvPr>
          <p:cNvGraphicFramePr>
            <a:graphicFrameLocks noGrp="1"/>
          </p:cNvGraphicFramePr>
          <p:nvPr>
            <p:ph sz="quarter" idx="1"/>
            <p:extLst/>
          </p:nvPr>
        </p:nvGraphicFramePr>
        <p:xfrm>
          <a:off x="2136775" y="1600200"/>
          <a:ext cx="8153400" cy="2768600"/>
        </p:xfrm>
        <a:graphic>
          <a:graphicData uri="http://schemas.openxmlformats.org/drawingml/2006/table">
            <a:tbl>
              <a:tblPr firstRow="1" bandRow="1">
                <a:tableStyleId>{5C22544A-7EE6-4342-B048-85BDC9FD1C3A}</a:tableStyleId>
              </a:tblPr>
              <a:tblGrid>
                <a:gridCol w="2038350">
                  <a:extLst>
                    <a:ext uri="{9D8B030D-6E8A-4147-A177-3AD203B41FA5}">
                      <a16:colId xmlns:a16="http://schemas.microsoft.com/office/drawing/2014/main" val="2649510963"/>
                    </a:ext>
                  </a:extLst>
                </a:gridCol>
                <a:gridCol w="2038350">
                  <a:extLst>
                    <a:ext uri="{9D8B030D-6E8A-4147-A177-3AD203B41FA5}">
                      <a16:colId xmlns:a16="http://schemas.microsoft.com/office/drawing/2014/main" val="742942992"/>
                    </a:ext>
                  </a:extLst>
                </a:gridCol>
                <a:gridCol w="2038350">
                  <a:extLst>
                    <a:ext uri="{9D8B030D-6E8A-4147-A177-3AD203B41FA5}">
                      <a16:colId xmlns:a16="http://schemas.microsoft.com/office/drawing/2014/main" val="2342882622"/>
                    </a:ext>
                  </a:extLst>
                </a:gridCol>
                <a:gridCol w="2038350">
                  <a:extLst>
                    <a:ext uri="{9D8B030D-6E8A-4147-A177-3AD203B41FA5}">
                      <a16:colId xmlns:a16="http://schemas.microsoft.com/office/drawing/2014/main" val="3096037033"/>
                    </a:ext>
                  </a:extLst>
                </a:gridCol>
              </a:tblGrid>
              <a:tr h="370840">
                <a:tc>
                  <a:txBody>
                    <a:bodyPr/>
                    <a:lstStyle/>
                    <a:p>
                      <a:r>
                        <a:rPr lang="en-US" dirty="0"/>
                        <a:t>Animal Type</a:t>
                      </a:r>
                    </a:p>
                  </a:txBody>
                  <a:tcPr anchor="b"/>
                </a:tc>
                <a:tc>
                  <a:txBody>
                    <a:bodyPr/>
                    <a:lstStyle/>
                    <a:p>
                      <a:pPr algn="ctr"/>
                      <a:r>
                        <a:rPr lang="en-US" dirty="0"/>
                        <a:t>States Submitting NH</a:t>
                      </a:r>
                      <a:r>
                        <a:rPr lang="en-US" baseline="-25000" dirty="0"/>
                        <a:t>3</a:t>
                      </a:r>
                      <a:r>
                        <a:rPr lang="en-US" dirty="0"/>
                        <a:t> Emissions</a:t>
                      </a:r>
                    </a:p>
                  </a:txBody>
                  <a:tcPr anchor="b"/>
                </a:tc>
                <a:tc>
                  <a:txBody>
                    <a:bodyPr/>
                    <a:lstStyle/>
                    <a:p>
                      <a:pPr algn="ctr"/>
                      <a:r>
                        <a:rPr lang="en-US" dirty="0"/>
                        <a:t>2014 State NH</a:t>
                      </a:r>
                      <a:r>
                        <a:rPr lang="en-US" baseline="-25000" dirty="0"/>
                        <a:t>3</a:t>
                      </a:r>
                      <a:r>
                        <a:rPr lang="en-US" dirty="0"/>
                        <a:t> (tons/year)</a:t>
                      </a:r>
                    </a:p>
                  </a:txBody>
                  <a:tcPr anchor="b"/>
                </a:tc>
                <a:tc>
                  <a:txBody>
                    <a:bodyPr/>
                    <a:lstStyle/>
                    <a:p>
                      <a:pPr algn="ctr"/>
                      <a:r>
                        <a:rPr lang="en-US" dirty="0"/>
                        <a:t>2014 v2 EPA NH</a:t>
                      </a:r>
                      <a:r>
                        <a:rPr lang="en-US" baseline="-25000" dirty="0"/>
                        <a:t>3</a:t>
                      </a:r>
                      <a:r>
                        <a:rPr lang="en-US" dirty="0"/>
                        <a:t> in these States (tons/year)</a:t>
                      </a:r>
                    </a:p>
                  </a:txBody>
                  <a:tcPr anchor="b"/>
                </a:tc>
                <a:extLst>
                  <a:ext uri="{0D108BD9-81ED-4DB2-BD59-A6C34878D82A}">
                    <a16:rowId xmlns:a16="http://schemas.microsoft.com/office/drawing/2014/main" val="4031669384"/>
                  </a:ext>
                </a:extLst>
              </a:tr>
              <a:tr h="370840">
                <a:tc>
                  <a:txBody>
                    <a:bodyPr/>
                    <a:lstStyle/>
                    <a:p>
                      <a:r>
                        <a:rPr lang="en-US" dirty="0"/>
                        <a:t>Beef Cattle</a:t>
                      </a:r>
                    </a:p>
                  </a:txBody>
                  <a:tcPr/>
                </a:tc>
                <a:tc>
                  <a:txBody>
                    <a:bodyPr/>
                    <a:lstStyle/>
                    <a:p>
                      <a:r>
                        <a:rPr lang="en-US" dirty="0"/>
                        <a:t>CA, GA, ID, IL</a:t>
                      </a:r>
                    </a:p>
                  </a:txBody>
                  <a:tcPr/>
                </a:tc>
                <a:tc>
                  <a:txBody>
                    <a:bodyPr/>
                    <a:lstStyle/>
                    <a:p>
                      <a:pPr algn="l">
                        <a:tabLst>
                          <a:tab pos="1311275" algn="r"/>
                        </a:tabLst>
                      </a:pPr>
                      <a:r>
                        <a:rPr lang="en-US" dirty="0"/>
                        <a:t>	110,107</a:t>
                      </a:r>
                    </a:p>
                  </a:txBody>
                  <a:tcPr/>
                </a:tc>
                <a:tc>
                  <a:txBody>
                    <a:bodyPr/>
                    <a:lstStyle/>
                    <a:p>
                      <a:r>
                        <a:rPr lang="en-US" dirty="0"/>
                        <a:t>102,717</a:t>
                      </a:r>
                    </a:p>
                  </a:txBody>
                  <a:tcPr/>
                </a:tc>
                <a:extLst>
                  <a:ext uri="{0D108BD9-81ED-4DB2-BD59-A6C34878D82A}">
                    <a16:rowId xmlns:a16="http://schemas.microsoft.com/office/drawing/2014/main" val="1123659193"/>
                  </a:ext>
                </a:extLst>
              </a:tr>
              <a:tr h="370840">
                <a:tc>
                  <a:txBody>
                    <a:bodyPr/>
                    <a:lstStyle/>
                    <a:p>
                      <a:r>
                        <a:rPr lang="en-US" dirty="0"/>
                        <a:t>Dairy Cattle</a:t>
                      </a:r>
                    </a:p>
                  </a:txBody>
                  <a:tcPr/>
                </a:tc>
                <a:tc>
                  <a:txBody>
                    <a:bodyPr/>
                    <a:lstStyle/>
                    <a:p>
                      <a:r>
                        <a:rPr lang="en-US" dirty="0"/>
                        <a:t>GA, ID, IL</a:t>
                      </a:r>
                    </a:p>
                  </a:txBody>
                  <a:tcPr/>
                </a:tc>
                <a:tc>
                  <a:txBody>
                    <a:bodyPr/>
                    <a:lstStyle/>
                    <a:p>
                      <a:pPr algn="l">
                        <a:tabLst>
                          <a:tab pos="1311275" algn="r"/>
                        </a:tabLst>
                      </a:pPr>
                      <a:r>
                        <a:rPr lang="en-US" dirty="0"/>
                        <a:t>	38,400</a:t>
                      </a:r>
                    </a:p>
                  </a:txBody>
                  <a:tcPr/>
                </a:tc>
                <a:tc>
                  <a:txBody>
                    <a:bodyPr/>
                    <a:lstStyle/>
                    <a:p>
                      <a:r>
                        <a:rPr lang="en-US" dirty="0"/>
                        <a:t>14,116</a:t>
                      </a:r>
                    </a:p>
                  </a:txBody>
                  <a:tcPr/>
                </a:tc>
                <a:extLst>
                  <a:ext uri="{0D108BD9-81ED-4DB2-BD59-A6C34878D82A}">
                    <a16:rowId xmlns:a16="http://schemas.microsoft.com/office/drawing/2014/main" val="174093708"/>
                  </a:ext>
                </a:extLst>
              </a:tr>
              <a:tr h="370840">
                <a:tc>
                  <a:txBody>
                    <a:bodyPr/>
                    <a:lstStyle/>
                    <a:p>
                      <a:r>
                        <a:rPr lang="en-US"/>
                        <a:t>Swine</a:t>
                      </a:r>
                      <a:endParaRPr lang="en-US" dirty="0"/>
                    </a:p>
                  </a:txBody>
                  <a:tcPr/>
                </a:tc>
                <a:tc>
                  <a:txBody>
                    <a:bodyPr/>
                    <a:lstStyle/>
                    <a:p>
                      <a:r>
                        <a:rPr lang="en-US" dirty="0"/>
                        <a:t>CA, GA, ID, IL</a:t>
                      </a:r>
                    </a:p>
                  </a:txBody>
                  <a:tcPr/>
                </a:tc>
                <a:tc>
                  <a:txBody>
                    <a:bodyPr/>
                    <a:lstStyle/>
                    <a:p>
                      <a:pPr algn="l">
                        <a:tabLst>
                          <a:tab pos="1311275" algn="r"/>
                        </a:tabLst>
                      </a:pPr>
                      <a:r>
                        <a:rPr lang="en-US" dirty="0"/>
                        <a:t>	35,154</a:t>
                      </a:r>
                    </a:p>
                  </a:txBody>
                  <a:tcPr/>
                </a:tc>
                <a:tc>
                  <a:txBody>
                    <a:bodyPr/>
                    <a:lstStyle/>
                    <a:p>
                      <a:r>
                        <a:rPr lang="en-US" dirty="0"/>
                        <a:t>50,227</a:t>
                      </a:r>
                    </a:p>
                  </a:txBody>
                  <a:tcPr/>
                </a:tc>
                <a:extLst>
                  <a:ext uri="{0D108BD9-81ED-4DB2-BD59-A6C34878D82A}">
                    <a16:rowId xmlns:a16="http://schemas.microsoft.com/office/drawing/2014/main" val="1624072676"/>
                  </a:ext>
                </a:extLst>
              </a:tr>
              <a:tr h="370840">
                <a:tc>
                  <a:txBody>
                    <a:bodyPr/>
                    <a:lstStyle/>
                    <a:p>
                      <a:r>
                        <a:rPr lang="en-US" dirty="0"/>
                        <a:t>Chicken Layers</a:t>
                      </a:r>
                    </a:p>
                  </a:txBody>
                  <a:tcPr/>
                </a:tc>
                <a:tc>
                  <a:txBody>
                    <a:bodyPr/>
                    <a:lstStyle/>
                    <a:p>
                      <a:r>
                        <a:rPr lang="en-US" dirty="0"/>
                        <a:t>CA, GA, ID</a:t>
                      </a:r>
                    </a:p>
                  </a:txBody>
                  <a:tcPr/>
                </a:tc>
                <a:tc>
                  <a:txBody>
                    <a:bodyPr/>
                    <a:lstStyle/>
                    <a:p>
                      <a:pPr algn="l">
                        <a:tabLst>
                          <a:tab pos="1311275" algn="r"/>
                        </a:tabLst>
                      </a:pPr>
                      <a:r>
                        <a:rPr lang="en-US" dirty="0"/>
                        <a:t>	12,424</a:t>
                      </a:r>
                    </a:p>
                  </a:txBody>
                  <a:tcPr/>
                </a:tc>
                <a:tc>
                  <a:txBody>
                    <a:bodyPr/>
                    <a:lstStyle/>
                    <a:p>
                      <a:r>
                        <a:rPr lang="en-US" dirty="0"/>
                        <a:t>8,804</a:t>
                      </a:r>
                    </a:p>
                  </a:txBody>
                  <a:tcPr/>
                </a:tc>
                <a:extLst>
                  <a:ext uri="{0D108BD9-81ED-4DB2-BD59-A6C34878D82A}">
                    <a16:rowId xmlns:a16="http://schemas.microsoft.com/office/drawing/2014/main" val="2441461599"/>
                  </a:ext>
                </a:extLst>
              </a:tr>
              <a:tr h="370840">
                <a:tc>
                  <a:txBody>
                    <a:bodyPr/>
                    <a:lstStyle/>
                    <a:p>
                      <a:r>
                        <a:rPr lang="en-US" dirty="0"/>
                        <a:t>Chicken Broilers</a:t>
                      </a:r>
                    </a:p>
                  </a:txBody>
                  <a:tcPr/>
                </a:tc>
                <a:tc>
                  <a:txBody>
                    <a:bodyPr/>
                    <a:lstStyle/>
                    <a:p>
                      <a:r>
                        <a:rPr lang="en-US" dirty="0"/>
                        <a:t>CA, GA, ID</a:t>
                      </a:r>
                    </a:p>
                  </a:txBody>
                  <a:tcPr/>
                </a:tc>
                <a:tc>
                  <a:txBody>
                    <a:bodyPr/>
                    <a:lstStyle/>
                    <a:p>
                      <a:pPr algn="l">
                        <a:tabLst>
                          <a:tab pos="1311275" algn="r"/>
                        </a:tabLst>
                      </a:pPr>
                      <a:r>
                        <a:rPr lang="en-US" dirty="0"/>
                        <a:t>	56,240</a:t>
                      </a:r>
                    </a:p>
                  </a:txBody>
                  <a:tcPr/>
                </a:tc>
                <a:tc>
                  <a:txBody>
                    <a:bodyPr/>
                    <a:lstStyle/>
                    <a:p>
                      <a:r>
                        <a:rPr lang="en-US" dirty="0"/>
                        <a:t>45,559</a:t>
                      </a:r>
                    </a:p>
                  </a:txBody>
                  <a:tcPr/>
                </a:tc>
                <a:extLst>
                  <a:ext uri="{0D108BD9-81ED-4DB2-BD59-A6C34878D82A}">
                    <a16:rowId xmlns:a16="http://schemas.microsoft.com/office/drawing/2014/main" val="3599383126"/>
                  </a:ext>
                </a:extLst>
              </a:tr>
            </a:tbl>
          </a:graphicData>
        </a:graphic>
      </p:graphicFrame>
      <p:sp>
        <p:nvSpPr>
          <p:cNvPr id="4" name="Slide Number Placeholder 3">
            <a:extLst>
              <a:ext uri="{FF2B5EF4-FFF2-40B4-BE49-F238E27FC236}">
                <a16:creationId xmlns:a16="http://schemas.microsoft.com/office/drawing/2014/main" id="{44917EBD-5581-4399-8E9D-637B7895DB3D}"/>
              </a:ext>
            </a:extLst>
          </p:cNvPr>
          <p:cNvSpPr>
            <a:spLocks noGrp="1"/>
          </p:cNvSpPr>
          <p:nvPr>
            <p:ph type="sldNum" sz="quarter" idx="12"/>
          </p:nvPr>
        </p:nvSpPr>
        <p:spPr/>
        <p:txBody>
          <a:bodyPr>
            <a:normAutofit/>
          </a:bodyPr>
          <a:lstStyle/>
          <a:p>
            <a:fld id="{DBD5FEB5-9E17-4574-9F62-6D41CEBA7836}" type="slidenum">
              <a:rPr lang="en-US" smtClean="0"/>
              <a:t>75</a:t>
            </a:fld>
            <a:endParaRPr lang="en-US"/>
          </a:p>
        </p:txBody>
      </p:sp>
      <p:sp>
        <p:nvSpPr>
          <p:cNvPr id="6" name="TextBox 5">
            <a:extLst>
              <a:ext uri="{FF2B5EF4-FFF2-40B4-BE49-F238E27FC236}">
                <a16:creationId xmlns:a16="http://schemas.microsoft.com/office/drawing/2014/main" id="{89FEE70F-46AB-438F-9AC5-F171408F0846}"/>
              </a:ext>
            </a:extLst>
          </p:cNvPr>
          <p:cNvSpPr txBox="1"/>
          <p:nvPr/>
        </p:nvSpPr>
        <p:spPr>
          <a:xfrm>
            <a:off x="1915886" y="4599920"/>
            <a:ext cx="9035143"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We used the states’ submissions in the NEI when they were submitted over EPAs</a:t>
            </a:r>
          </a:p>
          <a:p>
            <a:pPr marL="285750" indent="-285750">
              <a:buFont typeface="Arial" panose="020B0604020202020204" pitchFamily="34" charset="0"/>
              <a:buChar char="•"/>
            </a:pPr>
            <a:r>
              <a:rPr lang="en-US" sz="2000" dirty="0"/>
              <a:t>The NEI is thus a combination of EPA data and SLT-submitted data</a:t>
            </a:r>
          </a:p>
          <a:p>
            <a:pPr marL="285750" indent="-285750">
              <a:buFont typeface="Arial" panose="020B0604020202020204" pitchFamily="34" charset="0"/>
              <a:buChar char="•"/>
            </a:pPr>
            <a:r>
              <a:rPr lang="en-US" sz="2000" dirty="0"/>
              <a:t>When a SLT submits emissions, they are not required to submit the accompanying activity data</a:t>
            </a:r>
          </a:p>
          <a:p>
            <a:pPr marL="285750" indent="-285750">
              <a:buFont typeface="Arial" panose="020B0604020202020204" pitchFamily="34" charset="0"/>
              <a:buChar char="•"/>
            </a:pPr>
            <a:r>
              <a:rPr lang="en-US" sz="2000" dirty="0"/>
              <a:t>Reasonably good agreement when aggregated across SLTs (EPA estimates low for dairy cattle and chicken categories)</a:t>
            </a:r>
          </a:p>
        </p:txBody>
      </p:sp>
    </p:spTree>
    <p:extLst>
      <p:ext uri="{BB962C8B-B14F-4D97-AF65-F5344CB8AC3E}">
        <p14:creationId xmlns:p14="http://schemas.microsoft.com/office/powerpoint/2010/main" val="1615101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B1FE-8816-4D1E-8D71-040E0DD21F1D}"/>
              </a:ext>
            </a:extLst>
          </p:cNvPr>
          <p:cNvSpPr>
            <a:spLocks noGrp="1"/>
          </p:cNvSpPr>
          <p:nvPr>
            <p:ph type="title"/>
          </p:nvPr>
        </p:nvSpPr>
        <p:spPr>
          <a:xfrm>
            <a:off x="2152650" y="365127"/>
            <a:ext cx="7886700" cy="1325563"/>
          </a:xfrm>
        </p:spPr>
        <p:txBody>
          <a:bodyPr/>
          <a:lstStyle/>
          <a:p>
            <a:r>
              <a:rPr lang="en-US"/>
              <a:t>Beef Cattle:  Population and NH3 Emissions– 2014 NEI V2</a:t>
            </a:r>
            <a:endParaRPr lang="en-US" dirty="0"/>
          </a:p>
        </p:txBody>
      </p:sp>
      <p:pic>
        <p:nvPicPr>
          <p:cNvPr id="6" name="Content Placeholder 5" title="Population of beef cattle, 2014 NEI v2">
            <a:extLst>
              <a:ext uri="{FF2B5EF4-FFF2-40B4-BE49-F238E27FC236}">
                <a16:creationId xmlns:a16="http://schemas.microsoft.com/office/drawing/2014/main" id="{259F9B67-4FC4-4508-85E8-2B9D40AE9715}"/>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0" y="1483392"/>
            <a:ext cx="5959366" cy="4604963"/>
          </a:xfrm>
        </p:spPr>
      </p:pic>
      <p:sp>
        <p:nvSpPr>
          <p:cNvPr id="4" name="Slide Number Placeholder 3">
            <a:extLst>
              <a:ext uri="{FF2B5EF4-FFF2-40B4-BE49-F238E27FC236}">
                <a16:creationId xmlns:a16="http://schemas.microsoft.com/office/drawing/2014/main" id="{1E41F4C3-764F-4EDD-895D-FC23C4A37035}"/>
              </a:ext>
            </a:extLst>
          </p:cNvPr>
          <p:cNvSpPr>
            <a:spLocks noGrp="1"/>
          </p:cNvSpPr>
          <p:nvPr>
            <p:ph type="sldNum" sz="quarter" idx="12"/>
          </p:nvPr>
        </p:nvSpPr>
        <p:spPr>
          <a:xfrm>
            <a:off x="7981950" y="6356352"/>
            <a:ext cx="2057400" cy="365125"/>
          </a:xfrm>
        </p:spPr>
        <p:txBody>
          <a:bodyPr>
            <a:normAutofit/>
          </a:bodyPr>
          <a:lstStyle/>
          <a:p>
            <a:fld id="{DBD5FEB5-9E17-4574-9F62-6D41CEBA7836}" type="slidenum">
              <a:rPr lang="en-US" smtClean="0"/>
              <a:t>76</a:t>
            </a:fld>
            <a:endParaRPr lang="en-US"/>
          </a:p>
        </p:txBody>
      </p:sp>
      <p:pic>
        <p:nvPicPr>
          <p:cNvPr id="7" name="Content Placeholder 5" title="NH3 emissions from Beef cattle, 2014 NEI v2">
            <a:extLst>
              <a:ext uri="{FF2B5EF4-FFF2-40B4-BE49-F238E27FC236}">
                <a16:creationId xmlns:a16="http://schemas.microsoft.com/office/drawing/2014/main" id="{D176CCBB-73A9-4069-899F-42D0ADDC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366" y="1483392"/>
            <a:ext cx="5923451" cy="4577212"/>
          </a:xfrm>
          <a:prstGeom prst="rect">
            <a:avLst/>
          </a:prstGeom>
        </p:spPr>
      </p:pic>
    </p:spTree>
    <p:extLst>
      <p:ext uri="{BB962C8B-B14F-4D97-AF65-F5344CB8AC3E}">
        <p14:creationId xmlns:p14="http://schemas.microsoft.com/office/powerpoint/2010/main" val="2206415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1E1D-806C-43D7-A074-9FD112F42C27}"/>
              </a:ext>
            </a:extLst>
          </p:cNvPr>
          <p:cNvSpPr>
            <a:spLocks noGrp="1"/>
          </p:cNvSpPr>
          <p:nvPr>
            <p:ph type="title"/>
          </p:nvPr>
        </p:nvSpPr>
        <p:spPr>
          <a:xfrm>
            <a:off x="2152650" y="365127"/>
            <a:ext cx="7886700" cy="1325563"/>
          </a:xfrm>
        </p:spPr>
        <p:txBody>
          <a:bodyPr/>
          <a:lstStyle/>
          <a:p>
            <a:r>
              <a:rPr lang="en-US" dirty="0"/>
              <a:t>Dairy Cattle:  Population and NH3 Emissions– 2014 NEI V2</a:t>
            </a:r>
          </a:p>
        </p:txBody>
      </p:sp>
      <p:pic>
        <p:nvPicPr>
          <p:cNvPr id="6" name="Content Placeholder 5" title="Dairy cattle populations, 2014 NEI v2">
            <a:extLst>
              <a:ext uri="{FF2B5EF4-FFF2-40B4-BE49-F238E27FC236}">
                <a16:creationId xmlns:a16="http://schemas.microsoft.com/office/drawing/2014/main" id="{41A7111E-F936-4931-99C8-354189E81D8A}"/>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7226" y="1690690"/>
            <a:ext cx="6037916" cy="4665662"/>
          </a:xfrm>
        </p:spPr>
      </p:pic>
      <p:sp>
        <p:nvSpPr>
          <p:cNvPr id="4" name="Slide Number Placeholder 3">
            <a:extLst>
              <a:ext uri="{FF2B5EF4-FFF2-40B4-BE49-F238E27FC236}">
                <a16:creationId xmlns:a16="http://schemas.microsoft.com/office/drawing/2014/main" id="{16AE6545-2E44-4A30-9E1C-BBBC8D02D039}"/>
              </a:ext>
            </a:extLst>
          </p:cNvPr>
          <p:cNvSpPr>
            <a:spLocks noGrp="1"/>
          </p:cNvSpPr>
          <p:nvPr>
            <p:ph type="sldNum" sz="quarter" idx="12"/>
          </p:nvPr>
        </p:nvSpPr>
        <p:spPr>
          <a:xfrm>
            <a:off x="7981950" y="6356352"/>
            <a:ext cx="2057400" cy="365125"/>
          </a:xfrm>
        </p:spPr>
        <p:txBody>
          <a:bodyPr>
            <a:normAutofit/>
          </a:bodyPr>
          <a:lstStyle/>
          <a:p>
            <a:fld id="{DBD5FEB5-9E17-4574-9F62-6D41CEBA7836}" type="slidenum">
              <a:rPr lang="en-US" smtClean="0"/>
              <a:t>77</a:t>
            </a:fld>
            <a:endParaRPr lang="en-US"/>
          </a:p>
        </p:txBody>
      </p:sp>
      <p:pic>
        <p:nvPicPr>
          <p:cNvPr id="5" name="Content Placeholder 5" title="NH3 emissions from Dairy cattle, 2014 NEI v2">
            <a:extLst>
              <a:ext uri="{FF2B5EF4-FFF2-40B4-BE49-F238E27FC236}">
                <a16:creationId xmlns:a16="http://schemas.microsoft.com/office/drawing/2014/main" id="{AD8B5CDA-0168-4213-BAEA-C729F922B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723" y="1690690"/>
            <a:ext cx="5901416" cy="4560185"/>
          </a:xfrm>
          <a:prstGeom prst="rect">
            <a:avLst/>
          </a:prstGeom>
        </p:spPr>
      </p:pic>
    </p:spTree>
    <p:extLst>
      <p:ext uri="{BB962C8B-B14F-4D97-AF65-F5344CB8AC3E}">
        <p14:creationId xmlns:p14="http://schemas.microsoft.com/office/powerpoint/2010/main" val="1325795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803D-9E4C-42FB-84DE-C31A6BCF88DA}"/>
              </a:ext>
            </a:extLst>
          </p:cNvPr>
          <p:cNvSpPr>
            <a:spLocks noGrp="1"/>
          </p:cNvSpPr>
          <p:nvPr>
            <p:ph type="title"/>
          </p:nvPr>
        </p:nvSpPr>
        <p:spPr/>
        <p:txBody>
          <a:bodyPr/>
          <a:lstStyle/>
          <a:p>
            <a:r>
              <a:rPr lang="en-US" dirty="0"/>
              <a:t>Swine:  Population and NH3 Emissions– 2014 NEI V2</a:t>
            </a:r>
          </a:p>
        </p:txBody>
      </p:sp>
      <p:pic>
        <p:nvPicPr>
          <p:cNvPr id="6" name="Content Placeholder 5" title="Swine populations, 2014 NEI v2">
            <a:extLst>
              <a:ext uri="{FF2B5EF4-FFF2-40B4-BE49-F238E27FC236}">
                <a16:creationId xmlns:a16="http://schemas.microsoft.com/office/drawing/2014/main" id="{F676B7E2-10D5-4C21-A70D-2A9A89F03CE6}"/>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 y="1986455"/>
            <a:ext cx="5891415" cy="4552457"/>
          </a:xfrm>
        </p:spPr>
      </p:pic>
      <p:sp>
        <p:nvSpPr>
          <p:cNvPr id="4" name="Slide Number Placeholder 3">
            <a:extLst>
              <a:ext uri="{FF2B5EF4-FFF2-40B4-BE49-F238E27FC236}">
                <a16:creationId xmlns:a16="http://schemas.microsoft.com/office/drawing/2014/main" id="{8F2705D7-FD7A-4D29-9231-3743F3389CC6}"/>
              </a:ext>
            </a:extLst>
          </p:cNvPr>
          <p:cNvSpPr>
            <a:spLocks noGrp="1"/>
          </p:cNvSpPr>
          <p:nvPr>
            <p:ph type="sldNum" sz="quarter" idx="12"/>
          </p:nvPr>
        </p:nvSpPr>
        <p:spPr/>
        <p:txBody>
          <a:bodyPr>
            <a:normAutofit/>
          </a:bodyPr>
          <a:lstStyle/>
          <a:p>
            <a:fld id="{DBD5FEB5-9E17-4574-9F62-6D41CEBA7836}" type="slidenum">
              <a:rPr lang="en-US" smtClean="0"/>
              <a:t>78</a:t>
            </a:fld>
            <a:endParaRPr lang="en-US"/>
          </a:p>
        </p:txBody>
      </p:sp>
      <p:pic>
        <p:nvPicPr>
          <p:cNvPr id="5" name="Content Placeholder 5" title="NH3 emissions from Swine, 2014 NEI v2">
            <a:extLst>
              <a:ext uri="{FF2B5EF4-FFF2-40B4-BE49-F238E27FC236}">
                <a16:creationId xmlns:a16="http://schemas.microsoft.com/office/drawing/2014/main" id="{5A059866-8E09-4E19-AE63-6838C643D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180" y="1986455"/>
            <a:ext cx="5776394" cy="4463577"/>
          </a:xfrm>
          <a:prstGeom prst="rect">
            <a:avLst/>
          </a:prstGeom>
        </p:spPr>
      </p:pic>
    </p:spTree>
    <p:extLst>
      <p:ext uri="{BB962C8B-B14F-4D97-AF65-F5344CB8AC3E}">
        <p14:creationId xmlns:p14="http://schemas.microsoft.com/office/powerpoint/2010/main" val="37144072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45FD-4B02-4BC3-8E84-4B4018152754}"/>
              </a:ext>
            </a:extLst>
          </p:cNvPr>
          <p:cNvSpPr>
            <a:spLocks noGrp="1"/>
          </p:cNvSpPr>
          <p:nvPr>
            <p:ph type="title"/>
          </p:nvPr>
        </p:nvSpPr>
        <p:spPr/>
        <p:txBody>
          <a:bodyPr/>
          <a:lstStyle/>
          <a:p>
            <a:r>
              <a:rPr lang="en-US" dirty="0"/>
              <a:t>Chicken Layers:  Population and NH3 Emissions– 2014 NEI V2</a:t>
            </a:r>
          </a:p>
        </p:txBody>
      </p:sp>
      <p:pic>
        <p:nvPicPr>
          <p:cNvPr id="6" name="Content Placeholder 5" title="Chicken Layer population, 2014 NEI v2">
            <a:extLst>
              <a:ext uri="{FF2B5EF4-FFF2-40B4-BE49-F238E27FC236}">
                <a16:creationId xmlns:a16="http://schemas.microsoft.com/office/drawing/2014/main" id="{30207EF3-7750-487D-88E7-472466F09831}"/>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 y="1907629"/>
            <a:ext cx="5757168" cy="4448721"/>
          </a:xfrm>
        </p:spPr>
      </p:pic>
      <p:sp>
        <p:nvSpPr>
          <p:cNvPr id="4" name="Slide Number Placeholder 3">
            <a:extLst>
              <a:ext uri="{FF2B5EF4-FFF2-40B4-BE49-F238E27FC236}">
                <a16:creationId xmlns:a16="http://schemas.microsoft.com/office/drawing/2014/main" id="{679F2E86-04BC-49EA-8F8C-52B5611EB9FC}"/>
              </a:ext>
            </a:extLst>
          </p:cNvPr>
          <p:cNvSpPr>
            <a:spLocks noGrp="1"/>
          </p:cNvSpPr>
          <p:nvPr>
            <p:ph type="sldNum" sz="quarter" idx="12"/>
          </p:nvPr>
        </p:nvSpPr>
        <p:spPr/>
        <p:txBody>
          <a:bodyPr>
            <a:normAutofit/>
          </a:bodyPr>
          <a:lstStyle/>
          <a:p>
            <a:fld id="{DBD5FEB5-9E17-4574-9F62-6D41CEBA7836}" type="slidenum">
              <a:rPr lang="en-US" smtClean="0"/>
              <a:t>79</a:t>
            </a:fld>
            <a:endParaRPr lang="en-US" dirty="0"/>
          </a:p>
        </p:txBody>
      </p:sp>
      <p:pic>
        <p:nvPicPr>
          <p:cNvPr id="5" name="Content Placeholder 5" title="Chicken Layer NH3 emissions, 2014 NEI v2">
            <a:extLst>
              <a:ext uri="{FF2B5EF4-FFF2-40B4-BE49-F238E27FC236}">
                <a16:creationId xmlns:a16="http://schemas.microsoft.com/office/drawing/2014/main" id="{A9F7265B-802B-4D6F-B7F9-82A71C475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7167" y="1907628"/>
            <a:ext cx="5757170" cy="4448722"/>
          </a:xfrm>
          <a:prstGeom prst="rect">
            <a:avLst/>
          </a:prstGeom>
        </p:spPr>
      </p:pic>
    </p:spTree>
    <p:extLst>
      <p:ext uri="{BB962C8B-B14F-4D97-AF65-F5344CB8AC3E}">
        <p14:creationId xmlns:p14="http://schemas.microsoft.com/office/powerpoint/2010/main" val="4022299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757821"/>
          </a:xfrm>
        </p:spPr>
        <p:txBody>
          <a:bodyPr>
            <a:normAutofit/>
          </a:bodyPr>
          <a:lstStyle/>
          <a:p>
            <a:r>
              <a:rPr lang="en-US" sz="4000" dirty="0"/>
              <a:t>NH3 and atmospheric chemistry</a:t>
            </a:r>
          </a:p>
        </p:txBody>
      </p:sp>
      <p:sp>
        <p:nvSpPr>
          <p:cNvPr id="3" name="Content Placeholder 2"/>
          <p:cNvSpPr>
            <a:spLocks noGrp="1"/>
          </p:cNvSpPr>
          <p:nvPr>
            <p:ph idx="1"/>
          </p:nvPr>
        </p:nvSpPr>
        <p:spPr>
          <a:xfrm>
            <a:off x="2152650" y="1122948"/>
            <a:ext cx="7886700" cy="5598528"/>
          </a:xfrm>
        </p:spPr>
        <p:txBody>
          <a:bodyPr>
            <a:normAutofit fontScale="92500" lnSpcReduction="10000"/>
          </a:bodyPr>
          <a:lstStyle/>
          <a:p>
            <a:r>
              <a:rPr lang="en-US" dirty="0"/>
              <a:t>NH3 is the primary basic gaseous compound in the atmosphere</a:t>
            </a:r>
          </a:p>
          <a:p>
            <a:r>
              <a:rPr lang="en-US" dirty="0"/>
              <a:t>NH3 is directly emitted (it’s not formed by photochemical reactions)</a:t>
            </a:r>
          </a:p>
          <a:p>
            <a:r>
              <a:rPr lang="en-US" dirty="0"/>
              <a:t>NH3 combines with gaseous acids (e.g., sulfuric acid and nitric acid) to form corresponding PM constituents (e.g., ammonium sulfate and ammonium nitrate)</a:t>
            </a:r>
          </a:p>
          <a:p>
            <a:r>
              <a:rPr lang="en-US" dirty="0"/>
              <a:t>Favorable meteorological conditions for ammonium nitrate formation are low temperature and high relative humidity, which often occur in winter or at night</a:t>
            </a:r>
          </a:p>
          <a:p>
            <a:r>
              <a:rPr lang="en-US" dirty="0"/>
              <a:t>PM formation can be limited by the availability of NH3 or the availability of acids (</a:t>
            </a:r>
            <a:r>
              <a:rPr lang="en-US" dirty="0" err="1"/>
              <a:t>e.g</a:t>
            </a:r>
            <a:r>
              <a:rPr lang="en-US" dirty="0"/>
              <a:t>, nitric acid formed from NOx emissions)</a:t>
            </a:r>
          </a:p>
          <a:p>
            <a:pPr lvl="1"/>
            <a:r>
              <a:rPr lang="en-US" dirty="0"/>
              <a:t>Understanding which PM precursor limits PM formation is often critical for AQ management</a:t>
            </a:r>
          </a:p>
        </p:txBody>
      </p:sp>
      <p:sp>
        <p:nvSpPr>
          <p:cNvPr id="5" name="Slide Number Placeholder 4"/>
          <p:cNvSpPr>
            <a:spLocks noGrp="1"/>
          </p:cNvSpPr>
          <p:nvPr>
            <p:ph type="sldNum" sz="quarter" idx="12"/>
          </p:nvPr>
        </p:nvSpPr>
        <p:spPr/>
        <p:txBody>
          <a:bodyPr/>
          <a:lstStyle/>
          <a:p>
            <a:fld id="{4CCF09B7-36D8-464D-A386-8F07541584EF}" type="slidenum">
              <a:rPr lang="en-US" smtClean="0"/>
              <a:t>8</a:t>
            </a:fld>
            <a:endParaRPr lang="en-US"/>
          </a:p>
        </p:txBody>
      </p:sp>
    </p:spTree>
    <p:extLst>
      <p:ext uri="{BB962C8B-B14F-4D97-AF65-F5344CB8AC3E}">
        <p14:creationId xmlns:p14="http://schemas.microsoft.com/office/powerpoint/2010/main" val="3545544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2F278-B20A-45AE-9481-E4E16466B463}"/>
              </a:ext>
            </a:extLst>
          </p:cNvPr>
          <p:cNvSpPr>
            <a:spLocks noGrp="1"/>
          </p:cNvSpPr>
          <p:nvPr>
            <p:ph type="title"/>
          </p:nvPr>
        </p:nvSpPr>
        <p:spPr/>
        <p:txBody>
          <a:bodyPr/>
          <a:lstStyle/>
          <a:p>
            <a:r>
              <a:rPr lang="en-US" dirty="0"/>
              <a:t>Chicken Broilers:  Population and NH3 Emissions– 2014 NEI V2</a:t>
            </a:r>
          </a:p>
        </p:txBody>
      </p:sp>
      <p:pic>
        <p:nvPicPr>
          <p:cNvPr id="6" name="Content Placeholder 5" title="Chicken Broiler Populations, 2014 NEI v2">
            <a:extLst>
              <a:ext uri="{FF2B5EF4-FFF2-40B4-BE49-F238E27FC236}">
                <a16:creationId xmlns:a16="http://schemas.microsoft.com/office/drawing/2014/main" id="{FA762200-BF39-4860-9799-EFF8A9E9F807}"/>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 y="1707422"/>
            <a:ext cx="5698695" cy="4403537"/>
          </a:xfrm>
        </p:spPr>
      </p:pic>
      <p:sp>
        <p:nvSpPr>
          <p:cNvPr id="4" name="Slide Number Placeholder 3">
            <a:extLst>
              <a:ext uri="{FF2B5EF4-FFF2-40B4-BE49-F238E27FC236}">
                <a16:creationId xmlns:a16="http://schemas.microsoft.com/office/drawing/2014/main" id="{C3682B50-FAD0-4CFF-A80D-631C99DC6EE7}"/>
              </a:ext>
            </a:extLst>
          </p:cNvPr>
          <p:cNvSpPr>
            <a:spLocks noGrp="1"/>
          </p:cNvSpPr>
          <p:nvPr>
            <p:ph type="sldNum" sz="quarter" idx="12"/>
          </p:nvPr>
        </p:nvSpPr>
        <p:spPr/>
        <p:txBody>
          <a:bodyPr>
            <a:normAutofit/>
          </a:bodyPr>
          <a:lstStyle/>
          <a:p>
            <a:fld id="{DBD5FEB5-9E17-4574-9F62-6D41CEBA7836}" type="slidenum">
              <a:rPr lang="en-US" smtClean="0"/>
              <a:t>80</a:t>
            </a:fld>
            <a:endParaRPr lang="en-US"/>
          </a:p>
        </p:txBody>
      </p:sp>
      <p:pic>
        <p:nvPicPr>
          <p:cNvPr id="5" name="Content Placeholder 5" title="NH3 emissions from chicken broilers, 2014 NEI v2">
            <a:extLst>
              <a:ext uri="{FF2B5EF4-FFF2-40B4-BE49-F238E27FC236}">
                <a16:creationId xmlns:a16="http://schemas.microsoft.com/office/drawing/2014/main" id="{D0948205-6A3F-427E-B5CD-84BED2E56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468" y="1707422"/>
            <a:ext cx="5698695" cy="4403537"/>
          </a:xfrm>
          <a:prstGeom prst="rect">
            <a:avLst/>
          </a:prstGeom>
        </p:spPr>
      </p:pic>
    </p:spTree>
    <p:extLst>
      <p:ext uri="{BB962C8B-B14F-4D97-AF65-F5344CB8AC3E}">
        <p14:creationId xmlns:p14="http://schemas.microsoft.com/office/powerpoint/2010/main" val="351010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545E4-8107-4E30-8479-1F610C3865E0}"/>
              </a:ext>
            </a:extLst>
          </p:cNvPr>
          <p:cNvSpPr>
            <a:spLocks noGrp="1"/>
          </p:cNvSpPr>
          <p:nvPr>
            <p:ph type="title"/>
          </p:nvPr>
        </p:nvSpPr>
        <p:spPr/>
        <p:txBody>
          <a:bodyPr/>
          <a:lstStyle/>
          <a:p>
            <a:r>
              <a:rPr lang="en-US" dirty="0"/>
              <a:t>NH3 Emissions from all Livestock – 2014 NEI V2</a:t>
            </a:r>
          </a:p>
        </p:txBody>
      </p:sp>
      <p:pic>
        <p:nvPicPr>
          <p:cNvPr id="6" name="Content Placeholder 5" title="NH3 emissions from all Livestock, 2014 NEI v2">
            <a:extLst>
              <a:ext uri="{FF2B5EF4-FFF2-40B4-BE49-F238E27FC236}">
                <a16:creationId xmlns:a16="http://schemas.microsoft.com/office/drawing/2014/main" id="{B7EA3CFD-E68A-47CC-99E6-B3611B581536}"/>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438401" y="1600201"/>
            <a:ext cx="6400799" cy="4946071"/>
          </a:xfrm>
        </p:spPr>
      </p:pic>
      <p:sp>
        <p:nvSpPr>
          <p:cNvPr id="4" name="Slide Number Placeholder 3">
            <a:extLst>
              <a:ext uri="{FF2B5EF4-FFF2-40B4-BE49-F238E27FC236}">
                <a16:creationId xmlns:a16="http://schemas.microsoft.com/office/drawing/2014/main" id="{76AE2842-05AC-41DB-811F-2AAF84341217}"/>
              </a:ext>
            </a:extLst>
          </p:cNvPr>
          <p:cNvSpPr>
            <a:spLocks noGrp="1"/>
          </p:cNvSpPr>
          <p:nvPr>
            <p:ph type="sldNum" sz="quarter" idx="12"/>
          </p:nvPr>
        </p:nvSpPr>
        <p:spPr/>
        <p:txBody>
          <a:bodyPr>
            <a:normAutofit/>
          </a:bodyPr>
          <a:lstStyle/>
          <a:p>
            <a:fld id="{DBD5FEB5-9E17-4574-9F62-6D41CEBA7836}" type="slidenum">
              <a:rPr lang="en-US" smtClean="0"/>
              <a:t>81</a:t>
            </a:fld>
            <a:endParaRPr lang="en-US"/>
          </a:p>
        </p:txBody>
      </p:sp>
    </p:spTree>
    <p:extLst>
      <p:ext uri="{BB962C8B-B14F-4D97-AF65-F5344CB8AC3E}">
        <p14:creationId xmlns:p14="http://schemas.microsoft.com/office/powerpoint/2010/main" val="3144418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7587-E17D-420B-8A19-8B58D3E51938}"/>
              </a:ext>
            </a:extLst>
          </p:cNvPr>
          <p:cNvSpPr>
            <a:spLocks noGrp="1"/>
          </p:cNvSpPr>
          <p:nvPr>
            <p:ph type="title"/>
          </p:nvPr>
        </p:nvSpPr>
        <p:spPr>
          <a:xfrm>
            <a:off x="2001078" y="0"/>
            <a:ext cx="8666922" cy="1325563"/>
          </a:xfrm>
        </p:spPr>
        <p:txBody>
          <a:bodyPr/>
          <a:lstStyle/>
          <a:p>
            <a:r>
              <a:rPr lang="en-US" dirty="0"/>
              <a:t>Looking forward to the 2017 Process</a:t>
            </a:r>
          </a:p>
        </p:txBody>
      </p:sp>
      <p:sp>
        <p:nvSpPr>
          <p:cNvPr id="3" name="Content Placeholder 2">
            <a:extLst>
              <a:ext uri="{FF2B5EF4-FFF2-40B4-BE49-F238E27FC236}">
                <a16:creationId xmlns:a16="http://schemas.microsoft.com/office/drawing/2014/main" id="{33888C87-46DA-4CAE-94A8-4D6223BFD34B}"/>
              </a:ext>
            </a:extLst>
          </p:cNvPr>
          <p:cNvSpPr>
            <a:spLocks noGrp="1"/>
          </p:cNvSpPr>
          <p:nvPr>
            <p:ph idx="1"/>
          </p:nvPr>
        </p:nvSpPr>
        <p:spPr>
          <a:xfrm>
            <a:off x="1807029" y="1179441"/>
            <a:ext cx="8860971" cy="5542034"/>
          </a:xfrm>
        </p:spPr>
        <p:txBody>
          <a:bodyPr>
            <a:normAutofit fontScale="25000" lnSpcReduction="20000"/>
          </a:bodyPr>
          <a:lstStyle/>
          <a:p>
            <a:endParaRPr lang="en-US" sz="3400" dirty="0"/>
          </a:p>
          <a:p>
            <a:r>
              <a:rPr lang="en-US" sz="11200" dirty="0"/>
              <a:t>Apply CMU model code, after testing and revising/updating as needed, as possible, for the final inventory (resource dependent)</a:t>
            </a:r>
          </a:p>
          <a:p>
            <a:r>
              <a:rPr lang="en-US" sz="11200" dirty="0"/>
              <a:t>Consider options for developing a draft inventory sooner using 2017 census data (collected and compiled by OAP) for animal populations and EFs from the 2014 CMU model </a:t>
            </a:r>
          </a:p>
          <a:p>
            <a:r>
              <a:rPr lang="en-US" sz="11200" dirty="0"/>
              <a:t>Increase collaboration and science for this sector</a:t>
            </a:r>
          </a:p>
          <a:p>
            <a:r>
              <a:rPr lang="en-US" sz="11200" dirty="0"/>
              <a:t>Rethink and revise methods for VOC estimates (resources permitting)</a:t>
            </a:r>
          </a:p>
          <a:p>
            <a:r>
              <a:rPr lang="en-US" sz="11200" dirty="0"/>
              <a:t>Include silage VOC emissions on dairy farms as a source (dependent on resources, data availability and methods development)</a:t>
            </a:r>
          </a:p>
          <a:p>
            <a:r>
              <a:rPr lang="en-US" sz="11200" dirty="0"/>
              <a:t>Develop methods for AK, HI, PR and VI</a:t>
            </a:r>
          </a:p>
          <a:p>
            <a:r>
              <a:rPr lang="en-US" sz="11200" dirty="0"/>
              <a:t>Ask SLTs to submit animal count data for their states, after review of draft estimates…</a:t>
            </a:r>
          </a:p>
          <a:p>
            <a:endParaRPr lang="en-US" dirty="0"/>
          </a:p>
        </p:txBody>
      </p:sp>
      <p:sp>
        <p:nvSpPr>
          <p:cNvPr id="5" name="Slide Number Placeholder 4">
            <a:extLst>
              <a:ext uri="{FF2B5EF4-FFF2-40B4-BE49-F238E27FC236}">
                <a16:creationId xmlns:a16="http://schemas.microsoft.com/office/drawing/2014/main" id="{376FE456-FA81-4810-9D9C-504AEAD45CC4}"/>
              </a:ext>
            </a:extLst>
          </p:cNvPr>
          <p:cNvSpPr>
            <a:spLocks noGrp="1"/>
          </p:cNvSpPr>
          <p:nvPr>
            <p:ph type="sldNum" sz="quarter" idx="12"/>
          </p:nvPr>
        </p:nvSpPr>
        <p:spPr/>
        <p:txBody>
          <a:bodyPr/>
          <a:lstStyle/>
          <a:p>
            <a:fld id="{4CCF09B7-36D8-464D-A386-8F07541584EF}" type="slidenum">
              <a:rPr lang="en-US" smtClean="0"/>
              <a:t>82</a:t>
            </a:fld>
            <a:endParaRPr lang="en-US"/>
          </a:p>
        </p:txBody>
      </p:sp>
    </p:spTree>
    <p:extLst>
      <p:ext uri="{BB962C8B-B14F-4D97-AF65-F5344CB8AC3E}">
        <p14:creationId xmlns:p14="http://schemas.microsoft.com/office/powerpoint/2010/main" val="1242594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A3C3-9F71-4091-8F9E-D9D5195B5A13}"/>
              </a:ext>
            </a:extLst>
          </p:cNvPr>
          <p:cNvSpPr>
            <a:spLocks noGrp="1"/>
          </p:cNvSpPr>
          <p:nvPr>
            <p:ph type="ctrTitle"/>
          </p:nvPr>
        </p:nvSpPr>
        <p:spPr/>
        <p:txBody>
          <a:bodyPr/>
          <a:lstStyle/>
          <a:p>
            <a:r>
              <a:rPr lang="en-US" dirty="0"/>
              <a:t>Fertilizer NH3 Emissions in the 2014 NEI</a:t>
            </a:r>
          </a:p>
        </p:txBody>
      </p:sp>
      <p:sp>
        <p:nvSpPr>
          <p:cNvPr id="3" name="Subtitle 2">
            <a:extLst>
              <a:ext uri="{FF2B5EF4-FFF2-40B4-BE49-F238E27FC236}">
                <a16:creationId xmlns:a16="http://schemas.microsoft.com/office/drawing/2014/main" id="{67CB389B-BF41-435F-A429-0B5389F7A29E}"/>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BF35CBA9-CB0B-46D8-909E-7EBE4475FF9F}"/>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a:extLst>
              <a:ext uri="{FF2B5EF4-FFF2-40B4-BE49-F238E27FC236}">
                <a16:creationId xmlns:a16="http://schemas.microsoft.com/office/drawing/2014/main" id="{0C70EA6D-0CD4-46A3-804B-63D3059ACF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3089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NH</a:t>
            </a:r>
            <a:r>
              <a:rPr lang="en-US" baseline="-25000" dirty="0"/>
              <a:t>3</a:t>
            </a:r>
            <a:r>
              <a:rPr lang="en-US" dirty="0"/>
              <a:t> Bidirectional Exchange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 Placeholder 2"/>
          <p:cNvSpPr txBox="1">
            <a:spLocks/>
          </p:cNvSpPr>
          <p:nvPr/>
        </p:nvSpPr>
        <p:spPr>
          <a:xfrm>
            <a:off x="838201" y="1943100"/>
            <a:ext cx="6202280" cy="365760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57175" marR="0" lvl="0"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Measurements show that NH</a:t>
            </a:r>
            <a:r>
              <a:rPr kumimoji="0" lang="en-US" sz="21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can deposit or emit </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Depending on meteorology and soil, plant nitrogen status, and ambient NH</a:t>
            </a:r>
            <a:r>
              <a:rPr kumimoji="0" lang="en-US" sz="18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concentration</a:t>
            </a:r>
          </a:p>
          <a:p>
            <a:pPr marL="257175" marR="0" lvl="0" indent="-257175" algn="l" defTabSz="4572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Traditionally emissions and deposition have been modeled separately</a:t>
            </a:r>
          </a:p>
          <a:p>
            <a:pPr marL="257175" marR="0" lvl="0" indent="-257175" algn="l" defTabSz="4572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NH</a:t>
            </a:r>
            <a:r>
              <a:rPr kumimoji="0" lang="en-US" sz="21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21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bidirectional exchange has been incorporated into the Community Multiscale Air Quality (CMAQ) Modeling system</a:t>
            </a:r>
          </a:p>
          <a:p>
            <a:pPr marL="600075" marR="0" lvl="1" indent="-257175"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Consistent representation of NH</a:t>
            </a:r>
            <a:r>
              <a:rPr kumimoji="0" lang="en-US" sz="1800" b="0" i="0" u="none" strike="noStrike" kern="1200" cap="none" spc="0" normalizeH="0" baseline="-25000" noProof="0" dirty="0">
                <a:ln>
                  <a:noFill/>
                </a:ln>
                <a:solidFill>
                  <a:prstClr val="black"/>
                </a:solidFill>
                <a:effectLst/>
                <a:uLnTx/>
                <a:uFillTx/>
                <a:latin typeface="Calibri" panose="020F0502020204030204"/>
                <a:ea typeface="ＭＳ Ｐゴシック" pitchFamily="1" charset="-128"/>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emissions and deposition </a:t>
            </a:r>
          </a:p>
        </p:txBody>
      </p:sp>
      <p:pic>
        <p:nvPicPr>
          <p:cNvPr id="7" name="Picture 6" descr="This figure illustrates the mean observed soil emissions, vegetation uptake and net emissions to the atmosphere from a fertilized corn field in North Carolina. " title="Observational NH3 flux budget"/>
          <p:cNvPicPr>
            <a:picLocks noChangeAspect="1"/>
          </p:cNvPicPr>
          <p:nvPr/>
        </p:nvPicPr>
        <p:blipFill rotWithShape="1">
          <a:blip r:embed="rId3"/>
          <a:srcRect l="40939" t="11523" r="10083" b="5954"/>
          <a:stretch/>
        </p:blipFill>
        <p:spPr>
          <a:xfrm>
            <a:off x="7040480" y="2003823"/>
            <a:ext cx="3627521" cy="3336131"/>
          </a:xfrm>
          <a:prstGeom prst="rect">
            <a:avLst/>
          </a:prstGeom>
        </p:spPr>
      </p:pic>
      <p:sp>
        <p:nvSpPr>
          <p:cNvPr id="8" name="TextBox 7"/>
          <p:cNvSpPr txBox="1"/>
          <p:nvPr/>
        </p:nvSpPr>
        <p:spPr>
          <a:xfrm>
            <a:off x="7952646" y="5339953"/>
            <a:ext cx="18190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Walker et al 2013</a:t>
            </a:r>
          </a:p>
        </p:txBody>
      </p:sp>
    </p:spTree>
    <p:extLst>
      <p:ext uri="{BB962C8B-B14F-4D97-AF65-F5344CB8AC3E}">
        <p14:creationId xmlns:p14="http://schemas.microsoft.com/office/powerpoint/2010/main" val="40234554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NH</a:t>
            </a:r>
            <a:r>
              <a:rPr lang="en-US" baseline="-25000" dirty="0"/>
              <a:t>3</a:t>
            </a:r>
            <a:r>
              <a:rPr lang="en-US" dirty="0"/>
              <a:t> Fertilizer Emissions</a:t>
            </a:r>
          </a:p>
        </p:txBody>
      </p:sp>
      <p:sp>
        <p:nvSpPr>
          <p:cNvPr id="3" name="Content Placeholder 2"/>
          <p:cNvSpPr>
            <a:spLocks noGrp="1"/>
          </p:cNvSpPr>
          <p:nvPr>
            <p:ph idx="1"/>
          </p:nvPr>
        </p:nvSpPr>
        <p:spPr/>
        <p:txBody>
          <a:bodyPr/>
          <a:lstStyle/>
          <a:p>
            <a:r>
              <a:rPr lang="en-US" dirty="0"/>
              <a:t>SCC Code 2801700099</a:t>
            </a:r>
          </a:p>
          <a:p>
            <a:r>
              <a:rPr lang="en-US" dirty="0"/>
              <a:t>EPA was able to leverage work done in an EPA/ORD and USDA Agriculture Research Service (ARS) collaboration</a:t>
            </a:r>
          </a:p>
          <a:p>
            <a:pPr lvl="1"/>
            <a:r>
              <a:rPr lang="en-US" dirty="0"/>
              <a:t>Develop the methodology to run the USDA’s Environmental Policy Integrated Climate (EPIC) field scale model on a continental domain </a:t>
            </a:r>
          </a:p>
          <a:p>
            <a:r>
              <a:rPr lang="en-US" dirty="0"/>
              <a:t>EPIC output is used by US EPA’s CMAQ model to estimate NH</a:t>
            </a:r>
            <a:r>
              <a:rPr lang="en-US" baseline="-25000" dirty="0"/>
              <a:t>3</a:t>
            </a:r>
            <a:r>
              <a:rPr lang="en-US" dirty="0"/>
              <a:t> emissions from fertilizer considering bidirectional exchange </a:t>
            </a:r>
          </a:p>
          <a:p>
            <a:pPr lvl="1"/>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883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742950"/>
          </a:xfrm>
        </p:spPr>
        <p:txBody>
          <a:bodyPr>
            <a:noAutofit/>
          </a:bodyPr>
          <a:lstStyle/>
          <a:p>
            <a:r>
              <a:rPr lang="en-US" dirty="0"/>
              <a:t>Modeling of NH</a:t>
            </a:r>
            <a:r>
              <a:rPr lang="en-US" baseline="-25000" dirty="0"/>
              <a:t>3</a:t>
            </a:r>
            <a:r>
              <a:rPr lang="en-US" dirty="0"/>
              <a:t> Emissions in CMAQ</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3" name="Diagram 2" descr="This figure shows the processes involved I modeling NH3 emissions from fertilizer in CMAQ. The process starts with Weather Research and Forecast model simulations of meteorology. In the WRF simulations used for the 2014 NIE we ran it in a retrospective mode that assimilated observations to best represent observed conditions rather than in a forecast model. The next step is running EPIC using the simulated WRF meteorology, land use data, and USDA national agricultural statics and survey data. The we run the CMAQ simulation with both EPIC and WRF inputs using the NH3 bidirectional exchange option. This option produces grid cell level NH3 emission estimates from fertilizer which are aggregated to monthly and seasonal county level estimates.&#10;" title="NH3 emission estimate processes"/>
          <p:cNvGraphicFramePr/>
          <p:nvPr>
            <p:extLst/>
          </p:nvPr>
        </p:nvGraphicFramePr>
        <p:xfrm>
          <a:off x="1676400" y="1943100"/>
          <a:ext cx="836295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43089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C5DD171-7D5D-41A9-9F9B-4C7DBA46E266}"/>
              </a:ext>
            </a:extLst>
          </p:cNvPr>
          <p:cNvSpPr>
            <a:spLocks noGrp="1" noChangeArrowheads="1"/>
          </p:cNvSpPr>
          <p:nvPr>
            <p:ph type="title"/>
          </p:nvPr>
        </p:nvSpPr>
        <p:spPr>
          <a:xfrm>
            <a:off x="841248" y="365760"/>
            <a:ext cx="10515600" cy="990600"/>
          </a:xfrm>
        </p:spPr>
        <p:txBody>
          <a:bodyPr>
            <a:noAutofit/>
          </a:bodyPr>
          <a:lstStyle/>
          <a:p>
            <a:pPr eaLnBrk="1" hangingPunct="1"/>
            <a:r>
              <a:rPr lang="en-US" altLang="en-US" dirty="0"/>
              <a:t>Primary Meteorological Factors Affecting Fertilizer Ammonia Emissions</a:t>
            </a:r>
          </a:p>
        </p:txBody>
      </p:sp>
      <p:sp>
        <p:nvSpPr>
          <p:cNvPr id="18435" name="Content Placeholder 2">
            <a:extLst>
              <a:ext uri="{FF2B5EF4-FFF2-40B4-BE49-F238E27FC236}">
                <a16:creationId xmlns:a16="http://schemas.microsoft.com/office/drawing/2014/main" id="{8C1F7F6A-63EF-422C-9232-C91D92898F58}"/>
              </a:ext>
            </a:extLst>
          </p:cNvPr>
          <p:cNvSpPr>
            <a:spLocks noGrp="1" noChangeArrowheads="1"/>
          </p:cNvSpPr>
          <p:nvPr>
            <p:ph sz="quarter" idx="1"/>
          </p:nvPr>
        </p:nvSpPr>
        <p:spPr>
          <a:xfrm>
            <a:off x="841247" y="1828800"/>
            <a:ext cx="10190167" cy="4495800"/>
          </a:xfrm>
        </p:spPr>
        <p:txBody>
          <a:bodyPr>
            <a:normAutofit lnSpcReduction="10000"/>
          </a:bodyPr>
          <a:lstStyle/>
          <a:p>
            <a:pPr>
              <a:spcBef>
                <a:spcPts val="600"/>
              </a:spcBef>
              <a:spcAft>
                <a:spcPts val="600"/>
              </a:spcAft>
            </a:pPr>
            <a:r>
              <a:rPr lang="en-US" altLang="en-US" sz="3000" dirty="0"/>
              <a:t>Temperature –     temperature,    emissions</a:t>
            </a:r>
          </a:p>
          <a:p>
            <a:pPr lvl="1">
              <a:spcBef>
                <a:spcPts val="600"/>
              </a:spcBef>
              <a:spcAft>
                <a:spcPts val="600"/>
              </a:spcAft>
              <a:buSzPct val="60000"/>
            </a:pPr>
            <a:r>
              <a:rPr lang="en-US" altLang="en-US" dirty="0"/>
              <a:t>Higher temperature reduces the soil equilibrium ammonium concentration</a:t>
            </a:r>
          </a:p>
          <a:p>
            <a:pPr>
              <a:spcBef>
                <a:spcPts val="600"/>
              </a:spcBef>
              <a:spcAft>
                <a:spcPts val="600"/>
              </a:spcAft>
            </a:pPr>
            <a:r>
              <a:rPr lang="en-US" altLang="en-US" sz="3000" dirty="0"/>
              <a:t>Wind speed –     wind speed,     emissions</a:t>
            </a:r>
          </a:p>
          <a:p>
            <a:pPr lvl="1">
              <a:spcBef>
                <a:spcPts val="600"/>
              </a:spcBef>
              <a:spcAft>
                <a:spcPts val="600"/>
              </a:spcAft>
              <a:buSzPct val="60000"/>
            </a:pPr>
            <a:r>
              <a:rPr lang="en-US" altLang="en-US" dirty="0"/>
              <a:t>Higher wind speed decreases surface resistance</a:t>
            </a:r>
          </a:p>
          <a:p>
            <a:pPr>
              <a:spcBef>
                <a:spcPts val="600"/>
              </a:spcBef>
              <a:spcAft>
                <a:spcPts val="600"/>
              </a:spcAft>
            </a:pPr>
            <a:r>
              <a:rPr lang="en-US" altLang="en-US" sz="3000" dirty="0"/>
              <a:t>Precipitation –     precipitation,     emissions</a:t>
            </a:r>
          </a:p>
          <a:p>
            <a:pPr lvl="1">
              <a:spcBef>
                <a:spcPts val="600"/>
              </a:spcBef>
              <a:spcAft>
                <a:spcPts val="600"/>
              </a:spcAft>
              <a:buSzPct val="60000"/>
            </a:pPr>
            <a:r>
              <a:rPr lang="en-US" altLang="en-US" dirty="0"/>
              <a:t>Precipitation dilutes the ammonium available for evasion in the soil</a:t>
            </a:r>
          </a:p>
          <a:p>
            <a:pPr>
              <a:spcBef>
                <a:spcPts val="600"/>
              </a:spcBef>
              <a:spcAft>
                <a:spcPts val="600"/>
              </a:spcAft>
            </a:pPr>
            <a:r>
              <a:rPr lang="en-US" altLang="en-US" sz="3000" dirty="0"/>
              <a:t>Soil pH –     pH,     emissions</a:t>
            </a:r>
          </a:p>
          <a:p>
            <a:pPr lvl="1">
              <a:spcBef>
                <a:spcPts val="600"/>
              </a:spcBef>
              <a:spcAft>
                <a:spcPts val="600"/>
              </a:spcAft>
              <a:buSzPct val="60000"/>
            </a:pPr>
            <a:r>
              <a:rPr lang="en-US" altLang="en-US" dirty="0"/>
              <a:t>Higher soil pH favors reduces the soil equilibrium ammonium concentration</a:t>
            </a:r>
          </a:p>
          <a:p>
            <a:pPr marL="0" indent="0">
              <a:spcBef>
                <a:spcPts val="600"/>
              </a:spcBef>
              <a:spcAft>
                <a:spcPts val="600"/>
              </a:spcAft>
              <a:buSzPct val="60000"/>
              <a:buNone/>
            </a:pPr>
            <a:endParaRPr lang="en-US" altLang="en-US" dirty="0"/>
          </a:p>
        </p:txBody>
      </p:sp>
      <p:sp>
        <p:nvSpPr>
          <p:cNvPr id="4" name="Slide Number Placeholder 3">
            <a:extLst>
              <a:ext uri="{FF2B5EF4-FFF2-40B4-BE49-F238E27FC236}">
                <a16:creationId xmlns:a16="http://schemas.microsoft.com/office/drawing/2014/main" id="{DC6CE383-4887-4830-8D1F-855E1133EE71}"/>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BB2B4B-8FA1-4E8F-9C31-C2839136887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rrow: Down 4" descr="Increase in temperature" title="Temperature change">
            <a:extLst>
              <a:ext uri="{FF2B5EF4-FFF2-40B4-BE49-F238E27FC236}">
                <a16:creationId xmlns:a16="http://schemas.microsoft.com/office/drawing/2014/main" id="{39132000-8B30-4B21-A53E-6FA8CEE87BA6}"/>
              </a:ext>
            </a:extLst>
          </p:cNvPr>
          <p:cNvSpPr/>
          <p:nvPr/>
        </p:nvSpPr>
        <p:spPr>
          <a:xfrm rot="10800000">
            <a:off x="3430136" y="1820892"/>
            <a:ext cx="312738"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descr="Increase in emissions" title="Emissions change">
            <a:extLst>
              <a:ext uri="{FF2B5EF4-FFF2-40B4-BE49-F238E27FC236}">
                <a16:creationId xmlns:a16="http://schemas.microsoft.com/office/drawing/2014/main" id="{6C1D4D3F-FAF6-49A2-BB00-789C5C24393C}"/>
              </a:ext>
            </a:extLst>
          </p:cNvPr>
          <p:cNvSpPr/>
          <p:nvPr/>
        </p:nvSpPr>
        <p:spPr>
          <a:xfrm rot="10800000">
            <a:off x="5869030" y="1831304"/>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descr="Increase in wind speed" title="Wind speed change">
            <a:extLst>
              <a:ext uri="{FF2B5EF4-FFF2-40B4-BE49-F238E27FC236}">
                <a16:creationId xmlns:a16="http://schemas.microsoft.com/office/drawing/2014/main" id="{4CC94C32-796D-43CD-B148-15D9B4D2091E}"/>
              </a:ext>
            </a:extLst>
          </p:cNvPr>
          <p:cNvSpPr/>
          <p:nvPr/>
        </p:nvSpPr>
        <p:spPr>
          <a:xfrm rot="10800000">
            <a:off x="3362337" y="2859695"/>
            <a:ext cx="312737"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Down 7" descr="Increase in Emissions" title="Emissions Change">
            <a:extLst>
              <a:ext uri="{FF2B5EF4-FFF2-40B4-BE49-F238E27FC236}">
                <a16:creationId xmlns:a16="http://schemas.microsoft.com/office/drawing/2014/main" id="{A109E791-17D7-4156-9132-2D7688A366FE}"/>
              </a:ext>
            </a:extLst>
          </p:cNvPr>
          <p:cNvSpPr/>
          <p:nvPr/>
        </p:nvSpPr>
        <p:spPr>
          <a:xfrm rot="10800000">
            <a:off x="5607947" y="2876996"/>
            <a:ext cx="311150" cy="328612"/>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descr="Increase in precipitation" title="Precipitation Change">
            <a:extLst>
              <a:ext uri="{FF2B5EF4-FFF2-40B4-BE49-F238E27FC236}">
                <a16:creationId xmlns:a16="http://schemas.microsoft.com/office/drawing/2014/main" id="{096622FB-2842-450F-8B3F-DBF5180CFC0F}"/>
              </a:ext>
            </a:extLst>
          </p:cNvPr>
          <p:cNvSpPr/>
          <p:nvPr/>
        </p:nvSpPr>
        <p:spPr>
          <a:xfrm rot="10800000">
            <a:off x="3488483" y="3823657"/>
            <a:ext cx="312737" cy="344487"/>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Down 9" descr="Decrease in Emissions" title="Emissions Change">
            <a:extLst>
              <a:ext uri="{FF2B5EF4-FFF2-40B4-BE49-F238E27FC236}">
                <a16:creationId xmlns:a16="http://schemas.microsoft.com/office/drawing/2014/main" id="{E36CEC67-0DD6-4520-8742-BC392574A1FA}"/>
              </a:ext>
            </a:extLst>
          </p:cNvPr>
          <p:cNvSpPr/>
          <p:nvPr/>
        </p:nvSpPr>
        <p:spPr>
          <a:xfrm>
            <a:off x="5919098" y="3843216"/>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5" descr="Increase pH" title="pH change">
            <a:extLst/>
          </p:cNvPr>
          <p:cNvSpPr/>
          <p:nvPr/>
        </p:nvSpPr>
        <p:spPr>
          <a:xfrm rot="10800000">
            <a:off x="2582483" y="4740887"/>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5" descr="Increase in emissions" title="Emissions Change">
            <a:extLst/>
          </p:cNvPr>
          <p:cNvSpPr/>
          <p:nvPr/>
        </p:nvSpPr>
        <p:spPr>
          <a:xfrm rot="10800000">
            <a:off x="3505788" y="4740887"/>
            <a:ext cx="312737" cy="346075"/>
          </a:xfrm>
          <a:prstGeom prst="downArrow">
            <a:avLst/>
          </a:prstGeom>
          <a:solidFill>
            <a:srgbClr val="79B3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7548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USDA’s Environmental Policy Integrated Climate (EPIC) Simulations for CMAQ</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462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7620000" cy="742950"/>
          </a:xfrm>
        </p:spPr>
        <p:txBody>
          <a:bodyPr>
            <a:normAutofit/>
          </a:bodyPr>
          <a:lstStyle/>
          <a:p>
            <a:r>
              <a:rPr lang="en-US" dirty="0"/>
              <a:t>USDA EPIC Model</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2"/>
          <p:cNvSpPr txBox="1">
            <a:spLocks/>
          </p:cNvSpPr>
          <p:nvPr/>
        </p:nvSpPr>
        <p:spPr>
          <a:xfrm>
            <a:off x="841248" y="1828800"/>
            <a:ext cx="11045952" cy="452755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57175" marR="0" lvl="0"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Environmental Policy Integrated Climate (EPIC) Model </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Assess the effect of soil erosion on productivity. </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Predict the effects of management decisions on:</a:t>
            </a:r>
          </a:p>
          <a:p>
            <a:pPr marL="942975" marR="0" lvl="2"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Soil, water, nutrient, and pesticide movements </a:t>
            </a:r>
          </a:p>
          <a:p>
            <a:pPr marL="942975" marR="0" lvl="2"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Impact on soil loss, water quality, and crop yields for areas with homogeneous soils and management</a:t>
            </a:r>
          </a:p>
          <a:p>
            <a:pPr marL="257175" marR="0" lvl="0"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We have developed an interface to run EPIC for CMAQ applications</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Fertilizer Emission Scenario Tool for CMAQ (FEST-C) </a:t>
            </a:r>
          </a:p>
          <a:p>
            <a:pPr marL="942975" marR="0" lvl="2"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Available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hlinkClick r:id="rId3"/>
              </a:rPr>
              <a:t>https://www.cmascenter.org/fest-c/</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a:t>
            </a:r>
          </a:p>
          <a:p>
            <a:pPr marL="600075" marR="0" lvl="1" indent="-257175" algn="l" defTabSz="4572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Includes EPIC and data needed to run for the contiguous US</a:t>
            </a:r>
          </a:p>
        </p:txBody>
      </p:sp>
    </p:spTree>
    <p:extLst>
      <p:ext uri="{BB962C8B-B14F-4D97-AF65-F5344CB8AC3E}">
        <p14:creationId xmlns:p14="http://schemas.microsoft.com/office/powerpoint/2010/main" val="1824498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Policy Relevance:</a:t>
            </a:r>
            <a:br>
              <a:rPr lang="en-US" sz="4800" dirty="0"/>
            </a:br>
            <a:r>
              <a:rPr lang="en-US" sz="4800" dirty="0"/>
              <a:t>Precursor Demonstrations, SIP Development, Regional Haze, Standard Setting</a:t>
            </a:r>
          </a:p>
        </p:txBody>
      </p:sp>
      <p:sp>
        <p:nvSpPr>
          <p:cNvPr id="4" name="Slide Number Placeholder 3"/>
          <p:cNvSpPr>
            <a:spLocks noGrp="1"/>
          </p:cNvSpPr>
          <p:nvPr>
            <p:ph type="sldNum" sz="quarter" idx="12"/>
          </p:nvPr>
        </p:nvSpPr>
        <p:spPr/>
        <p:txBody>
          <a:bodyPr/>
          <a:lstStyle/>
          <a:p>
            <a:fld id="{4CCF09B7-36D8-464D-A386-8F07541584EF}" type="slidenum">
              <a:rPr lang="en-US" smtClean="0"/>
              <a:t>9</a:t>
            </a:fld>
            <a:endParaRPr lang="en-US"/>
          </a:p>
        </p:txBody>
      </p:sp>
    </p:spTree>
    <p:extLst>
      <p:ext uri="{BB962C8B-B14F-4D97-AF65-F5344CB8AC3E}">
        <p14:creationId xmlns:p14="http://schemas.microsoft.com/office/powerpoint/2010/main" val="2205119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 Inputs</a:t>
            </a:r>
          </a:p>
        </p:txBody>
      </p:sp>
      <p:sp>
        <p:nvSpPr>
          <p:cNvPr id="3" name="Content Placeholder 2"/>
          <p:cNvSpPr>
            <a:spLocks noGrp="1"/>
          </p:cNvSpPr>
          <p:nvPr>
            <p:ph idx="1"/>
          </p:nvPr>
        </p:nvSpPr>
        <p:spPr/>
        <p:txBody>
          <a:bodyPr>
            <a:normAutofit fontScale="92500" lnSpcReduction="10000"/>
          </a:bodyPr>
          <a:lstStyle/>
          <a:p>
            <a:r>
              <a:rPr lang="en-US" dirty="0"/>
              <a:t>Soil hydrological properties, type and pH</a:t>
            </a:r>
          </a:p>
          <a:p>
            <a:pPr lvl="1"/>
            <a:r>
              <a:rPr lang="en-US" dirty="0"/>
              <a:t>USDA National Resources Inventory agricultural soil survey data</a:t>
            </a:r>
          </a:p>
          <a:p>
            <a:r>
              <a:rPr lang="en-US" dirty="0"/>
              <a:t>Crop area</a:t>
            </a:r>
          </a:p>
          <a:p>
            <a:pPr lvl="1"/>
            <a:r>
              <a:rPr lang="en-US" dirty="0"/>
              <a:t>BELD 4 land use data</a:t>
            </a:r>
          </a:p>
          <a:p>
            <a:r>
              <a:rPr lang="en-US" dirty="0"/>
              <a:t>Crop Type</a:t>
            </a:r>
          </a:p>
          <a:p>
            <a:pPr lvl="1"/>
            <a:r>
              <a:rPr lang="en-US" dirty="0"/>
              <a:t>2012 census of agriculture survey data</a:t>
            </a:r>
          </a:p>
          <a:p>
            <a:r>
              <a:rPr lang="en-US" dirty="0"/>
              <a:t>Crop management</a:t>
            </a:r>
          </a:p>
          <a:p>
            <a:pPr lvl="1"/>
            <a:r>
              <a:rPr lang="en-US" dirty="0"/>
              <a:t>USDA Farm Production Regions based on census of agriculture data</a:t>
            </a:r>
          </a:p>
          <a:p>
            <a:r>
              <a:rPr lang="en-US" dirty="0"/>
              <a:t>Meteorological data</a:t>
            </a:r>
          </a:p>
          <a:p>
            <a:pPr lvl="1"/>
            <a:r>
              <a:rPr lang="en-US" dirty="0"/>
              <a:t>Weather Research and Forecast (WRF) precipitation, wind speed, min and max daily temperature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4606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EPIC Crops Modeled for CMAQ Applications</a:t>
            </a:r>
          </a:p>
        </p:txBody>
      </p:sp>
      <p:sp>
        <p:nvSpPr>
          <p:cNvPr id="3" name="Content Placeholder 2"/>
          <p:cNvSpPr>
            <a:spLocks noGrp="1"/>
          </p:cNvSpPr>
          <p:nvPr>
            <p:ph idx="1"/>
          </p:nvPr>
        </p:nvSpPr>
        <p:spPr/>
        <p:txBody>
          <a:bodyPr>
            <a:normAutofit lnSpcReduction="10000"/>
          </a:bodyPr>
          <a:lstStyle/>
          <a:p>
            <a:r>
              <a:rPr lang="en-US" dirty="0"/>
              <a:t>Fertilizer Emission Scenario Tool for CMAQ (FEST-C)</a:t>
            </a:r>
          </a:p>
          <a:p>
            <a:pPr lvl="1"/>
            <a:r>
              <a:rPr lang="en-US" dirty="0"/>
              <a:t>Interface to run EPIC on the contiguous US domain and formats EPIC output for CMAQ</a:t>
            </a:r>
          </a:p>
          <a:p>
            <a:pPr lvl="1"/>
            <a:r>
              <a:rPr lang="en-US" dirty="0"/>
              <a:t>Includes USDA survey data for farm practices and crops grown</a:t>
            </a:r>
          </a:p>
          <a:p>
            <a:pPr lvl="2"/>
            <a:r>
              <a:rPr lang="en-US" dirty="0"/>
              <a:t>Mapped to CMAQ domain</a:t>
            </a:r>
          </a:p>
          <a:p>
            <a:r>
              <a:rPr lang="en-US" dirty="0"/>
              <a:t>Set up to models 21 crops</a:t>
            </a:r>
          </a:p>
          <a:p>
            <a:pPr lvl="1"/>
            <a:r>
              <a:rPr lang="en-US" dirty="0"/>
              <a:t>Hay, Alfalfa, Grass, Barley, Beans Edible, Corn Grain, Corn Silage, Cotton, Oats, Peanuts, Potatoes, Rice, Rye, Sorghum Grain, Sorghum Silage, Soybean, Spring Wheat, Winter Wheat, Canola, Beans, Other Crops</a:t>
            </a:r>
          </a:p>
          <a:p>
            <a:pPr lvl="1"/>
            <a:r>
              <a:rPr lang="en-US" dirty="0"/>
              <a:t>Other crops modeled as corn</a:t>
            </a:r>
          </a:p>
          <a:p>
            <a:pPr lvl="1"/>
            <a:r>
              <a:rPr lang="en-US" dirty="0"/>
              <a:t>Crop rotation is modeled</a:t>
            </a:r>
          </a:p>
          <a:p>
            <a:pPr lvl="1"/>
            <a:r>
              <a:rPr lang="en-US" dirty="0"/>
              <a:t>Biogenic nitrogen fixation and mineralization of organic material are modeled</a:t>
            </a:r>
          </a:p>
          <a:p>
            <a:pPr marL="0" indent="0">
              <a:buNone/>
            </a:pP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8407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0" y="914400"/>
            <a:ext cx="7620000" cy="742950"/>
          </a:xfrm>
        </p:spPr>
        <p:txBody>
          <a:bodyPr/>
          <a:lstStyle/>
          <a:p>
            <a:r>
              <a:rPr lang="en-US" sz="3000" dirty="0"/>
              <a:t>NH</a:t>
            </a:r>
            <a:r>
              <a:rPr lang="en-US" sz="3000" baseline="-25000" dirty="0"/>
              <a:t>3</a:t>
            </a:r>
            <a:r>
              <a:rPr lang="en-US" sz="3000" dirty="0"/>
              <a:t> in the Nitrogen Cycle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descr="This illustration shows the processes simulated by EPIC. This includes a full carbon and nitrogen cycle, a plant growth model, decomposition of organic material, runoff and infiltration of nitrogen, and agricultural management practices. The soil NH4 pool is modeled in CMAQ to ensure mass balance, NH3 emissions cannot exceed fertilizer applications. &#10;&#10;" title="EPIC processes"/>
          <p:cNvPicPr>
            <a:picLocks noChangeAspect="1"/>
          </p:cNvPicPr>
          <p:nvPr/>
        </p:nvPicPr>
        <p:blipFill>
          <a:blip r:embed="rId3"/>
          <a:stretch>
            <a:fillRect/>
          </a:stretch>
        </p:blipFill>
        <p:spPr>
          <a:xfrm>
            <a:off x="2838450" y="857250"/>
            <a:ext cx="7319346" cy="5143500"/>
          </a:xfrm>
          <a:prstGeom prst="rect">
            <a:avLst/>
          </a:prstGeom>
        </p:spPr>
      </p:pic>
      <p:sp>
        <p:nvSpPr>
          <p:cNvPr id="10" name="TextBox 9"/>
          <p:cNvSpPr txBox="1"/>
          <p:nvPr/>
        </p:nvSpPr>
        <p:spPr>
          <a:xfrm>
            <a:off x="2515192" y="6000750"/>
            <a:ext cx="7642605" cy="30008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Processes considered in CMAQ coupled to the USDA Environmental Policy Integrated Climate (EPIC) model</a:t>
            </a:r>
          </a:p>
        </p:txBody>
      </p:sp>
      <p:sp>
        <p:nvSpPr>
          <p:cNvPr id="7" name="TextBox 6"/>
          <p:cNvSpPr txBox="1"/>
          <p:nvPr/>
        </p:nvSpPr>
        <p:spPr>
          <a:xfrm>
            <a:off x="2838450" y="5575899"/>
            <a:ext cx="18031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Cooter et al 2012</a:t>
            </a:r>
          </a:p>
        </p:txBody>
      </p:sp>
    </p:spTree>
    <p:extLst>
      <p:ext uri="{BB962C8B-B14F-4D97-AF65-F5344CB8AC3E}">
        <p14:creationId xmlns:p14="http://schemas.microsoft.com/office/powerpoint/2010/main" val="2018418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of input data</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descr="Map of the 10 USDA production regions to show the scale of the crop management input data" title="USDA Production Reg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639" y="4643095"/>
            <a:ext cx="2743200" cy="1810915"/>
          </a:xfrm>
          <a:prstGeom prst="rect">
            <a:avLst/>
          </a:prstGeom>
        </p:spPr>
      </p:pic>
      <p:sp>
        <p:nvSpPr>
          <p:cNvPr id="14" name="TextBox 13"/>
          <p:cNvSpPr txBox="1"/>
          <p:nvPr/>
        </p:nvSpPr>
        <p:spPr>
          <a:xfrm>
            <a:off x="7545760" y="6218411"/>
            <a:ext cx="18031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Cooter et al 2012</a:t>
            </a:r>
          </a:p>
        </p:txBody>
      </p:sp>
      <p:sp>
        <p:nvSpPr>
          <p:cNvPr id="15" name="TextBox 14"/>
          <p:cNvSpPr txBox="1"/>
          <p:nvPr/>
        </p:nvSpPr>
        <p:spPr>
          <a:xfrm>
            <a:off x="841247" y="1828800"/>
            <a:ext cx="7127636" cy="45550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Model Grid Resolution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Meteorology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Land use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Hydrologic Unit Code 8</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Subbasin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level soil properties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County (census of agriculture data)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Crop and associated fertilizer types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Cropping system practices (e.g. injected versus broadcast)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Irrigation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USDA Production Regions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Similar cropping methods</a:t>
            </a:r>
          </a:p>
        </p:txBody>
      </p:sp>
      <p:pic>
        <p:nvPicPr>
          <p:cNvPr id="16" name="Picture 15" descr="12km US grid cell map to show the spatial resolution of the input data" title="CMAQ Grid Cell"/>
          <p:cNvPicPr>
            <a:picLocks noChangeAspect="1"/>
          </p:cNvPicPr>
          <p:nvPr/>
        </p:nvPicPr>
        <p:blipFill rotWithShape="1">
          <a:blip r:embed="rId4"/>
          <a:srcRect l="14576" t="17415" r="7755" b="16722"/>
          <a:stretch/>
        </p:blipFill>
        <p:spPr>
          <a:xfrm>
            <a:off x="7986639" y="1127468"/>
            <a:ext cx="2743200" cy="1935340"/>
          </a:xfrm>
          <a:prstGeom prst="rect">
            <a:avLst/>
          </a:prstGeom>
        </p:spPr>
      </p:pic>
      <p:pic>
        <p:nvPicPr>
          <p:cNvPr id="17" name="Picture 16" descr="Map of US hydologic unit code 8 sub-basin watersheds to show the spatial scale of soil input data.  " title="Hydrologic Unit Code 8 Map"/>
          <p:cNvPicPr>
            <a:picLocks noChangeAspect="1"/>
          </p:cNvPicPr>
          <p:nvPr/>
        </p:nvPicPr>
        <p:blipFill rotWithShape="1">
          <a:blip r:embed="rId5">
            <a:extLst>
              <a:ext uri="{28A0092B-C50C-407E-A947-70E740481C1C}">
                <a14:useLocalDpi xmlns:a14="http://schemas.microsoft.com/office/drawing/2010/main" val="0"/>
              </a:ext>
            </a:extLst>
          </a:blip>
          <a:srcRect r="16518" b="31848"/>
          <a:stretch/>
        </p:blipFill>
        <p:spPr>
          <a:xfrm>
            <a:off x="8004395" y="3062809"/>
            <a:ext cx="2743200" cy="1717219"/>
          </a:xfrm>
          <a:prstGeom prst="rect">
            <a:avLst/>
          </a:prstGeom>
        </p:spPr>
      </p:pic>
    </p:spTree>
    <p:extLst>
      <p:ext uri="{BB962C8B-B14F-4D97-AF65-F5344CB8AC3E}">
        <p14:creationId xmlns:p14="http://schemas.microsoft.com/office/powerpoint/2010/main" val="18557103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659090" cy="742950"/>
          </a:xfrm>
        </p:spPr>
        <p:txBody>
          <a:bodyPr>
            <a:normAutofit/>
          </a:bodyPr>
          <a:lstStyle/>
          <a:p>
            <a:r>
              <a:rPr lang="en-US" dirty="0"/>
              <a:t>Running EPIC with FEST-C for CMAQ</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2"/>
          <p:cNvSpPr txBox="1">
            <a:spLocks/>
          </p:cNvSpPr>
          <p:nvPr/>
        </p:nvSpPr>
        <p:spPr>
          <a:xfrm>
            <a:off x="841248" y="1828799"/>
            <a:ext cx="8896350" cy="4384431"/>
          </a:xfrm>
          <a:prstGeom prst="rect">
            <a:avLst/>
          </a:prstGeom>
        </p:spPr>
        <p:txBody>
          <a:bodyPr>
            <a:normAutofit fontScale="92500" lnSpcReduction="10000"/>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What input data do I need?</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Simulation cell size, domain extent and projection</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MCIP formatted meteorological data on same domain as you will run CMAQ</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MODIS and NLCD data layers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What data are provided/generated</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Land use coverage (location of agricultural land)</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Soils (pH, texture, nutrient status)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Agricultural managemen</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What do I get out?</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Land use file required for bidirectional CMAQ </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Daily agricultural depth of fertilizer application and fertilizer amount</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Initial soil chemistry status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Fertilizers application rates and estimated crop yields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Available at </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hlinkClick r:id="rId3"/>
              </a:rPr>
              <a:t>https://www.cmascenter.org/fest-c/</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a:t>
            </a:r>
            <a:endParaRPr kumimoji="0" lang="en-US" sz="30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p:txBody>
      </p:sp>
    </p:spTree>
    <p:extLst>
      <p:ext uri="{BB962C8B-B14F-4D97-AF65-F5344CB8AC3E}">
        <p14:creationId xmlns:p14="http://schemas.microsoft.com/office/powerpoint/2010/main" val="31642686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figure is the interface for the FEST-C tool and EPIC is run by sequentially working down the buttons on the left hand side of the window. &#10;&#10;" title="FEST-C User Interface"/>
          <p:cNvPicPr>
            <a:picLocks noChangeAspect="1" noChangeArrowheads="1"/>
          </p:cNvPicPr>
          <p:nvPr/>
        </p:nvPicPr>
        <p:blipFill>
          <a:blip r:embed="rId3" cstate="print"/>
          <a:srcRect/>
          <a:stretch>
            <a:fillRect/>
          </a:stretch>
        </p:blipFill>
        <p:spPr bwMode="auto">
          <a:xfrm>
            <a:off x="2670664" y="1330552"/>
            <a:ext cx="6854337" cy="5143500"/>
          </a:xfrm>
          <a:prstGeom prst="rect">
            <a:avLst/>
          </a:prstGeom>
          <a:noFill/>
          <a:ln w="9525">
            <a:noFill/>
            <a:miter lim="800000"/>
            <a:headEnd/>
            <a:tailEnd/>
          </a:ln>
        </p:spPr>
      </p:pic>
      <p:sp>
        <p:nvSpPr>
          <p:cNvPr id="3" name="Rectangle 2"/>
          <p:cNvSpPr/>
          <p:nvPr/>
        </p:nvSpPr>
        <p:spPr>
          <a:xfrm>
            <a:off x="4267200" y="5054827"/>
            <a:ext cx="5086350" cy="7155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mn-ea"/>
                <a:cs typeface="+mn-cs"/>
              </a:rPr>
              <a:t>The FEST-C User Interface – facilitates user-generated CMAQ-ready fertilizer input for any gridded domain, grid cell resolution and weather year by creating and submitting executable scripts. </a:t>
            </a:r>
          </a:p>
        </p:txBody>
      </p:sp>
      <p:sp>
        <p:nvSpPr>
          <p:cNvPr id="6" name="Title 5"/>
          <p:cNvSpPr>
            <a:spLocks noGrp="1"/>
          </p:cNvSpPr>
          <p:nvPr>
            <p:ph type="title"/>
          </p:nvPr>
        </p:nvSpPr>
        <p:spPr/>
        <p:txBody>
          <a:bodyPr/>
          <a:lstStyle/>
          <a:p>
            <a:r>
              <a:rPr lang="en-US" dirty="0"/>
              <a:t>FEST-C User Interface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descr="Slide Title" title="FEST-C User Interface"/>
          <p:cNvSpPr txBox="1">
            <a:spLocks/>
          </p:cNvSpPr>
          <p:nvPr/>
        </p:nvSpPr>
        <p:spPr>
          <a:xfrm>
            <a:off x="841248" y="365760"/>
            <a:ext cx="10659090" cy="7429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306313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descr="EPIC estimates of fertilzier use" title="EPIC fertilizer estimates"/>
          <p:cNvGrpSpPr>
            <a:grpSpLocks noChangeAspect="1"/>
          </p:cNvGrpSpPr>
          <p:nvPr/>
        </p:nvGrpSpPr>
        <p:grpSpPr>
          <a:xfrm>
            <a:off x="6324600" y="1628044"/>
            <a:ext cx="5486400" cy="4220042"/>
            <a:chOff x="4797289" y="1711514"/>
            <a:chExt cx="4041911" cy="3108966"/>
          </a:xfrm>
        </p:grpSpPr>
        <p:pic>
          <p:nvPicPr>
            <p:cNvPr id="7" name="Picture 6" title="EPIC fertilizer estimate"/>
            <p:cNvPicPr>
              <a:picLocks noChangeAspect="1"/>
            </p:cNvPicPr>
            <p:nvPr/>
          </p:nvPicPr>
          <p:blipFill>
            <a:blip r:embed="rId3" cstate="print"/>
            <a:stretch>
              <a:fillRect/>
            </a:stretch>
          </p:blipFill>
          <p:spPr>
            <a:xfrm>
              <a:off x="4797289" y="1711514"/>
              <a:ext cx="4023368" cy="3108966"/>
            </a:xfrm>
            <a:prstGeom prst="rect">
              <a:avLst/>
            </a:prstGeom>
          </p:spPr>
        </p:pic>
        <p:sp>
          <p:nvSpPr>
            <p:cNvPr id="14" name="TextBox 13"/>
            <p:cNvSpPr txBox="1"/>
            <p:nvPr/>
          </p:nvSpPr>
          <p:spPr>
            <a:xfrm>
              <a:off x="4800600" y="1808257"/>
              <a:ext cx="4038600"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EPIC Application</a:t>
              </a:r>
            </a:p>
          </p:txBody>
        </p:sp>
        <p:sp>
          <p:nvSpPr>
            <p:cNvPr id="15" name="TextBox 14"/>
            <p:cNvSpPr txBox="1"/>
            <p:nvPr/>
          </p:nvSpPr>
          <p:spPr>
            <a:xfrm>
              <a:off x="7937392" y="4392437"/>
              <a:ext cx="838200" cy="40010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descr="Running EPIC for CMAQ" title="Tile"/>
          <p:cNvSpPr>
            <a:spLocks noGrp="1"/>
          </p:cNvSpPr>
          <p:nvPr>
            <p:ph type="title"/>
          </p:nvPr>
        </p:nvSpPr>
        <p:spPr/>
        <p:txBody>
          <a:bodyPr/>
          <a:lstStyle/>
          <a:p>
            <a:r>
              <a:rPr lang="en-US" b="1" kern="0" dirty="0">
                <a:solidFill>
                  <a:srgbClr val="355777"/>
                </a:solidFill>
              </a:rPr>
              <a:t>Running EPIC for CMAQ</a:t>
            </a:r>
            <a:endParaRPr lang="en-US" dirty="0"/>
          </a:p>
        </p:txBody>
      </p:sp>
      <p:grpSp>
        <p:nvGrpSpPr>
          <p:cNvPr id="18" name="Group 17" descr="county level fertilizer sales " title="USGS Fertilzier sales"/>
          <p:cNvGrpSpPr>
            <a:grpSpLocks noChangeAspect="1"/>
          </p:cNvGrpSpPr>
          <p:nvPr/>
        </p:nvGrpSpPr>
        <p:grpSpPr>
          <a:xfrm>
            <a:off x="572785" y="1615920"/>
            <a:ext cx="5486400" cy="4234591"/>
            <a:chOff x="228600" y="1715487"/>
            <a:chExt cx="4040553" cy="3118636"/>
          </a:xfrm>
        </p:grpSpPr>
        <p:pic>
          <p:nvPicPr>
            <p:cNvPr id="12" name="Picture 11" descr="2002 USGS fertilizer sales estiamtes" title="USGS fertilizer estiamtes"/>
            <p:cNvPicPr>
              <a:picLocks noChangeAspect="1"/>
            </p:cNvPicPr>
            <p:nvPr/>
          </p:nvPicPr>
          <p:blipFill>
            <a:blip r:embed="rId4" cstate="print"/>
            <a:stretch>
              <a:fillRect/>
            </a:stretch>
          </p:blipFill>
          <p:spPr>
            <a:xfrm>
              <a:off x="245785" y="1715487"/>
              <a:ext cx="4023368" cy="3108966"/>
            </a:xfrm>
            <a:prstGeom prst="rect">
              <a:avLst/>
            </a:prstGeom>
          </p:spPr>
        </p:pic>
        <p:sp>
          <p:nvSpPr>
            <p:cNvPr id="13" name="TextBox 12"/>
            <p:cNvSpPr txBox="1"/>
            <p:nvPr/>
          </p:nvSpPr>
          <p:spPr>
            <a:xfrm>
              <a:off x="228600" y="1828800"/>
              <a:ext cx="4038600"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Fertilizer Sales</a:t>
              </a:r>
            </a:p>
          </p:txBody>
        </p:sp>
        <p:sp>
          <p:nvSpPr>
            <p:cNvPr id="17" name="TextBox 16"/>
            <p:cNvSpPr txBox="1"/>
            <p:nvPr/>
          </p:nvSpPr>
          <p:spPr>
            <a:xfrm>
              <a:off x="2590800" y="4587902"/>
              <a:ext cx="1628695" cy="246221"/>
            </a:xfrm>
            <a:prstGeom prst="rect">
              <a:avLst/>
            </a:prstGeom>
            <a:solidFill>
              <a:schemeClr val="bg1"/>
            </a:solid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 b="0" i="0" u="none" strike="noStrike" kern="1200" cap="none" spc="0" normalizeH="0" baseline="0" noProof="0" dirty="0" err="1">
                  <a:ln>
                    <a:noFill/>
                  </a:ln>
                  <a:solidFill>
                    <a:prstClr val="black"/>
                  </a:solidFill>
                  <a:effectLst/>
                  <a:uLnTx/>
                  <a:uFillTx/>
                  <a:latin typeface="Calibri" panose="020F0502020204030204"/>
                  <a:ea typeface="+mn-ea"/>
                  <a:cs typeface="+mn-cs"/>
                </a:rPr>
                <a:t>Gronberg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600" b="0" i="0" u="none" strike="noStrike" kern="1200" cap="none" spc="0" normalizeH="0" baseline="0" noProof="0" dirty="0" err="1">
                  <a:ln>
                    <a:noFill/>
                  </a:ln>
                  <a:solidFill>
                    <a:prstClr val="black"/>
                  </a:solidFill>
                  <a:effectLst/>
                  <a:uLnTx/>
                  <a:uFillTx/>
                  <a:latin typeface="Calibri" panose="020F0502020204030204"/>
                  <a:ea typeface="+mn-ea"/>
                  <a:cs typeface="+mn-cs"/>
                </a:rPr>
                <a:t>Spahr</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(2012)</a:t>
              </a:r>
            </a:p>
          </p:txBody>
        </p:sp>
      </p:grpSp>
      <p:sp>
        <p:nvSpPr>
          <p:cNvPr id="3" name="TextBox 2" descr="The system does a reasonable job reproducing regional patterns of reported agricultural fertilizer purchases and use&#10;" title="Text box"/>
          <p:cNvSpPr txBox="1"/>
          <p:nvPr/>
        </p:nvSpPr>
        <p:spPr>
          <a:xfrm>
            <a:off x="1913158" y="5851905"/>
            <a:ext cx="82867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system does a reasonable job reproducing regional patterns of reported agricultural fertilizer purchases and use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843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CMAQ Bidirectional NH</a:t>
            </a:r>
            <a:r>
              <a:rPr lang="en-US" baseline="-25000" dirty="0"/>
              <a:t>3</a:t>
            </a:r>
            <a:r>
              <a:rPr lang="en-US" dirty="0"/>
              <a:t> Simulations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9/15/2017</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F09B7-36D8-464D-A386-8F07541584E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7185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Modeling NH</a:t>
            </a:r>
            <a:r>
              <a:rPr lang="en-US" baseline="-25000" dirty="0"/>
              <a:t>3</a:t>
            </a:r>
            <a:r>
              <a:rPr lang="en-US" dirty="0"/>
              <a:t> exchange</a:t>
            </a:r>
          </a:p>
        </p:txBody>
      </p:sp>
      <p:sp>
        <p:nvSpPr>
          <p:cNvPr id="6" name="Content Placeholder 5"/>
          <p:cNvSpPr>
            <a:spLocks noGrp="1"/>
          </p:cNvSpPr>
          <p:nvPr>
            <p:ph idx="1"/>
          </p:nvPr>
        </p:nvSpPr>
        <p:spPr>
          <a:xfrm>
            <a:off x="838200" y="1825625"/>
            <a:ext cx="5621215" cy="4351338"/>
          </a:xfrm>
        </p:spPr>
        <p:txBody>
          <a:bodyPr/>
          <a:lstStyle/>
          <a:p>
            <a:pPr marL="285750" indent="-285750" defTabSz="457200"/>
            <a:r>
              <a:rPr lang="en-US" dirty="0">
                <a:solidFill>
                  <a:prstClr val="black"/>
                </a:solidFill>
              </a:rPr>
              <a:t>CMAQ with bidirectional exchange connects the emission and deposition of NH3 from cropping systems to ambient concentrations</a:t>
            </a:r>
          </a:p>
          <a:p>
            <a:pPr marL="742950" lvl="1" indent="-285750" defTabSz="457200"/>
            <a:r>
              <a:rPr lang="en-US" dirty="0">
                <a:solidFill>
                  <a:prstClr val="black"/>
                </a:solidFill>
              </a:rPr>
              <a:t>Important for emissions and deposition weeks to months following fertilization</a:t>
            </a:r>
          </a:p>
          <a:p>
            <a:pPr marL="742950" lvl="1" indent="-285750" defTabSz="457200"/>
            <a:r>
              <a:rPr lang="en-US" dirty="0">
                <a:solidFill>
                  <a:prstClr val="black"/>
                </a:solidFill>
              </a:rPr>
              <a:t>Captures the impact that vegetation coverage has on emissions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4F76E-4191-4D0E-9BCF-104C6F2C7B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2" descr="This figure illustrates the processes in the multipollutant emissions, transport, transformation, and fate modeled in CMAQ. " title="Emissions, transport and f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776" y="1919410"/>
            <a:ext cx="5486400" cy="345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58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65760"/>
            <a:ext cx="10515600" cy="742950"/>
          </a:xfrm>
        </p:spPr>
        <p:txBody>
          <a:bodyPr>
            <a:noAutofit/>
          </a:bodyPr>
          <a:lstStyle/>
          <a:p>
            <a:r>
              <a:rPr lang="en-US" dirty="0"/>
              <a:t>CMAQ with Bidirectional NH</a:t>
            </a:r>
            <a:r>
              <a:rPr lang="en-US" baseline="-25000" dirty="0"/>
              <a:t>3</a:t>
            </a:r>
            <a:r>
              <a:rPr lang="en-US" dirty="0"/>
              <a:t> Exchange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F2A795-0D1C-4340-A163-773CC4D3E4E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 name="Group 2" descr="This flow diagram steps through the processes in generating fertilizer NH3 emissions using CMAQ with bidirectional NH3 exchange. The processes start at the left with EPIC agriculture and WRF meteorology simulations. CMAQ then reads in the meteorology and fertilizer application data. CMAQ then calculates the NH3 flux and soil NH4 nitrification simultaneously. If the atmospheric NH3 concentration is greater than the soil NH3 concentration, then the model estimates deposition. If the soil concentration is greater than the atmospheric concentration, then emissions are estimated. " title="CMAQ NH3 bidirectional emission flow chart"/>
          <p:cNvGrpSpPr>
            <a:grpSpLocks noChangeAspect="1"/>
          </p:cNvGrpSpPr>
          <p:nvPr/>
        </p:nvGrpSpPr>
        <p:grpSpPr>
          <a:xfrm>
            <a:off x="771058" y="1143142"/>
            <a:ext cx="10515600" cy="5443627"/>
            <a:chOff x="2357155" y="1336514"/>
            <a:chExt cx="8310845" cy="4302286"/>
          </a:xfrm>
        </p:grpSpPr>
        <p:sp>
          <p:nvSpPr>
            <p:cNvPr id="6" name="Rectangle 5"/>
            <p:cNvSpPr/>
            <p:nvPr/>
          </p:nvSpPr>
          <p:spPr>
            <a:xfrm>
              <a:off x="2357156" y="1890581"/>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EPIC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sp>
          <p:nvSpPr>
            <p:cNvPr id="7" name="Diamond 6"/>
            <p:cNvSpPr/>
            <p:nvPr/>
          </p:nvSpPr>
          <p:spPr>
            <a:xfrm>
              <a:off x="4671989" y="1841154"/>
              <a:ext cx="2010032" cy="1013255"/>
            </a:xfrm>
            <a:prstGeom prst="diamond">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Fertilizer Applied? </a:t>
              </a:r>
            </a:p>
          </p:txBody>
        </p:sp>
        <p:cxnSp>
          <p:nvCxnSpPr>
            <p:cNvPr id="8" name="Straight Arrow Connector 7"/>
            <p:cNvCxnSpPr>
              <a:stCxn id="6" idx="3"/>
              <a:endCxn id="7" idx="1"/>
            </p:cNvCxnSpPr>
            <p:nvPr/>
          </p:nvCxnSpPr>
          <p:spPr>
            <a:xfrm>
              <a:off x="3839967" y="2347781"/>
              <a:ext cx="832022"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2"/>
              <a:endCxn id="12" idx="0"/>
            </p:cNvCxnSpPr>
            <p:nvPr/>
          </p:nvCxnSpPr>
          <p:spPr>
            <a:xfrm>
              <a:off x="5677005" y="2854409"/>
              <a:ext cx="0" cy="4942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357155" y="3352799"/>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p>
          </p:txBody>
        </p:sp>
        <p:sp>
          <p:nvSpPr>
            <p:cNvPr id="11" name="TextBox 10"/>
            <p:cNvSpPr txBox="1"/>
            <p:nvPr/>
          </p:nvSpPr>
          <p:spPr>
            <a:xfrm>
              <a:off x="5685757" y="2871574"/>
              <a:ext cx="390656" cy="279734"/>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2" name="Rounded Rectangle 11"/>
            <p:cNvSpPr/>
            <p:nvPr/>
          </p:nvSpPr>
          <p:spPr>
            <a:xfrm>
              <a:off x="5219805" y="3348679"/>
              <a:ext cx="914400" cy="914400"/>
            </a:xfrm>
            <a:prstGeom prst="round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CMAQ Modeled Soil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cxnSp>
          <p:nvCxnSpPr>
            <p:cNvPr id="13" name="Straight Arrow Connector 12"/>
            <p:cNvCxnSpPr>
              <a:stCxn id="10" idx="3"/>
              <a:endCxn id="12" idx="1"/>
            </p:cNvCxnSpPr>
            <p:nvPr/>
          </p:nvCxnSpPr>
          <p:spPr>
            <a:xfrm flipV="1">
              <a:off x="3839966" y="3805879"/>
              <a:ext cx="1379839" cy="41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16098" y="3261696"/>
              <a:ext cx="1263413" cy="510818"/>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Soil Moisture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&amp; Temperature</a:t>
              </a:r>
            </a:p>
          </p:txBody>
        </p:sp>
        <p:sp>
          <p:nvSpPr>
            <p:cNvPr id="15" name="TextBox 14"/>
            <p:cNvSpPr txBox="1"/>
            <p:nvPr/>
          </p:nvSpPr>
          <p:spPr>
            <a:xfrm>
              <a:off x="2357155" y="1336514"/>
              <a:ext cx="1836084" cy="510818"/>
            </a:xfrm>
            <a:prstGeom prst="rect">
              <a:avLst/>
            </a:prstGeom>
            <a:noFill/>
            <a:ln w="762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Ammonium, pH,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application method</a:t>
              </a:r>
            </a:p>
          </p:txBody>
        </p:sp>
        <p:sp>
          <p:nvSpPr>
            <p:cNvPr id="16" name="Rounded Rectangle 15"/>
            <p:cNvSpPr/>
            <p:nvPr/>
          </p:nvSpPr>
          <p:spPr>
            <a:xfrm>
              <a:off x="5120000" y="4724400"/>
              <a:ext cx="1112097" cy="914400"/>
            </a:xfrm>
            <a:prstGeom prst="round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Nitrification</a:t>
              </a:r>
            </a:p>
          </p:txBody>
        </p:sp>
        <p:cxnSp>
          <p:nvCxnSpPr>
            <p:cNvPr id="17" name="Straight Arrow Connector 16"/>
            <p:cNvCxnSpPr>
              <a:stCxn id="12" idx="2"/>
              <a:endCxn id="16" idx="0"/>
            </p:cNvCxnSpPr>
            <p:nvPr/>
          </p:nvCxnSpPr>
          <p:spPr>
            <a:xfrm flipH="1">
              <a:off x="5676048" y="4263079"/>
              <a:ext cx="956" cy="4613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26686" y="4309073"/>
              <a:ext cx="904827" cy="291896"/>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19" name="Rounded Rectangle 18"/>
            <p:cNvSpPr>
              <a:spLocks noChangeAspect="1"/>
            </p:cNvSpPr>
            <p:nvPr/>
          </p:nvSpPr>
          <p:spPr>
            <a:xfrm>
              <a:off x="7149462" y="1858319"/>
              <a:ext cx="1195090" cy="914400"/>
            </a:xfrm>
            <a:prstGeom prst="round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CMAQ Modeled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Atmospheric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cxnSp>
          <p:nvCxnSpPr>
            <p:cNvPr id="20" name="Straight Arrow Connector 19"/>
            <p:cNvCxnSpPr>
              <a:stCxn id="12" idx="3"/>
              <a:endCxn id="21" idx="1"/>
            </p:cNvCxnSpPr>
            <p:nvPr/>
          </p:nvCxnSpPr>
          <p:spPr>
            <a:xfrm flipV="1">
              <a:off x="6134205" y="3797644"/>
              <a:ext cx="612584" cy="8235"/>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6746789" y="3291016"/>
              <a:ext cx="2010032" cy="1013255"/>
            </a:xfrm>
            <a:prstGeom prst="diamond">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&gt; soil NH</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22" name="Straight Arrow Connector 21"/>
            <p:cNvCxnSpPr>
              <a:stCxn id="19" idx="2"/>
              <a:endCxn id="21" idx="0"/>
            </p:cNvCxnSpPr>
            <p:nvPr/>
          </p:nvCxnSpPr>
          <p:spPr>
            <a:xfrm>
              <a:off x="7747007" y="2772719"/>
              <a:ext cx="4798" cy="5182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010399" y="4716156"/>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Deposition</a:t>
              </a:r>
            </a:p>
          </p:txBody>
        </p:sp>
        <p:cxnSp>
          <p:nvCxnSpPr>
            <p:cNvPr id="24" name="Straight Arrow Connector 23"/>
            <p:cNvCxnSpPr>
              <a:stCxn id="21" idx="2"/>
              <a:endCxn id="23" idx="0"/>
            </p:cNvCxnSpPr>
            <p:nvPr/>
          </p:nvCxnSpPr>
          <p:spPr>
            <a:xfrm>
              <a:off x="7751805" y="4304271"/>
              <a:ext cx="0" cy="41188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185189" y="3340443"/>
              <a:ext cx="1482811" cy="914400"/>
            </a:xfrm>
            <a:prstGeom prst="rect">
              <a:avLst/>
            </a:prstGeom>
            <a:solidFill>
              <a:srgbClr val="00B0F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Emissions</a:t>
              </a:r>
            </a:p>
          </p:txBody>
        </p:sp>
        <p:cxnSp>
          <p:nvCxnSpPr>
            <p:cNvPr id="26" name="Straight Arrow Connector 25"/>
            <p:cNvCxnSpPr>
              <a:stCxn id="21" idx="3"/>
              <a:endCxn id="25" idx="1"/>
            </p:cNvCxnSpPr>
            <p:nvPr/>
          </p:nvCxnSpPr>
          <p:spPr>
            <a:xfrm flipV="1">
              <a:off x="8756821" y="3797643"/>
              <a:ext cx="42836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867083" y="4304271"/>
              <a:ext cx="383722" cy="291896"/>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28" name="TextBox 27"/>
            <p:cNvSpPr txBox="1"/>
            <p:nvPr/>
          </p:nvSpPr>
          <p:spPr>
            <a:xfrm>
              <a:off x="8692070" y="3504506"/>
              <a:ext cx="360056" cy="291896"/>
            </a:xfrm>
            <a:prstGeom prst="rect">
              <a:avLst/>
            </a:prstGeom>
            <a:noFill/>
            <a:ln w="762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grpSp>
    </p:spTree>
    <p:extLst>
      <p:ext uri="{BB962C8B-B14F-4D97-AF65-F5344CB8AC3E}">
        <p14:creationId xmlns:p14="http://schemas.microsoft.com/office/powerpoint/2010/main" val="1004543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9D5B297-6FCF-4EFF-9170-87D3E1BF4279}">
  <ds:schemaRefs>
    <ds:schemaRef ds:uri="ESRI.ArcGIS.Mapping.OfficeIntegration.PowerPointInfo"/>
  </ds:schemaRefs>
</ds:datastoreItem>
</file>

<file path=customXml/itemProps10.xml><?xml version="1.0" encoding="utf-8"?>
<ds:datastoreItem xmlns:ds="http://schemas.openxmlformats.org/officeDocument/2006/customXml" ds:itemID="{0CCF0984-1E26-4E58-918F-74F9C7FA354C}">
  <ds:schemaRefs>
    <ds:schemaRef ds:uri="ESRI.ArcGIS.Mapping.OfficeIntegration.PowerPointInfo"/>
  </ds:schemaRefs>
</ds:datastoreItem>
</file>

<file path=customXml/itemProps100.xml><?xml version="1.0" encoding="utf-8"?>
<ds:datastoreItem xmlns:ds="http://schemas.openxmlformats.org/officeDocument/2006/customXml" ds:itemID="{9917E309-869B-4090-9DD1-71B98A96D528}">
  <ds:schemaRefs>
    <ds:schemaRef ds:uri="ESRI.ArcGIS.Mapping.OfficeIntegration.PowerPointInfo"/>
  </ds:schemaRefs>
</ds:datastoreItem>
</file>

<file path=customXml/itemProps101.xml><?xml version="1.0" encoding="utf-8"?>
<ds:datastoreItem xmlns:ds="http://schemas.openxmlformats.org/officeDocument/2006/customXml" ds:itemID="{CA345963-892E-4A89-BA97-B8963469FC08}">
  <ds:schemaRefs>
    <ds:schemaRef ds:uri="ESRI.ArcGIS.Mapping.OfficeIntegration.PowerPointInfo"/>
  </ds:schemaRefs>
</ds:datastoreItem>
</file>

<file path=customXml/itemProps102.xml><?xml version="1.0" encoding="utf-8"?>
<ds:datastoreItem xmlns:ds="http://schemas.openxmlformats.org/officeDocument/2006/customXml" ds:itemID="{44C3C653-4D00-463A-93C7-92B15B715F24}">
  <ds:schemaRefs>
    <ds:schemaRef ds:uri="ESRI.ArcGIS.Mapping.OfficeIntegration.PowerPointInfo"/>
  </ds:schemaRefs>
</ds:datastoreItem>
</file>

<file path=customXml/itemProps103.xml><?xml version="1.0" encoding="utf-8"?>
<ds:datastoreItem xmlns:ds="http://schemas.openxmlformats.org/officeDocument/2006/customXml" ds:itemID="{1841C7E4-6998-41F0-9A6B-0257C40A9188}">
  <ds:schemaRefs>
    <ds:schemaRef ds:uri="ESRI.ArcGIS.Mapping.OfficeIntegration.PowerPointInfo"/>
  </ds:schemaRefs>
</ds:datastoreItem>
</file>

<file path=customXml/itemProps104.xml><?xml version="1.0" encoding="utf-8"?>
<ds:datastoreItem xmlns:ds="http://schemas.openxmlformats.org/officeDocument/2006/customXml" ds:itemID="{5D0A697C-1031-4FD3-A25B-201767A06C68}">
  <ds:schemaRefs>
    <ds:schemaRef ds:uri="ESRI.ArcGIS.Mapping.OfficeIntegration.PowerPointInfo"/>
  </ds:schemaRefs>
</ds:datastoreItem>
</file>

<file path=customXml/itemProps105.xml><?xml version="1.0" encoding="utf-8"?>
<ds:datastoreItem xmlns:ds="http://schemas.openxmlformats.org/officeDocument/2006/customXml" ds:itemID="{3EDC51DE-46DD-4C60-AC58-B304D14953EE}">
  <ds:schemaRefs>
    <ds:schemaRef ds:uri="ESRI.ArcGIS.Mapping.OfficeIntegration.PowerPointInfo"/>
  </ds:schemaRefs>
</ds:datastoreItem>
</file>

<file path=customXml/itemProps106.xml><?xml version="1.0" encoding="utf-8"?>
<ds:datastoreItem xmlns:ds="http://schemas.openxmlformats.org/officeDocument/2006/customXml" ds:itemID="{CC1301B9-E05D-45AB-B65E-4FEC2485F7F3}">
  <ds:schemaRefs>
    <ds:schemaRef ds:uri="ESRI.ArcGIS.Mapping.OfficeIntegration.PowerPointInfo"/>
  </ds:schemaRefs>
</ds:datastoreItem>
</file>

<file path=customXml/itemProps107.xml><?xml version="1.0" encoding="utf-8"?>
<ds:datastoreItem xmlns:ds="http://schemas.openxmlformats.org/officeDocument/2006/customXml" ds:itemID="{FF0DCAFC-8200-4FDF-A69F-26D0BC3BF86B}">
  <ds:schemaRefs>
    <ds:schemaRef ds:uri="ESRI.ArcGIS.Mapping.OfficeIntegration.PowerPointInfo"/>
  </ds:schemaRefs>
</ds:datastoreItem>
</file>

<file path=customXml/itemProps108.xml><?xml version="1.0" encoding="utf-8"?>
<ds:datastoreItem xmlns:ds="http://schemas.openxmlformats.org/officeDocument/2006/customXml" ds:itemID="{9E144665-132C-4DA0-AA14-2B079CCFF9DC}">
  <ds:schemaRefs>
    <ds:schemaRef ds:uri="ESRI.ArcGIS.Mapping.OfficeIntegration.PowerPointInfo"/>
  </ds:schemaRefs>
</ds:datastoreItem>
</file>

<file path=customXml/itemProps109.xml><?xml version="1.0" encoding="utf-8"?>
<ds:datastoreItem xmlns:ds="http://schemas.openxmlformats.org/officeDocument/2006/customXml" ds:itemID="{E07433BD-D379-4518-9969-17ED419A26F3}">
  <ds:schemaRefs>
    <ds:schemaRef ds:uri="ESRI.ArcGIS.Mapping.OfficeIntegration.PowerPointInfo"/>
  </ds:schemaRefs>
</ds:datastoreItem>
</file>

<file path=customXml/itemProps11.xml><?xml version="1.0" encoding="utf-8"?>
<ds:datastoreItem xmlns:ds="http://schemas.openxmlformats.org/officeDocument/2006/customXml" ds:itemID="{4762CD3D-36AF-4F57-8AFB-CB30B0F21C0C}">
  <ds:schemaRefs>
    <ds:schemaRef ds:uri="ESRI.ArcGIS.Mapping.OfficeIntegration.PowerPointInfo"/>
  </ds:schemaRefs>
</ds:datastoreItem>
</file>

<file path=customXml/itemProps110.xml><?xml version="1.0" encoding="utf-8"?>
<ds:datastoreItem xmlns:ds="http://schemas.openxmlformats.org/officeDocument/2006/customXml" ds:itemID="{AF7936A7-3820-4FAF-97B2-0D06CC39A4E1}">
  <ds:schemaRefs>
    <ds:schemaRef ds:uri="ESRI.ArcGIS.Mapping.OfficeIntegration.PowerPointInfo"/>
  </ds:schemaRefs>
</ds:datastoreItem>
</file>

<file path=customXml/itemProps111.xml><?xml version="1.0" encoding="utf-8"?>
<ds:datastoreItem xmlns:ds="http://schemas.openxmlformats.org/officeDocument/2006/customXml" ds:itemID="{EA40B932-6FF9-4DDC-A22A-D8D602D0664C}">
  <ds:schemaRefs>
    <ds:schemaRef ds:uri="ESRI.ArcGIS.Mapping.OfficeIntegration.PowerPointInfo"/>
  </ds:schemaRefs>
</ds:datastoreItem>
</file>

<file path=customXml/itemProps112.xml><?xml version="1.0" encoding="utf-8"?>
<ds:datastoreItem xmlns:ds="http://schemas.openxmlformats.org/officeDocument/2006/customXml" ds:itemID="{9CD0A390-355A-4A9B-A5CC-14B5E1240212}">
  <ds:schemaRefs>
    <ds:schemaRef ds:uri="ESRI.ArcGIS.Mapping.OfficeIntegration.PowerPointInfo"/>
  </ds:schemaRefs>
</ds:datastoreItem>
</file>

<file path=customXml/itemProps113.xml><?xml version="1.0" encoding="utf-8"?>
<ds:datastoreItem xmlns:ds="http://schemas.openxmlformats.org/officeDocument/2006/customXml" ds:itemID="{0954D54C-BA2E-4A0A-92C9-977083D3E253}">
  <ds:schemaRefs>
    <ds:schemaRef ds:uri="ESRI.ArcGIS.Mapping.OfficeIntegration.PowerPointInfo"/>
  </ds:schemaRefs>
</ds:datastoreItem>
</file>

<file path=customXml/itemProps114.xml><?xml version="1.0" encoding="utf-8"?>
<ds:datastoreItem xmlns:ds="http://schemas.openxmlformats.org/officeDocument/2006/customXml" ds:itemID="{E58E8114-4D1F-4E01-A283-225C9B7AA72C}">
  <ds:schemaRefs>
    <ds:schemaRef ds:uri="ESRI.ArcGIS.Mapping.OfficeIntegration.PowerPointInfo"/>
  </ds:schemaRefs>
</ds:datastoreItem>
</file>

<file path=customXml/itemProps115.xml><?xml version="1.0" encoding="utf-8"?>
<ds:datastoreItem xmlns:ds="http://schemas.openxmlformats.org/officeDocument/2006/customXml" ds:itemID="{F83CAF7B-4184-4FD2-83C5-8D549B23FE77}">
  <ds:schemaRefs>
    <ds:schemaRef ds:uri="ESRI.ArcGIS.Mapping.OfficeIntegration.PowerPointInfo"/>
  </ds:schemaRefs>
</ds:datastoreItem>
</file>

<file path=customXml/itemProps116.xml><?xml version="1.0" encoding="utf-8"?>
<ds:datastoreItem xmlns:ds="http://schemas.openxmlformats.org/officeDocument/2006/customXml" ds:itemID="{1DE8D38C-FF53-4C97-B5A9-77D35D0827D6}">
  <ds:schemaRefs>
    <ds:schemaRef ds:uri="ESRI.ArcGIS.Mapping.OfficeIntegration.PowerPointInfo"/>
  </ds:schemaRefs>
</ds:datastoreItem>
</file>

<file path=customXml/itemProps117.xml><?xml version="1.0" encoding="utf-8"?>
<ds:datastoreItem xmlns:ds="http://schemas.openxmlformats.org/officeDocument/2006/customXml" ds:itemID="{3C89EAE4-A4C2-4AD7-8922-4541A43F55EF}">
  <ds:schemaRefs>
    <ds:schemaRef ds:uri="ESRI.ArcGIS.Mapping.OfficeIntegration.PowerPointInfo"/>
  </ds:schemaRefs>
</ds:datastoreItem>
</file>

<file path=customXml/itemProps118.xml><?xml version="1.0" encoding="utf-8"?>
<ds:datastoreItem xmlns:ds="http://schemas.openxmlformats.org/officeDocument/2006/customXml" ds:itemID="{E43B4549-F563-47EB-90E8-04C20413CA65}">
  <ds:schemaRefs>
    <ds:schemaRef ds:uri="ESRI.ArcGIS.Mapping.OfficeIntegration.PowerPointInfo"/>
  </ds:schemaRefs>
</ds:datastoreItem>
</file>

<file path=customXml/itemProps119.xml><?xml version="1.0" encoding="utf-8"?>
<ds:datastoreItem xmlns:ds="http://schemas.openxmlformats.org/officeDocument/2006/customXml" ds:itemID="{C648F647-97AB-4A39-935B-348A8998BA0C}">
  <ds:schemaRefs>
    <ds:schemaRef ds:uri="ESRI.ArcGIS.Mapping.OfficeIntegration.PowerPointInfo"/>
  </ds:schemaRefs>
</ds:datastoreItem>
</file>

<file path=customXml/itemProps12.xml><?xml version="1.0" encoding="utf-8"?>
<ds:datastoreItem xmlns:ds="http://schemas.openxmlformats.org/officeDocument/2006/customXml" ds:itemID="{A973CD98-CD15-4397-BF37-08719D7FE7D8}">
  <ds:schemaRefs>
    <ds:schemaRef ds:uri="ESRI.ArcGIS.Mapping.OfficeIntegration.PowerPointInfo"/>
  </ds:schemaRefs>
</ds:datastoreItem>
</file>

<file path=customXml/itemProps120.xml><?xml version="1.0" encoding="utf-8"?>
<ds:datastoreItem xmlns:ds="http://schemas.openxmlformats.org/officeDocument/2006/customXml" ds:itemID="{13508639-2530-462D-8F12-602C9E9485DB}">
  <ds:schemaRefs>
    <ds:schemaRef ds:uri="ESRI.ArcGIS.Mapping.OfficeIntegration.PowerPointInfo"/>
  </ds:schemaRefs>
</ds:datastoreItem>
</file>

<file path=customXml/itemProps121.xml><?xml version="1.0" encoding="utf-8"?>
<ds:datastoreItem xmlns:ds="http://schemas.openxmlformats.org/officeDocument/2006/customXml" ds:itemID="{F69E7AFF-BE24-4BD8-8603-88157670D8D3}">
  <ds:schemaRefs>
    <ds:schemaRef ds:uri="ESRI.ArcGIS.Mapping.OfficeIntegration.PowerPointInfo"/>
  </ds:schemaRefs>
</ds:datastoreItem>
</file>

<file path=customXml/itemProps122.xml><?xml version="1.0" encoding="utf-8"?>
<ds:datastoreItem xmlns:ds="http://schemas.openxmlformats.org/officeDocument/2006/customXml" ds:itemID="{A22B9417-E3A6-4310-A305-25E40BE0592F}">
  <ds:schemaRefs>
    <ds:schemaRef ds:uri="ESRI.ArcGIS.Mapping.OfficeIntegration.PowerPointInfo"/>
  </ds:schemaRefs>
</ds:datastoreItem>
</file>

<file path=customXml/itemProps123.xml><?xml version="1.0" encoding="utf-8"?>
<ds:datastoreItem xmlns:ds="http://schemas.openxmlformats.org/officeDocument/2006/customXml" ds:itemID="{B70A83BE-72D8-45C9-BBA2-5728ED2F6059}">
  <ds:schemaRefs>
    <ds:schemaRef ds:uri="ESRI.ArcGIS.Mapping.OfficeIntegration.PowerPointInfo"/>
  </ds:schemaRefs>
</ds:datastoreItem>
</file>

<file path=customXml/itemProps124.xml><?xml version="1.0" encoding="utf-8"?>
<ds:datastoreItem xmlns:ds="http://schemas.openxmlformats.org/officeDocument/2006/customXml" ds:itemID="{3306E4A2-E758-425B-92E8-CE13A99BC787}">
  <ds:schemaRefs>
    <ds:schemaRef ds:uri="ESRI.ArcGIS.Mapping.OfficeIntegration.PowerPointInfo"/>
  </ds:schemaRefs>
</ds:datastoreItem>
</file>

<file path=customXml/itemProps125.xml><?xml version="1.0" encoding="utf-8"?>
<ds:datastoreItem xmlns:ds="http://schemas.openxmlformats.org/officeDocument/2006/customXml" ds:itemID="{D2465BC0-A00E-4A7F-8113-C709FA126A9F}">
  <ds:schemaRefs>
    <ds:schemaRef ds:uri="ESRI.ArcGIS.Mapping.OfficeIntegration.PowerPointInfo"/>
  </ds:schemaRefs>
</ds:datastoreItem>
</file>

<file path=customXml/itemProps126.xml><?xml version="1.0" encoding="utf-8"?>
<ds:datastoreItem xmlns:ds="http://schemas.openxmlformats.org/officeDocument/2006/customXml" ds:itemID="{4366AF2F-0A11-43A5-862D-DDD16145AE0E}">
  <ds:schemaRefs>
    <ds:schemaRef ds:uri="ESRI.ArcGIS.Mapping.OfficeIntegration.PowerPointInfo"/>
  </ds:schemaRefs>
</ds:datastoreItem>
</file>

<file path=customXml/itemProps127.xml><?xml version="1.0" encoding="utf-8"?>
<ds:datastoreItem xmlns:ds="http://schemas.openxmlformats.org/officeDocument/2006/customXml" ds:itemID="{C5A5D0B0-EF8B-4E57-B219-9E6172E417FD}">
  <ds:schemaRefs>
    <ds:schemaRef ds:uri="ESRI.ArcGIS.Mapping.OfficeIntegration.PowerPointInfo"/>
  </ds:schemaRefs>
</ds:datastoreItem>
</file>

<file path=customXml/itemProps128.xml><?xml version="1.0" encoding="utf-8"?>
<ds:datastoreItem xmlns:ds="http://schemas.openxmlformats.org/officeDocument/2006/customXml" ds:itemID="{DD1DDD1B-06A4-4F8A-AB58-E1C55A28264F}">
  <ds:schemaRefs>
    <ds:schemaRef ds:uri="ESRI.ArcGIS.Mapping.OfficeIntegration.PowerPointInfo"/>
  </ds:schemaRefs>
</ds:datastoreItem>
</file>

<file path=customXml/itemProps129.xml><?xml version="1.0" encoding="utf-8"?>
<ds:datastoreItem xmlns:ds="http://schemas.openxmlformats.org/officeDocument/2006/customXml" ds:itemID="{D8F51E43-5180-4CD3-A309-E1D51424335A}">
  <ds:schemaRefs>
    <ds:schemaRef ds:uri="ESRI.ArcGIS.Mapping.OfficeIntegration.PowerPointInfo"/>
  </ds:schemaRefs>
</ds:datastoreItem>
</file>

<file path=customXml/itemProps13.xml><?xml version="1.0" encoding="utf-8"?>
<ds:datastoreItem xmlns:ds="http://schemas.openxmlformats.org/officeDocument/2006/customXml" ds:itemID="{63EB3640-D685-434E-9AD1-6B60762D939B}">
  <ds:schemaRefs>
    <ds:schemaRef ds:uri="ESRI.ArcGIS.Mapping.OfficeIntegration.PowerPointInfo"/>
  </ds:schemaRefs>
</ds:datastoreItem>
</file>

<file path=customXml/itemProps130.xml><?xml version="1.0" encoding="utf-8"?>
<ds:datastoreItem xmlns:ds="http://schemas.openxmlformats.org/officeDocument/2006/customXml" ds:itemID="{4FFFF197-CA3E-4592-869F-AE6D58FC3F05}">
  <ds:schemaRefs>
    <ds:schemaRef ds:uri="ESRI.ArcGIS.Mapping.OfficeIntegration.PowerPointInfo"/>
  </ds:schemaRefs>
</ds:datastoreItem>
</file>

<file path=customXml/itemProps131.xml><?xml version="1.0" encoding="utf-8"?>
<ds:datastoreItem xmlns:ds="http://schemas.openxmlformats.org/officeDocument/2006/customXml" ds:itemID="{2BA18406-CD65-44AF-936C-036AA191CADC}">
  <ds:schemaRefs>
    <ds:schemaRef ds:uri="ESRI.ArcGIS.Mapping.OfficeIntegration.PowerPointInfo"/>
  </ds:schemaRefs>
</ds:datastoreItem>
</file>

<file path=customXml/itemProps132.xml><?xml version="1.0" encoding="utf-8"?>
<ds:datastoreItem xmlns:ds="http://schemas.openxmlformats.org/officeDocument/2006/customXml" ds:itemID="{033F47A2-66C8-4697-96EF-68B1ADE6A381}">
  <ds:schemaRefs>
    <ds:schemaRef ds:uri="ESRI.ArcGIS.Mapping.OfficeIntegration.PowerPointInfo"/>
  </ds:schemaRefs>
</ds:datastoreItem>
</file>

<file path=customXml/itemProps133.xml><?xml version="1.0" encoding="utf-8"?>
<ds:datastoreItem xmlns:ds="http://schemas.openxmlformats.org/officeDocument/2006/customXml" ds:itemID="{E092EF32-0014-4CB2-9B83-2DE9012C780C}">
  <ds:schemaRefs>
    <ds:schemaRef ds:uri="ESRI.ArcGIS.Mapping.OfficeIntegration.PowerPointInfo"/>
  </ds:schemaRefs>
</ds:datastoreItem>
</file>

<file path=customXml/itemProps134.xml><?xml version="1.0" encoding="utf-8"?>
<ds:datastoreItem xmlns:ds="http://schemas.openxmlformats.org/officeDocument/2006/customXml" ds:itemID="{311BBB34-C3FF-42A4-891A-579D8286F621}">
  <ds:schemaRefs>
    <ds:schemaRef ds:uri="ESRI.ArcGIS.Mapping.OfficeIntegration.PowerPointInfo"/>
  </ds:schemaRefs>
</ds:datastoreItem>
</file>

<file path=customXml/itemProps135.xml><?xml version="1.0" encoding="utf-8"?>
<ds:datastoreItem xmlns:ds="http://schemas.openxmlformats.org/officeDocument/2006/customXml" ds:itemID="{5EC53DAE-1A6F-440E-AE2B-F1BE8980D98D}">
  <ds:schemaRefs>
    <ds:schemaRef ds:uri="ESRI.ArcGIS.Mapping.OfficeIntegration.PowerPointInfo"/>
  </ds:schemaRefs>
</ds:datastoreItem>
</file>

<file path=customXml/itemProps136.xml><?xml version="1.0" encoding="utf-8"?>
<ds:datastoreItem xmlns:ds="http://schemas.openxmlformats.org/officeDocument/2006/customXml" ds:itemID="{002E80A5-FAA3-4765-9DEC-4E75666DD80E}">
  <ds:schemaRefs>
    <ds:schemaRef ds:uri="ESRI.ArcGIS.Mapping.OfficeIntegration.PowerPointInfo"/>
  </ds:schemaRefs>
</ds:datastoreItem>
</file>

<file path=customXml/itemProps137.xml><?xml version="1.0" encoding="utf-8"?>
<ds:datastoreItem xmlns:ds="http://schemas.openxmlformats.org/officeDocument/2006/customXml" ds:itemID="{71FD55BA-690B-463C-BD0C-EF26BAE1C0A8}">
  <ds:schemaRefs>
    <ds:schemaRef ds:uri="ESRI.ArcGIS.Mapping.OfficeIntegration.PowerPointInfo"/>
  </ds:schemaRefs>
</ds:datastoreItem>
</file>

<file path=customXml/itemProps138.xml><?xml version="1.0" encoding="utf-8"?>
<ds:datastoreItem xmlns:ds="http://schemas.openxmlformats.org/officeDocument/2006/customXml" ds:itemID="{002D7390-BD61-441B-BA96-DA54F40DC847}">
  <ds:schemaRefs>
    <ds:schemaRef ds:uri="ESRI.ArcGIS.Mapping.OfficeIntegration.PowerPointInfo"/>
  </ds:schemaRefs>
</ds:datastoreItem>
</file>

<file path=customXml/itemProps14.xml><?xml version="1.0" encoding="utf-8"?>
<ds:datastoreItem xmlns:ds="http://schemas.openxmlformats.org/officeDocument/2006/customXml" ds:itemID="{BFC6A5F9-A8B1-44E8-BC5F-A0F718C9A870}">
  <ds:schemaRefs>
    <ds:schemaRef ds:uri="ESRI.ArcGIS.Mapping.OfficeIntegration.PowerPointInfo"/>
  </ds:schemaRefs>
</ds:datastoreItem>
</file>

<file path=customXml/itemProps15.xml><?xml version="1.0" encoding="utf-8"?>
<ds:datastoreItem xmlns:ds="http://schemas.openxmlformats.org/officeDocument/2006/customXml" ds:itemID="{F0FB3C81-17DA-4470-89D6-26D34F4F234C}">
  <ds:schemaRefs>
    <ds:schemaRef ds:uri="ESRI.ArcGIS.Mapping.OfficeIntegration.PowerPointInfo"/>
  </ds:schemaRefs>
</ds:datastoreItem>
</file>

<file path=customXml/itemProps16.xml><?xml version="1.0" encoding="utf-8"?>
<ds:datastoreItem xmlns:ds="http://schemas.openxmlformats.org/officeDocument/2006/customXml" ds:itemID="{5C51F8F1-B0F0-4465-8082-9EF24CD369F6}">
  <ds:schemaRefs>
    <ds:schemaRef ds:uri="ESRI.ArcGIS.Mapping.OfficeIntegration.PowerPointInfo"/>
  </ds:schemaRefs>
</ds:datastoreItem>
</file>

<file path=customXml/itemProps17.xml><?xml version="1.0" encoding="utf-8"?>
<ds:datastoreItem xmlns:ds="http://schemas.openxmlformats.org/officeDocument/2006/customXml" ds:itemID="{BC793EEE-01E0-47AC-8E1B-DBD36F75F8E4}">
  <ds:schemaRefs>
    <ds:schemaRef ds:uri="ESRI.ArcGIS.Mapping.OfficeIntegration.PowerPointInfo"/>
  </ds:schemaRefs>
</ds:datastoreItem>
</file>

<file path=customXml/itemProps18.xml><?xml version="1.0" encoding="utf-8"?>
<ds:datastoreItem xmlns:ds="http://schemas.openxmlformats.org/officeDocument/2006/customXml" ds:itemID="{E54F02D1-97A0-499D-B3F8-5283CA739181}">
  <ds:schemaRefs>
    <ds:schemaRef ds:uri="ESRI.ArcGIS.Mapping.OfficeIntegration.PowerPointInfo"/>
  </ds:schemaRefs>
</ds:datastoreItem>
</file>

<file path=customXml/itemProps19.xml><?xml version="1.0" encoding="utf-8"?>
<ds:datastoreItem xmlns:ds="http://schemas.openxmlformats.org/officeDocument/2006/customXml" ds:itemID="{36508112-CE48-4E5F-A8B0-AA5609CD41DA}">
  <ds:schemaRefs>
    <ds:schemaRef ds:uri="ESRI.ArcGIS.Mapping.OfficeIntegration.PowerPointInfo"/>
  </ds:schemaRefs>
</ds:datastoreItem>
</file>

<file path=customXml/itemProps2.xml><?xml version="1.0" encoding="utf-8"?>
<ds:datastoreItem xmlns:ds="http://schemas.openxmlformats.org/officeDocument/2006/customXml" ds:itemID="{F669746A-AF73-4F9E-B181-1EBB6B3DCAF1}">
  <ds:schemaRefs>
    <ds:schemaRef ds:uri="ESRI.ArcGIS.Mapping.OfficeIntegration.PowerPointInfo"/>
  </ds:schemaRefs>
</ds:datastoreItem>
</file>

<file path=customXml/itemProps20.xml><?xml version="1.0" encoding="utf-8"?>
<ds:datastoreItem xmlns:ds="http://schemas.openxmlformats.org/officeDocument/2006/customXml" ds:itemID="{1C4FD5F5-9CBE-4D3F-BAA5-42C7C077EBB0}">
  <ds:schemaRefs>
    <ds:schemaRef ds:uri="ESRI.ArcGIS.Mapping.OfficeIntegration.PowerPointInfo"/>
  </ds:schemaRefs>
</ds:datastoreItem>
</file>

<file path=customXml/itemProps21.xml><?xml version="1.0" encoding="utf-8"?>
<ds:datastoreItem xmlns:ds="http://schemas.openxmlformats.org/officeDocument/2006/customXml" ds:itemID="{698A84B1-785C-4525-81C3-3A002C3C758C}">
  <ds:schemaRefs>
    <ds:schemaRef ds:uri="ESRI.ArcGIS.Mapping.OfficeIntegration.PowerPointInfo"/>
  </ds:schemaRefs>
</ds:datastoreItem>
</file>

<file path=customXml/itemProps22.xml><?xml version="1.0" encoding="utf-8"?>
<ds:datastoreItem xmlns:ds="http://schemas.openxmlformats.org/officeDocument/2006/customXml" ds:itemID="{88D71FCB-B16F-4CD6-93D5-BA03129E081F}">
  <ds:schemaRefs>
    <ds:schemaRef ds:uri="ESRI.ArcGIS.Mapping.OfficeIntegration.PowerPointInfo"/>
  </ds:schemaRefs>
</ds:datastoreItem>
</file>

<file path=customXml/itemProps23.xml><?xml version="1.0" encoding="utf-8"?>
<ds:datastoreItem xmlns:ds="http://schemas.openxmlformats.org/officeDocument/2006/customXml" ds:itemID="{FD7A2DAA-E202-4A2C-AFC9-399DD0CA0135}">
  <ds:schemaRefs>
    <ds:schemaRef ds:uri="ESRI.ArcGIS.Mapping.OfficeIntegration.PowerPointInfo"/>
  </ds:schemaRefs>
</ds:datastoreItem>
</file>

<file path=customXml/itemProps24.xml><?xml version="1.0" encoding="utf-8"?>
<ds:datastoreItem xmlns:ds="http://schemas.openxmlformats.org/officeDocument/2006/customXml" ds:itemID="{C378C7F8-263E-436F-A728-36B73A9AB4B5}">
  <ds:schemaRefs>
    <ds:schemaRef ds:uri="ESRI.ArcGIS.Mapping.OfficeIntegration.PowerPointInfo"/>
  </ds:schemaRefs>
</ds:datastoreItem>
</file>

<file path=customXml/itemProps25.xml><?xml version="1.0" encoding="utf-8"?>
<ds:datastoreItem xmlns:ds="http://schemas.openxmlformats.org/officeDocument/2006/customXml" ds:itemID="{F8021BA0-C30E-4826-8E3D-848F43B600B4}">
  <ds:schemaRefs>
    <ds:schemaRef ds:uri="ESRI.ArcGIS.Mapping.OfficeIntegration.PowerPointInfo"/>
  </ds:schemaRefs>
</ds:datastoreItem>
</file>

<file path=customXml/itemProps26.xml><?xml version="1.0" encoding="utf-8"?>
<ds:datastoreItem xmlns:ds="http://schemas.openxmlformats.org/officeDocument/2006/customXml" ds:itemID="{58FB3438-5E41-4919-8AA7-CDC83CBC848A}">
  <ds:schemaRefs>
    <ds:schemaRef ds:uri="ESRI.ArcGIS.Mapping.OfficeIntegration.PowerPointInfo"/>
  </ds:schemaRefs>
</ds:datastoreItem>
</file>

<file path=customXml/itemProps27.xml><?xml version="1.0" encoding="utf-8"?>
<ds:datastoreItem xmlns:ds="http://schemas.openxmlformats.org/officeDocument/2006/customXml" ds:itemID="{64C4D591-949D-4BAC-ACF6-825B224F003F}">
  <ds:schemaRefs>
    <ds:schemaRef ds:uri="ESRI.ArcGIS.Mapping.OfficeIntegration.PowerPointInfo"/>
  </ds:schemaRefs>
</ds:datastoreItem>
</file>

<file path=customXml/itemProps28.xml><?xml version="1.0" encoding="utf-8"?>
<ds:datastoreItem xmlns:ds="http://schemas.openxmlformats.org/officeDocument/2006/customXml" ds:itemID="{25F887DC-DE11-464C-80E3-7640FDA3B1D0}">
  <ds:schemaRefs>
    <ds:schemaRef ds:uri="ESRI.ArcGIS.Mapping.OfficeIntegration.PowerPointInfo"/>
  </ds:schemaRefs>
</ds:datastoreItem>
</file>

<file path=customXml/itemProps29.xml><?xml version="1.0" encoding="utf-8"?>
<ds:datastoreItem xmlns:ds="http://schemas.openxmlformats.org/officeDocument/2006/customXml" ds:itemID="{1155100E-F7AD-4F1C-B715-6FC50AD45115}">
  <ds:schemaRefs>
    <ds:schemaRef ds:uri="ESRI.ArcGIS.Mapping.OfficeIntegration.PowerPointInfo"/>
  </ds:schemaRefs>
</ds:datastoreItem>
</file>

<file path=customXml/itemProps3.xml><?xml version="1.0" encoding="utf-8"?>
<ds:datastoreItem xmlns:ds="http://schemas.openxmlformats.org/officeDocument/2006/customXml" ds:itemID="{847C09DE-BB32-468D-9E85-67110D408368}">
  <ds:schemaRefs>
    <ds:schemaRef ds:uri="ESRI.ArcGIS.Mapping.OfficeIntegration.PowerPointInfo"/>
  </ds:schemaRefs>
</ds:datastoreItem>
</file>

<file path=customXml/itemProps30.xml><?xml version="1.0" encoding="utf-8"?>
<ds:datastoreItem xmlns:ds="http://schemas.openxmlformats.org/officeDocument/2006/customXml" ds:itemID="{EE9FA454-4079-4A47-8F30-6C73A67A1697}">
  <ds:schemaRefs>
    <ds:schemaRef ds:uri="ESRI.ArcGIS.Mapping.OfficeIntegration.PowerPointInfo"/>
  </ds:schemaRefs>
</ds:datastoreItem>
</file>

<file path=customXml/itemProps31.xml><?xml version="1.0" encoding="utf-8"?>
<ds:datastoreItem xmlns:ds="http://schemas.openxmlformats.org/officeDocument/2006/customXml" ds:itemID="{13B308DB-20D7-4D65-88DE-357EF3A20837}">
  <ds:schemaRefs>
    <ds:schemaRef ds:uri="ESRI.ArcGIS.Mapping.OfficeIntegration.PowerPointInfo"/>
  </ds:schemaRefs>
</ds:datastoreItem>
</file>

<file path=customXml/itemProps32.xml><?xml version="1.0" encoding="utf-8"?>
<ds:datastoreItem xmlns:ds="http://schemas.openxmlformats.org/officeDocument/2006/customXml" ds:itemID="{AA4B531F-16EE-4933-8B2A-DCE633F336A9}">
  <ds:schemaRefs>
    <ds:schemaRef ds:uri="ESRI.ArcGIS.Mapping.OfficeIntegration.PowerPointInfo"/>
  </ds:schemaRefs>
</ds:datastoreItem>
</file>

<file path=customXml/itemProps33.xml><?xml version="1.0" encoding="utf-8"?>
<ds:datastoreItem xmlns:ds="http://schemas.openxmlformats.org/officeDocument/2006/customXml" ds:itemID="{D3292E05-BBAA-48CA-A733-847A4D778141}">
  <ds:schemaRefs>
    <ds:schemaRef ds:uri="ESRI.ArcGIS.Mapping.OfficeIntegration.PowerPointInfo"/>
  </ds:schemaRefs>
</ds:datastoreItem>
</file>

<file path=customXml/itemProps34.xml><?xml version="1.0" encoding="utf-8"?>
<ds:datastoreItem xmlns:ds="http://schemas.openxmlformats.org/officeDocument/2006/customXml" ds:itemID="{3C57190E-648A-4AC0-8F3C-D8A902762761}">
  <ds:schemaRefs>
    <ds:schemaRef ds:uri="ESRI.ArcGIS.Mapping.OfficeIntegration.PowerPointInfo"/>
  </ds:schemaRefs>
</ds:datastoreItem>
</file>

<file path=customXml/itemProps35.xml><?xml version="1.0" encoding="utf-8"?>
<ds:datastoreItem xmlns:ds="http://schemas.openxmlformats.org/officeDocument/2006/customXml" ds:itemID="{C0357AD2-4643-439B-9AEC-7C22D00FD32E}">
  <ds:schemaRefs>
    <ds:schemaRef ds:uri="ESRI.ArcGIS.Mapping.OfficeIntegration.PowerPointInfo"/>
  </ds:schemaRefs>
</ds:datastoreItem>
</file>

<file path=customXml/itemProps36.xml><?xml version="1.0" encoding="utf-8"?>
<ds:datastoreItem xmlns:ds="http://schemas.openxmlformats.org/officeDocument/2006/customXml" ds:itemID="{4AB3B3AC-458F-425E-8A69-7CFA00238F4C}">
  <ds:schemaRefs>
    <ds:schemaRef ds:uri="ESRI.ArcGIS.Mapping.OfficeIntegration.PowerPointInfo"/>
  </ds:schemaRefs>
</ds:datastoreItem>
</file>

<file path=customXml/itemProps37.xml><?xml version="1.0" encoding="utf-8"?>
<ds:datastoreItem xmlns:ds="http://schemas.openxmlformats.org/officeDocument/2006/customXml" ds:itemID="{98231351-0E88-462E-BBFC-AF9EE8F4BB41}">
  <ds:schemaRefs>
    <ds:schemaRef ds:uri="ESRI.ArcGIS.Mapping.OfficeIntegration.PowerPointInfo"/>
  </ds:schemaRefs>
</ds:datastoreItem>
</file>

<file path=customXml/itemProps38.xml><?xml version="1.0" encoding="utf-8"?>
<ds:datastoreItem xmlns:ds="http://schemas.openxmlformats.org/officeDocument/2006/customXml" ds:itemID="{8BA09C77-A1E7-4491-840A-7786BB9E576E}">
  <ds:schemaRefs>
    <ds:schemaRef ds:uri="ESRI.ArcGIS.Mapping.OfficeIntegration.PowerPointInfo"/>
  </ds:schemaRefs>
</ds:datastoreItem>
</file>

<file path=customXml/itemProps39.xml><?xml version="1.0" encoding="utf-8"?>
<ds:datastoreItem xmlns:ds="http://schemas.openxmlformats.org/officeDocument/2006/customXml" ds:itemID="{10F1ED55-4CA7-4ADC-B814-106402B4FF75}">
  <ds:schemaRefs>
    <ds:schemaRef ds:uri="ESRI.ArcGIS.Mapping.OfficeIntegration.PowerPointInfo"/>
  </ds:schemaRefs>
</ds:datastoreItem>
</file>

<file path=customXml/itemProps4.xml><?xml version="1.0" encoding="utf-8"?>
<ds:datastoreItem xmlns:ds="http://schemas.openxmlformats.org/officeDocument/2006/customXml" ds:itemID="{EAC415F6-09F5-418C-A7F1-860F41000317}">
  <ds:schemaRefs>
    <ds:schemaRef ds:uri="ESRI.ArcGIS.Mapping.OfficeIntegration.PowerPointInfo"/>
  </ds:schemaRefs>
</ds:datastoreItem>
</file>

<file path=customXml/itemProps40.xml><?xml version="1.0" encoding="utf-8"?>
<ds:datastoreItem xmlns:ds="http://schemas.openxmlformats.org/officeDocument/2006/customXml" ds:itemID="{90BB3F01-5BBA-4149-AC81-43C2D44E1DBA}">
  <ds:schemaRefs>
    <ds:schemaRef ds:uri="ESRI.ArcGIS.Mapping.OfficeIntegration.PowerPointInfo"/>
  </ds:schemaRefs>
</ds:datastoreItem>
</file>

<file path=customXml/itemProps41.xml><?xml version="1.0" encoding="utf-8"?>
<ds:datastoreItem xmlns:ds="http://schemas.openxmlformats.org/officeDocument/2006/customXml" ds:itemID="{AC31D042-ABD7-4E96-A87A-2B757AD93F2A}">
  <ds:schemaRefs>
    <ds:schemaRef ds:uri="ESRI.ArcGIS.Mapping.OfficeIntegration.PowerPointInfo"/>
  </ds:schemaRefs>
</ds:datastoreItem>
</file>

<file path=customXml/itemProps42.xml><?xml version="1.0" encoding="utf-8"?>
<ds:datastoreItem xmlns:ds="http://schemas.openxmlformats.org/officeDocument/2006/customXml" ds:itemID="{130D7AFB-6733-4F8E-93B0-2B5188FE249D}">
  <ds:schemaRefs>
    <ds:schemaRef ds:uri="ESRI.ArcGIS.Mapping.OfficeIntegration.PowerPointInfo"/>
  </ds:schemaRefs>
</ds:datastoreItem>
</file>

<file path=customXml/itemProps43.xml><?xml version="1.0" encoding="utf-8"?>
<ds:datastoreItem xmlns:ds="http://schemas.openxmlformats.org/officeDocument/2006/customXml" ds:itemID="{778A8F32-E9B0-42EA-B401-CF1697CB8B91}">
  <ds:schemaRefs>
    <ds:schemaRef ds:uri="ESRI.ArcGIS.Mapping.OfficeIntegration.PowerPointInfo"/>
  </ds:schemaRefs>
</ds:datastoreItem>
</file>

<file path=customXml/itemProps44.xml><?xml version="1.0" encoding="utf-8"?>
<ds:datastoreItem xmlns:ds="http://schemas.openxmlformats.org/officeDocument/2006/customXml" ds:itemID="{CC03D195-0B00-41F5-A2FB-A840A859BD83}">
  <ds:schemaRefs>
    <ds:schemaRef ds:uri="ESRI.ArcGIS.Mapping.OfficeIntegration.PowerPointInfo"/>
  </ds:schemaRefs>
</ds:datastoreItem>
</file>

<file path=customXml/itemProps45.xml><?xml version="1.0" encoding="utf-8"?>
<ds:datastoreItem xmlns:ds="http://schemas.openxmlformats.org/officeDocument/2006/customXml" ds:itemID="{A9020F42-000E-4E36-B07C-3DDBE7F2ED67}">
  <ds:schemaRefs>
    <ds:schemaRef ds:uri="ESRI.ArcGIS.Mapping.OfficeIntegration.PowerPointInfo"/>
  </ds:schemaRefs>
</ds:datastoreItem>
</file>

<file path=customXml/itemProps46.xml><?xml version="1.0" encoding="utf-8"?>
<ds:datastoreItem xmlns:ds="http://schemas.openxmlformats.org/officeDocument/2006/customXml" ds:itemID="{0EAD6501-117D-4D6B-99AD-932C6A86D5FE}">
  <ds:schemaRefs>
    <ds:schemaRef ds:uri="ESRI.ArcGIS.Mapping.OfficeIntegration.PowerPointInfo"/>
  </ds:schemaRefs>
</ds:datastoreItem>
</file>

<file path=customXml/itemProps47.xml><?xml version="1.0" encoding="utf-8"?>
<ds:datastoreItem xmlns:ds="http://schemas.openxmlformats.org/officeDocument/2006/customXml" ds:itemID="{40695E7F-BC0D-4D0C-8DA8-488B7AFFF95B}">
  <ds:schemaRefs>
    <ds:schemaRef ds:uri="ESRI.ArcGIS.Mapping.OfficeIntegration.PowerPointInfo"/>
  </ds:schemaRefs>
</ds:datastoreItem>
</file>

<file path=customXml/itemProps48.xml><?xml version="1.0" encoding="utf-8"?>
<ds:datastoreItem xmlns:ds="http://schemas.openxmlformats.org/officeDocument/2006/customXml" ds:itemID="{2B0E155A-1C81-49DB-B9FC-4A6592E04D17}">
  <ds:schemaRefs>
    <ds:schemaRef ds:uri="ESRI.ArcGIS.Mapping.OfficeIntegration.PowerPointInfo"/>
  </ds:schemaRefs>
</ds:datastoreItem>
</file>

<file path=customXml/itemProps49.xml><?xml version="1.0" encoding="utf-8"?>
<ds:datastoreItem xmlns:ds="http://schemas.openxmlformats.org/officeDocument/2006/customXml" ds:itemID="{9B5E802E-6851-464B-B187-2EF9E2C3ADCC}">
  <ds:schemaRefs>
    <ds:schemaRef ds:uri="ESRI.ArcGIS.Mapping.OfficeIntegration.PowerPointInfo"/>
  </ds:schemaRefs>
</ds:datastoreItem>
</file>

<file path=customXml/itemProps5.xml><?xml version="1.0" encoding="utf-8"?>
<ds:datastoreItem xmlns:ds="http://schemas.openxmlformats.org/officeDocument/2006/customXml" ds:itemID="{C48E231E-9028-4A72-8D5D-EF61882726B9}">
  <ds:schemaRefs>
    <ds:schemaRef ds:uri="ESRI.ArcGIS.Mapping.OfficeIntegration.PowerPointInfo"/>
  </ds:schemaRefs>
</ds:datastoreItem>
</file>

<file path=customXml/itemProps50.xml><?xml version="1.0" encoding="utf-8"?>
<ds:datastoreItem xmlns:ds="http://schemas.openxmlformats.org/officeDocument/2006/customXml" ds:itemID="{7A23D305-5563-4645-8B93-973A5525AF1B}">
  <ds:schemaRefs>
    <ds:schemaRef ds:uri="ESRI.ArcGIS.Mapping.OfficeIntegration.PowerPointInfo"/>
  </ds:schemaRefs>
</ds:datastoreItem>
</file>

<file path=customXml/itemProps51.xml><?xml version="1.0" encoding="utf-8"?>
<ds:datastoreItem xmlns:ds="http://schemas.openxmlformats.org/officeDocument/2006/customXml" ds:itemID="{CAD72A83-ECB6-4831-B2DF-76752ED988B3}">
  <ds:schemaRefs>
    <ds:schemaRef ds:uri="ESRI.ArcGIS.Mapping.OfficeIntegration.PowerPointInfo"/>
  </ds:schemaRefs>
</ds:datastoreItem>
</file>

<file path=customXml/itemProps52.xml><?xml version="1.0" encoding="utf-8"?>
<ds:datastoreItem xmlns:ds="http://schemas.openxmlformats.org/officeDocument/2006/customXml" ds:itemID="{C97357A1-827C-48BF-9562-78E9F16166E0}">
  <ds:schemaRefs>
    <ds:schemaRef ds:uri="ESRI.ArcGIS.Mapping.OfficeIntegration.PowerPointInfo"/>
  </ds:schemaRefs>
</ds:datastoreItem>
</file>

<file path=customXml/itemProps53.xml><?xml version="1.0" encoding="utf-8"?>
<ds:datastoreItem xmlns:ds="http://schemas.openxmlformats.org/officeDocument/2006/customXml" ds:itemID="{DBBF78AA-2158-4BF1-983E-96FA4180D88C}">
  <ds:schemaRefs>
    <ds:schemaRef ds:uri="ESRI.ArcGIS.Mapping.OfficeIntegration.PowerPointInfo"/>
  </ds:schemaRefs>
</ds:datastoreItem>
</file>

<file path=customXml/itemProps54.xml><?xml version="1.0" encoding="utf-8"?>
<ds:datastoreItem xmlns:ds="http://schemas.openxmlformats.org/officeDocument/2006/customXml" ds:itemID="{0AB8ABCB-F3DE-407C-81A2-D1FB95D7F239}">
  <ds:schemaRefs>
    <ds:schemaRef ds:uri="ESRI.ArcGIS.Mapping.OfficeIntegration.PowerPointInfo"/>
  </ds:schemaRefs>
</ds:datastoreItem>
</file>

<file path=customXml/itemProps55.xml><?xml version="1.0" encoding="utf-8"?>
<ds:datastoreItem xmlns:ds="http://schemas.openxmlformats.org/officeDocument/2006/customXml" ds:itemID="{6762EE73-C191-4C3C-A3E8-CE7EE78DB445}">
  <ds:schemaRefs>
    <ds:schemaRef ds:uri="ESRI.ArcGIS.Mapping.OfficeIntegration.PowerPointInfo"/>
  </ds:schemaRefs>
</ds:datastoreItem>
</file>

<file path=customXml/itemProps56.xml><?xml version="1.0" encoding="utf-8"?>
<ds:datastoreItem xmlns:ds="http://schemas.openxmlformats.org/officeDocument/2006/customXml" ds:itemID="{28FD206D-7D16-46DD-BF64-E8E11F635A73}">
  <ds:schemaRefs>
    <ds:schemaRef ds:uri="ESRI.ArcGIS.Mapping.OfficeIntegration.PowerPointInfo"/>
  </ds:schemaRefs>
</ds:datastoreItem>
</file>

<file path=customXml/itemProps57.xml><?xml version="1.0" encoding="utf-8"?>
<ds:datastoreItem xmlns:ds="http://schemas.openxmlformats.org/officeDocument/2006/customXml" ds:itemID="{FDB6AC17-3F72-4AF5-8D2E-3E8A796AEE97}">
  <ds:schemaRefs>
    <ds:schemaRef ds:uri="ESRI.ArcGIS.Mapping.OfficeIntegration.PowerPointInfo"/>
  </ds:schemaRefs>
</ds:datastoreItem>
</file>

<file path=customXml/itemProps58.xml><?xml version="1.0" encoding="utf-8"?>
<ds:datastoreItem xmlns:ds="http://schemas.openxmlformats.org/officeDocument/2006/customXml" ds:itemID="{57FBB297-433E-44F8-B1DB-0D1D003033BD}">
  <ds:schemaRefs>
    <ds:schemaRef ds:uri="ESRI.ArcGIS.Mapping.OfficeIntegration.PowerPointInfo"/>
  </ds:schemaRefs>
</ds:datastoreItem>
</file>

<file path=customXml/itemProps59.xml><?xml version="1.0" encoding="utf-8"?>
<ds:datastoreItem xmlns:ds="http://schemas.openxmlformats.org/officeDocument/2006/customXml" ds:itemID="{30DF8659-057C-4028-B3B9-1F6173E72561}">
  <ds:schemaRefs>
    <ds:schemaRef ds:uri="ESRI.ArcGIS.Mapping.OfficeIntegration.PowerPointInfo"/>
  </ds:schemaRefs>
</ds:datastoreItem>
</file>

<file path=customXml/itemProps6.xml><?xml version="1.0" encoding="utf-8"?>
<ds:datastoreItem xmlns:ds="http://schemas.openxmlformats.org/officeDocument/2006/customXml" ds:itemID="{C634CBB8-D9B1-4A8D-A72B-16F925639EB1}">
  <ds:schemaRefs>
    <ds:schemaRef ds:uri="ESRI.ArcGIS.Mapping.OfficeIntegration.PowerPointInfo"/>
  </ds:schemaRefs>
</ds:datastoreItem>
</file>

<file path=customXml/itemProps60.xml><?xml version="1.0" encoding="utf-8"?>
<ds:datastoreItem xmlns:ds="http://schemas.openxmlformats.org/officeDocument/2006/customXml" ds:itemID="{996E8B8B-8C11-4DE5-8272-3A0BD72D7414}">
  <ds:schemaRefs>
    <ds:schemaRef ds:uri="ESRI.ArcGIS.Mapping.OfficeIntegration.PowerPointInfo"/>
  </ds:schemaRefs>
</ds:datastoreItem>
</file>

<file path=customXml/itemProps61.xml><?xml version="1.0" encoding="utf-8"?>
<ds:datastoreItem xmlns:ds="http://schemas.openxmlformats.org/officeDocument/2006/customXml" ds:itemID="{6227E5D6-C2C5-44FA-8E9C-D81480CFFCC9}">
  <ds:schemaRefs>
    <ds:schemaRef ds:uri="ESRI.ArcGIS.Mapping.OfficeIntegration.PowerPointInfo"/>
  </ds:schemaRefs>
</ds:datastoreItem>
</file>

<file path=customXml/itemProps62.xml><?xml version="1.0" encoding="utf-8"?>
<ds:datastoreItem xmlns:ds="http://schemas.openxmlformats.org/officeDocument/2006/customXml" ds:itemID="{FC66009B-26E5-4F77-BEFB-185C4232B492}">
  <ds:schemaRefs>
    <ds:schemaRef ds:uri="ESRI.ArcGIS.Mapping.OfficeIntegration.PowerPointInfo"/>
  </ds:schemaRefs>
</ds:datastoreItem>
</file>

<file path=customXml/itemProps63.xml><?xml version="1.0" encoding="utf-8"?>
<ds:datastoreItem xmlns:ds="http://schemas.openxmlformats.org/officeDocument/2006/customXml" ds:itemID="{9001CB19-01FE-4F66-8C59-5A3DB38564D4}">
  <ds:schemaRefs>
    <ds:schemaRef ds:uri="ESRI.ArcGIS.Mapping.OfficeIntegration.PowerPointInfo"/>
  </ds:schemaRefs>
</ds:datastoreItem>
</file>

<file path=customXml/itemProps64.xml><?xml version="1.0" encoding="utf-8"?>
<ds:datastoreItem xmlns:ds="http://schemas.openxmlformats.org/officeDocument/2006/customXml" ds:itemID="{4A89D5A9-BA30-495A-A15D-879DB61A8824}">
  <ds:schemaRefs>
    <ds:schemaRef ds:uri="ESRI.ArcGIS.Mapping.OfficeIntegration.PowerPointInfo"/>
  </ds:schemaRefs>
</ds:datastoreItem>
</file>

<file path=customXml/itemProps65.xml><?xml version="1.0" encoding="utf-8"?>
<ds:datastoreItem xmlns:ds="http://schemas.openxmlformats.org/officeDocument/2006/customXml" ds:itemID="{65AD5602-3ABA-415A-B7EA-CF5B501D11DE}">
  <ds:schemaRefs>
    <ds:schemaRef ds:uri="ESRI.ArcGIS.Mapping.OfficeIntegration.PowerPointInfo"/>
  </ds:schemaRefs>
</ds:datastoreItem>
</file>

<file path=customXml/itemProps66.xml><?xml version="1.0" encoding="utf-8"?>
<ds:datastoreItem xmlns:ds="http://schemas.openxmlformats.org/officeDocument/2006/customXml" ds:itemID="{60821B5F-1D57-4586-9709-248040D358E7}">
  <ds:schemaRefs>
    <ds:schemaRef ds:uri="ESRI.ArcGIS.Mapping.OfficeIntegration.PowerPointInfo"/>
  </ds:schemaRefs>
</ds:datastoreItem>
</file>

<file path=customXml/itemProps67.xml><?xml version="1.0" encoding="utf-8"?>
<ds:datastoreItem xmlns:ds="http://schemas.openxmlformats.org/officeDocument/2006/customXml" ds:itemID="{CE8B67D7-CBF4-4A8E-9D03-67E2F9F45B90}">
  <ds:schemaRefs>
    <ds:schemaRef ds:uri="ESRI.ArcGIS.Mapping.OfficeIntegration.PowerPointInfo"/>
  </ds:schemaRefs>
</ds:datastoreItem>
</file>

<file path=customXml/itemProps68.xml><?xml version="1.0" encoding="utf-8"?>
<ds:datastoreItem xmlns:ds="http://schemas.openxmlformats.org/officeDocument/2006/customXml" ds:itemID="{9363FE6D-86D6-41BB-8FCB-7E686504A379}">
  <ds:schemaRefs>
    <ds:schemaRef ds:uri="ESRI.ArcGIS.Mapping.OfficeIntegration.PowerPointInfo"/>
  </ds:schemaRefs>
</ds:datastoreItem>
</file>

<file path=customXml/itemProps69.xml><?xml version="1.0" encoding="utf-8"?>
<ds:datastoreItem xmlns:ds="http://schemas.openxmlformats.org/officeDocument/2006/customXml" ds:itemID="{9C54A332-FCB6-457C-9326-0D6D1C7A93A0}">
  <ds:schemaRefs>
    <ds:schemaRef ds:uri="ESRI.ArcGIS.Mapping.OfficeIntegration.PowerPointInfo"/>
  </ds:schemaRefs>
</ds:datastoreItem>
</file>

<file path=customXml/itemProps7.xml><?xml version="1.0" encoding="utf-8"?>
<ds:datastoreItem xmlns:ds="http://schemas.openxmlformats.org/officeDocument/2006/customXml" ds:itemID="{EE67A859-B0EB-4ABE-95FB-69B87502C6B6}">
  <ds:schemaRefs>
    <ds:schemaRef ds:uri="ESRI.ArcGIS.Mapping.OfficeIntegration.PowerPointInfo"/>
  </ds:schemaRefs>
</ds:datastoreItem>
</file>

<file path=customXml/itemProps70.xml><?xml version="1.0" encoding="utf-8"?>
<ds:datastoreItem xmlns:ds="http://schemas.openxmlformats.org/officeDocument/2006/customXml" ds:itemID="{F346F653-B742-4413-BAE2-C754540B42B7}">
  <ds:schemaRefs>
    <ds:schemaRef ds:uri="ESRI.ArcGIS.Mapping.OfficeIntegration.PowerPointInfo"/>
  </ds:schemaRefs>
</ds:datastoreItem>
</file>

<file path=customXml/itemProps71.xml><?xml version="1.0" encoding="utf-8"?>
<ds:datastoreItem xmlns:ds="http://schemas.openxmlformats.org/officeDocument/2006/customXml" ds:itemID="{E45E8592-8297-4977-A0B9-1A6A577634FC}">
  <ds:schemaRefs>
    <ds:schemaRef ds:uri="ESRI.ArcGIS.Mapping.OfficeIntegration.PowerPointInfo"/>
  </ds:schemaRefs>
</ds:datastoreItem>
</file>

<file path=customXml/itemProps72.xml><?xml version="1.0" encoding="utf-8"?>
<ds:datastoreItem xmlns:ds="http://schemas.openxmlformats.org/officeDocument/2006/customXml" ds:itemID="{D7911D34-EE8D-4F69-A5A5-587D8BFF9CC6}">
  <ds:schemaRefs>
    <ds:schemaRef ds:uri="ESRI.ArcGIS.Mapping.OfficeIntegration.PowerPointInfo"/>
  </ds:schemaRefs>
</ds:datastoreItem>
</file>

<file path=customXml/itemProps73.xml><?xml version="1.0" encoding="utf-8"?>
<ds:datastoreItem xmlns:ds="http://schemas.openxmlformats.org/officeDocument/2006/customXml" ds:itemID="{8C18EE61-DED0-4505-AE94-EBEC2CCB75DE}">
  <ds:schemaRefs>
    <ds:schemaRef ds:uri="ESRI.ArcGIS.Mapping.OfficeIntegration.PowerPointInfo"/>
  </ds:schemaRefs>
</ds:datastoreItem>
</file>

<file path=customXml/itemProps74.xml><?xml version="1.0" encoding="utf-8"?>
<ds:datastoreItem xmlns:ds="http://schemas.openxmlformats.org/officeDocument/2006/customXml" ds:itemID="{B0AA432B-F9F9-4091-8571-AB053D5D7AE6}">
  <ds:schemaRefs>
    <ds:schemaRef ds:uri="ESRI.ArcGIS.Mapping.OfficeIntegration.PowerPointInfo"/>
  </ds:schemaRefs>
</ds:datastoreItem>
</file>

<file path=customXml/itemProps75.xml><?xml version="1.0" encoding="utf-8"?>
<ds:datastoreItem xmlns:ds="http://schemas.openxmlformats.org/officeDocument/2006/customXml" ds:itemID="{FF004A85-36C4-414C-8E0C-AE3B13CA9771}">
  <ds:schemaRefs>
    <ds:schemaRef ds:uri="ESRI.ArcGIS.Mapping.OfficeIntegration.PowerPointInfo"/>
  </ds:schemaRefs>
</ds:datastoreItem>
</file>

<file path=customXml/itemProps76.xml><?xml version="1.0" encoding="utf-8"?>
<ds:datastoreItem xmlns:ds="http://schemas.openxmlformats.org/officeDocument/2006/customXml" ds:itemID="{1ED18DC1-04F6-44C7-B56D-974214078834}">
  <ds:schemaRefs>
    <ds:schemaRef ds:uri="ESRI.ArcGIS.Mapping.OfficeIntegration.PowerPointInfo"/>
  </ds:schemaRefs>
</ds:datastoreItem>
</file>

<file path=customXml/itemProps77.xml><?xml version="1.0" encoding="utf-8"?>
<ds:datastoreItem xmlns:ds="http://schemas.openxmlformats.org/officeDocument/2006/customXml" ds:itemID="{73CD74AF-9FF9-44EF-A127-28C534F13AE5}">
  <ds:schemaRefs>
    <ds:schemaRef ds:uri="ESRI.ArcGIS.Mapping.OfficeIntegration.PowerPointInfo"/>
  </ds:schemaRefs>
</ds:datastoreItem>
</file>

<file path=customXml/itemProps78.xml><?xml version="1.0" encoding="utf-8"?>
<ds:datastoreItem xmlns:ds="http://schemas.openxmlformats.org/officeDocument/2006/customXml" ds:itemID="{FDC9FE62-A6C4-4F2D-AF24-967842D75292}">
  <ds:schemaRefs>
    <ds:schemaRef ds:uri="ESRI.ArcGIS.Mapping.OfficeIntegration.PowerPointInfo"/>
  </ds:schemaRefs>
</ds:datastoreItem>
</file>

<file path=customXml/itemProps79.xml><?xml version="1.0" encoding="utf-8"?>
<ds:datastoreItem xmlns:ds="http://schemas.openxmlformats.org/officeDocument/2006/customXml" ds:itemID="{9F4C8999-9E7A-46E1-913E-01BB23CEB38B}">
  <ds:schemaRefs>
    <ds:schemaRef ds:uri="ESRI.ArcGIS.Mapping.OfficeIntegration.PowerPointInfo"/>
  </ds:schemaRefs>
</ds:datastoreItem>
</file>

<file path=customXml/itemProps8.xml><?xml version="1.0" encoding="utf-8"?>
<ds:datastoreItem xmlns:ds="http://schemas.openxmlformats.org/officeDocument/2006/customXml" ds:itemID="{C9A40A7F-2A70-45C0-9036-68DDA88578A9}">
  <ds:schemaRefs>
    <ds:schemaRef ds:uri="ESRI.ArcGIS.Mapping.OfficeIntegration.PowerPointInfo"/>
  </ds:schemaRefs>
</ds:datastoreItem>
</file>

<file path=customXml/itemProps80.xml><?xml version="1.0" encoding="utf-8"?>
<ds:datastoreItem xmlns:ds="http://schemas.openxmlformats.org/officeDocument/2006/customXml" ds:itemID="{26118FF6-3F63-4C81-BD01-2416D7CC690A}">
  <ds:schemaRefs>
    <ds:schemaRef ds:uri="ESRI.ArcGIS.Mapping.OfficeIntegration.PowerPointInfo"/>
  </ds:schemaRefs>
</ds:datastoreItem>
</file>

<file path=customXml/itemProps81.xml><?xml version="1.0" encoding="utf-8"?>
<ds:datastoreItem xmlns:ds="http://schemas.openxmlformats.org/officeDocument/2006/customXml" ds:itemID="{3FCC026C-4199-4701-A6EA-6517837E5FB4}">
  <ds:schemaRefs>
    <ds:schemaRef ds:uri="ESRI.ArcGIS.Mapping.OfficeIntegration.PowerPointInfo"/>
  </ds:schemaRefs>
</ds:datastoreItem>
</file>

<file path=customXml/itemProps82.xml><?xml version="1.0" encoding="utf-8"?>
<ds:datastoreItem xmlns:ds="http://schemas.openxmlformats.org/officeDocument/2006/customXml" ds:itemID="{6A38FE7D-915F-49E2-829C-812F8279A420}">
  <ds:schemaRefs>
    <ds:schemaRef ds:uri="ESRI.ArcGIS.Mapping.OfficeIntegration.PowerPointInfo"/>
  </ds:schemaRefs>
</ds:datastoreItem>
</file>

<file path=customXml/itemProps83.xml><?xml version="1.0" encoding="utf-8"?>
<ds:datastoreItem xmlns:ds="http://schemas.openxmlformats.org/officeDocument/2006/customXml" ds:itemID="{91A4B37D-9734-4F2C-B1EE-D761F7BA3E5F}">
  <ds:schemaRefs>
    <ds:schemaRef ds:uri="ESRI.ArcGIS.Mapping.OfficeIntegration.PowerPointInfo"/>
  </ds:schemaRefs>
</ds:datastoreItem>
</file>

<file path=customXml/itemProps84.xml><?xml version="1.0" encoding="utf-8"?>
<ds:datastoreItem xmlns:ds="http://schemas.openxmlformats.org/officeDocument/2006/customXml" ds:itemID="{28F32890-9C0B-42CF-B1B3-6ACBAAEC720A}">
  <ds:schemaRefs>
    <ds:schemaRef ds:uri="ESRI.ArcGIS.Mapping.OfficeIntegration.PowerPointInfo"/>
  </ds:schemaRefs>
</ds:datastoreItem>
</file>

<file path=customXml/itemProps85.xml><?xml version="1.0" encoding="utf-8"?>
<ds:datastoreItem xmlns:ds="http://schemas.openxmlformats.org/officeDocument/2006/customXml" ds:itemID="{8C17493A-DA5E-40C8-9440-A4621D4F4E33}">
  <ds:schemaRefs>
    <ds:schemaRef ds:uri="ESRI.ArcGIS.Mapping.OfficeIntegration.PowerPointInfo"/>
  </ds:schemaRefs>
</ds:datastoreItem>
</file>

<file path=customXml/itemProps86.xml><?xml version="1.0" encoding="utf-8"?>
<ds:datastoreItem xmlns:ds="http://schemas.openxmlformats.org/officeDocument/2006/customXml" ds:itemID="{8BB80538-D95A-4937-8739-ACBE8AA72791}">
  <ds:schemaRefs>
    <ds:schemaRef ds:uri="ESRI.ArcGIS.Mapping.OfficeIntegration.PowerPointInfo"/>
  </ds:schemaRefs>
</ds:datastoreItem>
</file>

<file path=customXml/itemProps87.xml><?xml version="1.0" encoding="utf-8"?>
<ds:datastoreItem xmlns:ds="http://schemas.openxmlformats.org/officeDocument/2006/customXml" ds:itemID="{83CF57E4-9A94-46C6-9AA3-F6F348E42B77}">
  <ds:schemaRefs>
    <ds:schemaRef ds:uri="ESRI.ArcGIS.Mapping.OfficeIntegration.PowerPointInfo"/>
  </ds:schemaRefs>
</ds:datastoreItem>
</file>

<file path=customXml/itemProps88.xml><?xml version="1.0" encoding="utf-8"?>
<ds:datastoreItem xmlns:ds="http://schemas.openxmlformats.org/officeDocument/2006/customXml" ds:itemID="{61FEBCD4-21D1-4CDF-A03B-458F2980D113}">
  <ds:schemaRefs>
    <ds:schemaRef ds:uri="ESRI.ArcGIS.Mapping.OfficeIntegration.PowerPointInfo"/>
  </ds:schemaRefs>
</ds:datastoreItem>
</file>

<file path=customXml/itemProps89.xml><?xml version="1.0" encoding="utf-8"?>
<ds:datastoreItem xmlns:ds="http://schemas.openxmlformats.org/officeDocument/2006/customXml" ds:itemID="{EE0CCF01-2AD1-4663-BA36-AA9C9FF28226}">
  <ds:schemaRefs>
    <ds:schemaRef ds:uri="ESRI.ArcGIS.Mapping.OfficeIntegration.PowerPointInfo"/>
  </ds:schemaRefs>
</ds:datastoreItem>
</file>

<file path=customXml/itemProps9.xml><?xml version="1.0" encoding="utf-8"?>
<ds:datastoreItem xmlns:ds="http://schemas.openxmlformats.org/officeDocument/2006/customXml" ds:itemID="{15251D75-B807-4240-8164-4982212AAA4C}">
  <ds:schemaRefs>
    <ds:schemaRef ds:uri="ESRI.ArcGIS.Mapping.OfficeIntegration.PowerPointInfo"/>
  </ds:schemaRefs>
</ds:datastoreItem>
</file>

<file path=customXml/itemProps90.xml><?xml version="1.0" encoding="utf-8"?>
<ds:datastoreItem xmlns:ds="http://schemas.openxmlformats.org/officeDocument/2006/customXml" ds:itemID="{F466E756-E45C-4C10-9D3D-57C011B6FA3F}">
  <ds:schemaRefs>
    <ds:schemaRef ds:uri="ESRI.ArcGIS.Mapping.OfficeIntegration.PowerPointInfo"/>
  </ds:schemaRefs>
</ds:datastoreItem>
</file>

<file path=customXml/itemProps91.xml><?xml version="1.0" encoding="utf-8"?>
<ds:datastoreItem xmlns:ds="http://schemas.openxmlformats.org/officeDocument/2006/customXml" ds:itemID="{5D3BDC7A-3E3B-4E3F-A0AF-39CF5DA50996}">
  <ds:schemaRefs>
    <ds:schemaRef ds:uri="ESRI.ArcGIS.Mapping.OfficeIntegration.PowerPointInfo"/>
  </ds:schemaRefs>
</ds:datastoreItem>
</file>

<file path=customXml/itemProps92.xml><?xml version="1.0" encoding="utf-8"?>
<ds:datastoreItem xmlns:ds="http://schemas.openxmlformats.org/officeDocument/2006/customXml" ds:itemID="{BE50B6FE-6A6D-418B-9C82-D96E60483C8C}">
  <ds:schemaRefs>
    <ds:schemaRef ds:uri="ESRI.ArcGIS.Mapping.OfficeIntegration.PowerPointInfo"/>
  </ds:schemaRefs>
</ds:datastoreItem>
</file>

<file path=customXml/itemProps93.xml><?xml version="1.0" encoding="utf-8"?>
<ds:datastoreItem xmlns:ds="http://schemas.openxmlformats.org/officeDocument/2006/customXml" ds:itemID="{A7A527F3-CBB4-4B65-8B16-6CAC45D2BAA6}">
  <ds:schemaRefs>
    <ds:schemaRef ds:uri="ESRI.ArcGIS.Mapping.OfficeIntegration.PowerPointInfo"/>
  </ds:schemaRefs>
</ds:datastoreItem>
</file>

<file path=customXml/itemProps94.xml><?xml version="1.0" encoding="utf-8"?>
<ds:datastoreItem xmlns:ds="http://schemas.openxmlformats.org/officeDocument/2006/customXml" ds:itemID="{8234C169-619B-41F3-9F97-648A1C28EF23}">
  <ds:schemaRefs>
    <ds:schemaRef ds:uri="ESRI.ArcGIS.Mapping.OfficeIntegration.PowerPointInfo"/>
  </ds:schemaRefs>
</ds:datastoreItem>
</file>

<file path=customXml/itemProps95.xml><?xml version="1.0" encoding="utf-8"?>
<ds:datastoreItem xmlns:ds="http://schemas.openxmlformats.org/officeDocument/2006/customXml" ds:itemID="{69D54DEC-19AE-4A4A-918B-57BD642EE510}">
  <ds:schemaRefs>
    <ds:schemaRef ds:uri="ESRI.ArcGIS.Mapping.OfficeIntegration.PowerPointInfo"/>
  </ds:schemaRefs>
</ds:datastoreItem>
</file>

<file path=customXml/itemProps96.xml><?xml version="1.0" encoding="utf-8"?>
<ds:datastoreItem xmlns:ds="http://schemas.openxmlformats.org/officeDocument/2006/customXml" ds:itemID="{4B16C244-4BA9-4FCA-B141-01DF451C2848}">
  <ds:schemaRefs>
    <ds:schemaRef ds:uri="ESRI.ArcGIS.Mapping.OfficeIntegration.PowerPointInfo"/>
  </ds:schemaRefs>
</ds:datastoreItem>
</file>

<file path=customXml/itemProps97.xml><?xml version="1.0" encoding="utf-8"?>
<ds:datastoreItem xmlns:ds="http://schemas.openxmlformats.org/officeDocument/2006/customXml" ds:itemID="{18E03B78-B43F-4955-921D-B505E76A9995}">
  <ds:schemaRefs>
    <ds:schemaRef ds:uri="ESRI.ArcGIS.Mapping.OfficeIntegration.PowerPointInfo"/>
  </ds:schemaRefs>
</ds:datastoreItem>
</file>

<file path=customXml/itemProps98.xml><?xml version="1.0" encoding="utf-8"?>
<ds:datastoreItem xmlns:ds="http://schemas.openxmlformats.org/officeDocument/2006/customXml" ds:itemID="{D42CB10D-B112-4009-AA0F-DE2796B511EE}">
  <ds:schemaRefs>
    <ds:schemaRef ds:uri="ESRI.ArcGIS.Mapping.OfficeIntegration.PowerPointInfo"/>
  </ds:schemaRefs>
</ds:datastoreItem>
</file>

<file path=customXml/itemProps99.xml><?xml version="1.0" encoding="utf-8"?>
<ds:datastoreItem xmlns:ds="http://schemas.openxmlformats.org/officeDocument/2006/customXml" ds:itemID="{1AE10D0C-8A93-4642-81F7-180C495157D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4146</TotalTime>
  <Words>13418</Words>
  <Application>Microsoft Office PowerPoint</Application>
  <PresentationFormat>Widescreen</PresentationFormat>
  <Paragraphs>1153</Paragraphs>
  <Slides>107</Slides>
  <Notes>107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8" baseType="lpstr">
      <vt:lpstr>ＭＳ Ｐゴシック</vt:lpstr>
      <vt:lpstr>Arial</vt:lpstr>
      <vt:lpstr>Calibri</vt:lpstr>
      <vt:lpstr>Calibri Light</vt:lpstr>
      <vt:lpstr>Symbol</vt:lpstr>
      <vt:lpstr>Times New Roman</vt:lpstr>
      <vt:lpstr>Tw Cen MT</vt:lpstr>
      <vt:lpstr>Wingdings</vt:lpstr>
      <vt:lpstr>Office Theme</vt:lpstr>
      <vt:lpstr>Worksheet</vt:lpstr>
      <vt:lpstr>Prism 6</vt:lpstr>
      <vt:lpstr> Background on Ammonia and EPA Methods for Key Ammonia (NH3) Sectors in the National Emission Inventory</vt:lpstr>
      <vt:lpstr>General Information</vt:lpstr>
      <vt:lpstr>Course Outline</vt:lpstr>
      <vt:lpstr>Course Objectives</vt:lpstr>
      <vt:lpstr>Background on NH3</vt:lpstr>
      <vt:lpstr>NH3 is a significant air pollutant because of its impacts to land, water, and human health</vt:lpstr>
      <vt:lpstr>Some Background on NH3</vt:lpstr>
      <vt:lpstr>NH3 and atmospheric chemistry</vt:lpstr>
      <vt:lpstr>Policy Relevance: Precursor Demonstrations, SIP Development, Regional Haze, Standard Setting</vt:lpstr>
      <vt:lpstr>Precursor Insignificance Demonstrations</vt:lpstr>
      <vt:lpstr>SIP Development</vt:lpstr>
      <vt:lpstr>Standard Setting and Regional Haze</vt:lpstr>
      <vt:lpstr>Comparisons of AQ Model Predictions of NH3 with Measurements/Monitoring</vt:lpstr>
      <vt:lpstr>Ammonia Monitoring Network (AMoN)</vt:lpstr>
      <vt:lpstr>Aircraft Measurements in South Coast Air Basin (CalNex-2010) </vt:lpstr>
      <vt:lpstr>Pasadena and Bakersfield Ground Sites (CalNex-2010) </vt:lpstr>
      <vt:lpstr>2013 San Joaquin Valley DISCOVER-AQ </vt:lpstr>
      <vt:lpstr>NE Colorado: Boulder Atmospheric Observatory</vt:lpstr>
      <vt:lpstr>Southeastern Aerosol Research and Characterization (SEARCH) Study</vt:lpstr>
      <vt:lpstr>Deposition of NHx relative to total N</vt:lpstr>
      <vt:lpstr>Summary of NH3 Model Evaluations</vt:lpstr>
      <vt:lpstr>General Emissions Inventory Issues related to NH3 emissions</vt:lpstr>
      <vt:lpstr>What is the issue?</vt:lpstr>
      <vt:lpstr>NH3 in the 2014 NEI v2, ~ 3.6 millions tons total</vt:lpstr>
      <vt:lpstr>NH3 in the 2014 NEI v2, continued…</vt:lpstr>
      <vt:lpstr>Emissions changes over time show NH3 to be stagnant</vt:lpstr>
      <vt:lpstr>Inventory-Related Issues</vt:lpstr>
      <vt:lpstr>Short Break:  Be back in 15 minutes please!</vt:lpstr>
      <vt:lpstr>CMU’s Farm Animal Ammonia emissions model (FEM) </vt:lpstr>
      <vt:lpstr>Microbial Decomposition of manure from Livestock</vt:lpstr>
      <vt:lpstr>2014 NEI Efforts for Livestock Waste Ammonia Emissions</vt:lpstr>
      <vt:lpstr>Sources of information</vt:lpstr>
      <vt:lpstr>General Overview of Semi-Empirical Process-Based Models for NH3 from Livestock</vt:lpstr>
      <vt:lpstr>Ammonia Emissions Variability</vt:lpstr>
      <vt:lpstr>Scatter plot example of Manure Application NH3 Emissions</vt:lpstr>
      <vt:lpstr>Primary Meteorological Factors Affecting Ammonia Emissions, in general…</vt:lpstr>
      <vt:lpstr>Process-based Models</vt:lpstr>
      <vt:lpstr>Overall objectives and goals</vt:lpstr>
      <vt:lpstr>Approaches</vt:lpstr>
      <vt:lpstr>This approach versus earlier CMU work</vt:lpstr>
      <vt:lpstr>Emissions Measurements (of NH3)</vt:lpstr>
      <vt:lpstr>NAEMS Measurements</vt:lpstr>
      <vt:lpstr>Objectives</vt:lpstr>
      <vt:lpstr>Methods: Details</vt:lpstr>
      <vt:lpstr>Methods: Details, part 2</vt:lpstr>
      <vt:lpstr>FEM Submodel Flow</vt:lpstr>
      <vt:lpstr>Methods:  Details</vt:lpstr>
      <vt:lpstr>The “r” resistance term is very important!!</vt:lpstr>
      <vt:lpstr>Methods: Summary</vt:lpstr>
      <vt:lpstr>Model evaluation</vt:lpstr>
      <vt:lpstr>FEM: Tuning and Evaluation</vt:lpstr>
      <vt:lpstr>Role of “Contextual Information”</vt:lpstr>
      <vt:lpstr>Open vs Enclosed Sources</vt:lpstr>
      <vt:lpstr>Further (seasonal) evaluation examples using NAEMS Farms</vt:lpstr>
      <vt:lpstr>Evaluation:  Daily Variability</vt:lpstr>
      <vt:lpstr>Development of a National Emissions Inventory</vt:lpstr>
      <vt:lpstr>Regional Farming Practices:  An Example</vt:lpstr>
      <vt:lpstr>Inventory Calculations</vt:lpstr>
      <vt:lpstr>2011 Results:  National Totals</vt:lpstr>
      <vt:lpstr>Spatial Distribution</vt:lpstr>
      <vt:lpstr>Regional Emission Factors</vt:lpstr>
      <vt:lpstr>Animal Contributions vs 2011 NEI</vt:lpstr>
      <vt:lpstr>Conclusions, observations, caveats</vt:lpstr>
      <vt:lpstr>Conclusions, observations, caveats, continued…</vt:lpstr>
      <vt:lpstr>2014 NEI v2 Livestock Emissions</vt:lpstr>
      <vt:lpstr>U.S. Ammonia Emissions Sources,  2014 NEI v2</vt:lpstr>
      <vt:lpstr>Livestock waste emissions in the NEI</vt:lpstr>
      <vt:lpstr>General methods for going to 2014 NEI v2</vt:lpstr>
      <vt:lpstr>2014 NEI v2 – Animal Population Revisions</vt:lpstr>
      <vt:lpstr>Details – Animal Populations, Chickens</vt:lpstr>
      <vt:lpstr>Details – Animal Populations, swine</vt:lpstr>
      <vt:lpstr>Details – Animal Populations, Beef and Dairy</vt:lpstr>
      <vt:lpstr>Details – Population Gap Filling</vt:lpstr>
      <vt:lpstr>VOC Emissions</vt:lpstr>
      <vt:lpstr>Comparisons between EPA’s estimates and SLT submissions</vt:lpstr>
      <vt:lpstr>Beef Cattle:  Population and NH3 Emissions– 2014 NEI V2</vt:lpstr>
      <vt:lpstr>Dairy Cattle:  Population and NH3 Emissions– 2014 NEI V2</vt:lpstr>
      <vt:lpstr>Swine:  Population and NH3 Emissions– 2014 NEI V2</vt:lpstr>
      <vt:lpstr>Chicken Layers:  Population and NH3 Emissions– 2014 NEI V2</vt:lpstr>
      <vt:lpstr>Chicken Broilers:  Population and NH3 Emissions– 2014 NEI V2</vt:lpstr>
      <vt:lpstr>NH3 Emissions from all Livestock – 2014 NEI V2</vt:lpstr>
      <vt:lpstr>Looking forward to the 2017 Process</vt:lpstr>
      <vt:lpstr>Fertilizer NH3 Emissions in the 2014 NEI</vt:lpstr>
      <vt:lpstr>NH3 Bidirectional Exchange</vt:lpstr>
      <vt:lpstr>NH3 Fertilizer Emissions</vt:lpstr>
      <vt:lpstr>Modeling of NH3 Emissions in CMAQ</vt:lpstr>
      <vt:lpstr>Primary Meteorological Factors Affecting Fertilizer Ammonia Emissions</vt:lpstr>
      <vt:lpstr>USDA’s Environmental Policy Integrated Climate (EPIC) Simulations for CMAQ</vt:lpstr>
      <vt:lpstr>USDA EPIC Model</vt:lpstr>
      <vt:lpstr>EPIC Inputs</vt:lpstr>
      <vt:lpstr>EPIC Crops Modeled for CMAQ Applications</vt:lpstr>
      <vt:lpstr>NH3 in the Nitrogen Cycle</vt:lpstr>
      <vt:lpstr>Scale of input data</vt:lpstr>
      <vt:lpstr>Running EPIC with FEST-C for CMAQ</vt:lpstr>
      <vt:lpstr>FEST-C User Interface</vt:lpstr>
      <vt:lpstr>Running EPIC for CMAQ</vt:lpstr>
      <vt:lpstr>CMAQ Bidirectional NH3 Simulations</vt:lpstr>
      <vt:lpstr>Modeling NH3 exchange</vt:lpstr>
      <vt:lpstr>CMAQ with Bidirectional NH3 Exchange</vt:lpstr>
      <vt:lpstr>CMAQ with Bidirectional NH3 Exchange, details…</vt:lpstr>
      <vt:lpstr>NEI V2 Fertilizer NH3 Emissions</vt:lpstr>
      <vt:lpstr>2014 NEI V2 estimates</vt:lpstr>
      <vt:lpstr>2014 NEI V1 (version 1) estimates</vt:lpstr>
      <vt:lpstr>2014 NEI V2 (version 2) estimates</vt:lpstr>
      <vt:lpstr>2011 versus 2014 Meteorology</vt:lpstr>
      <vt:lpstr>Looking forward to 2017 NEI </vt:lpstr>
      <vt:lpstr>Data that could help 2017 NEI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Rao, Venkatesh</dc:creator>
  <cp:lastModifiedBy>Dombrowski, Sally</cp:lastModifiedBy>
  <cp:revision>215</cp:revision>
  <dcterms:created xsi:type="dcterms:W3CDTF">2018-05-07T00:25:15Z</dcterms:created>
  <dcterms:modified xsi:type="dcterms:W3CDTF">2018-07-10T17:49:53Z</dcterms:modified>
</cp:coreProperties>
</file>