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60" r:id="rId5"/>
    <p:sldId id="258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86" autoAdjust="0"/>
  </p:normalViewPr>
  <p:slideViewPr>
    <p:cSldViewPr snapToGrid="0">
      <p:cViewPr>
        <p:scale>
          <a:sx n="100" d="100"/>
          <a:sy n="100" d="100"/>
        </p:scale>
        <p:origin x="-16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6B6B3-7A8F-4DD6-906A-A6FC07CF5E0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AA706-BFE8-4098-B43B-07EFE5DDB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7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8294-3758-49C4-8BBC-041E48088FC9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E001-C099-4D21-B663-7BE0046A4B48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939-B9CD-4A8B-8B1D-46A1619D6BD0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936B-38B4-45DF-9AE8-1A3DF5B0EA5D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3E7B-7A66-426B-9088-329C41D5867C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4772-7E10-4C73-8641-F32AC1A655AB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4355-359C-4573-8E94-11595A9F3DE9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92-79DD-4F6D-B2C8-7EBC2CC20E60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CA5A-072D-4869-B358-F762242FEB40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BA36-178A-4D4B-956F-E8D2A940FEE1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1EC-02E1-4139-92D9-F77C4ADD8981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DE8-3967-4D54-BB1F-1517390A74CF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E782-E1E3-4115-92E3-E3287C1200E4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5B8-7DEA-468C-8C35-3DBA5A2C107C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008F-8D0F-4FDA-9E4A-A972F6E19ADF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C8F-121E-413E-8B3B-9ADEC2FE2B14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DB04-9EDE-433F-851A-77959B21DDA4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sepa.sharepoint.com/sites/oar_Work/NEI/NOMAD/SitePages/Home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ir-emissions-inventories/air-emissions-inventory-train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151A-6BED-4C59-89AF-0062A2281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EIS Non-Point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43D86-C390-40F9-A1A0-12736F5D5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Jennifer Snyder &amp; Jonathan Miller</a:t>
            </a:r>
          </a:p>
          <a:p>
            <a:r>
              <a:rPr lang="en-US" dirty="0"/>
              <a:t>USEPA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343B5-02D9-4550-87D2-93F9BEF1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0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6BEA1-7A28-4EB0-87A9-E9C46C7B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Features – How to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961E2-8E68-4CA8-929F-CEBE0A72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you submit activity inputs (for the new Wagon Wheel tool), you should accept EPA estimates</a:t>
            </a:r>
          </a:p>
          <a:p>
            <a:pPr lvl="1"/>
            <a:r>
              <a:rPr lang="en-US" dirty="0"/>
              <a:t>Your activity inputs </a:t>
            </a:r>
            <a:r>
              <a:rPr lang="en-US" b="1" u="sng" dirty="0"/>
              <a:t>become</a:t>
            </a:r>
            <a:r>
              <a:rPr lang="en-US" dirty="0"/>
              <a:t> the EPA estimates</a:t>
            </a:r>
          </a:p>
          <a:p>
            <a:r>
              <a:rPr lang="en-US" dirty="0"/>
              <a:t>Use of “Easy Buttons”</a:t>
            </a:r>
          </a:p>
          <a:p>
            <a:pPr lvl="1"/>
            <a:r>
              <a:rPr lang="en-US" dirty="0"/>
              <a:t>From Page 1 – Will apply an answer of </a:t>
            </a:r>
            <a:r>
              <a:rPr lang="en-US" b="1" u="sng" dirty="0"/>
              <a:t>Yes - Supplement my data with EPA estimates </a:t>
            </a:r>
            <a:r>
              <a:rPr lang="en-US" dirty="0"/>
              <a:t>to </a:t>
            </a:r>
            <a:r>
              <a:rPr lang="en-US" b="1" u="sng" dirty="0"/>
              <a:t>ALL</a:t>
            </a:r>
            <a:r>
              <a:rPr lang="en-US" dirty="0"/>
              <a:t> SCCs (even if you previously said “No” to some SCCs earlier). </a:t>
            </a:r>
          </a:p>
          <a:p>
            <a:pPr lvl="1"/>
            <a:r>
              <a:rPr lang="en-US" dirty="0"/>
              <a:t>From Page 2 - Will apply an answer of </a:t>
            </a:r>
            <a:r>
              <a:rPr lang="en-US" b="1" u="sng" dirty="0"/>
              <a:t>Yes - Supplement my data with EPA estimates </a:t>
            </a:r>
            <a:r>
              <a:rPr lang="en-US" dirty="0"/>
              <a:t>to </a:t>
            </a:r>
            <a:r>
              <a:rPr lang="en-US" b="1" u="sng" dirty="0"/>
              <a:t>ALL</a:t>
            </a:r>
            <a:r>
              <a:rPr lang="en-US" dirty="0"/>
              <a:t> SCCs within the estimate category. </a:t>
            </a:r>
          </a:p>
          <a:p>
            <a:pPr lvl="1"/>
            <a:r>
              <a:rPr lang="en-US" dirty="0"/>
              <a:t>You may edit answers after using “Easy Button”.  So if you wanted “Yes” for all SCCs except a few, use the easy button, and then go into the specific category and “tweak” answers.</a:t>
            </a:r>
          </a:p>
          <a:p>
            <a:r>
              <a:rPr lang="en-US" dirty="0"/>
              <a:t>Page 3</a:t>
            </a:r>
          </a:p>
          <a:p>
            <a:pPr lvl="1"/>
            <a:r>
              <a:rPr lang="en-US" dirty="0"/>
              <a:t>The default answer is </a:t>
            </a:r>
            <a:r>
              <a:rPr lang="en-US" b="1" u="sng" dirty="0"/>
              <a:t>Yes - Supplement my data with EPA estimates</a:t>
            </a:r>
            <a:r>
              <a:rPr lang="en-US" dirty="0"/>
              <a:t>.  </a:t>
            </a:r>
            <a:r>
              <a:rPr lang="en-US" i="1" dirty="0"/>
              <a:t>Drag and drop </a:t>
            </a:r>
            <a:r>
              <a:rPr lang="en-US" dirty="0"/>
              <a:t>the SCC from the left list Into the appropriate answer box in the form.</a:t>
            </a:r>
          </a:p>
          <a:p>
            <a:pPr lvl="1"/>
            <a:r>
              <a:rPr lang="en-US" dirty="0"/>
              <a:t>For </a:t>
            </a:r>
            <a:r>
              <a:rPr lang="en-US" b="1" u="sng" dirty="0"/>
              <a:t>No - Do Not Supplement My Data</a:t>
            </a:r>
            <a:r>
              <a:rPr lang="en-US" dirty="0"/>
              <a:t>, click on the answer bubble to say “why” you answered “No”.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50517-F90B-4662-84E9-DB82A37A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" name="Group 3" descr="Screenshot of Nonpoint Survey for a single SCC and the pop-up screen when you select &quot;Do not supplement my data&quot;" title="Answering Questions">
            <a:extLst>
              <a:ext uri="{FF2B5EF4-FFF2-40B4-BE49-F238E27FC236}">
                <a16:creationId xmlns:a16="http://schemas.microsoft.com/office/drawing/2014/main" id="{1885386C-6A03-462C-9B76-DA8D4DD5C6B6}"/>
              </a:ext>
            </a:extLst>
          </p:cNvPr>
          <p:cNvGrpSpPr/>
          <p:nvPr/>
        </p:nvGrpSpPr>
        <p:grpSpPr>
          <a:xfrm>
            <a:off x="281887" y="3146335"/>
            <a:ext cx="2854506" cy="2993487"/>
            <a:chOff x="281887" y="3146335"/>
            <a:chExt cx="2854506" cy="2993487"/>
          </a:xfrm>
        </p:grpSpPr>
        <p:pic>
          <p:nvPicPr>
            <p:cNvPr id="7" name="Picture 6" descr="Screenshot of a single SCC in the nonpint survey" title="Single SCC">
              <a:extLst>
                <a:ext uri="{FF2B5EF4-FFF2-40B4-BE49-F238E27FC236}">
                  <a16:creationId xmlns:a16="http://schemas.microsoft.com/office/drawing/2014/main" id="{3A3B2B0A-CAAB-4C61-9538-42D2B6DFC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887" y="3146335"/>
              <a:ext cx="2854506" cy="1321657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733F634-1ADE-4F6B-8F5F-762B9E3CACD0}"/>
                </a:ext>
              </a:extLst>
            </p:cNvPr>
            <p:cNvSpPr/>
            <p:nvPr/>
          </p:nvSpPr>
          <p:spPr>
            <a:xfrm>
              <a:off x="2736121" y="3523699"/>
              <a:ext cx="320040" cy="2834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Screenshot of the pop-up you receive if you respond that you do not want your data supllemented." title="Do Not Supplement">
              <a:extLst>
                <a:ext uri="{FF2B5EF4-FFF2-40B4-BE49-F238E27FC236}">
                  <a16:creationId xmlns:a16="http://schemas.microsoft.com/office/drawing/2014/main" id="{258FC473-BE67-40E4-A2B9-47F3E126D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358" y="4920031"/>
              <a:ext cx="2549803" cy="1219791"/>
            </a:xfrm>
            <a:prstGeom prst="rect">
              <a:avLst/>
            </a:prstGeom>
          </p:spPr>
        </p:pic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83F9E062-F444-4391-A70B-183E02C73680}"/>
                </a:ext>
              </a:extLst>
            </p:cNvPr>
            <p:cNvCxnSpPr>
              <a:cxnSpLocks/>
              <a:stCxn id="8" idx="4"/>
              <a:endCxn id="9" idx="0"/>
            </p:cNvCxnSpPr>
            <p:nvPr/>
          </p:nvCxnSpPr>
          <p:spPr>
            <a:xfrm rot="5400000">
              <a:off x="1782267" y="3806157"/>
              <a:ext cx="1112868" cy="1114881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14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167A-ACA6-418A-9509-44A6F3D4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Features - How to Get Information on What’s Been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8F50D-4FD3-454C-ADDE-53F16B03F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 reports </a:t>
            </a:r>
          </a:p>
          <a:p>
            <a:pPr lvl="1"/>
            <a:r>
              <a:rPr lang="en-US" dirty="0" err="1"/>
              <a:t>NonPoint</a:t>
            </a:r>
            <a:r>
              <a:rPr lang="en-US" dirty="0"/>
              <a:t> Survey Summary Report</a:t>
            </a:r>
          </a:p>
          <a:p>
            <a:pPr lvl="1"/>
            <a:r>
              <a:rPr lang="en-US" dirty="0" err="1"/>
              <a:t>NonPoint</a:t>
            </a:r>
            <a:r>
              <a:rPr lang="en-US" dirty="0"/>
              <a:t> Survey Detail Report</a:t>
            </a:r>
          </a:p>
          <a:p>
            <a:r>
              <a:rPr lang="en-US" dirty="0"/>
              <a:t>Survey status is available at top of each page</a:t>
            </a:r>
          </a:p>
          <a:p>
            <a:pPr lvl="1"/>
            <a:r>
              <a:rPr lang="en-US" dirty="0"/>
              <a:t>Red / Pink:  Not started</a:t>
            </a:r>
          </a:p>
          <a:p>
            <a:pPr lvl="1"/>
            <a:r>
              <a:rPr lang="en-US" dirty="0"/>
              <a:t>Yellow: At least 1 SCC has an answer</a:t>
            </a:r>
          </a:p>
          <a:p>
            <a:pPr lvl="1"/>
            <a:r>
              <a:rPr lang="en-US" dirty="0"/>
              <a:t>Green: All categories are “Complete” (they all have answers)</a:t>
            </a:r>
          </a:p>
          <a:p>
            <a:pPr lvl="1"/>
            <a:r>
              <a:rPr lang="en-US" dirty="0"/>
              <a:t>You may continue to change answers even if “Complete”</a:t>
            </a:r>
          </a:p>
          <a:p>
            <a:r>
              <a:rPr lang="en-US" dirty="0"/>
              <a:t>Category status is available on the screens</a:t>
            </a:r>
          </a:p>
          <a:p>
            <a:pPr lvl="1"/>
            <a:r>
              <a:rPr lang="en-US" dirty="0"/>
              <a:t>Yes:  All SCCs in the category have answers</a:t>
            </a:r>
          </a:p>
          <a:p>
            <a:pPr lvl="1"/>
            <a:r>
              <a:rPr lang="en-US" dirty="0"/>
              <a:t>No:  At least 1 SCC in the category does not have an answer</a:t>
            </a:r>
          </a:p>
        </p:txBody>
      </p:sp>
      <p:grpSp>
        <p:nvGrpSpPr>
          <p:cNvPr id="9" name="Group 8" descr="Screenshot of the &quot;Survey Status&quot; which shows where your survey is in completion." title="Current status">
            <a:extLst>
              <a:ext uri="{FF2B5EF4-FFF2-40B4-BE49-F238E27FC236}">
                <a16:creationId xmlns:a16="http://schemas.microsoft.com/office/drawing/2014/main" id="{A067C9DC-214B-466D-827C-FC8F5A9848DF}"/>
              </a:ext>
            </a:extLst>
          </p:cNvPr>
          <p:cNvGrpSpPr/>
          <p:nvPr/>
        </p:nvGrpSpPr>
        <p:grpSpPr>
          <a:xfrm>
            <a:off x="8449057" y="3371503"/>
            <a:ext cx="3483864" cy="3221424"/>
            <a:chOff x="8449057" y="3371503"/>
            <a:chExt cx="3483864" cy="322142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78F9B0B-A43B-4C5A-9CBE-6DA2B4175DE3}"/>
                </a:ext>
              </a:extLst>
            </p:cNvPr>
            <p:cNvGrpSpPr/>
            <p:nvPr/>
          </p:nvGrpSpPr>
          <p:grpSpPr>
            <a:xfrm>
              <a:off x="8449057" y="3371503"/>
              <a:ext cx="3483864" cy="791793"/>
              <a:chOff x="8449057" y="3371503"/>
              <a:chExt cx="3483864" cy="791793"/>
            </a:xfrm>
          </p:grpSpPr>
          <p:pic>
            <p:nvPicPr>
              <p:cNvPr id="4" name="Picture 3" descr="Screenshot of the status indicator on the nonpoint survey" title="Survey Progress">
                <a:extLst>
                  <a:ext uri="{FF2B5EF4-FFF2-40B4-BE49-F238E27FC236}">
                    <a16:creationId xmlns:a16="http://schemas.microsoft.com/office/drawing/2014/main" id="{6AFF115A-79FD-4614-95AC-7539ADA88B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449057" y="3371503"/>
                <a:ext cx="3483864" cy="791793"/>
              </a:xfrm>
              <a:prstGeom prst="rect">
                <a:avLst/>
              </a:prstGeom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912FDF21-487C-49DC-8619-3E332E58E9EC}"/>
                  </a:ext>
                </a:extLst>
              </p:cNvPr>
              <p:cNvSpPr/>
              <p:nvPr/>
            </p:nvSpPr>
            <p:spPr>
              <a:xfrm>
                <a:off x="8858868" y="3931920"/>
                <a:ext cx="1647587" cy="18609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" name="Picture 6" descr="Screenshot of the nonpoint survey column showing whether or not the SCC has been responded to." title="Survey Status">
              <a:extLst>
                <a:ext uri="{FF2B5EF4-FFF2-40B4-BE49-F238E27FC236}">
                  <a16:creationId xmlns:a16="http://schemas.microsoft.com/office/drawing/2014/main" id="{4374D08F-6ADE-4E3B-9C12-33DE7DF533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3111" y="4974480"/>
              <a:ext cx="2729810" cy="1618447"/>
            </a:xfrm>
            <a:prstGeom prst="rect">
              <a:avLst/>
            </a:prstGeom>
          </p:spPr>
        </p:pic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0B6781-AFE0-4DB3-B3AB-C9883E12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6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EE8DC-FE3E-4E61-9D96-1A38AB08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/ upcoming changes related to the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9E52-58DA-4532-A56C-FA6ED2E9A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14 </a:t>
            </a:r>
          </a:p>
          <a:p>
            <a:pPr lvl="1"/>
            <a:r>
              <a:rPr lang="en-US" dirty="0"/>
              <a:t>Non-Point survey reports (Summary and Detail)</a:t>
            </a:r>
          </a:p>
          <a:p>
            <a:pPr lvl="1"/>
            <a:r>
              <a:rPr lang="en-US" dirty="0"/>
              <a:t>Minor text changes</a:t>
            </a:r>
          </a:p>
          <a:p>
            <a:pPr lvl="1"/>
            <a:r>
              <a:rPr lang="en-US" dirty="0"/>
              <a:t>“Nonpoint Survey” link moved to “View/Add/Edit” area</a:t>
            </a:r>
          </a:p>
          <a:p>
            <a:r>
              <a:rPr lang="en-US" dirty="0"/>
              <a:t>September 28</a:t>
            </a:r>
          </a:p>
          <a:p>
            <a:pPr lvl="1"/>
            <a:r>
              <a:rPr lang="en-US" dirty="0"/>
              <a:t>Additional filtering capabilities for the NP survey reports</a:t>
            </a:r>
          </a:p>
          <a:p>
            <a:pPr lvl="2"/>
            <a:r>
              <a:rPr lang="en-US" dirty="0"/>
              <a:t>Filter by the Status (category or overall survey status)</a:t>
            </a:r>
          </a:p>
          <a:p>
            <a:pPr lvl="2"/>
            <a:r>
              <a:rPr lang="en-US" dirty="0"/>
              <a:t>Filter by estimate category</a:t>
            </a:r>
          </a:p>
          <a:p>
            <a:pPr lvl="1"/>
            <a:r>
              <a:rPr lang="en-US"/>
              <a:t>Have the survey work with Internet Explorer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C2662-0241-42FF-A297-10D4F06C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4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F6715-76CC-4EB2-BC4E-2739B80ED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notes…and 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2D036-28E0-4BF4-8FED-08291A8AB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“Easy button” does the following (good or bad):</a:t>
            </a:r>
          </a:p>
          <a:p>
            <a:pPr lvl="1"/>
            <a:r>
              <a:rPr lang="en-US" dirty="0"/>
              <a:t>Completes the survey quickly &amp; this cannot be undone</a:t>
            </a:r>
          </a:p>
          <a:p>
            <a:pPr lvl="1"/>
            <a:r>
              <a:rPr lang="en-US" dirty="0"/>
              <a:t>Answers “Yes” for every Non-Point estimate category</a:t>
            </a:r>
          </a:p>
          <a:p>
            <a:pPr lvl="1"/>
            <a:r>
              <a:rPr lang="en-US" dirty="0"/>
              <a:t>Any changes must be made SCC by SCC </a:t>
            </a:r>
          </a:p>
          <a:p>
            <a:pPr lvl="1"/>
            <a:r>
              <a:rPr lang="en-US" dirty="0"/>
              <a:t>We strongly suggest reviewing the methodology and estimates before you agree to accept EPA estimates (where it does not overlap with your submittal)</a:t>
            </a:r>
          </a:p>
          <a:p>
            <a:r>
              <a:rPr lang="en-US" dirty="0"/>
              <a:t>SharePoint site for NOMADs—here’s where  you can find NEMOs, Wagon Wheel (next week’s training)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AF95C-5508-4236-9313-B13D9F7D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06C95A-88DE-4DC1-8F00-B5DD3B13AB3A}"/>
              </a:ext>
            </a:extLst>
          </p:cNvPr>
          <p:cNvSpPr/>
          <p:nvPr/>
        </p:nvSpPr>
        <p:spPr>
          <a:xfrm>
            <a:off x="2449853" y="5648392"/>
            <a:ext cx="7859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https://usepa.sharepoint.com/sites/oar_Work/NEI/NOMAD/SitePages/Home.aspx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5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22022-A1A7-4647-A81A-ECF71DB5B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NOMAD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C0994-4FE5-4F2D-8954-2ABE45CB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 1:  Nonpoint Survey, Sept 19</a:t>
            </a:r>
            <a:r>
              <a:rPr lang="en-US" baseline="30000" dirty="0"/>
              <a:t>th</a:t>
            </a:r>
            <a:r>
              <a:rPr lang="en-US" dirty="0"/>
              <a:t> at 2 pm ET</a:t>
            </a:r>
          </a:p>
          <a:p>
            <a:r>
              <a:rPr lang="en-US" dirty="0"/>
              <a:t>Module 2:  Wagon Wheel, Sept 26 at 2 pm ET</a:t>
            </a:r>
          </a:p>
          <a:p>
            <a:r>
              <a:rPr lang="en-US" dirty="0"/>
              <a:t>Module 3:  QA and the Selection, Sept 27 at 2 pm 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Training will be recorded and posted here:</a:t>
            </a:r>
          </a:p>
          <a:p>
            <a:pPr lvl="1"/>
            <a:r>
              <a:rPr lang="en-US" dirty="0">
                <a:hlinkClick r:id="rId2"/>
              </a:rPr>
              <a:t>https://www.epa.gov/air-emissions-inventories/air-emissions-inventory-training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Refer to Word Document “Instructions for Connecting to the NOMAD Training Conference Call” if you have trouble, or contact Aimee St. Clair: 919-541-1063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92B4D-8C86-4393-80A9-ED11C7A2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9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15816-4BFD-47CD-997E-8F8DA696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2F96-BED3-4BDB-9257-C4874D40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do we have a survey?</a:t>
            </a:r>
          </a:p>
          <a:p>
            <a:r>
              <a:rPr lang="en-US" dirty="0"/>
              <a:t>What has changed in the survey from the 2014 inventory?</a:t>
            </a:r>
          </a:p>
          <a:p>
            <a:r>
              <a:rPr lang="en-US" dirty="0"/>
              <a:t>Process flow for completing the survey</a:t>
            </a:r>
          </a:p>
          <a:p>
            <a:r>
              <a:rPr lang="en-US" dirty="0"/>
              <a:t>How the survey is laid out</a:t>
            </a:r>
          </a:p>
          <a:p>
            <a:r>
              <a:rPr lang="en-US" dirty="0"/>
              <a:t>Survey features</a:t>
            </a:r>
          </a:p>
          <a:p>
            <a:pPr lvl="1"/>
            <a:r>
              <a:rPr lang="en-US" dirty="0"/>
              <a:t>Navigation</a:t>
            </a:r>
          </a:p>
          <a:p>
            <a:pPr lvl="1"/>
            <a:r>
              <a:rPr lang="en-US" dirty="0"/>
              <a:t>How to answer</a:t>
            </a:r>
          </a:p>
          <a:p>
            <a:pPr lvl="1"/>
            <a:r>
              <a:rPr lang="en-US" dirty="0"/>
              <a:t>How to get Information on what’s been answered</a:t>
            </a:r>
          </a:p>
          <a:p>
            <a:r>
              <a:rPr lang="en-US" dirty="0"/>
              <a:t>Upcoming changes related to the survey</a:t>
            </a:r>
          </a:p>
          <a:p>
            <a:r>
              <a:rPr lang="en-US" dirty="0"/>
              <a:t>Demo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82C5B-F79F-4438-9576-72D66A79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7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B0FB-38E7-4866-B71E-8EEEA6B7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a Survey?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D7686-0286-438D-9FC0-AF958EF98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 creates a dataset that is parallel to those that SLTs develop, for the purpose of gap filling.</a:t>
            </a:r>
          </a:p>
          <a:p>
            <a:r>
              <a:rPr lang="en-US" dirty="0"/>
              <a:t>EPA needs to prevent double-counting of emissions or insertion of data where it doesn’t belong</a:t>
            </a:r>
          </a:p>
          <a:p>
            <a:pPr lvl="1"/>
            <a:r>
              <a:rPr lang="en-US" dirty="0"/>
              <a:t>State may cover the source in Point </a:t>
            </a:r>
          </a:p>
          <a:p>
            <a:pPr lvl="1"/>
            <a:r>
              <a:rPr lang="en-US" dirty="0"/>
              <a:t>State may not have a source at all </a:t>
            </a:r>
          </a:p>
          <a:p>
            <a:pPr lvl="1"/>
            <a:r>
              <a:rPr lang="en-US" dirty="0"/>
              <a:t>State may use a different SCC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6D4AB186-A612-4F9E-B62B-614C06C91B75}"/>
              </a:ext>
            </a:extLst>
          </p:cNvPr>
          <p:cNvSpPr/>
          <p:nvPr/>
        </p:nvSpPr>
        <p:spPr>
          <a:xfrm>
            <a:off x="7046913" y="3639454"/>
            <a:ext cx="4840288" cy="150948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“All of our state’s gas stations are already recorded in the inventory as point sources”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79F92AB-ACC1-4246-A2F6-C338C80B5BCC}"/>
              </a:ext>
            </a:extLst>
          </p:cNvPr>
          <p:cNvSpPr/>
          <p:nvPr/>
        </p:nvSpPr>
        <p:spPr>
          <a:xfrm flipH="1">
            <a:off x="118533" y="3183467"/>
            <a:ext cx="3005750" cy="24680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“Our state doesn’t use coal for commercial boilers”</a:t>
            </a:r>
          </a:p>
          <a:p>
            <a:pPr algn="ctr"/>
            <a:endParaRPr lang="en-US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CACA465B-FA59-4987-BE4B-61A03A6C53B1}"/>
              </a:ext>
            </a:extLst>
          </p:cNvPr>
          <p:cNvSpPr/>
          <p:nvPr/>
        </p:nvSpPr>
        <p:spPr>
          <a:xfrm>
            <a:off x="3219979" y="4622799"/>
            <a:ext cx="3826933" cy="16455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“We report all of our burning under more specific leaf types than EPA does”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CDD16-EA5B-4C33-BD6A-B12858E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7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774E-2AA4-4BF8-91F5-AC1643F4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Changed in the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E1508-1C96-46CC-8F17-1D8336AE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Comment: “The survey takes a long time to fill out.”</a:t>
            </a:r>
          </a:p>
          <a:p>
            <a:r>
              <a:rPr lang="en-US" dirty="0"/>
              <a:t>Response: Only 1 question!!</a:t>
            </a:r>
          </a:p>
          <a:p>
            <a:endParaRPr lang="en-US" dirty="0"/>
          </a:p>
          <a:p>
            <a:r>
              <a:rPr lang="en-US" dirty="0"/>
              <a:t>Comment: “My session timed out and I lost my entries.”</a:t>
            </a:r>
          </a:p>
          <a:p>
            <a:r>
              <a:rPr lang="en-US" dirty="0"/>
              <a:t>Response: Minimal clicks and time required to answer.  “Easy Button” to accept EPA estimates (for the whole survey or a category).</a:t>
            </a:r>
          </a:p>
          <a:p>
            <a:endParaRPr lang="en-US" dirty="0"/>
          </a:p>
          <a:p>
            <a:r>
              <a:rPr lang="en-US" dirty="0"/>
              <a:t>Comment:  “I can’t easily see all of my answers / why am I not “Complete”?”</a:t>
            </a:r>
          </a:p>
          <a:p>
            <a:r>
              <a:rPr lang="en-US" dirty="0"/>
              <a:t>Response:  Reports available to see general status or detailed information of your survey responses.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2F6D6B-12AA-4FD9-8B14-3E84B9CD3024}"/>
              </a:ext>
            </a:extLst>
          </p:cNvPr>
          <p:cNvSpPr txBox="1"/>
          <p:nvPr/>
        </p:nvSpPr>
        <p:spPr>
          <a:xfrm>
            <a:off x="987552" y="1496080"/>
            <a:ext cx="4517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What we heard last time: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20F07-0665-448E-A699-D4AB71CF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9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48CAFD-BF87-44F7-B699-24FCEA2A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9297988" cy="976312"/>
          </a:xfrm>
        </p:spPr>
        <p:txBody>
          <a:bodyPr anchor="t">
            <a:normAutofit/>
          </a:bodyPr>
          <a:lstStyle/>
          <a:p>
            <a:r>
              <a:rPr lang="en-US" sz="3600" dirty="0"/>
              <a:t>Process Flow for Completing Survey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9B90BC3-2681-493D-8554-9731410F6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 Access the NP survey</a:t>
            </a:r>
          </a:p>
          <a:p>
            <a:pPr lvl="1"/>
            <a:r>
              <a:rPr lang="en-US" dirty="0"/>
              <a:t>Through “My Agency” OR</a:t>
            </a:r>
          </a:p>
          <a:p>
            <a:pPr lvl="1"/>
            <a:r>
              <a:rPr lang="en-US" dirty="0"/>
              <a:t>Through link Under “View/Add/Edit”</a:t>
            </a:r>
          </a:p>
          <a:p>
            <a:r>
              <a:rPr lang="en-US" dirty="0"/>
              <a:t>Step 2:  Fill out survey.  Submit / Save frequently!!</a:t>
            </a:r>
          </a:p>
          <a:p>
            <a:r>
              <a:rPr lang="en-US" dirty="0"/>
              <a:t>Step 3:  Status will be shown on the survey, but you can run reports to see your entries.</a:t>
            </a:r>
          </a:p>
          <a:p>
            <a:pPr lvl="1"/>
            <a:r>
              <a:rPr lang="en-US" dirty="0"/>
              <a:t>You may make changes to your survey until the window closes (March 31, 2019).</a:t>
            </a:r>
          </a:p>
        </p:txBody>
      </p:sp>
      <p:grpSp>
        <p:nvGrpSpPr>
          <p:cNvPr id="5" name="Group 4" descr="Flow diagram shwoing the steps from the SLT user to the inventory developer in completing the Nonpoint Survey." title="Flow Diagram">
            <a:extLst>
              <a:ext uri="{FF2B5EF4-FFF2-40B4-BE49-F238E27FC236}">
                <a16:creationId xmlns:a16="http://schemas.microsoft.com/office/drawing/2014/main" id="{8F4EA5E7-1A50-4234-88D5-17B66E856C76}"/>
              </a:ext>
            </a:extLst>
          </p:cNvPr>
          <p:cNvGrpSpPr/>
          <p:nvPr/>
        </p:nvGrpSpPr>
        <p:grpSpPr>
          <a:xfrm>
            <a:off x="662529" y="1745521"/>
            <a:ext cx="7766563" cy="4944601"/>
            <a:chOff x="662529" y="1745521"/>
            <a:chExt cx="7766563" cy="49446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BA9541B-4BFC-4334-B062-019B422173E8}"/>
                </a:ext>
              </a:extLst>
            </p:cNvPr>
            <p:cNvGrpSpPr/>
            <p:nvPr/>
          </p:nvGrpSpPr>
          <p:grpSpPr>
            <a:xfrm>
              <a:off x="662529" y="2031962"/>
              <a:ext cx="1029449" cy="1258715"/>
              <a:chOff x="1290495" y="1987894"/>
              <a:chExt cx="1029449" cy="1258715"/>
            </a:xfrm>
          </p:grpSpPr>
          <p:pic>
            <p:nvPicPr>
              <p:cNvPr id="7" name="Graphic 6" descr="Man">
                <a:extLst>
                  <a:ext uri="{FF2B5EF4-FFF2-40B4-BE49-F238E27FC236}">
                    <a16:creationId xmlns:a16="http://schemas.microsoft.com/office/drawing/2014/main" id="{A3AC52DE-E6D6-475F-98B3-50AA525D99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345580" y="198789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D5D815-23D8-4E0F-A226-500DACE0CDBD}"/>
                  </a:ext>
                </a:extLst>
              </p:cNvPr>
              <p:cNvSpPr txBox="1"/>
              <p:nvPr/>
            </p:nvSpPr>
            <p:spPr>
              <a:xfrm>
                <a:off x="1290495" y="2877277"/>
                <a:ext cx="1029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SLT User</a:t>
                </a:r>
              </a:p>
            </p:txBody>
          </p:sp>
        </p:grp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6EC416E-3D21-490C-B38D-3A2941D1DBFB}"/>
                </a:ext>
              </a:extLst>
            </p:cNvPr>
            <p:cNvSpPr/>
            <p:nvPr/>
          </p:nvSpPr>
          <p:spPr>
            <a:xfrm>
              <a:off x="2706544" y="1745521"/>
              <a:ext cx="3258313" cy="48381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dirty="0"/>
                <a:t>EIS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31F02BD-547B-40B3-8A90-8193362F1307}"/>
                </a:ext>
              </a:extLst>
            </p:cNvPr>
            <p:cNvSpPr/>
            <p:nvPr/>
          </p:nvSpPr>
          <p:spPr>
            <a:xfrm>
              <a:off x="3117770" y="2324560"/>
              <a:ext cx="1707614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My Agency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C9981108-286D-454E-AA78-99BECD3DF4F8}"/>
                </a:ext>
              </a:extLst>
            </p:cNvPr>
            <p:cNvSpPr/>
            <p:nvPr/>
          </p:nvSpPr>
          <p:spPr>
            <a:xfrm>
              <a:off x="3765929" y="2760944"/>
              <a:ext cx="1707614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Non-Point Survey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63A2F93-648B-4115-BD07-4D95FC7D3B93}"/>
                </a:ext>
              </a:extLst>
            </p:cNvPr>
            <p:cNvSpPr/>
            <p:nvPr/>
          </p:nvSpPr>
          <p:spPr>
            <a:xfrm>
              <a:off x="3117770" y="4264236"/>
              <a:ext cx="1707614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Reports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A10E08B-986D-40E9-A85C-FD121BA18DEC}"/>
                </a:ext>
              </a:extLst>
            </p:cNvPr>
            <p:cNvSpPr/>
            <p:nvPr/>
          </p:nvSpPr>
          <p:spPr>
            <a:xfrm>
              <a:off x="3765929" y="3740500"/>
              <a:ext cx="1707614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Non-Point Survey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A018377-D50D-4D67-A043-70B352B9C842}"/>
                </a:ext>
              </a:extLst>
            </p:cNvPr>
            <p:cNvSpPr/>
            <p:nvPr/>
          </p:nvSpPr>
          <p:spPr>
            <a:xfrm>
              <a:off x="3765928" y="4774127"/>
              <a:ext cx="1851457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Standard Reports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832A899-6FE6-43D8-9A24-C80A15748BAE}"/>
                </a:ext>
              </a:extLst>
            </p:cNvPr>
            <p:cNvSpPr/>
            <p:nvPr/>
          </p:nvSpPr>
          <p:spPr>
            <a:xfrm>
              <a:off x="4196282" y="5581088"/>
              <a:ext cx="1637512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NP Survey - Detail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F9E59F0-092F-44F1-9776-0AD072312229}"/>
                </a:ext>
              </a:extLst>
            </p:cNvPr>
            <p:cNvSpPr/>
            <p:nvPr/>
          </p:nvSpPr>
          <p:spPr>
            <a:xfrm>
              <a:off x="4196282" y="5205596"/>
              <a:ext cx="1637512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NP Survey - Summary</a:t>
              </a:r>
            </a:p>
          </p:txBody>
        </p:sp>
        <p:cxnSp>
          <p:nvCxnSpPr>
            <p:cNvPr id="3" name="Connector: Elbow 2">
              <a:extLst>
                <a:ext uri="{FF2B5EF4-FFF2-40B4-BE49-F238E27FC236}">
                  <a16:creationId xmlns:a16="http://schemas.microsoft.com/office/drawing/2014/main" id="{68B63F38-B72E-4728-AC1C-80C5F95C22D1}"/>
                </a:ext>
              </a:extLst>
            </p:cNvPr>
            <p:cNvCxnSpPr>
              <a:cxnSpLocks/>
              <a:stCxn id="7" idx="3"/>
              <a:endCxn id="11" idx="1"/>
            </p:cNvCxnSpPr>
            <p:nvPr/>
          </p:nvCxnSpPr>
          <p:spPr>
            <a:xfrm>
              <a:off x="1632014" y="2489162"/>
              <a:ext cx="2133915" cy="439463"/>
            </a:xfrm>
            <a:prstGeom prst="bentConnector3">
              <a:avLst>
                <a:gd name="adj1" fmla="val 38642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209C4E7D-744E-4475-8F65-D666E21AEF56}"/>
                </a:ext>
              </a:extLst>
            </p:cNvPr>
            <p:cNvCxnSpPr>
              <a:cxnSpLocks/>
              <a:stCxn id="7" idx="3"/>
              <a:endCxn id="13" idx="1"/>
            </p:cNvCxnSpPr>
            <p:nvPr/>
          </p:nvCxnSpPr>
          <p:spPr>
            <a:xfrm>
              <a:off x="1632014" y="2489162"/>
              <a:ext cx="2133915" cy="1419019"/>
            </a:xfrm>
            <a:prstGeom prst="bentConnector3">
              <a:avLst>
                <a:gd name="adj1" fmla="val 38642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C0BFDDA0-6BC1-44F3-960F-249B11195EE4}"/>
                </a:ext>
              </a:extLst>
            </p:cNvPr>
            <p:cNvCxnSpPr>
              <a:cxnSpLocks/>
              <a:stCxn id="7" idx="3"/>
              <a:endCxn id="16" idx="1"/>
            </p:cNvCxnSpPr>
            <p:nvPr/>
          </p:nvCxnSpPr>
          <p:spPr>
            <a:xfrm>
              <a:off x="1632014" y="2489162"/>
              <a:ext cx="2564268" cy="2884115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2BF61E1D-48BB-461C-BADE-8C92F887909F}"/>
                </a:ext>
              </a:extLst>
            </p:cNvPr>
            <p:cNvCxnSpPr>
              <a:cxnSpLocks/>
              <a:stCxn id="7" idx="3"/>
              <a:endCxn id="15" idx="1"/>
            </p:cNvCxnSpPr>
            <p:nvPr/>
          </p:nvCxnSpPr>
          <p:spPr>
            <a:xfrm>
              <a:off x="1632014" y="2489162"/>
              <a:ext cx="2564268" cy="325960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391159E-FF26-49D6-B6C8-C1196757894E}"/>
                </a:ext>
              </a:extLst>
            </p:cNvPr>
            <p:cNvGrpSpPr/>
            <p:nvPr/>
          </p:nvGrpSpPr>
          <p:grpSpPr>
            <a:xfrm>
              <a:off x="7069424" y="5154408"/>
              <a:ext cx="1359668" cy="1535714"/>
              <a:chOff x="1290495" y="1987894"/>
              <a:chExt cx="1359668" cy="1535714"/>
            </a:xfrm>
          </p:grpSpPr>
          <p:pic>
            <p:nvPicPr>
              <p:cNvPr id="37" name="Graphic 36" descr="Man">
                <a:extLst>
                  <a:ext uri="{FF2B5EF4-FFF2-40B4-BE49-F238E27FC236}">
                    <a16:creationId xmlns:a16="http://schemas.microsoft.com/office/drawing/2014/main" id="{4AD23711-E383-44B2-A676-9132DC936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13129" y="198789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D677CA1-8A0D-4812-9E46-80CD3D69CB71}"/>
                  </a:ext>
                </a:extLst>
              </p:cNvPr>
              <p:cNvSpPr txBox="1"/>
              <p:nvPr/>
            </p:nvSpPr>
            <p:spPr>
              <a:xfrm>
                <a:off x="1290495" y="2877277"/>
                <a:ext cx="13596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Inventory</a:t>
                </a:r>
              </a:p>
              <a:p>
                <a:pPr algn="ctr"/>
                <a:r>
                  <a:rPr lang="en-US" dirty="0"/>
                  <a:t>Developer</a:t>
                </a:r>
              </a:p>
            </p:txBody>
          </p:sp>
        </p:grp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639FDFA5-B139-4FFF-B875-0EC16690910B}"/>
                </a:ext>
              </a:extLst>
            </p:cNvPr>
            <p:cNvCxnSpPr>
              <a:cxnSpLocks/>
              <a:stCxn id="37" idx="1"/>
              <a:endCxn id="16" idx="3"/>
            </p:cNvCxnSpPr>
            <p:nvPr/>
          </p:nvCxnSpPr>
          <p:spPr>
            <a:xfrm rot="10800000">
              <a:off x="5833794" y="5373278"/>
              <a:ext cx="1458264" cy="238331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6099C156-CC40-4D80-8A12-823B8BDBCDA4}"/>
                </a:ext>
              </a:extLst>
            </p:cNvPr>
            <p:cNvCxnSpPr>
              <a:cxnSpLocks/>
              <a:stCxn id="37" idx="1"/>
              <a:endCxn id="15" idx="3"/>
            </p:cNvCxnSpPr>
            <p:nvPr/>
          </p:nvCxnSpPr>
          <p:spPr>
            <a:xfrm rot="10800000" flipV="1">
              <a:off x="5833794" y="5611607"/>
              <a:ext cx="1458264" cy="137161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3F28FBC-156D-4A7B-BA02-A5E1B887A280}"/>
                </a:ext>
              </a:extLst>
            </p:cNvPr>
            <p:cNvSpPr/>
            <p:nvPr/>
          </p:nvSpPr>
          <p:spPr>
            <a:xfrm>
              <a:off x="3117770" y="3257645"/>
              <a:ext cx="1992912" cy="33536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View/Add/Edit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7B8833-0647-4478-B9B8-567A685D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4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130E08-DC78-438B-BCE6-DDC72365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Survey is Laid Out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32A8C5-9806-43C5-B693-1147C8ED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3" name="Group 2" descr="Three screenshots showing the nonpoint survey.  The first are the general instructions, second the category summary page and finally the estimate category detail page." title="Nonpoint Survey">
            <a:extLst>
              <a:ext uri="{FF2B5EF4-FFF2-40B4-BE49-F238E27FC236}">
                <a16:creationId xmlns:a16="http://schemas.microsoft.com/office/drawing/2014/main" id="{0691220E-04B3-4473-B70F-C77FFA2E5B7B}"/>
              </a:ext>
            </a:extLst>
          </p:cNvPr>
          <p:cNvGrpSpPr/>
          <p:nvPr/>
        </p:nvGrpSpPr>
        <p:grpSpPr>
          <a:xfrm>
            <a:off x="419380" y="1370613"/>
            <a:ext cx="11085231" cy="4849957"/>
            <a:chOff x="419380" y="1370613"/>
            <a:chExt cx="11085231" cy="4849957"/>
          </a:xfrm>
        </p:grpSpPr>
        <p:pic>
          <p:nvPicPr>
            <p:cNvPr id="7" name="Picture 6" descr="Page 1 of the group" title="Nonpoint Survey">
              <a:extLst>
                <a:ext uri="{FF2B5EF4-FFF2-40B4-BE49-F238E27FC236}">
                  <a16:creationId xmlns:a16="http://schemas.microsoft.com/office/drawing/2014/main" id="{83C1442B-F7BE-4116-A99E-EC326FD01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9380" y="1370613"/>
              <a:ext cx="4631687" cy="220013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427383-3C1E-4167-AB59-6F5DDBAC0F14}"/>
                </a:ext>
              </a:extLst>
            </p:cNvPr>
            <p:cNvSpPr txBox="1"/>
            <p:nvPr/>
          </p:nvSpPr>
          <p:spPr>
            <a:xfrm>
              <a:off x="1561673" y="3646583"/>
              <a:ext cx="18966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Page 1</a:t>
              </a:r>
            </a:p>
            <a:p>
              <a:pPr algn="ctr"/>
              <a:r>
                <a:rPr lang="en-US" sz="1400" dirty="0"/>
                <a:t>General Instructions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83D68B-0F2E-4162-8C11-8F72BA3835D9}"/>
                </a:ext>
              </a:extLst>
            </p:cNvPr>
            <p:cNvSpPr txBox="1"/>
            <p:nvPr/>
          </p:nvSpPr>
          <p:spPr>
            <a:xfrm>
              <a:off x="8598012" y="2594058"/>
              <a:ext cx="23551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Page 3</a:t>
              </a:r>
            </a:p>
            <a:p>
              <a:pPr algn="ctr"/>
              <a:r>
                <a:rPr lang="en-US" sz="1400" dirty="0"/>
                <a:t>Estimate Category Detail</a:t>
              </a:r>
            </a:p>
          </p:txBody>
        </p:sp>
        <p:pic>
          <p:nvPicPr>
            <p:cNvPr id="8" name="Picture 7" descr="Page two of the group showing the estimate category summary page of the nonpoint survey" title="Nonpoint Survey">
              <a:extLst>
                <a:ext uri="{FF2B5EF4-FFF2-40B4-BE49-F238E27FC236}">
                  <a16:creationId xmlns:a16="http://schemas.microsoft.com/office/drawing/2014/main" id="{FA0079C7-4587-4DED-B122-E49018CC7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4745" y="2514504"/>
              <a:ext cx="3912938" cy="300250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A69BDF3-01D5-46B1-8225-11B2D21183C5}"/>
                </a:ext>
              </a:extLst>
            </p:cNvPr>
            <p:cNvSpPr txBox="1"/>
            <p:nvPr/>
          </p:nvSpPr>
          <p:spPr>
            <a:xfrm>
              <a:off x="2735224" y="5446011"/>
              <a:ext cx="26597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Page 2</a:t>
              </a:r>
            </a:p>
            <a:p>
              <a:pPr algn="ctr"/>
              <a:r>
                <a:rPr lang="en-US" sz="1400" dirty="0"/>
                <a:t>Estimate Category Summary</a:t>
              </a:r>
            </a:p>
          </p:txBody>
        </p:sp>
        <p:pic>
          <p:nvPicPr>
            <p:cNvPr id="9" name="Picture 8" descr="Page three of the group showing the estimate category detail page of the nonpoint survey." title="Nonpoint Survey">
              <a:extLst>
                <a:ext uri="{FF2B5EF4-FFF2-40B4-BE49-F238E27FC236}">
                  <a16:creationId xmlns:a16="http://schemas.microsoft.com/office/drawing/2014/main" id="{39FAB9AC-2C50-4ECF-A854-1900E2C7A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86148" y="3348619"/>
              <a:ext cx="3618463" cy="2871951"/>
            </a:xfrm>
            <a:prstGeom prst="rect">
              <a:avLst/>
            </a:prstGeom>
          </p:spPr>
        </p:pic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73D1C02F-AEA3-4408-A094-E41A57536EAB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rot="16200000" flipV="1">
              <a:off x="5164095" y="1909824"/>
              <a:ext cx="1431936" cy="1230161"/>
            </a:xfrm>
            <a:prstGeom prst="bentConnector3">
              <a:avLst>
                <a:gd name="adj1" fmla="val 99667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BFA3747-B914-44C5-9865-83A8EDD291CA}"/>
                </a:ext>
              </a:extLst>
            </p:cNvPr>
            <p:cNvSpPr/>
            <p:nvPr/>
          </p:nvSpPr>
          <p:spPr>
            <a:xfrm>
              <a:off x="9304874" y="6084177"/>
              <a:ext cx="251603" cy="1089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3F108E9E-7193-478E-A88C-D6FFE403F2EA}"/>
                </a:ext>
              </a:extLst>
            </p:cNvPr>
            <p:cNvCxnSpPr>
              <a:cxnSpLocks/>
              <a:stCxn id="15" idx="4"/>
              <a:endCxn id="8" idx="2"/>
            </p:cNvCxnSpPr>
            <p:nvPr/>
          </p:nvCxnSpPr>
          <p:spPr>
            <a:xfrm rot="5400000" flipH="1">
              <a:off x="7157881" y="3920339"/>
              <a:ext cx="676127" cy="3869462"/>
            </a:xfrm>
            <a:prstGeom prst="bentConnector3">
              <a:avLst>
                <a:gd name="adj1" fmla="val -3381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EEC71DA-B6BE-4A2E-BD3F-619E4A3AFD46}"/>
                </a:ext>
              </a:extLst>
            </p:cNvPr>
            <p:cNvSpPr/>
            <p:nvPr/>
          </p:nvSpPr>
          <p:spPr>
            <a:xfrm>
              <a:off x="6168571" y="3240873"/>
              <a:ext cx="653144" cy="15809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93FCAB6A-A3A8-4A3F-88C0-2AFEDFCA84A5}"/>
                </a:ext>
              </a:extLst>
            </p:cNvPr>
            <p:cNvCxnSpPr>
              <a:cxnSpLocks/>
              <a:stCxn id="20" idx="6"/>
            </p:cNvCxnSpPr>
            <p:nvPr/>
          </p:nvCxnSpPr>
          <p:spPr>
            <a:xfrm>
              <a:off x="3170472" y="3478862"/>
              <a:ext cx="894603" cy="46010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9F92952-AAA7-47F4-A2F2-FE33082278E3}"/>
                </a:ext>
              </a:extLst>
            </p:cNvPr>
            <p:cNvSpPr/>
            <p:nvPr/>
          </p:nvSpPr>
          <p:spPr>
            <a:xfrm>
              <a:off x="2731243" y="3398965"/>
              <a:ext cx="439229" cy="1597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F61A0-558D-47A4-BCD9-3BC7C9E59102}"/>
                </a:ext>
              </a:extLst>
            </p:cNvPr>
            <p:cNvSpPr/>
            <p:nvPr/>
          </p:nvSpPr>
          <p:spPr>
            <a:xfrm>
              <a:off x="5871698" y="3953907"/>
              <a:ext cx="439229" cy="1597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7E046CFB-BBFC-4B17-9908-CDE5A3346480}"/>
                </a:ext>
              </a:extLst>
            </p:cNvPr>
            <p:cNvCxnSpPr>
              <a:cxnSpLocks/>
              <a:stCxn id="23" idx="6"/>
              <a:endCxn id="9" idx="1"/>
            </p:cNvCxnSpPr>
            <p:nvPr/>
          </p:nvCxnSpPr>
          <p:spPr>
            <a:xfrm>
              <a:off x="6310927" y="4033804"/>
              <a:ext cx="1575221" cy="750791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241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EE33-8CAE-4A38-94FB-B1C3243B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Survey is Laid Out – Page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682D-C113-4CC7-8152-273183C93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8952"/>
          </a:xfrm>
        </p:spPr>
        <p:txBody>
          <a:bodyPr>
            <a:normAutofit/>
          </a:bodyPr>
          <a:lstStyle/>
          <a:p>
            <a:r>
              <a:rPr lang="en-US" dirty="0"/>
              <a:t>1 Question; 3 possible answers</a:t>
            </a:r>
          </a:p>
          <a:p>
            <a:pPr lvl="1"/>
            <a:r>
              <a:rPr lang="en-US" dirty="0"/>
              <a:t>Question:  Should EPA supplement your agency data?</a:t>
            </a:r>
          </a:p>
          <a:p>
            <a:pPr lvl="1"/>
            <a:r>
              <a:rPr lang="en-US" dirty="0"/>
              <a:t>Possible Answers:</a:t>
            </a:r>
          </a:p>
          <a:p>
            <a:pPr lvl="2"/>
            <a:r>
              <a:rPr lang="en-US" b="1" u="sng" dirty="0"/>
              <a:t>Yes - Supplement my data with EPA estimates</a:t>
            </a:r>
            <a:r>
              <a:rPr lang="en-US" dirty="0"/>
              <a:t>:  EPA Will “Fill In” for all SCC-pollutants for all areas within your agency where estimates through the tool are available.</a:t>
            </a:r>
          </a:p>
          <a:p>
            <a:pPr lvl="2"/>
            <a:r>
              <a:rPr lang="en-US" b="1" u="sng" dirty="0"/>
              <a:t>No - Do Not Supplement My Data</a:t>
            </a:r>
            <a:r>
              <a:rPr lang="en-US" dirty="0"/>
              <a:t>: No EPA data will be used at any location for your agency.  If this option is chosen, you may specify why you don’t want the data supplemented:</a:t>
            </a:r>
          </a:p>
          <a:p>
            <a:pPr lvl="3"/>
            <a:r>
              <a:rPr lang="en-US" dirty="0"/>
              <a:t>No – I do not have this Source</a:t>
            </a:r>
          </a:p>
          <a:p>
            <a:pPr lvl="3"/>
            <a:r>
              <a:rPr lang="en-US" dirty="0"/>
              <a:t>No – This source is included in my Point Source contributions</a:t>
            </a:r>
          </a:p>
          <a:p>
            <a:pPr lvl="3"/>
            <a:r>
              <a:rPr lang="en-US" dirty="0"/>
              <a:t>No – My Agency Uses Different SCCs</a:t>
            </a:r>
          </a:p>
          <a:p>
            <a:pPr lvl="3"/>
            <a:r>
              <a:rPr lang="en-US" dirty="0"/>
              <a:t>No – My Inventory is Complete.  It does not need to be supplemented.</a:t>
            </a:r>
          </a:p>
          <a:p>
            <a:pPr lvl="2"/>
            <a:r>
              <a:rPr lang="en-US" b="1" u="sng" dirty="0"/>
              <a:t>Yes - Supplement Only for Missing Pollutants at my reported Counties or Tribe</a:t>
            </a:r>
            <a:r>
              <a:rPr lang="en-US" dirty="0"/>
              <a:t>:  EPA data will be used but only at locations where the agency has provided at least 1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6452E-07DE-4541-9D90-6C31F272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0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F892-BD8C-46B6-A885-E55C76C7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Features -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0B4B1-71AA-48F3-BED0-1866C36D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407716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Accessing the Survey</a:t>
            </a:r>
          </a:p>
          <a:p>
            <a:pPr lvl="1"/>
            <a:r>
              <a:rPr lang="en-US" dirty="0"/>
              <a:t>Through “My Agency” then click on the “Nonpoint Survey” tab</a:t>
            </a:r>
          </a:p>
          <a:p>
            <a:pPr lvl="1"/>
            <a:r>
              <a:rPr lang="en-US" dirty="0"/>
              <a:t>Under the “View/Add/Edit” is a link to “Nonpoint Survey”</a:t>
            </a:r>
          </a:p>
          <a:p>
            <a:r>
              <a:rPr lang="en-US" dirty="0"/>
              <a:t>Page 1: “Go To Survey” takes you to page 2</a:t>
            </a:r>
          </a:p>
          <a:p>
            <a:r>
              <a:rPr lang="en-US" dirty="0"/>
              <a:t>Page 2: “Edit SCCs” takes you to page 3 for that estimate category</a:t>
            </a:r>
          </a:p>
          <a:p>
            <a:r>
              <a:rPr lang="en-US" dirty="0"/>
              <a:t>Page 3</a:t>
            </a:r>
          </a:p>
          <a:p>
            <a:pPr lvl="1"/>
            <a:r>
              <a:rPr lang="en-US" dirty="0"/>
              <a:t>“Undo to Last Save” – Clears all changes since the last time you saved and keeps you on page 3.  This is not a “start over” Feature.  Just takes you back to the last saved point.</a:t>
            </a:r>
          </a:p>
          <a:p>
            <a:pPr lvl="1"/>
            <a:r>
              <a:rPr lang="en-US" dirty="0"/>
              <a:t>“Save” – Saves your results and keeps you on page 3.  </a:t>
            </a:r>
            <a:r>
              <a:rPr lang="en-US" b="1" dirty="0"/>
              <a:t>This will not change the category status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“Submit” – Saves your results and sends you back to page 2.  </a:t>
            </a:r>
            <a:r>
              <a:rPr lang="en-US" b="1" dirty="0"/>
              <a:t>You must “Submit” in order to see if estimate category is “Complete”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“Cancel” - Clears all changes since the last time you saved and sends you back to page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BA1CB-5831-4F2C-89D5-8A0CE563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231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2027</TotalTime>
  <Words>1329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EIS Non-Point Survey</vt:lpstr>
      <vt:lpstr>NOMAD Training</vt:lpstr>
      <vt:lpstr>Topics</vt:lpstr>
      <vt:lpstr>Why Do We Have a Survey?</vt:lpstr>
      <vt:lpstr>What Has Changed in the Survey</vt:lpstr>
      <vt:lpstr>Process Flow for Completing Survey</vt:lpstr>
      <vt:lpstr>How the Survey is Laid Out</vt:lpstr>
      <vt:lpstr>How the Survey is Laid Out – Page 2</vt:lpstr>
      <vt:lpstr>Survey Features - Navigation</vt:lpstr>
      <vt:lpstr>Survey Features – How to Answer Questions</vt:lpstr>
      <vt:lpstr>Survey Features - How to Get Information on What’s Been Answered</vt:lpstr>
      <vt:lpstr>Recent / upcoming changes related to the survey</vt:lpstr>
      <vt:lpstr>Final notes…and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 Non-Point Survey</dc:title>
  <dc:creator>Miller, Jonathan</dc:creator>
  <cp:lastModifiedBy>Dombrowski, Sally</cp:lastModifiedBy>
  <cp:revision>29</cp:revision>
  <dcterms:created xsi:type="dcterms:W3CDTF">2018-08-28T19:09:09Z</dcterms:created>
  <dcterms:modified xsi:type="dcterms:W3CDTF">2018-11-06T20:20:05Z</dcterms:modified>
</cp:coreProperties>
</file>