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40" r:id="rId2"/>
    <p:sldMasterId id="2147483712" r:id="rId3"/>
    <p:sldMasterId id="2147483684" r:id="rId4"/>
  </p:sldMasterIdLst>
  <p:notesMasterIdLst>
    <p:notesMasterId r:id="rId31"/>
  </p:notesMasterIdLst>
  <p:handoutMasterIdLst>
    <p:handoutMasterId r:id="rId32"/>
  </p:handoutMasterIdLst>
  <p:sldIdLst>
    <p:sldId id="256" r:id="rId5"/>
    <p:sldId id="383" r:id="rId6"/>
    <p:sldId id="384" r:id="rId7"/>
    <p:sldId id="386" r:id="rId8"/>
    <p:sldId id="388" r:id="rId9"/>
    <p:sldId id="389" r:id="rId10"/>
    <p:sldId id="407" r:id="rId11"/>
    <p:sldId id="321" r:id="rId12"/>
    <p:sldId id="308" r:id="rId13"/>
    <p:sldId id="320" r:id="rId14"/>
    <p:sldId id="310" r:id="rId15"/>
    <p:sldId id="311" r:id="rId16"/>
    <p:sldId id="314" r:id="rId17"/>
    <p:sldId id="410" r:id="rId18"/>
    <p:sldId id="411" r:id="rId19"/>
    <p:sldId id="412" r:id="rId20"/>
    <p:sldId id="413" r:id="rId21"/>
    <p:sldId id="409" r:id="rId22"/>
    <p:sldId id="414" r:id="rId23"/>
    <p:sldId id="347" r:id="rId24"/>
    <p:sldId id="326" r:id="rId25"/>
    <p:sldId id="348" r:id="rId26"/>
    <p:sldId id="290" r:id="rId27"/>
    <p:sldId id="262" r:id="rId28"/>
    <p:sldId id="408" r:id="rId29"/>
    <p:sldId id="406" r:id="rId30"/>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Millen, Karen" initials="MK" lastIdx="51" clrIdx="0">
    <p:extLst>
      <p:ext uri="{19B8F6BF-5375-455C-9EA6-DF929625EA0E}">
        <p15:presenceInfo xmlns:p15="http://schemas.microsoft.com/office/powerpoint/2012/main" userId="McMillen, Karen" providerId="None"/>
      </p:ext>
    </p:extLst>
  </p:cmAuthor>
  <p:cmAuthor id="2" name="Michael" initials="M" lastIdx="12" clrIdx="1">
    <p:extLst>
      <p:ext uri="{19B8F6BF-5375-455C-9EA6-DF929625EA0E}">
        <p15:presenceInfo xmlns:p15="http://schemas.microsoft.com/office/powerpoint/2012/main" userId="Micha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98989"/>
    <a:srgbClr val="000000"/>
    <a:srgbClr val="FFFFFF"/>
    <a:srgbClr val="9D9D9D"/>
    <a:srgbClr val="002060"/>
    <a:srgbClr val="F7F6F2"/>
    <a:srgbClr val="91A01A"/>
    <a:srgbClr val="B3BD61"/>
    <a:srgbClr val="FEF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77" autoAdjust="0"/>
    <p:restoredTop sz="83373" autoAdjust="0"/>
  </p:normalViewPr>
  <p:slideViewPr>
    <p:cSldViewPr snapToGrid="0">
      <p:cViewPr varScale="1">
        <p:scale>
          <a:sx n="106" d="100"/>
          <a:sy n="106" d="100"/>
        </p:scale>
        <p:origin x="1014" y="960"/>
      </p:cViewPr>
      <p:guideLst>
        <p:guide orient="horz" pos="228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8383" cy="471348"/>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4022486" y="2"/>
            <a:ext cx="3078383" cy="471348"/>
          </a:xfrm>
          <a:prstGeom prst="rect">
            <a:avLst/>
          </a:prstGeom>
        </p:spPr>
        <p:txBody>
          <a:bodyPr vert="horz" lIns="92464" tIns="46232" rIns="92464" bIns="46232" rtlCol="0"/>
          <a:lstStyle>
            <a:lvl1pPr algn="r">
              <a:defRPr sz="1200"/>
            </a:lvl1pPr>
          </a:lstStyle>
          <a:p>
            <a:fld id="{F8A963EE-910C-4757-90D6-D3C87FD8C37C}" type="datetimeFigureOut">
              <a:rPr lang="en-US" smtClean="0"/>
              <a:t>11/15/2019</a:t>
            </a:fld>
            <a:endParaRPr lang="en-US"/>
          </a:p>
        </p:txBody>
      </p:sp>
      <p:sp>
        <p:nvSpPr>
          <p:cNvPr id="4" name="Footer Placeholder 3"/>
          <p:cNvSpPr>
            <a:spLocks noGrp="1"/>
          </p:cNvSpPr>
          <p:nvPr>
            <p:ph type="ftr" sz="quarter" idx="2"/>
          </p:nvPr>
        </p:nvSpPr>
        <p:spPr>
          <a:xfrm>
            <a:off x="1" y="8917130"/>
            <a:ext cx="3078383" cy="471348"/>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4022486" y="8917130"/>
            <a:ext cx="3078383" cy="471348"/>
          </a:xfrm>
          <a:prstGeom prst="rect">
            <a:avLst/>
          </a:prstGeom>
        </p:spPr>
        <p:txBody>
          <a:bodyPr vert="horz" lIns="92464" tIns="46232" rIns="92464" bIns="46232" rtlCol="0" anchor="b"/>
          <a:lstStyle>
            <a:lvl1pPr algn="r">
              <a:defRPr sz="1200"/>
            </a:lvl1pPr>
          </a:lstStyle>
          <a:p>
            <a:fld id="{52489E4F-E10F-4857-A9F5-511468CBE4C8}" type="slidenum">
              <a:rPr lang="en-US" smtClean="0"/>
              <a:t>‹#›</a:t>
            </a:fld>
            <a:endParaRPr lang="en-US"/>
          </a:p>
        </p:txBody>
      </p:sp>
    </p:spTree>
    <p:extLst>
      <p:ext uri="{BB962C8B-B14F-4D97-AF65-F5344CB8AC3E}">
        <p14:creationId xmlns:p14="http://schemas.microsoft.com/office/powerpoint/2010/main" val="1623156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16" tIns="47108" rIns="94216" bIns="47108" rtlCol="0"/>
          <a:lstStyle>
            <a:lvl1pPr algn="l">
              <a:defRPr sz="1300"/>
            </a:lvl1pPr>
          </a:lstStyle>
          <a:p>
            <a:endParaRPr lang="en-US" dirty="0"/>
          </a:p>
        </p:txBody>
      </p:sp>
      <p:sp>
        <p:nvSpPr>
          <p:cNvPr id="3" name="Date Placeholder 2"/>
          <p:cNvSpPr>
            <a:spLocks noGrp="1"/>
          </p:cNvSpPr>
          <p:nvPr>
            <p:ph type="dt" idx="1"/>
          </p:nvPr>
        </p:nvSpPr>
        <p:spPr>
          <a:xfrm>
            <a:off x="4023093" y="1"/>
            <a:ext cx="3077739" cy="471054"/>
          </a:xfrm>
          <a:prstGeom prst="rect">
            <a:avLst/>
          </a:prstGeom>
        </p:spPr>
        <p:txBody>
          <a:bodyPr vert="horz" lIns="94216" tIns="47108" rIns="94216" bIns="47108" rtlCol="0"/>
          <a:lstStyle>
            <a:lvl1pPr algn="r">
              <a:defRPr sz="1300"/>
            </a:lvl1pPr>
          </a:lstStyle>
          <a:p>
            <a:fld id="{8D029945-E306-41F5-BACC-8F265FD35C1E}" type="datetimeFigureOut">
              <a:rPr lang="en-US" smtClean="0"/>
              <a:t>11/15/2019</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16" tIns="47108" rIns="94216" bIns="47108"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16" tIns="47108" rIns="94216" bIns="471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5"/>
            <a:ext cx="3077739" cy="471053"/>
          </a:xfrm>
          <a:prstGeom prst="rect">
            <a:avLst/>
          </a:prstGeom>
        </p:spPr>
        <p:txBody>
          <a:bodyPr vert="horz" lIns="94216" tIns="47108" rIns="94216" bIns="4710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3" y="8917425"/>
            <a:ext cx="3077739" cy="471053"/>
          </a:xfrm>
          <a:prstGeom prst="rect">
            <a:avLst/>
          </a:prstGeom>
        </p:spPr>
        <p:txBody>
          <a:bodyPr vert="horz" lIns="94216" tIns="47108" rIns="94216" bIns="47108" rtlCol="0" anchor="b"/>
          <a:lstStyle>
            <a:lvl1pPr algn="r">
              <a:defRPr sz="1300"/>
            </a:lvl1pPr>
          </a:lstStyle>
          <a:p>
            <a:fld id="{B63999D3-5E96-4290-B540-31D74CB22A68}" type="slidenum">
              <a:rPr lang="en-US" smtClean="0"/>
              <a:t>‹#›</a:t>
            </a:fld>
            <a:endParaRPr lang="en-US" dirty="0"/>
          </a:p>
        </p:txBody>
      </p:sp>
    </p:spTree>
    <p:extLst>
      <p:ext uri="{BB962C8B-B14F-4D97-AF65-F5344CB8AC3E}">
        <p14:creationId xmlns:p14="http://schemas.microsoft.com/office/powerpoint/2010/main" val="29171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999D3-5E96-4290-B540-31D74CB22A68}" type="slidenum">
              <a:rPr lang="en-US" smtClean="0"/>
              <a:t>1</a:t>
            </a:fld>
            <a:endParaRPr lang="en-US" dirty="0"/>
          </a:p>
        </p:txBody>
      </p:sp>
    </p:spTree>
    <p:extLst>
      <p:ext uri="{BB962C8B-B14F-4D97-AF65-F5344CB8AC3E}">
        <p14:creationId xmlns:p14="http://schemas.microsoft.com/office/powerpoint/2010/main" val="277953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10</a:t>
            </a:fld>
            <a:endParaRPr lang="en-US" dirty="0"/>
          </a:p>
        </p:txBody>
      </p:sp>
    </p:spTree>
    <p:extLst>
      <p:ext uri="{BB962C8B-B14F-4D97-AF65-F5344CB8AC3E}">
        <p14:creationId xmlns:p14="http://schemas.microsoft.com/office/powerpoint/2010/main" val="270530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999D3-5E96-4290-B540-31D74CB22A68}" type="slidenum">
              <a:rPr lang="en-US" smtClean="0"/>
              <a:t>11</a:t>
            </a:fld>
            <a:endParaRPr lang="en-US" dirty="0"/>
          </a:p>
        </p:txBody>
      </p:sp>
    </p:spTree>
    <p:extLst>
      <p:ext uri="{BB962C8B-B14F-4D97-AF65-F5344CB8AC3E}">
        <p14:creationId xmlns:p14="http://schemas.microsoft.com/office/powerpoint/2010/main" val="224762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999D3-5E96-4290-B540-31D74CB22A68}" type="slidenum">
              <a:rPr lang="en-US" smtClean="0"/>
              <a:t>12</a:t>
            </a:fld>
            <a:endParaRPr lang="en-US" dirty="0"/>
          </a:p>
        </p:txBody>
      </p:sp>
    </p:spTree>
    <p:extLst>
      <p:ext uri="{BB962C8B-B14F-4D97-AF65-F5344CB8AC3E}">
        <p14:creationId xmlns:p14="http://schemas.microsoft.com/office/powerpoint/2010/main" val="2407817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999D3-5E96-4290-B540-31D74CB22A68}" type="slidenum">
              <a:rPr lang="en-US" smtClean="0"/>
              <a:t>13</a:t>
            </a:fld>
            <a:endParaRPr lang="en-US" dirty="0"/>
          </a:p>
        </p:txBody>
      </p:sp>
    </p:spTree>
    <p:extLst>
      <p:ext uri="{BB962C8B-B14F-4D97-AF65-F5344CB8AC3E}">
        <p14:creationId xmlns:p14="http://schemas.microsoft.com/office/powerpoint/2010/main" val="18949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14</a:t>
            </a:fld>
            <a:endParaRPr lang="en-US" dirty="0"/>
          </a:p>
        </p:txBody>
      </p:sp>
    </p:spTree>
    <p:extLst>
      <p:ext uri="{BB962C8B-B14F-4D97-AF65-F5344CB8AC3E}">
        <p14:creationId xmlns:p14="http://schemas.microsoft.com/office/powerpoint/2010/main" val="950089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15</a:t>
            </a:fld>
            <a:endParaRPr lang="en-US" dirty="0"/>
          </a:p>
        </p:txBody>
      </p:sp>
    </p:spTree>
    <p:extLst>
      <p:ext uri="{BB962C8B-B14F-4D97-AF65-F5344CB8AC3E}">
        <p14:creationId xmlns:p14="http://schemas.microsoft.com/office/powerpoint/2010/main" val="1797399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16</a:t>
            </a:fld>
            <a:endParaRPr lang="en-US" dirty="0"/>
          </a:p>
        </p:txBody>
      </p:sp>
    </p:spTree>
    <p:extLst>
      <p:ext uri="{BB962C8B-B14F-4D97-AF65-F5344CB8AC3E}">
        <p14:creationId xmlns:p14="http://schemas.microsoft.com/office/powerpoint/2010/main" val="194642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999D3-5E96-4290-B540-31D74CB22A68}" type="slidenum">
              <a:rPr lang="en-US" smtClean="0"/>
              <a:t>17</a:t>
            </a:fld>
            <a:endParaRPr lang="en-US" dirty="0"/>
          </a:p>
        </p:txBody>
      </p:sp>
    </p:spTree>
    <p:extLst>
      <p:ext uri="{BB962C8B-B14F-4D97-AF65-F5344CB8AC3E}">
        <p14:creationId xmlns:p14="http://schemas.microsoft.com/office/powerpoint/2010/main" val="407715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18</a:t>
            </a:fld>
            <a:endParaRPr lang="en-US" dirty="0"/>
          </a:p>
        </p:txBody>
      </p:sp>
    </p:spTree>
    <p:extLst>
      <p:ext uri="{BB962C8B-B14F-4D97-AF65-F5344CB8AC3E}">
        <p14:creationId xmlns:p14="http://schemas.microsoft.com/office/powerpoint/2010/main" val="111817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19</a:t>
            </a:fld>
            <a:endParaRPr lang="en-US" dirty="0"/>
          </a:p>
        </p:txBody>
      </p:sp>
    </p:spTree>
    <p:extLst>
      <p:ext uri="{BB962C8B-B14F-4D97-AF65-F5344CB8AC3E}">
        <p14:creationId xmlns:p14="http://schemas.microsoft.com/office/powerpoint/2010/main" val="197698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2</a:t>
            </a:fld>
            <a:endParaRPr lang="en-US" dirty="0"/>
          </a:p>
        </p:txBody>
      </p:sp>
    </p:spTree>
    <p:extLst>
      <p:ext uri="{BB962C8B-B14F-4D97-AF65-F5344CB8AC3E}">
        <p14:creationId xmlns:p14="http://schemas.microsoft.com/office/powerpoint/2010/main" val="2292325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999D3-5E96-4290-B540-31D74CB22A68}" type="slidenum">
              <a:rPr lang="en-US" smtClean="0"/>
              <a:t>20</a:t>
            </a:fld>
            <a:endParaRPr lang="en-US" dirty="0"/>
          </a:p>
        </p:txBody>
      </p:sp>
    </p:spTree>
    <p:extLst>
      <p:ext uri="{BB962C8B-B14F-4D97-AF65-F5344CB8AC3E}">
        <p14:creationId xmlns:p14="http://schemas.microsoft.com/office/powerpoint/2010/main" val="211805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altLang="zh-CN" baseline="0" dirty="0"/>
          </a:p>
        </p:txBody>
      </p:sp>
      <p:sp>
        <p:nvSpPr>
          <p:cNvPr id="4" name="Slide Number Placeholder 3"/>
          <p:cNvSpPr>
            <a:spLocks noGrp="1"/>
          </p:cNvSpPr>
          <p:nvPr>
            <p:ph type="sldNum" sz="quarter" idx="10"/>
          </p:nvPr>
        </p:nvSpPr>
        <p:spPr/>
        <p:txBody>
          <a:bodyPr/>
          <a:lstStyle/>
          <a:p>
            <a:pPr>
              <a:defRPr/>
            </a:pPr>
            <a:fld id="{6F76ABF8-F126-E042-9A55-3BEB39C5DDC6}" type="slidenum">
              <a:rPr lang="en-GB" smtClean="0"/>
              <a:pPr>
                <a:defRPr/>
              </a:pPr>
              <a:t>21</a:t>
            </a:fld>
            <a:endParaRPr lang="en-GB" dirty="0"/>
          </a:p>
        </p:txBody>
      </p:sp>
    </p:spTree>
    <p:extLst>
      <p:ext uri="{BB962C8B-B14F-4D97-AF65-F5344CB8AC3E}">
        <p14:creationId xmlns:p14="http://schemas.microsoft.com/office/powerpoint/2010/main" val="1030068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22</a:t>
            </a:fld>
            <a:endParaRPr lang="en-US" dirty="0"/>
          </a:p>
        </p:txBody>
      </p:sp>
    </p:spTree>
    <p:extLst>
      <p:ext uri="{BB962C8B-B14F-4D97-AF65-F5344CB8AC3E}">
        <p14:creationId xmlns:p14="http://schemas.microsoft.com/office/powerpoint/2010/main" val="2524285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17F8F-4E95-4D73-8C09-A5A2B5446430}" type="slidenum">
              <a:rPr lang="en-US" smtClean="0"/>
              <a:t>23</a:t>
            </a:fld>
            <a:endParaRPr lang="en-US"/>
          </a:p>
        </p:txBody>
      </p:sp>
    </p:spTree>
    <p:extLst>
      <p:ext uri="{BB962C8B-B14F-4D97-AF65-F5344CB8AC3E}">
        <p14:creationId xmlns:p14="http://schemas.microsoft.com/office/powerpoint/2010/main" val="3083727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17F8F-4E95-4D73-8C09-A5A2B5446430}" type="slidenum">
              <a:rPr lang="en-US" smtClean="0"/>
              <a:t>24</a:t>
            </a:fld>
            <a:endParaRPr lang="en-US"/>
          </a:p>
        </p:txBody>
      </p:sp>
    </p:spTree>
    <p:extLst>
      <p:ext uri="{BB962C8B-B14F-4D97-AF65-F5344CB8AC3E}">
        <p14:creationId xmlns:p14="http://schemas.microsoft.com/office/powerpoint/2010/main" val="112180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25</a:t>
            </a:fld>
            <a:endParaRPr lang="en-US" dirty="0"/>
          </a:p>
        </p:txBody>
      </p:sp>
    </p:spTree>
    <p:extLst>
      <p:ext uri="{BB962C8B-B14F-4D97-AF65-F5344CB8AC3E}">
        <p14:creationId xmlns:p14="http://schemas.microsoft.com/office/powerpoint/2010/main" val="1456083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999D3-5E96-4290-B540-31D74CB22A68}" type="slidenum">
              <a:rPr lang="en-US" smtClean="0"/>
              <a:t>26</a:t>
            </a:fld>
            <a:endParaRPr lang="en-US" dirty="0"/>
          </a:p>
        </p:txBody>
      </p:sp>
    </p:spTree>
    <p:extLst>
      <p:ext uri="{BB962C8B-B14F-4D97-AF65-F5344CB8AC3E}">
        <p14:creationId xmlns:p14="http://schemas.microsoft.com/office/powerpoint/2010/main" val="227226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3</a:t>
            </a:fld>
            <a:endParaRPr lang="en-US" dirty="0"/>
          </a:p>
        </p:txBody>
      </p:sp>
    </p:spTree>
    <p:extLst>
      <p:ext uri="{BB962C8B-B14F-4D97-AF65-F5344CB8AC3E}">
        <p14:creationId xmlns:p14="http://schemas.microsoft.com/office/powerpoint/2010/main" val="159250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4</a:t>
            </a:fld>
            <a:endParaRPr lang="en-US" dirty="0"/>
          </a:p>
        </p:txBody>
      </p:sp>
    </p:spTree>
    <p:extLst>
      <p:ext uri="{BB962C8B-B14F-4D97-AF65-F5344CB8AC3E}">
        <p14:creationId xmlns:p14="http://schemas.microsoft.com/office/powerpoint/2010/main" val="417355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5</a:t>
            </a:fld>
            <a:endParaRPr lang="en-US" dirty="0"/>
          </a:p>
        </p:txBody>
      </p:sp>
    </p:spTree>
    <p:extLst>
      <p:ext uri="{BB962C8B-B14F-4D97-AF65-F5344CB8AC3E}">
        <p14:creationId xmlns:p14="http://schemas.microsoft.com/office/powerpoint/2010/main" val="347707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6</a:t>
            </a:fld>
            <a:endParaRPr lang="en-US" dirty="0"/>
          </a:p>
        </p:txBody>
      </p:sp>
    </p:spTree>
    <p:extLst>
      <p:ext uri="{BB962C8B-B14F-4D97-AF65-F5344CB8AC3E}">
        <p14:creationId xmlns:p14="http://schemas.microsoft.com/office/powerpoint/2010/main" val="405177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7</a:t>
            </a:fld>
            <a:endParaRPr lang="en-US" dirty="0"/>
          </a:p>
        </p:txBody>
      </p:sp>
    </p:spTree>
    <p:extLst>
      <p:ext uri="{BB962C8B-B14F-4D97-AF65-F5344CB8AC3E}">
        <p14:creationId xmlns:p14="http://schemas.microsoft.com/office/powerpoint/2010/main" val="418802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8</a:t>
            </a:fld>
            <a:endParaRPr lang="en-US" dirty="0"/>
          </a:p>
        </p:txBody>
      </p:sp>
    </p:spTree>
    <p:extLst>
      <p:ext uri="{BB962C8B-B14F-4D97-AF65-F5344CB8AC3E}">
        <p14:creationId xmlns:p14="http://schemas.microsoft.com/office/powerpoint/2010/main" val="161410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999D3-5E96-4290-B540-31D74CB22A68}" type="slidenum">
              <a:rPr lang="en-US" smtClean="0"/>
              <a:t>9</a:t>
            </a:fld>
            <a:endParaRPr lang="en-US" dirty="0"/>
          </a:p>
        </p:txBody>
      </p:sp>
    </p:spTree>
    <p:extLst>
      <p:ext uri="{BB962C8B-B14F-4D97-AF65-F5344CB8AC3E}">
        <p14:creationId xmlns:p14="http://schemas.microsoft.com/office/powerpoint/2010/main" val="41329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86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43573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291664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9553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46560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9" name="Text Placeholder 2"/>
          <p:cNvSpPr>
            <a:spLocks noGrp="1"/>
          </p:cNvSpPr>
          <p:nvPr>
            <p:ph idx="1"/>
          </p:nvPr>
        </p:nvSpPr>
        <p:spPr>
          <a:xfrm>
            <a:off x="284168" y="1828803"/>
            <a:ext cx="8574087" cy="4375277"/>
          </a:xfrm>
          <a:prstGeom prst="rect">
            <a:avLst/>
          </a:prstGeom>
        </p:spPr>
        <p:txBody>
          <a:bodyPr rtlCol="0">
            <a:normAutofit/>
          </a:bodyPr>
          <a:lstStyle>
            <a:lvl1pPr>
              <a:defRPr sz="1350">
                <a:solidFill>
                  <a:srgbClr val="000000"/>
                </a:solidFill>
              </a:defRPr>
            </a:lvl1pPr>
            <a:lvl2pPr>
              <a:defRPr sz="1350" b="0" i="0">
                <a:solidFill>
                  <a:srgbClr val="000000"/>
                </a:solidFill>
                <a:latin typeface="+mn-lt"/>
                <a:cs typeface="Whitney Book"/>
              </a:defRPr>
            </a:lvl2pPr>
            <a:lvl3pPr>
              <a:defRPr sz="1350" b="0" i="0">
                <a:solidFill>
                  <a:srgbClr val="000000"/>
                </a:solidFill>
                <a:latin typeface="+mn-lt"/>
                <a:cs typeface="Whitney Book"/>
              </a:defRPr>
            </a:lvl3pPr>
            <a:lvl4pPr>
              <a:defRPr sz="1350" b="0" i="0">
                <a:solidFill>
                  <a:srgbClr val="000000"/>
                </a:solidFill>
                <a:latin typeface="+mn-lt"/>
                <a:cs typeface="Whitney Book"/>
              </a:defRPr>
            </a:lvl4pPr>
            <a:lvl5pPr>
              <a:defRPr b="0" i="0">
                <a:solidFill>
                  <a:srgbClr val="000000"/>
                </a:solidFill>
                <a:latin typeface="+mn-lt"/>
                <a:cs typeface="Whitney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4168" y="630383"/>
            <a:ext cx="8574087" cy="967840"/>
          </a:xfrm>
          <a:prstGeom prst="rect">
            <a:avLst/>
          </a:prstGeom>
          <a:noFill/>
          <a:ln>
            <a:noFill/>
          </a:ln>
        </p:spPr>
        <p:txBody>
          <a:bodyPr wrap="none" rtlCol="0">
            <a:normAutofit/>
          </a:bodyPr>
          <a:lstStyle>
            <a:lvl1pPr algn="l">
              <a:defRPr sz="2700" b="0" i="0">
                <a:solidFill>
                  <a:schemeClr val="accent1"/>
                </a:solidFill>
                <a:latin typeface="+mn-lt"/>
                <a:cs typeface="Whitney Medium"/>
              </a:defRPr>
            </a:lvl1pPr>
          </a:lstStyle>
          <a:p>
            <a:r>
              <a:rPr lang="en-US" dirty="0"/>
              <a:t>Click to edit Master title style</a:t>
            </a:r>
            <a:endParaRPr dirty="0"/>
          </a:p>
        </p:txBody>
      </p:sp>
      <p:sp>
        <p:nvSpPr>
          <p:cNvPr id="8" name="Slide Number Placeholder 4"/>
          <p:cNvSpPr>
            <a:spLocks noGrp="1"/>
          </p:cNvSpPr>
          <p:nvPr>
            <p:ph type="sldNum" sz="quarter" idx="10"/>
          </p:nvPr>
        </p:nvSpPr>
        <p:spPr>
          <a:xfrm>
            <a:off x="8534409" y="304806"/>
            <a:ext cx="392113" cy="276225"/>
          </a:xfrm>
          <a:prstGeom prst="rect">
            <a:avLst/>
          </a:prstGeom>
        </p:spPr>
        <p:txBody>
          <a:bodyPr/>
          <a:lstStyle>
            <a:lvl1pPr>
              <a:defRPr sz="750"/>
            </a:lvl1pPr>
          </a:lstStyle>
          <a:p>
            <a:fld id="{A674F9AF-C56B-4379-AEBD-65544F283CE8}" type="slidenum">
              <a:rPr lang="en-US"/>
              <a:pPr/>
              <a:t>‹#›</a:t>
            </a:fld>
            <a:endParaRPr lang="en-US"/>
          </a:p>
        </p:txBody>
      </p:sp>
      <p:pic>
        <p:nvPicPr>
          <p:cNvPr id="11" name="Picture 10" descr="CBI_logo.png">
            <a:extLst>
              <a:ext uri="{FF2B5EF4-FFF2-40B4-BE49-F238E27FC236}">
                <a16:creationId xmlns:a16="http://schemas.microsoft.com/office/drawing/2014/main" id="{C6F53480-F76F-A146-821F-5BF15B63D215}"/>
              </a:ext>
            </a:extLst>
          </p:cNvPr>
          <p:cNvPicPr>
            <a:picLocks noChangeAspect="1"/>
          </p:cNvPicPr>
          <p:nvPr userDrawn="1"/>
        </p:nvPicPr>
        <p:blipFill>
          <a:blip r:embed="rId2" cstate="print"/>
          <a:srcRect/>
          <a:stretch>
            <a:fillRect/>
          </a:stretch>
        </p:blipFill>
        <p:spPr bwMode="auto">
          <a:xfrm>
            <a:off x="9883453" y="7402847"/>
            <a:ext cx="1967493" cy="425016"/>
          </a:xfrm>
          <a:prstGeom prst="rect">
            <a:avLst/>
          </a:prstGeom>
          <a:noFill/>
          <a:ln w="9525">
            <a:noFill/>
            <a:miter lim="800000"/>
            <a:headEnd/>
            <a:tailEnd/>
          </a:ln>
        </p:spPr>
      </p:pic>
      <p:pic>
        <p:nvPicPr>
          <p:cNvPr id="13" name="Picture 12" descr="CBI_logo.png">
            <a:extLst>
              <a:ext uri="{FF2B5EF4-FFF2-40B4-BE49-F238E27FC236}">
                <a16:creationId xmlns:a16="http://schemas.microsoft.com/office/drawing/2014/main" id="{9C0F456C-1F23-DA48-B896-17BBEFFD02ED}"/>
              </a:ext>
            </a:extLst>
          </p:cNvPr>
          <p:cNvPicPr>
            <a:picLocks noChangeAspect="1"/>
          </p:cNvPicPr>
          <p:nvPr userDrawn="1"/>
        </p:nvPicPr>
        <p:blipFill>
          <a:blip r:embed="rId2" cstate="print"/>
          <a:srcRect/>
          <a:stretch>
            <a:fillRect/>
          </a:stretch>
        </p:blipFill>
        <p:spPr bwMode="auto">
          <a:xfrm>
            <a:off x="10035853" y="7585727"/>
            <a:ext cx="1967493" cy="425016"/>
          </a:xfrm>
          <a:prstGeom prst="rect">
            <a:avLst/>
          </a:prstGeom>
          <a:noFill/>
          <a:ln w="9525">
            <a:noFill/>
            <a:miter lim="800000"/>
            <a:headEnd/>
            <a:tailEnd/>
          </a:ln>
        </p:spPr>
      </p:pic>
    </p:spTree>
    <p:extLst>
      <p:ext uri="{BB962C8B-B14F-4D97-AF65-F5344CB8AC3E}">
        <p14:creationId xmlns:p14="http://schemas.microsoft.com/office/powerpoint/2010/main" val="26420153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48"/>
            <a:ext cx="7696200" cy="4824753"/>
          </a:xfrm>
          <a:prstGeom prst="rect">
            <a:avLst/>
          </a:prstGeom>
        </p:spPr>
        <p:txBody>
          <a:bodyPr spcCol="180000">
            <a:normAutofit/>
          </a:bodyPr>
          <a:lstStyle>
            <a:lvl1pPr marL="0" indent="0">
              <a:buNone/>
              <a:defRPr sz="1350" baseline="0">
                <a:latin typeface="CALIBRI" charset="0"/>
              </a:defRPr>
            </a:lvl1pPr>
            <a:lvl2pPr marL="197644" indent="-154781">
              <a:defRPr sz="1350" baseline="0">
                <a:latin typeface="CALIBRI" charset="0"/>
              </a:defRPr>
            </a:lvl2pPr>
            <a:lvl3pPr marL="338138" indent="-136922">
              <a:defRPr sz="1350" baseline="0">
                <a:latin typeface="CALIBRI" charset="0"/>
              </a:defRPr>
            </a:lvl3pPr>
            <a:lvl4pPr>
              <a:defRPr sz="900"/>
            </a:lvl4pPr>
            <a:lvl5pPr>
              <a:defRPr sz="90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6"/>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72208" y="522119"/>
            <a:ext cx="8314592" cy="836613"/>
          </a:xfrm>
          <a:prstGeom prst="rect">
            <a:avLst/>
          </a:prstGeom>
        </p:spPr>
        <p:txBody>
          <a:bodyPr/>
          <a:lstStyle>
            <a:lvl1pPr>
              <a:defRPr sz="240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242538633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_Custom Layout">
    <p:spTree>
      <p:nvGrpSpPr>
        <p:cNvPr id="1" name=""/>
        <p:cNvGrpSpPr/>
        <p:nvPr/>
      </p:nvGrpSpPr>
      <p:grpSpPr>
        <a:xfrm>
          <a:off x="0" y="0"/>
          <a:ext cx="0" cy="0"/>
          <a:chOff x="0" y="0"/>
          <a:chExt cx="0" cy="0"/>
        </a:xfrm>
      </p:grpSpPr>
      <p:sp>
        <p:nvSpPr>
          <p:cNvPr id="113" name="Shape 113"/>
          <p:cNvSpPr>
            <a:spLocks noGrp="1"/>
          </p:cNvSpPr>
          <p:nvPr>
            <p:ph type="body" idx="1"/>
          </p:nvPr>
        </p:nvSpPr>
        <p:spPr>
          <a:xfrm>
            <a:off x="1066800" y="1371600"/>
            <a:ext cx="7696200" cy="4876800"/>
          </a:xfrm>
          <a:prstGeom prst="rect">
            <a:avLst/>
          </a:prstGeom>
        </p:spPr>
        <p:txBody>
          <a:bodyPr/>
          <a:lstStyle>
            <a:lvl1pPr marL="0" indent="0">
              <a:spcBef>
                <a:spcPts val="400"/>
              </a:spcBef>
              <a:buSzTx/>
              <a:buFontTx/>
              <a:buNone/>
              <a:defRPr sz="1800"/>
            </a:lvl1pPr>
            <a:lvl2pPr marL="263525" indent="-206375">
              <a:spcBef>
                <a:spcPts val="400"/>
              </a:spcBef>
              <a:buFontTx/>
              <a:defRPr sz="1800"/>
            </a:lvl2pPr>
            <a:lvl3pPr marL="450850" indent="-182562">
              <a:spcBef>
                <a:spcPts val="400"/>
              </a:spcBef>
              <a:buFontTx/>
              <a:defRPr sz="1800"/>
            </a:lvl3pPr>
            <a:lvl4pPr marL="1714500" indent="-342900">
              <a:spcBef>
                <a:spcPts val="400"/>
              </a:spcBef>
              <a:buFontTx/>
              <a:defRPr sz="1800"/>
            </a:lvl4pPr>
            <a:lvl5pPr marL="2171700" indent="-342900">
              <a:spcBef>
                <a:spcPts val="400"/>
              </a:spcBef>
              <a:buFontTx/>
              <a:defRPr sz="1800"/>
            </a:lvl5pPr>
          </a:lstStyle>
          <a:p>
            <a:r>
              <a:t>Click to edit Master text styles</a:t>
            </a:r>
          </a:p>
          <a:p>
            <a:pPr lvl="1"/>
            <a:r>
              <a:t>Second level</a:t>
            </a:r>
          </a:p>
          <a:p>
            <a:pPr lvl="2"/>
            <a:r>
              <a:t>Third level</a:t>
            </a:r>
          </a:p>
          <a:p>
            <a:pPr lvl="3"/>
            <a:r>
              <a:t>Fourth level</a:t>
            </a:r>
          </a:p>
          <a:p>
            <a:pPr lvl="4"/>
            <a:r>
              <a:t>Fifth level</a:t>
            </a:r>
          </a:p>
        </p:txBody>
      </p:sp>
      <p:sp>
        <p:nvSpPr>
          <p:cNvPr id="114" name="Shape 114"/>
          <p:cNvSpPr>
            <a:spLocks noGrp="1"/>
          </p:cNvSpPr>
          <p:nvPr>
            <p:ph type="title"/>
          </p:nvPr>
        </p:nvSpPr>
        <p:spPr>
          <a:xfrm>
            <a:off x="381000" y="533400"/>
            <a:ext cx="8382000" cy="533400"/>
          </a:xfrm>
          <a:prstGeom prst="rect">
            <a:avLst/>
          </a:prstGeom>
        </p:spPr>
        <p:txBody>
          <a:bodyPr anchor="t"/>
          <a:lstStyle>
            <a:lvl1pPr algn="l">
              <a:spcBef>
                <a:spcPts val="600"/>
              </a:spcBef>
              <a:defRPr sz="3200"/>
            </a:lvl1pPr>
          </a:lstStyle>
          <a:p>
            <a:r>
              <a:t>Click to edit Master title style</a:t>
            </a:r>
          </a:p>
        </p:txBody>
      </p:sp>
    </p:spTree>
    <p:extLst>
      <p:ext uri="{BB962C8B-B14F-4D97-AF65-F5344CB8AC3E}">
        <p14:creationId xmlns:p14="http://schemas.microsoft.com/office/powerpoint/2010/main" val="133324633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50"/>
            <a:ext cx="7696200" cy="4824753"/>
          </a:xfrm>
          <a:prstGeom prst="rect">
            <a:avLst/>
          </a:prstGeom>
        </p:spPr>
        <p:txBody>
          <a:bodyPr spcCol="180000">
            <a:normAutofit/>
          </a:bodyPr>
          <a:lstStyle>
            <a:lvl1pPr marL="0" indent="0">
              <a:buNone/>
              <a:defRPr sz="1215" baseline="0">
                <a:latin typeface="CALIBRI" charset="0"/>
              </a:defRPr>
            </a:lvl1pPr>
            <a:lvl2pPr marL="177875" indent="-139300">
              <a:defRPr sz="1215" baseline="0">
                <a:latin typeface="CALIBRI" charset="0"/>
              </a:defRPr>
            </a:lvl2pPr>
            <a:lvl3pPr marL="304316" indent="-123227">
              <a:defRPr sz="1215" baseline="0">
                <a:latin typeface="CALIBRI" charset="0"/>
              </a:defRPr>
            </a:lvl3pPr>
            <a:lvl4pPr>
              <a:defRPr sz="810"/>
            </a:lvl4pPr>
            <a:lvl5pPr>
              <a:defRPr sz="81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7"/>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23529" y="384143"/>
            <a:ext cx="8314592" cy="836613"/>
          </a:xfrm>
          <a:prstGeom prst="rect">
            <a:avLst/>
          </a:prstGeom>
        </p:spPr>
        <p:txBody>
          <a:bodyPr/>
          <a:lstStyle>
            <a:lvl1pPr algn="l">
              <a:defRPr sz="216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217596036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90893"/>
            <a:ext cx="8455033" cy="4466011"/>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4185796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31827"/>
            <a:ext cx="8413680" cy="4505945"/>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
        <p:nvSpPr>
          <p:cNvPr id="14" name="Title 1">
            <a:extLst>
              <a:ext uri="{FF2B5EF4-FFF2-40B4-BE49-F238E27FC236}">
                <a16:creationId xmlns:a16="http://schemas.microsoft.com/office/drawing/2014/main" id="{0F24E44A-79F4-2C4D-AB96-CA8AB8A09647}"/>
              </a:ext>
            </a:extLst>
          </p:cNvPr>
          <p:cNvSpPr>
            <a:spLocks noGrp="1"/>
          </p:cNvSpPr>
          <p:nvPr>
            <p:ph type="title" hasCustomPrompt="1"/>
          </p:nvPr>
        </p:nvSpPr>
        <p:spPr>
          <a:xfrm>
            <a:off x="1623725" y="502007"/>
            <a:ext cx="7048326" cy="580104"/>
          </a:xfrm>
          <a:prstGeom prst="rect">
            <a:avLst/>
          </a:prstGeom>
        </p:spPr>
        <p:txBody>
          <a:bodyPr anchor="ctr">
            <a:normAutofit/>
          </a:bodyPr>
          <a:lstStyle>
            <a:lvl1pPr>
              <a:lnSpc>
                <a:spcPts val="3600"/>
              </a:lnSpc>
              <a:defRPr sz="3000" b="1">
                <a:solidFill>
                  <a:srgbClr val="2961AA"/>
                </a:solidFill>
                <a:latin typeface="+mn-lt"/>
              </a:defRPr>
            </a:lvl1pPr>
          </a:lstStyle>
          <a:p>
            <a:r>
              <a:rPr lang="en-US" dirty="0"/>
              <a:t>3| Labelling &amp; Certification</a:t>
            </a:r>
          </a:p>
        </p:txBody>
      </p:sp>
    </p:spTree>
    <p:extLst>
      <p:ext uri="{BB962C8B-B14F-4D97-AF65-F5344CB8AC3E}">
        <p14:creationId xmlns:p14="http://schemas.microsoft.com/office/powerpoint/2010/main" val="334272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67A8-F420-4C78-A8FA-E55657D88000}"/>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49011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p:nvPr>
        </p:nvSpPr>
        <p:spPr>
          <a:xfrm>
            <a:off x="350495" y="1638279"/>
            <a:ext cx="8443009" cy="4562849"/>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4201885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7" y="1763958"/>
            <a:ext cx="8423778" cy="4189581"/>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10496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676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54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67A8-F420-4C78-A8FA-E55657D88000}"/>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5087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348-CC37-4145-AA37-34DFEEBB4FBB}"/>
              </a:ext>
            </a:extLst>
          </p:cNvPr>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529871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4155464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407900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222790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692708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348-CC37-4145-AA37-34DFEEBB4FBB}"/>
              </a:ext>
            </a:extLst>
          </p:cNvPr>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53242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046257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621789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646826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57081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721752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041658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9" name="Text Placeholder 2"/>
          <p:cNvSpPr>
            <a:spLocks noGrp="1"/>
          </p:cNvSpPr>
          <p:nvPr>
            <p:ph idx="1"/>
          </p:nvPr>
        </p:nvSpPr>
        <p:spPr>
          <a:xfrm>
            <a:off x="284168" y="1828803"/>
            <a:ext cx="8574087" cy="4375277"/>
          </a:xfrm>
          <a:prstGeom prst="rect">
            <a:avLst/>
          </a:prstGeom>
        </p:spPr>
        <p:txBody>
          <a:bodyPr rtlCol="0">
            <a:normAutofit/>
          </a:bodyPr>
          <a:lstStyle>
            <a:lvl1pPr>
              <a:defRPr sz="1350">
                <a:solidFill>
                  <a:srgbClr val="000000"/>
                </a:solidFill>
              </a:defRPr>
            </a:lvl1pPr>
            <a:lvl2pPr>
              <a:defRPr sz="1350" b="0" i="0">
                <a:solidFill>
                  <a:srgbClr val="000000"/>
                </a:solidFill>
                <a:latin typeface="+mn-lt"/>
                <a:cs typeface="Whitney Book"/>
              </a:defRPr>
            </a:lvl2pPr>
            <a:lvl3pPr>
              <a:defRPr sz="1350" b="0" i="0">
                <a:solidFill>
                  <a:srgbClr val="000000"/>
                </a:solidFill>
                <a:latin typeface="+mn-lt"/>
                <a:cs typeface="Whitney Book"/>
              </a:defRPr>
            </a:lvl3pPr>
            <a:lvl4pPr>
              <a:defRPr sz="1350" b="0" i="0">
                <a:solidFill>
                  <a:srgbClr val="000000"/>
                </a:solidFill>
                <a:latin typeface="+mn-lt"/>
                <a:cs typeface="Whitney Book"/>
              </a:defRPr>
            </a:lvl4pPr>
            <a:lvl5pPr>
              <a:defRPr b="0" i="0">
                <a:solidFill>
                  <a:srgbClr val="000000"/>
                </a:solidFill>
                <a:latin typeface="+mn-lt"/>
                <a:cs typeface="Whitney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4168" y="630383"/>
            <a:ext cx="8574087" cy="967840"/>
          </a:xfrm>
          <a:prstGeom prst="rect">
            <a:avLst/>
          </a:prstGeom>
          <a:noFill/>
          <a:ln>
            <a:noFill/>
          </a:ln>
        </p:spPr>
        <p:txBody>
          <a:bodyPr wrap="none" rtlCol="0">
            <a:normAutofit/>
          </a:bodyPr>
          <a:lstStyle>
            <a:lvl1pPr algn="l">
              <a:defRPr sz="2700" b="0" i="0">
                <a:solidFill>
                  <a:schemeClr val="accent1"/>
                </a:solidFill>
                <a:latin typeface="+mn-lt"/>
                <a:cs typeface="Whitney Medium"/>
              </a:defRPr>
            </a:lvl1pPr>
          </a:lstStyle>
          <a:p>
            <a:r>
              <a:rPr lang="en-US" dirty="0"/>
              <a:t>Click to edit Master title style</a:t>
            </a:r>
            <a:endParaRPr dirty="0"/>
          </a:p>
        </p:txBody>
      </p:sp>
      <p:sp>
        <p:nvSpPr>
          <p:cNvPr id="8" name="Slide Number Placeholder 4"/>
          <p:cNvSpPr>
            <a:spLocks noGrp="1"/>
          </p:cNvSpPr>
          <p:nvPr>
            <p:ph type="sldNum" sz="quarter" idx="10"/>
          </p:nvPr>
        </p:nvSpPr>
        <p:spPr>
          <a:xfrm>
            <a:off x="8534409" y="304806"/>
            <a:ext cx="392113" cy="276225"/>
          </a:xfrm>
          <a:prstGeom prst="rect">
            <a:avLst/>
          </a:prstGeom>
        </p:spPr>
        <p:txBody>
          <a:bodyPr/>
          <a:lstStyle>
            <a:lvl1pPr>
              <a:defRPr sz="750"/>
            </a:lvl1pPr>
          </a:lstStyle>
          <a:p>
            <a:fld id="{A674F9AF-C56B-4379-AEBD-65544F283CE8}" type="slidenum">
              <a:rPr lang="en-US"/>
              <a:pPr/>
              <a:t>‹#›</a:t>
            </a:fld>
            <a:endParaRPr lang="en-US"/>
          </a:p>
        </p:txBody>
      </p:sp>
      <p:pic>
        <p:nvPicPr>
          <p:cNvPr id="11" name="Picture 10" descr="CBI_logo.png">
            <a:extLst>
              <a:ext uri="{FF2B5EF4-FFF2-40B4-BE49-F238E27FC236}">
                <a16:creationId xmlns:a16="http://schemas.microsoft.com/office/drawing/2014/main" id="{C6F53480-F76F-A146-821F-5BF15B63D215}"/>
              </a:ext>
            </a:extLst>
          </p:cNvPr>
          <p:cNvPicPr>
            <a:picLocks noChangeAspect="1"/>
          </p:cNvPicPr>
          <p:nvPr userDrawn="1"/>
        </p:nvPicPr>
        <p:blipFill>
          <a:blip r:embed="rId2" cstate="print"/>
          <a:srcRect/>
          <a:stretch>
            <a:fillRect/>
          </a:stretch>
        </p:blipFill>
        <p:spPr bwMode="auto">
          <a:xfrm>
            <a:off x="9883453" y="7402847"/>
            <a:ext cx="1967493" cy="425016"/>
          </a:xfrm>
          <a:prstGeom prst="rect">
            <a:avLst/>
          </a:prstGeom>
          <a:noFill/>
          <a:ln w="9525">
            <a:noFill/>
            <a:miter lim="800000"/>
            <a:headEnd/>
            <a:tailEnd/>
          </a:ln>
        </p:spPr>
      </p:pic>
      <p:pic>
        <p:nvPicPr>
          <p:cNvPr id="13" name="Picture 12" descr="CBI_logo.png">
            <a:extLst>
              <a:ext uri="{FF2B5EF4-FFF2-40B4-BE49-F238E27FC236}">
                <a16:creationId xmlns:a16="http://schemas.microsoft.com/office/drawing/2014/main" id="{9C0F456C-1F23-DA48-B896-17BBEFFD02ED}"/>
              </a:ext>
            </a:extLst>
          </p:cNvPr>
          <p:cNvPicPr>
            <a:picLocks noChangeAspect="1"/>
          </p:cNvPicPr>
          <p:nvPr userDrawn="1"/>
        </p:nvPicPr>
        <p:blipFill>
          <a:blip r:embed="rId2" cstate="print"/>
          <a:srcRect/>
          <a:stretch>
            <a:fillRect/>
          </a:stretch>
        </p:blipFill>
        <p:spPr bwMode="auto">
          <a:xfrm>
            <a:off x="10035853" y="7585727"/>
            <a:ext cx="1967493" cy="425016"/>
          </a:xfrm>
          <a:prstGeom prst="rect">
            <a:avLst/>
          </a:prstGeom>
          <a:noFill/>
          <a:ln w="9525">
            <a:noFill/>
            <a:miter lim="800000"/>
            <a:headEnd/>
            <a:tailEnd/>
          </a:ln>
        </p:spPr>
      </p:pic>
    </p:spTree>
    <p:extLst>
      <p:ext uri="{BB962C8B-B14F-4D97-AF65-F5344CB8AC3E}">
        <p14:creationId xmlns:p14="http://schemas.microsoft.com/office/powerpoint/2010/main" val="4970479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48"/>
            <a:ext cx="7696200" cy="4824753"/>
          </a:xfrm>
          <a:prstGeom prst="rect">
            <a:avLst/>
          </a:prstGeom>
        </p:spPr>
        <p:txBody>
          <a:bodyPr spcCol="180000">
            <a:normAutofit/>
          </a:bodyPr>
          <a:lstStyle>
            <a:lvl1pPr marL="0" indent="0">
              <a:buNone/>
              <a:defRPr sz="1350" baseline="0">
                <a:latin typeface="CALIBRI" charset="0"/>
              </a:defRPr>
            </a:lvl1pPr>
            <a:lvl2pPr marL="197644" indent="-154781">
              <a:defRPr sz="1350" baseline="0">
                <a:latin typeface="CALIBRI" charset="0"/>
              </a:defRPr>
            </a:lvl2pPr>
            <a:lvl3pPr marL="338138" indent="-136922">
              <a:defRPr sz="1350" baseline="0">
                <a:latin typeface="CALIBRI" charset="0"/>
              </a:defRPr>
            </a:lvl3pPr>
            <a:lvl4pPr>
              <a:defRPr sz="900"/>
            </a:lvl4pPr>
            <a:lvl5pPr>
              <a:defRPr sz="90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6"/>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72208" y="522119"/>
            <a:ext cx="8314592" cy="836613"/>
          </a:xfrm>
          <a:prstGeom prst="rect">
            <a:avLst/>
          </a:prstGeom>
        </p:spPr>
        <p:txBody>
          <a:bodyPr/>
          <a:lstStyle>
            <a:lvl1pPr>
              <a:defRPr sz="240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313239076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5_Custom Layout">
    <p:spTree>
      <p:nvGrpSpPr>
        <p:cNvPr id="1" name=""/>
        <p:cNvGrpSpPr/>
        <p:nvPr/>
      </p:nvGrpSpPr>
      <p:grpSpPr>
        <a:xfrm>
          <a:off x="0" y="0"/>
          <a:ext cx="0" cy="0"/>
          <a:chOff x="0" y="0"/>
          <a:chExt cx="0" cy="0"/>
        </a:xfrm>
      </p:grpSpPr>
      <p:sp>
        <p:nvSpPr>
          <p:cNvPr id="113" name="Shape 113"/>
          <p:cNvSpPr>
            <a:spLocks noGrp="1"/>
          </p:cNvSpPr>
          <p:nvPr>
            <p:ph type="body" idx="1"/>
          </p:nvPr>
        </p:nvSpPr>
        <p:spPr>
          <a:xfrm>
            <a:off x="1066800" y="1371600"/>
            <a:ext cx="7696200" cy="4876800"/>
          </a:xfrm>
          <a:prstGeom prst="rect">
            <a:avLst/>
          </a:prstGeom>
        </p:spPr>
        <p:txBody>
          <a:bodyPr/>
          <a:lstStyle>
            <a:lvl1pPr marL="0" indent="0">
              <a:spcBef>
                <a:spcPts val="400"/>
              </a:spcBef>
              <a:buSzTx/>
              <a:buFontTx/>
              <a:buNone/>
              <a:defRPr sz="1800"/>
            </a:lvl1pPr>
            <a:lvl2pPr marL="263525" indent="-206375">
              <a:spcBef>
                <a:spcPts val="400"/>
              </a:spcBef>
              <a:buFontTx/>
              <a:defRPr sz="1800"/>
            </a:lvl2pPr>
            <a:lvl3pPr marL="450850" indent="-182562">
              <a:spcBef>
                <a:spcPts val="400"/>
              </a:spcBef>
              <a:buFontTx/>
              <a:defRPr sz="1800"/>
            </a:lvl3pPr>
            <a:lvl4pPr marL="1714500" indent="-342900">
              <a:spcBef>
                <a:spcPts val="400"/>
              </a:spcBef>
              <a:buFontTx/>
              <a:defRPr sz="1800"/>
            </a:lvl4pPr>
            <a:lvl5pPr marL="2171700" indent="-342900">
              <a:spcBef>
                <a:spcPts val="400"/>
              </a:spcBef>
              <a:buFontTx/>
              <a:defRPr sz="1800"/>
            </a:lvl5pPr>
          </a:lstStyle>
          <a:p>
            <a:r>
              <a:t>Click to edit Master text styles</a:t>
            </a:r>
          </a:p>
          <a:p>
            <a:pPr lvl="1"/>
            <a:r>
              <a:t>Second level</a:t>
            </a:r>
          </a:p>
          <a:p>
            <a:pPr lvl="2"/>
            <a:r>
              <a:t>Third level</a:t>
            </a:r>
          </a:p>
          <a:p>
            <a:pPr lvl="3"/>
            <a:r>
              <a:t>Fourth level</a:t>
            </a:r>
          </a:p>
          <a:p>
            <a:pPr lvl="4"/>
            <a:r>
              <a:t>Fifth level</a:t>
            </a:r>
          </a:p>
        </p:txBody>
      </p:sp>
      <p:sp>
        <p:nvSpPr>
          <p:cNvPr id="114" name="Shape 114"/>
          <p:cNvSpPr>
            <a:spLocks noGrp="1"/>
          </p:cNvSpPr>
          <p:nvPr>
            <p:ph type="title"/>
          </p:nvPr>
        </p:nvSpPr>
        <p:spPr>
          <a:xfrm>
            <a:off x="381000" y="533400"/>
            <a:ext cx="8382000" cy="533400"/>
          </a:xfrm>
          <a:prstGeom prst="rect">
            <a:avLst/>
          </a:prstGeom>
        </p:spPr>
        <p:txBody>
          <a:bodyPr anchor="t"/>
          <a:lstStyle>
            <a:lvl1pPr algn="l">
              <a:spcBef>
                <a:spcPts val="600"/>
              </a:spcBef>
              <a:defRPr sz="3200"/>
            </a:lvl1pPr>
          </a:lstStyle>
          <a:p>
            <a:r>
              <a:t>Click to edit Master title style</a:t>
            </a:r>
          </a:p>
        </p:txBody>
      </p:sp>
    </p:spTree>
    <p:extLst>
      <p:ext uri="{BB962C8B-B14F-4D97-AF65-F5344CB8AC3E}">
        <p14:creationId xmlns:p14="http://schemas.microsoft.com/office/powerpoint/2010/main" val="24415335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50"/>
            <a:ext cx="7696200" cy="4824753"/>
          </a:xfrm>
          <a:prstGeom prst="rect">
            <a:avLst/>
          </a:prstGeom>
        </p:spPr>
        <p:txBody>
          <a:bodyPr spcCol="180000">
            <a:normAutofit/>
          </a:bodyPr>
          <a:lstStyle>
            <a:lvl1pPr marL="0" indent="0">
              <a:buNone/>
              <a:defRPr sz="1215" baseline="0">
                <a:latin typeface="CALIBRI" charset="0"/>
              </a:defRPr>
            </a:lvl1pPr>
            <a:lvl2pPr marL="177875" indent="-139300">
              <a:defRPr sz="1215" baseline="0">
                <a:latin typeface="CALIBRI" charset="0"/>
              </a:defRPr>
            </a:lvl2pPr>
            <a:lvl3pPr marL="304316" indent="-123227">
              <a:defRPr sz="1215" baseline="0">
                <a:latin typeface="CALIBRI" charset="0"/>
              </a:defRPr>
            </a:lvl3pPr>
            <a:lvl4pPr>
              <a:defRPr sz="810"/>
            </a:lvl4pPr>
            <a:lvl5pPr>
              <a:defRPr sz="81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7"/>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23529" y="384143"/>
            <a:ext cx="8314592" cy="836613"/>
          </a:xfrm>
          <a:prstGeom prst="rect">
            <a:avLst/>
          </a:prstGeom>
        </p:spPr>
        <p:txBody>
          <a:bodyPr/>
          <a:lstStyle>
            <a:lvl1pPr algn="l">
              <a:defRPr sz="216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68287953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796329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90893"/>
            <a:ext cx="8455033" cy="4466011"/>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91561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31827"/>
            <a:ext cx="8413680" cy="4505945"/>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
        <p:nvSpPr>
          <p:cNvPr id="14" name="Title 1">
            <a:extLst>
              <a:ext uri="{FF2B5EF4-FFF2-40B4-BE49-F238E27FC236}">
                <a16:creationId xmlns:a16="http://schemas.microsoft.com/office/drawing/2014/main" id="{0F24E44A-79F4-2C4D-AB96-CA8AB8A09647}"/>
              </a:ext>
            </a:extLst>
          </p:cNvPr>
          <p:cNvSpPr>
            <a:spLocks noGrp="1"/>
          </p:cNvSpPr>
          <p:nvPr>
            <p:ph type="title" hasCustomPrompt="1"/>
          </p:nvPr>
        </p:nvSpPr>
        <p:spPr>
          <a:xfrm>
            <a:off x="1623725" y="502007"/>
            <a:ext cx="7048326" cy="580104"/>
          </a:xfrm>
          <a:prstGeom prst="rect">
            <a:avLst/>
          </a:prstGeom>
        </p:spPr>
        <p:txBody>
          <a:bodyPr anchor="ctr">
            <a:normAutofit/>
          </a:bodyPr>
          <a:lstStyle>
            <a:lvl1pPr>
              <a:lnSpc>
                <a:spcPts val="3600"/>
              </a:lnSpc>
              <a:defRPr sz="3000" b="1">
                <a:solidFill>
                  <a:srgbClr val="2961AA"/>
                </a:solidFill>
                <a:latin typeface="+mn-lt"/>
              </a:defRPr>
            </a:lvl1pPr>
          </a:lstStyle>
          <a:p>
            <a:r>
              <a:rPr lang="en-US" dirty="0"/>
              <a:t>3| Labelling &amp; Certification</a:t>
            </a:r>
          </a:p>
        </p:txBody>
      </p:sp>
    </p:spTree>
    <p:extLst>
      <p:ext uri="{BB962C8B-B14F-4D97-AF65-F5344CB8AC3E}">
        <p14:creationId xmlns:p14="http://schemas.microsoft.com/office/powerpoint/2010/main" val="1108667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p:nvPr>
        </p:nvSpPr>
        <p:spPr>
          <a:xfrm>
            <a:off x="350495" y="1638279"/>
            <a:ext cx="8443009" cy="4562849"/>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4151444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7" y="1763958"/>
            <a:ext cx="8423778" cy="4189581"/>
          </a:xfrm>
          <a:prstGeom prst="rect">
            <a:avLst/>
          </a:prstGeo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2228682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97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233602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67A8-F420-4C78-A8FA-E55657D880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8576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348-CC37-4145-AA37-34DFEEBB4FB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2420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145025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05010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315862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687714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188670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79600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764400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906216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724793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207633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183388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9" name="Text Placeholder 2"/>
          <p:cNvSpPr>
            <a:spLocks noGrp="1"/>
          </p:cNvSpPr>
          <p:nvPr>
            <p:ph idx="1"/>
          </p:nvPr>
        </p:nvSpPr>
        <p:spPr>
          <a:xfrm>
            <a:off x="284168" y="1828803"/>
            <a:ext cx="8574087" cy="4375277"/>
          </a:xfrm>
          <a:prstGeom prst="rect">
            <a:avLst/>
          </a:prstGeom>
        </p:spPr>
        <p:txBody>
          <a:bodyPr rtlCol="0">
            <a:normAutofit/>
          </a:bodyPr>
          <a:lstStyle>
            <a:lvl1pPr>
              <a:defRPr sz="1350">
                <a:solidFill>
                  <a:srgbClr val="000000"/>
                </a:solidFill>
              </a:defRPr>
            </a:lvl1pPr>
            <a:lvl2pPr>
              <a:defRPr sz="1350" b="0" i="0">
                <a:solidFill>
                  <a:srgbClr val="000000"/>
                </a:solidFill>
                <a:latin typeface="+mn-lt"/>
                <a:cs typeface="Whitney Book"/>
              </a:defRPr>
            </a:lvl2pPr>
            <a:lvl3pPr>
              <a:defRPr sz="1350" b="0" i="0">
                <a:solidFill>
                  <a:srgbClr val="000000"/>
                </a:solidFill>
                <a:latin typeface="+mn-lt"/>
                <a:cs typeface="Whitney Book"/>
              </a:defRPr>
            </a:lvl3pPr>
            <a:lvl4pPr>
              <a:defRPr sz="1350" b="0" i="0">
                <a:solidFill>
                  <a:srgbClr val="000000"/>
                </a:solidFill>
                <a:latin typeface="+mn-lt"/>
                <a:cs typeface="Whitney Book"/>
              </a:defRPr>
            </a:lvl4pPr>
            <a:lvl5pPr>
              <a:defRPr b="0" i="0">
                <a:solidFill>
                  <a:srgbClr val="000000"/>
                </a:solidFill>
                <a:latin typeface="+mn-lt"/>
                <a:cs typeface="Whitney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4168" y="630383"/>
            <a:ext cx="8574087" cy="967840"/>
          </a:xfrm>
          <a:prstGeom prst="rect">
            <a:avLst/>
          </a:prstGeom>
          <a:noFill/>
          <a:ln>
            <a:noFill/>
          </a:ln>
        </p:spPr>
        <p:txBody>
          <a:bodyPr wrap="none" rtlCol="0">
            <a:normAutofit/>
          </a:bodyPr>
          <a:lstStyle>
            <a:lvl1pPr algn="l">
              <a:defRPr sz="2700" b="0" i="0">
                <a:solidFill>
                  <a:schemeClr val="accent1"/>
                </a:solidFill>
                <a:latin typeface="+mn-lt"/>
                <a:cs typeface="Whitney Medium"/>
              </a:defRPr>
            </a:lvl1pPr>
          </a:lstStyle>
          <a:p>
            <a:r>
              <a:rPr lang="en-US" dirty="0"/>
              <a:t>Click to edit Master title style</a:t>
            </a:r>
            <a:endParaRPr dirty="0"/>
          </a:p>
        </p:txBody>
      </p:sp>
      <p:sp>
        <p:nvSpPr>
          <p:cNvPr id="8" name="Slide Number Placeholder 4"/>
          <p:cNvSpPr>
            <a:spLocks noGrp="1"/>
          </p:cNvSpPr>
          <p:nvPr>
            <p:ph type="sldNum" sz="quarter" idx="10"/>
          </p:nvPr>
        </p:nvSpPr>
        <p:spPr>
          <a:xfrm>
            <a:off x="8534409" y="304806"/>
            <a:ext cx="392113" cy="276225"/>
          </a:xfrm>
          <a:prstGeom prst="rect">
            <a:avLst/>
          </a:prstGeom>
        </p:spPr>
        <p:txBody>
          <a:bodyPr/>
          <a:lstStyle>
            <a:lvl1pPr>
              <a:defRPr sz="750"/>
            </a:lvl1pPr>
          </a:lstStyle>
          <a:p>
            <a:fld id="{A674F9AF-C56B-4379-AEBD-65544F283CE8}" type="slidenum">
              <a:rPr lang="en-US"/>
              <a:pPr/>
              <a:t>‹#›</a:t>
            </a:fld>
            <a:endParaRPr lang="en-US"/>
          </a:p>
        </p:txBody>
      </p:sp>
      <p:pic>
        <p:nvPicPr>
          <p:cNvPr id="11" name="Picture 10" descr="CBI_logo.png">
            <a:extLst>
              <a:ext uri="{FF2B5EF4-FFF2-40B4-BE49-F238E27FC236}">
                <a16:creationId xmlns:a16="http://schemas.microsoft.com/office/drawing/2014/main" id="{C6F53480-F76F-A146-821F-5BF15B63D215}"/>
              </a:ext>
            </a:extLst>
          </p:cNvPr>
          <p:cNvPicPr>
            <a:picLocks noChangeAspect="1"/>
          </p:cNvPicPr>
          <p:nvPr userDrawn="1"/>
        </p:nvPicPr>
        <p:blipFill>
          <a:blip r:embed="rId2" cstate="print"/>
          <a:srcRect/>
          <a:stretch>
            <a:fillRect/>
          </a:stretch>
        </p:blipFill>
        <p:spPr bwMode="auto">
          <a:xfrm>
            <a:off x="9883453" y="7402847"/>
            <a:ext cx="1967493" cy="425016"/>
          </a:xfrm>
          <a:prstGeom prst="rect">
            <a:avLst/>
          </a:prstGeom>
          <a:noFill/>
          <a:ln w="9525">
            <a:noFill/>
            <a:miter lim="800000"/>
            <a:headEnd/>
            <a:tailEnd/>
          </a:ln>
        </p:spPr>
      </p:pic>
      <p:pic>
        <p:nvPicPr>
          <p:cNvPr id="13" name="Picture 12" descr="CBI_logo.png">
            <a:extLst>
              <a:ext uri="{FF2B5EF4-FFF2-40B4-BE49-F238E27FC236}">
                <a16:creationId xmlns:a16="http://schemas.microsoft.com/office/drawing/2014/main" id="{9C0F456C-1F23-DA48-B896-17BBEFFD02ED}"/>
              </a:ext>
            </a:extLst>
          </p:cNvPr>
          <p:cNvPicPr>
            <a:picLocks noChangeAspect="1"/>
          </p:cNvPicPr>
          <p:nvPr userDrawn="1"/>
        </p:nvPicPr>
        <p:blipFill>
          <a:blip r:embed="rId2" cstate="print"/>
          <a:srcRect/>
          <a:stretch>
            <a:fillRect/>
          </a:stretch>
        </p:blipFill>
        <p:spPr bwMode="auto">
          <a:xfrm>
            <a:off x="10035853" y="7585727"/>
            <a:ext cx="1967493" cy="425016"/>
          </a:xfrm>
          <a:prstGeom prst="rect">
            <a:avLst/>
          </a:prstGeom>
          <a:noFill/>
          <a:ln w="9525">
            <a:noFill/>
            <a:miter lim="800000"/>
            <a:headEnd/>
            <a:tailEnd/>
          </a:ln>
        </p:spPr>
      </p:pic>
    </p:spTree>
    <p:extLst>
      <p:ext uri="{BB962C8B-B14F-4D97-AF65-F5344CB8AC3E}">
        <p14:creationId xmlns:p14="http://schemas.microsoft.com/office/powerpoint/2010/main" val="38894325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48"/>
            <a:ext cx="7696200" cy="4824753"/>
          </a:xfrm>
        </p:spPr>
        <p:txBody>
          <a:bodyPr spcCol="180000">
            <a:normAutofit/>
          </a:bodyPr>
          <a:lstStyle>
            <a:lvl1pPr marL="0" indent="0">
              <a:buNone/>
              <a:defRPr sz="1350" baseline="0">
                <a:latin typeface="CALIBRI" charset="0"/>
              </a:defRPr>
            </a:lvl1pPr>
            <a:lvl2pPr marL="197644" indent="-154781">
              <a:defRPr sz="1350" baseline="0">
                <a:latin typeface="CALIBRI" charset="0"/>
              </a:defRPr>
            </a:lvl2pPr>
            <a:lvl3pPr marL="338138" indent="-136922">
              <a:defRPr sz="1350" baseline="0">
                <a:latin typeface="CALIBRI" charset="0"/>
              </a:defRPr>
            </a:lvl3pPr>
            <a:lvl4pPr>
              <a:defRPr sz="900"/>
            </a:lvl4pPr>
            <a:lvl5pPr>
              <a:defRPr sz="90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6"/>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72208" y="522119"/>
            <a:ext cx="8314592" cy="836613"/>
          </a:xfrm>
        </p:spPr>
        <p:txBody>
          <a:bodyPr/>
          <a:lstStyle>
            <a:lvl1pPr>
              <a:defRPr sz="240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6183971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500779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5_Custom Layout">
    <p:spTree>
      <p:nvGrpSpPr>
        <p:cNvPr id="1" name=""/>
        <p:cNvGrpSpPr/>
        <p:nvPr/>
      </p:nvGrpSpPr>
      <p:grpSpPr>
        <a:xfrm>
          <a:off x="0" y="0"/>
          <a:ext cx="0" cy="0"/>
          <a:chOff x="0" y="0"/>
          <a:chExt cx="0" cy="0"/>
        </a:xfrm>
      </p:grpSpPr>
      <p:sp>
        <p:nvSpPr>
          <p:cNvPr id="113" name="Shape 113"/>
          <p:cNvSpPr>
            <a:spLocks noGrp="1"/>
          </p:cNvSpPr>
          <p:nvPr>
            <p:ph type="body" idx="1"/>
          </p:nvPr>
        </p:nvSpPr>
        <p:spPr>
          <a:xfrm>
            <a:off x="1066800" y="1371600"/>
            <a:ext cx="7696200" cy="4876800"/>
          </a:xfrm>
          <a:prstGeom prst="rect">
            <a:avLst/>
          </a:prstGeom>
        </p:spPr>
        <p:txBody>
          <a:bodyPr/>
          <a:lstStyle>
            <a:lvl1pPr marL="0" indent="0">
              <a:spcBef>
                <a:spcPts val="400"/>
              </a:spcBef>
              <a:buSzTx/>
              <a:buFontTx/>
              <a:buNone/>
              <a:defRPr sz="1800"/>
            </a:lvl1pPr>
            <a:lvl2pPr marL="263525" indent="-206375">
              <a:spcBef>
                <a:spcPts val="400"/>
              </a:spcBef>
              <a:buFontTx/>
              <a:defRPr sz="1800"/>
            </a:lvl2pPr>
            <a:lvl3pPr marL="450850" indent="-182562">
              <a:spcBef>
                <a:spcPts val="400"/>
              </a:spcBef>
              <a:buFontTx/>
              <a:defRPr sz="1800"/>
            </a:lvl3pPr>
            <a:lvl4pPr marL="1714500" indent="-342900">
              <a:spcBef>
                <a:spcPts val="400"/>
              </a:spcBef>
              <a:buFontTx/>
              <a:defRPr sz="1800"/>
            </a:lvl4pPr>
            <a:lvl5pPr marL="2171700" indent="-342900">
              <a:spcBef>
                <a:spcPts val="400"/>
              </a:spcBef>
              <a:buFontTx/>
              <a:defRPr sz="1800"/>
            </a:lvl5pPr>
          </a:lstStyle>
          <a:p>
            <a:r>
              <a:t>Click to edit Master text styles</a:t>
            </a:r>
          </a:p>
          <a:p>
            <a:pPr lvl="1"/>
            <a:r>
              <a:t>Second level</a:t>
            </a:r>
          </a:p>
          <a:p>
            <a:pPr lvl="2"/>
            <a:r>
              <a:t>Third level</a:t>
            </a:r>
          </a:p>
          <a:p>
            <a:pPr lvl="3"/>
            <a:r>
              <a:t>Fourth level</a:t>
            </a:r>
          </a:p>
          <a:p>
            <a:pPr lvl="4"/>
            <a:r>
              <a:t>Fifth level</a:t>
            </a:r>
          </a:p>
        </p:txBody>
      </p:sp>
      <p:sp>
        <p:nvSpPr>
          <p:cNvPr id="114" name="Shape 114"/>
          <p:cNvSpPr>
            <a:spLocks noGrp="1"/>
          </p:cNvSpPr>
          <p:nvPr>
            <p:ph type="title"/>
          </p:nvPr>
        </p:nvSpPr>
        <p:spPr>
          <a:xfrm>
            <a:off x="381000" y="533400"/>
            <a:ext cx="8382000" cy="533400"/>
          </a:xfrm>
          <a:prstGeom prst="rect">
            <a:avLst/>
          </a:prstGeom>
        </p:spPr>
        <p:txBody>
          <a:bodyPr anchor="t"/>
          <a:lstStyle>
            <a:lvl1pPr algn="l">
              <a:spcBef>
                <a:spcPts val="600"/>
              </a:spcBef>
              <a:defRPr sz="3200"/>
            </a:lvl1pPr>
          </a:lstStyle>
          <a:p>
            <a:r>
              <a:t>Click to edit Master title style</a:t>
            </a:r>
          </a:p>
        </p:txBody>
      </p:sp>
    </p:spTree>
    <p:extLst>
      <p:ext uri="{BB962C8B-B14F-4D97-AF65-F5344CB8AC3E}">
        <p14:creationId xmlns:p14="http://schemas.microsoft.com/office/powerpoint/2010/main" val="127220217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50"/>
            <a:ext cx="7696200" cy="4824753"/>
          </a:xfrm>
        </p:spPr>
        <p:txBody>
          <a:bodyPr spcCol="180000">
            <a:normAutofit/>
          </a:bodyPr>
          <a:lstStyle>
            <a:lvl1pPr marL="0" indent="0">
              <a:buNone/>
              <a:defRPr sz="1215" baseline="0">
                <a:latin typeface="CALIBRI" charset="0"/>
              </a:defRPr>
            </a:lvl1pPr>
            <a:lvl2pPr marL="177875" indent="-139300">
              <a:defRPr sz="1215" baseline="0">
                <a:latin typeface="CALIBRI" charset="0"/>
              </a:defRPr>
            </a:lvl2pPr>
            <a:lvl3pPr marL="304316" indent="-123227">
              <a:defRPr sz="1215" baseline="0">
                <a:latin typeface="CALIBRI" charset="0"/>
              </a:defRPr>
            </a:lvl3pPr>
            <a:lvl4pPr>
              <a:defRPr sz="810"/>
            </a:lvl4pPr>
            <a:lvl5pPr>
              <a:defRPr sz="81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7"/>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23529" y="384143"/>
            <a:ext cx="8314592" cy="836613"/>
          </a:xfrm>
        </p:spPr>
        <p:txBody>
          <a:bodyPr/>
          <a:lstStyle>
            <a:lvl1pPr algn="l">
              <a:defRPr sz="216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247882626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90893"/>
            <a:ext cx="8455033" cy="4466011"/>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2448825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31827"/>
            <a:ext cx="8413680" cy="4505945"/>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
        <p:nvSpPr>
          <p:cNvPr id="14" name="Title 1">
            <a:extLst>
              <a:ext uri="{FF2B5EF4-FFF2-40B4-BE49-F238E27FC236}">
                <a16:creationId xmlns:a16="http://schemas.microsoft.com/office/drawing/2014/main" id="{0F24E44A-79F4-2C4D-AB96-CA8AB8A09647}"/>
              </a:ext>
            </a:extLst>
          </p:cNvPr>
          <p:cNvSpPr>
            <a:spLocks noGrp="1"/>
          </p:cNvSpPr>
          <p:nvPr>
            <p:ph type="title" hasCustomPrompt="1"/>
          </p:nvPr>
        </p:nvSpPr>
        <p:spPr>
          <a:xfrm>
            <a:off x="1623725" y="502007"/>
            <a:ext cx="7048326" cy="580104"/>
          </a:xfrm>
        </p:spPr>
        <p:txBody>
          <a:bodyPr anchor="ctr">
            <a:normAutofit/>
          </a:bodyPr>
          <a:lstStyle>
            <a:lvl1pPr>
              <a:lnSpc>
                <a:spcPts val="3600"/>
              </a:lnSpc>
              <a:defRPr sz="3000" b="1">
                <a:solidFill>
                  <a:srgbClr val="2961AA"/>
                </a:solidFill>
                <a:latin typeface="+mn-lt"/>
              </a:defRPr>
            </a:lvl1pPr>
          </a:lstStyle>
          <a:p>
            <a:r>
              <a:rPr lang="en-US" dirty="0"/>
              <a:t>3| Labelling &amp; Certification</a:t>
            </a:r>
          </a:p>
        </p:txBody>
      </p:sp>
    </p:spTree>
    <p:extLst>
      <p:ext uri="{BB962C8B-B14F-4D97-AF65-F5344CB8AC3E}">
        <p14:creationId xmlns:p14="http://schemas.microsoft.com/office/powerpoint/2010/main" val="3257323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p:nvPr>
        </p:nvSpPr>
        <p:spPr>
          <a:xfrm>
            <a:off x="350495" y="1638279"/>
            <a:ext cx="8443009" cy="4562849"/>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1346839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7" y="1763958"/>
            <a:ext cx="8423778" cy="4189581"/>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3030121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16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487394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67A8-F420-4C78-A8FA-E55657D880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1421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348-CC37-4145-AA37-34DFEEBB4FB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2857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582871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598273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192507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4180903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4084635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249895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159648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457014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20622537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328057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8894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19346179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9" name="Text Placeholder 2"/>
          <p:cNvSpPr>
            <a:spLocks noGrp="1"/>
          </p:cNvSpPr>
          <p:nvPr>
            <p:ph idx="1"/>
          </p:nvPr>
        </p:nvSpPr>
        <p:spPr>
          <a:xfrm>
            <a:off x="284168" y="1828803"/>
            <a:ext cx="8574087" cy="4375277"/>
          </a:xfrm>
          <a:prstGeom prst="rect">
            <a:avLst/>
          </a:prstGeom>
        </p:spPr>
        <p:txBody>
          <a:bodyPr rtlCol="0">
            <a:normAutofit/>
          </a:bodyPr>
          <a:lstStyle>
            <a:lvl1pPr>
              <a:defRPr sz="1350">
                <a:solidFill>
                  <a:srgbClr val="000000"/>
                </a:solidFill>
              </a:defRPr>
            </a:lvl1pPr>
            <a:lvl2pPr>
              <a:defRPr sz="1350" b="0" i="0">
                <a:solidFill>
                  <a:srgbClr val="000000"/>
                </a:solidFill>
                <a:latin typeface="+mn-lt"/>
                <a:cs typeface="Whitney Book"/>
              </a:defRPr>
            </a:lvl2pPr>
            <a:lvl3pPr>
              <a:defRPr sz="1350" b="0" i="0">
                <a:solidFill>
                  <a:srgbClr val="000000"/>
                </a:solidFill>
                <a:latin typeface="+mn-lt"/>
                <a:cs typeface="Whitney Book"/>
              </a:defRPr>
            </a:lvl3pPr>
            <a:lvl4pPr>
              <a:defRPr sz="1350" b="0" i="0">
                <a:solidFill>
                  <a:srgbClr val="000000"/>
                </a:solidFill>
                <a:latin typeface="+mn-lt"/>
                <a:cs typeface="Whitney Book"/>
              </a:defRPr>
            </a:lvl4pPr>
            <a:lvl5pPr>
              <a:defRPr b="0" i="0">
                <a:solidFill>
                  <a:srgbClr val="000000"/>
                </a:solidFill>
                <a:latin typeface="+mn-lt"/>
                <a:cs typeface="Whitney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4168" y="630383"/>
            <a:ext cx="8574087" cy="967840"/>
          </a:xfrm>
          <a:prstGeom prst="rect">
            <a:avLst/>
          </a:prstGeom>
          <a:noFill/>
          <a:ln>
            <a:noFill/>
          </a:ln>
        </p:spPr>
        <p:txBody>
          <a:bodyPr wrap="none" rtlCol="0">
            <a:normAutofit/>
          </a:bodyPr>
          <a:lstStyle>
            <a:lvl1pPr algn="l">
              <a:defRPr sz="2700" b="0" i="0">
                <a:solidFill>
                  <a:schemeClr val="accent1"/>
                </a:solidFill>
                <a:latin typeface="+mn-lt"/>
                <a:cs typeface="Whitney Medium"/>
              </a:defRPr>
            </a:lvl1pPr>
          </a:lstStyle>
          <a:p>
            <a:r>
              <a:rPr lang="en-US" dirty="0"/>
              <a:t>Click to edit Master title style</a:t>
            </a:r>
            <a:endParaRPr dirty="0"/>
          </a:p>
        </p:txBody>
      </p:sp>
      <p:sp>
        <p:nvSpPr>
          <p:cNvPr id="8" name="Slide Number Placeholder 4"/>
          <p:cNvSpPr>
            <a:spLocks noGrp="1"/>
          </p:cNvSpPr>
          <p:nvPr>
            <p:ph type="sldNum" sz="quarter" idx="10"/>
          </p:nvPr>
        </p:nvSpPr>
        <p:spPr>
          <a:xfrm>
            <a:off x="8534409" y="304806"/>
            <a:ext cx="392113" cy="276225"/>
          </a:xfrm>
          <a:prstGeom prst="rect">
            <a:avLst/>
          </a:prstGeom>
        </p:spPr>
        <p:txBody>
          <a:bodyPr/>
          <a:lstStyle>
            <a:lvl1pPr>
              <a:defRPr sz="750"/>
            </a:lvl1pPr>
          </a:lstStyle>
          <a:p>
            <a:fld id="{A674F9AF-C56B-4379-AEBD-65544F283CE8}" type="slidenum">
              <a:rPr lang="en-US"/>
              <a:pPr/>
              <a:t>‹#›</a:t>
            </a:fld>
            <a:endParaRPr lang="en-US"/>
          </a:p>
        </p:txBody>
      </p:sp>
      <p:pic>
        <p:nvPicPr>
          <p:cNvPr id="11" name="Picture 10" descr="CBI_logo.png">
            <a:extLst>
              <a:ext uri="{FF2B5EF4-FFF2-40B4-BE49-F238E27FC236}">
                <a16:creationId xmlns:a16="http://schemas.microsoft.com/office/drawing/2014/main" id="{C6F53480-F76F-A146-821F-5BF15B63D215}"/>
              </a:ext>
            </a:extLst>
          </p:cNvPr>
          <p:cNvPicPr>
            <a:picLocks noChangeAspect="1"/>
          </p:cNvPicPr>
          <p:nvPr userDrawn="1"/>
        </p:nvPicPr>
        <p:blipFill>
          <a:blip r:embed="rId2" cstate="print"/>
          <a:srcRect/>
          <a:stretch>
            <a:fillRect/>
          </a:stretch>
        </p:blipFill>
        <p:spPr bwMode="auto">
          <a:xfrm>
            <a:off x="9883453" y="7402847"/>
            <a:ext cx="1967493" cy="425016"/>
          </a:xfrm>
          <a:prstGeom prst="rect">
            <a:avLst/>
          </a:prstGeom>
          <a:noFill/>
          <a:ln w="9525">
            <a:noFill/>
            <a:miter lim="800000"/>
            <a:headEnd/>
            <a:tailEnd/>
          </a:ln>
        </p:spPr>
      </p:pic>
      <p:pic>
        <p:nvPicPr>
          <p:cNvPr id="13" name="Picture 12" descr="CBI_logo.png">
            <a:extLst>
              <a:ext uri="{FF2B5EF4-FFF2-40B4-BE49-F238E27FC236}">
                <a16:creationId xmlns:a16="http://schemas.microsoft.com/office/drawing/2014/main" id="{9C0F456C-1F23-DA48-B896-17BBEFFD02ED}"/>
              </a:ext>
            </a:extLst>
          </p:cNvPr>
          <p:cNvPicPr>
            <a:picLocks noChangeAspect="1"/>
          </p:cNvPicPr>
          <p:nvPr userDrawn="1"/>
        </p:nvPicPr>
        <p:blipFill>
          <a:blip r:embed="rId2" cstate="print"/>
          <a:srcRect/>
          <a:stretch>
            <a:fillRect/>
          </a:stretch>
        </p:blipFill>
        <p:spPr bwMode="auto">
          <a:xfrm>
            <a:off x="10035853" y="7585727"/>
            <a:ext cx="1967493" cy="425016"/>
          </a:xfrm>
          <a:prstGeom prst="rect">
            <a:avLst/>
          </a:prstGeom>
          <a:noFill/>
          <a:ln w="9525">
            <a:noFill/>
            <a:miter lim="800000"/>
            <a:headEnd/>
            <a:tailEnd/>
          </a:ln>
        </p:spPr>
      </p:pic>
    </p:spTree>
    <p:extLst>
      <p:ext uri="{BB962C8B-B14F-4D97-AF65-F5344CB8AC3E}">
        <p14:creationId xmlns:p14="http://schemas.microsoft.com/office/powerpoint/2010/main" val="68303547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48"/>
            <a:ext cx="7696200" cy="4824753"/>
          </a:xfrm>
        </p:spPr>
        <p:txBody>
          <a:bodyPr spcCol="180000">
            <a:normAutofit/>
          </a:bodyPr>
          <a:lstStyle>
            <a:lvl1pPr marL="0" indent="0">
              <a:buNone/>
              <a:defRPr sz="1350" baseline="0">
                <a:latin typeface="CALIBRI" charset="0"/>
              </a:defRPr>
            </a:lvl1pPr>
            <a:lvl2pPr marL="197644" indent="-154781">
              <a:defRPr sz="1350" baseline="0">
                <a:latin typeface="CALIBRI" charset="0"/>
              </a:defRPr>
            </a:lvl2pPr>
            <a:lvl3pPr marL="338138" indent="-136922">
              <a:defRPr sz="1350" baseline="0">
                <a:latin typeface="CALIBRI" charset="0"/>
              </a:defRPr>
            </a:lvl3pPr>
            <a:lvl4pPr>
              <a:defRPr sz="900"/>
            </a:lvl4pPr>
            <a:lvl5pPr>
              <a:defRPr sz="90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6"/>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72208" y="522119"/>
            <a:ext cx="8314592" cy="836613"/>
          </a:xfrm>
        </p:spPr>
        <p:txBody>
          <a:bodyPr/>
          <a:lstStyle>
            <a:lvl1pPr>
              <a:defRPr sz="240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943122877"/>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5_Custom Layout">
    <p:spTree>
      <p:nvGrpSpPr>
        <p:cNvPr id="1" name=""/>
        <p:cNvGrpSpPr/>
        <p:nvPr/>
      </p:nvGrpSpPr>
      <p:grpSpPr>
        <a:xfrm>
          <a:off x="0" y="0"/>
          <a:ext cx="0" cy="0"/>
          <a:chOff x="0" y="0"/>
          <a:chExt cx="0" cy="0"/>
        </a:xfrm>
      </p:grpSpPr>
      <p:sp>
        <p:nvSpPr>
          <p:cNvPr id="113" name="Shape 113"/>
          <p:cNvSpPr>
            <a:spLocks noGrp="1"/>
          </p:cNvSpPr>
          <p:nvPr>
            <p:ph type="body" idx="1"/>
          </p:nvPr>
        </p:nvSpPr>
        <p:spPr>
          <a:xfrm>
            <a:off x="1066800" y="1371600"/>
            <a:ext cx="7696200" cy="4876800"/>
          </a:xfrm>
          <a:prstGeom prst="rect">
            <a:avLst/>
          </a:prstGeom>
        </p:spPr>
        <p:txBody>
          <a:bodyPr/>
          <a:lstStyle>
            <a:lvl1pPr marL="0" indent="0">
              <a:spcBef>
                <a:spcPts val="400"/>
              </a:spcBef>
              <a:buSzTx/>
              <a:buFontTx/>
              <a:buNone/>
              <a:defRPr sz="1800"/>
            </a:lvl1pPr>
            <a:lvl2pPr marL="263525" indent="-206375">
              <a:spcBef>
                <a:spcPts val="400"/>
              </a:spcBef>
              <a:buFontTx/>
              <a:defRPr sz="1800"/>
            </a:lvl2pPr>
            <a:lvl3pPr marL="450850" indent="-182562">
              <a:spcBef>
                <a:spcPts val="400"/>
              </a:spcBef>
              <a:buFontTx/>
              <a:defRPr sz="1800"/>
            </a:lvl3pPr>
            <a:lvl4pPr marL="1714500" indent="-342900">
              <a:spcBef>
                <a:spcPts val="400"/>
              </a:spcBef>
              <a:buFontTx/>
              <a:defRPr sz="1800"/>
            </a:lvl4pPr>
            <a:lvl5pPr marL="2171700" indent="-342900">
              <a:spcBef>
                <a:spcPts val="400"/>
              </a:spcBef>
              <a:buFontTx/>
              <a:defRPr sz="1800"/>
            </a:lvl5pPr>
          </a:lstStyle>
          <a:p>
            <a:r>
              <a:t>Click to edit Master text styles</a:t>
            </a:r>
          </a:p>
          <a:p>
            <a:pPr lvl="1"/>
            <a:r>
              <a:t>Second level</a:t>
            </a:r>
          </a:p>
          <a:p>
            <a:pPr lvl="2"/>
            <a:r>
              <a:t>Third level</a:t>
            </a:r>
          </a:p>
          <a:p>
            <a:pPr lvl="3"/>
            <a:r>
              <a:t>Fourth level</a:t>
            </a:r>
          </a:p>
          <a:p>
            <a:pPr lvl="4"/>
            <a:r>
              <a:t>Fifth level</a:t>
            </a:r>
          </a:p>
        </p:txBody>
      </p:sp>
      <p:sp>
        <p:nvSpPr>
          <p:cNvPr id="114" name="Shape 114"/>
          <p:cNvSpPr>
            <a:spLocks noGrp="1"/>
          </p:cNvSpPr>
          <p:nvPr>
            <p:ph type="title"/>
          </p:nvPr>
        </p:nvSpPr>
        <p:spPr>
          <a:xfrm>
            <a:off x="381000" y="533400"/>
            <a:ext cx="8382000" cy="533400"/>
          </a:xfrm>
          <a:prstGeom prst="rect">
            <a:avLst/>
          </a:prstGeom>
        </p:spPr>
        <p:txBody>
          <a:bodyPr anchor="t"/>
          <a:lstStyle>
            <a:lvl1pPr algn="l">
              <a:spcBef>
                <a:spcPts val="600"/>
              </a:spcBef>
              <a:defRPr sz="3200"/>
            </a:lvl1pPr>
          </a:lstStyle>
          <a:p>
            <a:r>
              <a:t>Click to edit Master title style</a:t>
            </a:r>
          </a:p>
        </p:txBody>
      </p:sp>
    </p:spTree>
    <p:extLst>
      <p:ext uri="{BB962C8B-B14F-4D97-AF65-F5344CB8AC3E}">
        <p14:creationId xmlns:p14="http://schemas.microsoft.com/office/powerpoint/2010/main" val="328921097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1066800" y="1423650"/>
            <a:ext cx="7696200" cy="4824753"/>
          </a:xfrm>
        </p:spPr>
        <p:txBody>
          <a:bodyPr spcCol="180000">
            <a:normAutofit/>
          </a:bodyPr>
          <a:lstStyle>
            <a:lvl1pPr marL="0" indent="0">
              <a:buNone/>
              <a:defRPr sz="1215" baseline="0">
                <a:latin typeface="CALIBRI" charset="0"/>
              </a:defRPr>
            </a:lvl1pPr>
            <a:lvl2pPr marL="177875" indent="-139300">
              <a:defRPr sz="1215" baseline="0">
                <a:latin typeface="CALIBRI" charset="0"/>
              </a:defRPr>
            </a:lvl2pPr>
            <a:lvl3pPr marL="304316" indent="-123227">
              <a:defRPr sz="1215" baseline="0">
                <a:latin typeface="CALIBRI" charset="0"/>
              </a:defRPr>
            </a:lvl3pPr>
            <a:lvl4pPr>
              <a:defRPr sz="810"/>
            </a:lvl4pPr>
            <a:lvl5pPr>
              <a:defRPr sz="810"/>
            </a:lvl5pPr>
          </a:lstStyle>
          <a:p>
            <a:pPr lvl="0"/>
            <a:r>
              <a:rPr lang="en-GB" dirty="0"/>
              <a:t>Click to edit Master text styles</a:t>
            </a:r>
          </a:p>
          <a:p>
            <a:pPr lvl="1"/>
            <a:r>
              <a:rPr lang="en-GB" dirty="0"/>
              <a:t>Second level</a:t>
            </a:r>
          </a:p>
          <a:p>
            <a:pPr lvl="2"/>
            <a:r>
              <a:rPr lang="en-GB" dirty="0"/>
              <a:t>Third level</a:t>
            </a:r>
          </a:p>
          <a:p>
            <a:pPr lvl="0"/>
            <a:r>
              <a:rPr lang="en-GB" dirty="0"/>
              <a:t>Fourth level</a:t>
            </a:r>
          </a:p>
          <a:p>
            <a:pPr lvl="0"/>
            <a:r>
              <a:rPr lang="en-GB" dirty="0"/>
              <a:t>Fifth level</a:t>
            </a:r>
            <a:endParaRPr lang="en-US" dirty="0"/>
          </a:p>
        </p:txBody>
      </p:sp>
      <p:sp>
        <p:nvSpPr>
          <p:cNvPr id="8" name="Date Placeholder 2"/>
          <p:cNvSpPr>
            <a:spLocks noGrp="1"/>
          </p:cNvSpPr>
          <p:nvPr>
            <p:ph type="dt" sz="half" idx="14"/>
          </p:nvPr>
        </p:nvSpPr>
        <p:spPr>
          <a:xfrm>
            <a:off x="457200" y="6357037"/>
            <a:ext cx="1676400" cy="365125"/>
          </a:xfrm>
          <a:prstGeom prst="rect">
            <a:avLst/>
          </a:prstGeom>
        </p:spPr>
        <p:txBody>
          <a:bodyPr/>
          <a:lstStyle>
            <a:lvl1pPr>
              <a:defRPr/>
            </a:lvl1pPr>
          </a:lstStyle>
          <a:p>
            <a:pPr>
              <a:defRPr/>
            </a:pPr>
            <a:fld id="{77225FD2-4644-BF4E-9F79-6DD37A318633}" type="slidenum">
              <a:rPr lang="en-GB"/>
              <a:pPr>
                <a:defRPr/>
              </a:pPr>
              <a:t>‹#›</a:t>
            </a:fld>
            <a:endParaRPr lang="en-GB"/>
          </a:p>
        </p:txBody>
      </p:sp>
      <p:sp>
        <p:nvSpPr>
          <p:cNvPr id="2" name="Title 1"/>
          <p:cNvSpPr>
            <a:spLocks noGrp="1"/>
          </p:cNvSpPr>
          <p:nvPr>
            <p:ph type="title"/>
          </p:nvPr>
        </p:nvSpPr>
        <p:spPr>
          <a:xfrm>
            <a:off x="323529" y="384143"/>
            <a:ext cx="8314592" cy="836613"/>
          </a:xfrm>
        </p:spPr>
        <p:txBody>
          <a:bodyPr/>
          <a:lstStyle>
            <a:lvl1pPr algn="l">
              <a:defRPr sz="2160" b="1" baseline="0">
                <a:solidFill>
                  <a:schemeClr val="accent1"/>
                </a:solidFill>
                <a:latin typeface="Calibri" charset="0"/>
              </a:defRPr>
            </a:lvl1pPr>
          </a:lstStyle>
          <a:p>
            <a:r>
              <a:rPr lang="en-US" dirty="0"/>
              <a:t>Click to edit Master title style</a:t>
            </a:r>
          </a:p>
        </p:txBody>
      </p:sp>
    </p:spTree>
    <p:extLst>
      <p:ext uri="{BB962C8B-B14F-4D97-AF65-F5344CB8AC3E}">
        <p14:creationId xmlns:p14="http://schemas.microsoft.com/office/powerpoint/2010/main" val="3726036135"/>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90893"/>
            <a:ext cx="8455033" cy="4466011"/>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37411421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8" y="1631827"/>
            <a:ext cx="8413680" cy="4505945"/>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
        <p:nvSpPr>
          <p:cNvPr id="14" name="Title 1">
            <a:extLst>
              <a:ext uri="{FF2B5EF4-FFF2-40B4-BE49-F238E27FC236}">
                <a16:creationId xmlns:a16="http://schemas.microsoft.com/office/drawing/2014/main" id="{0F24E44A-79F4-2C4D-AB96-CA8AB8A09647}"/>
              </a:ext>
            </a:extLst>
          </p:cNvPr>
          <p:cNvSpPr>
            <a:spLocks noGrp="1"/>
          </p:cNvSpPr>
          <p:nvPr>
            <p:ph type="title" hasCustomPrompt="1"/>
          </p:nvPr>
        </p:nvSpPr>
        <p:spPr>
          <a:xfrm>
            <a:off x="1623725" y="502007"/>
            <a:ext cx="7048326" cy="580104"/>
          </a:xfrm>
        </p:spPr>
        <p:txBody>
          <a:bodyPr anchor="ctr">
            <a:normAutofit/>
          </a:bodyPr>
          <a:lstStyle>
            <a:lvl1pPr>
              <a:lnSpc>
                <a:spcPts val="3600"/>
              </a:lnSpc>
              <a:defRPr sz="3000" b="1">
                <a:solidFill>
                  <a:srgbClr val="2961AA"/>
                </a:solidFill>
                <a:latin typeface="+mn-lt"/>
              </a:defRPr>
            </a:lvl1pPr>
          </a:lstStyle>
          <a:p>
            <a:r>
              <a:rPr lang="en-US" dirty="0"/>
              <a:t>3| Labelling &amp; Certification</a:t>
            </a:r>
          </a:p>
        </p:txBody>
      </p:sp>
    </p:spTree>
    <p:extLst>
      <p:ext uri="{BB962C8B-B14F-4D97-AF65-F5344CB8AC3E}">
        <p14:creationId xmlns:p14="http://schemas.microsoft.com/office/powerpoint/2010/main" val="3029494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p:nvPr>
        </p:nvSpPr>
        <p:spPr>
          <a:xfrm>
            <a:off x="350495" y="1638279"/>
            <a:ext cx="8443009" cy="4562849"/>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25209234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C8AE9-4400-BE4B-8A7C-F6A90E3AB7AC}"/>
              </a:ext>
            </a:extLst>
          </p:cNvPr>
          <p:cNvSpPr>
            <a:spLocks noGrp="1"/>
          </p:cNvSpPr>
          <p:nvPr>
            <p:ph idx="1" hasCustomPrompt="1"/>
          </p:nvPr>
        </p:nvSpPr>
        <p:spPr>
          <a:xfrm>
            <a:off x="344837" y="1763958"/>
            <a:ext cx="8423778" cy="4189581"/>
          </a:xfrm>
        </p:spPr>
        <p:txBody>
          <a:bodyPr>
            <a:normAutofit/>
          </a:bodyPr>
          <a:lstStyle>
            <a:lvl1pPr marL="0" indent="0">
              <a:lnSpc>
                <a:spcPts val="3600"/>
              </a:lnSpc>
              <a:buNone/>
              <a:defRPr sz="360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p:txBody>
      </p:sp>
    </p:spTree>
    <p:extLst>
      <p:ext uri="{BB962C8B-B14F-4D97-AF65-F5344CB8AC3E}">
        <p14:creationId xmlns:p14="http://schemas.microsoft.com/office/powerpoint/2010/main" val="212827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46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A679DC6-8076-4899-9992-BCD1CB00DCB5}" type="datetimeFigureOut">
              <a:rPr lang="en-US" smtClean="0"/>
              <a:t>11/15/2019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C626B67-B453-4BEF-BB6B-9EB57FA45118}" type="slidenum">
              <a:rPr lang="en-US" smtClean="0"/>
              <a:t>‹#›</a:t>
            </a:fld>
            <a:endParaRPr lang="en-US"/>
          </a:p>
        </p:txBody>
      </p:sp>
    </p:spTree>
    <p:extLst>
      <p:ext uri="{BB962C8B-B14F-4D97-AF65-F5344CB8AC3E}">
        <p14:creationId xmlns:p14="http://schemas.microsoft.com/office/powerpoint/2010/main" val="335856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2.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microsoft.com/office/2007/relationships/hdphoto" Target="../media/hdphoto1.wdp"/><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3.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2.pn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microsoft.com/office/2007/relationships/hdphoto" Target="../media/hdphoto1.wdp"/><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3.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9000">
              <a:schemeClr val="accent6">
                <a:lumMod val="20000"/>
                <a:lumOff val="80000"/>
              </a:schemeClr>
            </a:gs>
            <a:gs pos="0">
              <a:schemeClr val="accent6">
                <a:lumMod val="20000"/>
                <a:lumOff val="80000"/>
              </a:schemeClr>
            </a:gs>
            <a:gs pos="0">
              <a:schemeClr val="accent1">
                <a:lumMod val="45000"/>
                <a:lumOff val="55000"/>
              </a:schemeClr>
            </a:gs>
            <a:gs pos="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3844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9000">
              <a:schemeClr val="accent6">
                <a:lumMod val="20000"/>
                <a:lumOff val="80000"/>
              </a:schemeClr>
            </a:gs>
            <a:gs pos="0">
              <a:schemeClr val="accent6">
                <a:lumMod val="20000"/>
                <a:lumOff val="80000"/>
              </a:schemeClr>
            </a:gs>
            <a:gs pos="0">
              <a:schemeClr val="accent1">
                <a:lumMod val="45000"/>
                <a:lumOff val="55000"/>
              </a:schemeClr>
            </a:gs>
            <a:gs pos="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DB2B30-5469-4A8E-9678-9252A625918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98424" y="6317656"/>
            <a:ext cx="2212572" cy="442514"/>
          </a:xfrm>
          <a:prstGeom prst="rect">
            <a:avLst/>
          </a:prstGeom>
        </p:spPr>
      </p:pic>
    </p:spTree>
    <p:extLst>
      <p:ext uri="{BB962C8B-B14F-4D97-AF65-F5344CB8AC3E}">
        <p14:creationId xmlns:p14="http://schemas.microsoft.com/office/powerpoint/2010/main" val="134192074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9000">
              <a:schemeClr val="accent6">
                <a:lumMod val="20000"/>
                <a:lumOff val="80000"/>
              </a:schemeClr>
            </a:gs>
            <a:gs pos="0">
              <a:schemeClr val="accent6">
                <a:lumMod val="20000"/>
                <a:lumOff val="80000"/>
              </a:schemeClr>
            </a:gs>
            <a:gs pos="0">
              <a:schemeClr val="accent1">
                <a:lumMod val="45000"/>
                <a:lumOff val="55000"/>
              </a:schemeClr>
            </a:gs>
            <a:gs pos="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1DAE41E-1F9A-4B30-B996-1FCB1D1FF6ED}"/>
              </a:ext>
            </a:extLst>
          </p:cNvPr>
          <p:cNvPicPr>
            <a:picLocks noChangeAspect="1" noChangeArrowheads="1"/>
          </p:cNvPicPr>
          <p:nvPr userDrawn="1"/>
        </p:nvPicPr>
        <p:blipFill>
          <a:blip r:embed="rId24">
            <a:extLst>
              <a:ext uri="{BEBA8EAE-BF5A-486C-A8C5-ECC9F3942E4B}">
                <a14:imgProps xmlns:a14="http://schemas.microsoft.com/office/drawing/2010/main">
                  <a14:imgLayer r:embed="rId2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113" y="318367"/>
            <a:ext cx="573537" cy="3682927"/>
          </a:xfrm>
          <a:prstGeom prst="rect">
            <a:avLst/>
          </a:prstGeom>
          <a:noFill/>
          <a:ln>
            <a:noFill/>
          </a:ln>
          <a:effectLst>
            <a:glow>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CDB2B30-5469-4A8E-9678-9252A6259184}"/>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798424" y="6317656"/>
            <a:ext cx="2212572" cy="442514"/>
          </a:xfrm>
          <a:prstGeom prst="rect">
            <a:avLst/>
          </a:prstGeom>
        </p:spPr>
      </p:pic>
    </p:spTree>
    <p:extLst>
      <p:ext uri="{BB962C8B-B14F-4D97-AF65-F5344CB8AC3E}">
        <p14:creationId xmlns:p14="http://schemas.microsoft.com/office/powerpoint/2010/main" val="17623027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9000">
              <a:schemeClr val="accent6">
                <a:lumMod val="20000"/>
                <a:lumOff val="80000"/>
              </a:schemeClr>
            </a:gs>
            <a:gs pos="0">
              <a:schemeClr val="accent6">
                <a:lumMod val="20000"/>
                <a:lumOff val="80000"/>
              </a:schemeClr>
            </a:gs>
            <a:gs pos="0">
              <a:schemeClr val="accent1">
                <a:lumMod val="45000"/>
                <a:lumOff val="55000"/>
              </a:schemeClr>
            </a:gs>
            <a:gs pos="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1DAE41E-1F9A-4B30-B996-1FCB1D1FF6ED}"/>
              </a:ext>
            </a:extLst>
          </p:cNvPr>
          <p:cNvPicPr>
            <a:picLocks noChangeAspect="1" noChangeArrowheads="1"/>
          </p:cNvPicPr>
          <p:nvPr userDrawn="1"/>
        </p:nvPicPr>
        <p:blipFill>
          <a:blip r:embed="rId24">
            <a:extLst>
              <a:ext uri="{BEBA8EAE-BF5A-486C-A8C5-ECC9F3942E4B}">
                <a14:imgProps xmlns:a14="http://schemas.microsoft.com/office/drawing/2010/main">
                  <a14:imgLayer r:embed="rId2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113" y="318367"/>
            <a:ext cx="573537" cy="3682927"/>
          </a:xfrm>
          <a:prstGeom prst="rect">
            <a:avLst/>
          </a:prstGeom>
          <a:noFill/>
          <a:ln>
            <a:noFill/>
          </a:ln>
          <a:effectLst>
            <a:glow>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CDB2B30-5469-4A8E-9678-9252A6259184}"/>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798424" y="6317656"/>
            <a:ext cx="2212572" cy="442514"/>
          </a:xfrm>
          <a:prstGeom prst="rect">
            <a:avLst/>
          </a:prstGeom>
        </p:spPr>
      </p:pic>
    </p:spTree>
    <p:extLst>
      <p:ext uri="{BB962C8B-B14F-4D97-AF65-F5344CB8AC3E}">
        <p14:creationId xmlns:p14="http://schemas.microsoft.com/office/powerpoint/2010/main" val="295136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1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climatebonds.net/standard/bioenerg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www.climatebonds.net/standard/bioenerg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www.climatebonds.net/standard/was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0.wdp"/><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about:blank"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hyperlink" Target="about:blank" TargetMode="Externa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about:blank" TargetMode="Externa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0246-A238-4F55-8514-B487EF2EF1D9}"/>
              </a:ext>
            </a:extLst>
          </p:cNvPr>
          <p:cNvSpPr>
            <a:spLocks noGrp="1"/>
          </p:cNvSpPr>
          <p:nvPr>
            <p:ph type="ctrTitle"/>
          </p:nvPr>
        </p:nvSpPr>
        <p:spPr>
          <a:xfrm>
            <a:off x="848763" y="787652"/>
            <a:ext cx="7772400" cy="1463879"/>
          </a:xfrm>
        </p:spPr>
        <p:txBody>
          <a:bodyPr>
            <a:normAutofit/>
          </a:bodyPr>
          <a:lstStyle/>
          <a:p>
            <a:r>
              <a:rPr lang="en-US" sz="4400" b="1" dirty="0">
                <a:latin typeface="+mn-lt"/>
              </a:rPr>
              <a:t>Green Bonds for </a:t>
            </a:r>
            <a:r>
              <a:rPr lang="en-US" sz="4400" b="1" dirty="0" err="1">
                <a:latin typeface="+mn-lt"/>
              </a:rPr>
              <a:t>BioResources</a:t>
            </a:r>
            <a:endParaRPr lang="en-US" sz="4400" b="1" dirty="0">
              <a:latin typeface="+mn-lt"/>
            </a:endParaRPr>
          </a:p>
        </p:txBody>
      </p:sp>
      <p:sp>
        <p:nvSpPr>
          <p:cNvPr id="3" name="Subtitle 2">
            <a:extLst>
              <a:ext uri="{FF2B5EF4-FFF2-40B4-BE49-F238E27FC236}">
                <a16:creationId xmlns:a16="http://schemas.microsoft.com/office/drawing/2014/main" id="{956435C4-E4DC-42DC-808C-874B76D56C5A}"/>
              </a:ext>
            </a:extLst>
          </p:cNvPr>
          <p:cNvSpPr>
            <a:spLocks noGrp="1"/>
          </p:cNvSpPr>
          <p:nvPr>
            <p:ph type="subTitle" idx="1"/>
          </p:nvPr>
        </p:nvSpPr>
        <p:spPr>
          <a:xfrm>
            <a:off x="1305963" y="3085990"/>
            <a:ext cx="6858000" cy="1655762"/>
          </a:xfrm>
        </p:spPr>
        <p:txBody>
          <a:bodyPr>
            <a:noAutofit/>
          </a:bodyPr>
          <a:lstStyle/>
          <a:p>
            <a:r>
              <a:rPr lang="en-US" sz="2800" b="1" dirty="0"/>
              <a:t>California </a:t>
            </a:r>
            <a:r>
              <a:rPr lang="en-US" sz="2800" b="1" dirty="0" err="1"/>
              <a:t>BioResources</a:t>
            </a:r>
            <a:r>
              <a:rPr lang="en-US" sz="2800" b="1" dirty="0"/>
              <a:t> Alliance Symposium</a:t>
            </a:r>
          </a:p>
          <a:p>
            <a:r>
              <a:rPr lang="en-US" sz="2800" b="1" dirty="0"/>
              <a:t>Sacramento, California</a:t>
            </a:r>
          </a:p>
          <a:p>
            <a:r>
              <a:rPr lang="en-US" sz="2800" b="1" dirty="0"/>
              <a:t>November 15, 2019</a:t>
            </a:r>
          </a:p>
          <a:p>
            <a:endParaRPr lang="en-US" sz="2000" b="1" dirty="0"/>
          </a:p>
          <a:p>
            <a:r>
              <a:rPr lang="en-US" sz="2000" b="1" i="1" dirty="0"/>
              <a:t>Michael Paparian</a:t>
            </a:r>
          </a:p>
          <a:p>
            <a:r>
              <a:rPr lang="en-US" sz="2000" b="1" i="1" dirty="0"/>
              <a:t>California Representative</a:t>
            </a:r>
          </a:p>
          <a:p>
            <a:r>
              <a:rPr lang="en-US" sz="2000" b="1" i="1" dirty="0"/>
              <a:t>Climate Bonds Initiative</a:t>
            </a:r>
          </a:p>
        </p:txBody>
      </p:sp>
    </p:spTree>
    <p:extLst>
      <p:ext uri="{BB962C8B-B14F-4D97-AF65-F5344CB8AC3E}">
        <p14:creationId xmlns:p14="http://schemas.microsoft.com/office/powerpoint/2010/main" val="213021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BA3506-9118-3E4C-ADB2-1DFA9AC7D34E}"/>
              </a:ext>
            </a:extLst>
          </p:cNvPr>
          <p:cNvSpPr txBox="1"/>
          <p:nvPr/>
        </p:nvSpPr>
        <p:spPr>
          <a:xfrm>
            <a:off x="551177" y="489767"/>
            <a:ext cx="8117845" cy="769441"/>
          </a:xfrm>
          <a:prstGeom prst="rect">
            <a:avLst/>
          </a:prstGeom>
          <a:noFill/>
        </p:spPr>
        <p:txBody>
          <a:bodyPr wrap="square" rtlCol="0">
            <a:spAutoFit/>
          </a:bodyPr>
          <a:lstStyle/>
          <a:p>
            <a:pPr algn="ctr"/>
            <a:r>
              <a:rPr lang="en-US" sz="4400" dirty="0">
                <a:solidFill>
                  <a:srgbClr val="91A01A"/>
                </a:solidFill>
                <a:latin typeface="Impact" panose="020B0806030902050204" pitchFamily="34" charset="0"/>
              </a:rPr>
              <a:t>Comparison of Approaches </a:t>
            </a:r>
          </a:p>
        </p:txBody>
      </p:sp>
      <p:graphicFrame>
        <p:nvGraphicFramePr>
          <p:cNvPr id="9" name="Table 8"/>
          <p:cNvGraphicFramePr>
            <a:graphicFrameLocks noGrp="1"/>
          </p:cNvGraphicFramePr>
          <p:nvPr>
            <p:extLst>
              <p:ext uri="{D42A27DB-BD31-4B8C-83A1-F6EECF244321}">
                <p14:modId xmlns:p14="http://schemas.microsoft.com/office/powerpoint/2010/main" val="1540851107"/>
              </p:ext>
            </p:extLst>
          </p:nvPr>
        </p:nvGraphicFramePr>
        <p:xfrm>
          <a:off x="841972" y="2518939"/>
          <a:ext cx="7693285" cy="3849294"/>
        </p:xfrm>
        <a:graphic>
          <a:graphicData uri="http://schemas.openxmlformats.org/drawingml/2006/table">
            <a:tbl>
              <a:tblPr firstRow="1" bandRow="1">
                <a:tableStyleId>{5C22544A-7EE6-4342-B048-85BDC9FD1C3A}</a:tableStyleId>
              </a:tblPr>
              <a:tblGrid>
                <a:gridCol w="1886366">
                  <a:extLst>
                    <a:ext uri="{9D8B030D-6E8A-4147-A177-3AD203B41FA5}">
                      <a16:colId xmlns:a16="http://schemas.microsoft.com/office/drawing/2014/main" val="2826167547"/>
                    </a:ext>
                  </a:extLst>
                </a:gridCol>
                <a:gridCol w="1929185">
                  <a:extLst>
                    <a:ext uri="{9D8B030D-6E8A-4147-A177-3AD203B41FA5}">
                      <a16:colId xmlns:a16="http://schemas.microsoft.com/office/drawing/2014/main" val="1082866479"/>
                    </a:ext>
                  </a:extLst>
                </a:gridCol>
                <a:gridCol w="1938867">
                  <a:extLst>
                    <a:ext uri="{9D8B030D-6E8A-4147-A177-3AD203B41FA5}">
                      <a16:colId xmlns:a16="http://schemas.microsoft.com/office/drawing/2014/main" val="1785806207"/>
                    </a:ext>
                  </a:extLst>
                </a:gridCol>
                <a:gridCol w="1938867">
                  <a:extLst>
                    <a:ext uri="{9D8B030D-6E8A-4147-A177-3AD203B41FA5}">
                      <a16:colId xmlns:a16="http://schemas.microsoft.com/office/drawing/2014/main" val="3249996710"/>
                    </a:ext>
                  </a:extLst>
                </a:gridCol>
              </a:tblGrid>
              <a:tr h="436913">
                <a:tc>
                  <a:txBody>
                    <a:bodyPr/>
                    <a:lstStyle/>
                    <a:p>
                      <a:endParaRPr lang="en-US" dirty="0">
                        <a:solidFill>
                          <a:srgbClr val="40404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latin typeface="Arial" panose="020B0604020202020204" pitchFamily="34" charset="0"/>
                          <a:cs typeface="Arial" panose="020B0604020202020204" pitchFamily="34" charset="0"/>
                        </a:rPr>
                        <a:t>GBP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A01A"/>
                    </a:solidFill>
                  </a:tcPr>
                </a:tc>
                <a:tc>
                  <a:txBody>
                    <a:bodyPr/>
                    <a:lstStyle/>
                    <a:p>
                      <a:pPr algn="ctr"/>
                      <a:r>
                        <a:rPr lang="en-US" dirty="0">
                          <a:solidFill>
                            <a:schemeClr val="bg1"/>
                          </a:solidFill>
                          <a:latin typeface="Arial" panose="020B0604020202020204" pitchFamily="34" charset="0"/>
                          <a:cs typeface="Arial" panose="020B0604020202020204" pitchFamily="34" charset="0"/>
                        </a:rPr>
                        <a:t>CBI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A01A"/>
                    </a:solidFill>
                  </a:tcPr>
                </a:tc>
                <a:tc>
                  <a:txBody>
                    <a:bodyPr/>
                    <a:lstStyle/>
                    <a:p>
                      <a:pPr algn="ctr"/>
                      <a:r>
                        <a:rPr lang="en-US" dirty="0">
                          <a:solidFill>
                            <a:schemeClr val="bg1"/>
                          </a:solidFill>
                          <a:latin typeface="Arial" panose="020B0604020202020204" pitchFamily="34" charset="0"/>
                          <a:cs typeface="Arial" panose="020B0604020202020204" pitchFamily="34" charset="0"/>
                        </a:rPr>
                        <a:t>EU GBS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A01A"/>
                    </a:solidFill>
                  </a:tcPr>
                </a:tc>
                <a:extLst>
                  <a:ext uri="{0D108BD9-81ED-4DB2-BD59-A6C34878D82A}">
                    <a16:rowId xmlns:a16="http://schemas.microsoft.com/office/drawing/2014/main" val="3346669263"/>
                  </a:ext>
                </a:extLst>
              </a:tr>
              <a:tr h="442981">
                <a:tc>
                  <a:txBody>
                    <a:bodyPr/>
                    <a:lstStyle/>
                    <a:p>
                      <a:pPr algn="r"/>
                      <a:r>
                        <a:rPr lang="en-US" sz="1200" b="0" i="1" dirty="0">
                          <a:solidFill>
                            <a:srgbClr val="404040"/>
                          </a:solidFill>
                          <a:latin typeface="Arial" panose="020B0604020202020204" pitchFamily="34" charset="0"/>
                          <a:cs typeface="Arial" panose="020B0604020202020204" pitchFamily="34" charset="0"/>
                        </a:rPr>
                        <a:t>Eligibility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High-level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dirty="0">
                          <a:solidFill>
                            <a:srgbClr val="404040"/>
                          </a:solidFill>
                          <a:latin typeface="Arial" panose="020B0604020202020204" pitchFamily="34" charset="0"/>
                          <a:cs typeface="Arial" panose="020B0604020202020204" pitchFamily="34" charset="0"/>
                        </a:rPr>
                        <a:t>CBI Taxonomy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dirty="0">
                          <a:solidFill>
                            <a:srgbClr val="404040"/>
                          </a:solidFill>
                          <a:latin typeface="Arial" panose="020B0604020202020204" pitchFamily="34" charset="0"/>
                          <a:cs typeface="Arial" panose="020B0604020202020204" pitchFamily="34" charset="0"/>
                        </a:rPr>
                        <a:t>EU Taxonomy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extLst>
                  <a:ext uri="{0D108BD9-81ED-4DB2-BD59-A6C34878D82A}">
                    <a16:rowId xmlns:a16="http://schemas.microsoft.com/office/drawing/2014/main" val="42966127"/>
                  </a:ext>
                </a:extLst>
              </a:tr>
              <a:tr h="618960">
                <a:tc>
                  <a:txBody>
                    <a:bodyPr/>
                    <a:lstStyle/>
                    <a:p>
                      <a:pPr algn="r"/>
                      <a:r>
                        <a:rPr lang="en-US" sz="1200" b="0" i="1" dirty="0">
                          <a:solidFill>
                            <a:srgbClr val="404040"/>
                          </a:solidFill>
                          <a:latin typeface="Arial" panose="020B0604020202020204" pitchFamily="34" charset="0"/>
                          <a:cs typeface="Arial" panose="020B0604020202020204" pitchFamily="34" charset="0"/>
                        </a:rPr>
                        <a:t>External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Recommended</a:t>
                      </a:r>
                      <a:br>
                        <a:rPr lang="en-US" sz="1400" dirty="0">
                          <a:solidFill>
                            <a:srgbClr val="404040"/>
                          </a:solidFill>
                          <a:latin typeface="Arial" panose="020B0604020202020204" pitchFamily="34" charset="0"/>
                          <a:cs typeface="Arial" panose="020B0604020202020204" pitchFamily="34" charset="0"/>
                        </a:rPr>
                      </a:br>
                      <a:r>
                        <a:rPr lang="en-US" sz="1100" i="1" baseline="0" dirty="0">
                          <a:solidFill>
                            <a:srgbClr val="404040"/>
                          </a:solidFill>
                          <a:latin typeface="Arial" panose="020B0604020202020204" pitchFamily="34" charset="0"/>
                          <a:cs typeface="Arial" panose="020B0604020202020204" pitchFamily="34" charset="0"/>
                        </a:rPr>
                        <a:t> Not Required</a:t>
                      </a:r>
                      <a:endParaRPr lang="en-US" sz="1100" i="1" dirty="0">
                        <a:solidFill>
                          <a:srgbClr val="40404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768893"/>
                  </a:ext>
                </a:extLst>
              </a:tr>
              <a:tr h="618960">
                <a:tc>
                  <a:txBody>
                    <a:bodyPr/>
                    <a:lstStyle/>
                    <a:p>
                      <a:pPr algn="r"/>
                      <a:r>
                        <a:rPr lang="en-US" sz="1200" b="0" i="1" dirty="0">
                          <a:solidFill>
                            <a:srgbClr val="404040"/>
                          </a:solidFill>
                          <a:latin typeface="Arial" panose="020B0604020202020204" pitchFamily="34" charset="0"/>
                          <a:cs typeface="Arial" panose="020B0604020202020204" pitchFamily="34" charset="0"/>
                        </a:rPr>
                        <a:t>Publication of External</a:t>
                      </a:r>
                      <a:r>
                        <a:rPr lang="en-US" sz="1200" b="0" i="1" baseline="0" dirty="0">
                          <a:solidFill>
                            <a:srgbClr val="404040"/>
                          </a:solidFill>
                          <a:latin typeface="Arial" panose="020B0604020202020204" pitchFamily="34" charset="0"/>
                          <a:cs typeface="Arial" panose="020B0604020202020204" pitchFamily="34" charset="0"/>
                        </a:rPr>
                        <a:t> Review</a:t>
                      </a:r>
                      <a:endParaRPr lang="en-US" sz="1200" b="0" i="1" dirty="0">
                        <a:solidFill>
                          <a:srgbClr val="40404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kern="1200" dirty="0">
                          <a:solidFill>
                            <a:srgbClr val="404040"/>
                          </a:solidFill>
                          <a:latin typeface="Arial" panose="020B0604020202020204" pitchFamily="34" charset="0"/>
                          <a:ea typeface="+mn-ea"/>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extLst>
                  <a:ext uri="{0D108BD9-81ED-4DB2-BD59-A6C34878D82A}">
                    <a16:rowId xmlns:a16="http://schemas.microsoft.com/office/drawing/2014/main" val="1947286994"/>
                  </a:ext>
                </a:extLst>
              </a:tr>
              <a:tr h="442981">
                <a:tc>
                  <a:txBody>
                    <a:bodyPr/>
                    <a:lstStyle/>
                    <a:p>
                      <a:pPr algn="r"/>
                      <a:r>
                        <a:rPr lang="en-US" sz="1200" b="0" i="1" dirty="0">
                          <a:solidFill>
                            <a:srgbClr val="404040"/>
                          </a:solidFill>
                          <a:latin typeface="Arial" panose="020B0604020202020204" pitchFamily="34" charset="0"/>
                          <a:cs typeface="Arial" panose="020B0604020202020204" pitchFamily="34" charset="0"/>
                        </a:rPr>
                        <a:t>Accreditation of</a:t>
                      </a:r>
                      <a:r>
                        <a:rPr lang="en-US" sz="1200" b="0" i="1" baseline="0" dirty="0">
                          <a:solidFill>
                            <a:srgbClr val="404040"/>
                          </a:solidFill>
                          <a:latin typeface="Arial" panose="020B0604020202020204" pitchFamily="34" charset="0"/>
                          <a:cs typeface="Arial" panose="020B0604020202020204" pitchFamily="34" charset="0"/>
                        </a:rPr>
                        <a:t> Reviewers</a:t>
                      </a:r>
                      <a:endParaRPr lang="en-US" sz="1200" b="0" i="1" dirty="0">
                        <a:solidFill>
                          <a:srgbClr val="40404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Yes</a:t>
                      </a:r>
                      <a:br>
                        <a:rPr lang="en-US" sz="1400" dirty="0">
                          <a:solidFill>
                            <a:srgbClr val="404040"/>
                          </a:solidFill>
                          <a:latin typeface="Arial" panose="020B0604020202020204" pitchFamily="34" charset="0"/>
                          <a:cs typeface="Arial" panose="020B0604020202020204" pitchFamily="34" charset="0"/>
                        </a:rPr>
                      </a:br>
                      <a:r>
                        <a:rPr lang="en-US" sz="1100" i="1" kern="1200" baseline="0" dirty="0">
                          <a:solidFill>
                            <a:srgbClr val="404040"/>
                          </a:solidFill>
                          <a:latin typeface="Arial" panose="020B0604020202020204" pitchFamily="34" charset="0"/>
                          <a:ea typeface="+mn-ea"/>
                          <a:cs typeface="Arial" panose="020B0604020202020204" pitchFamily="34" charset="0"/>
                        </a:rPr>
                        <a:t>New EU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855806"/>
                  </a:ext>
                </a:extLst>
              </a:tr>
              <a:tr h="442981">
                <a:tc>
                  <a:txBody>
                    <a:bodyPr/>
                    <a:lstStyle/>
                    <a:p>
                      <a:pPr algn="r"/>
                      <a:r>
                        <a:rPr lang="en-US" sz="1200" b="0" i="1" dirty="0">
                          <a:solidFill>
                            <a:srgbClr val="404040"/>
                          </a:solidFill>
                          <a:latin typeface="Arial" panose="020B0604020202020204" pitchFamily="34" charset="0"/>
                          <a:cs typeface="Arial" panose="020B0604020202020204" pitchFamily="34" charset="0"/>
                        </a:rPr>
                        <a:t>Impact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404040"/>
                          </a:solidFill>
                          <a:latin typeface="Arial" panose="020B0604020202020204" pitchFamily="34" charset="0"/>
                          <a:ea typeface="+mn-ea"/>
                          <a:cs typeface="Arial" panose="020B0604020202020204" pitchFamily="34" charset="0"/>
                        </a:rPr>
                        <a:t>Recommended</a:t>
                      </a:r>
                      <a:br>
                        <a:rPr lang="en-US" sz="1800" dirty="0">
                          <a:solidFill>
                            <a:srgbClr val="404040"/>
                          </a:solidFill>
                          <a:latin typeface="Arial" panose="020B0604020202020204" pitchFamily="34" charset="0"/>
                          <a:cs typeface="Arial" panose="020B0604020202020204" pitchFamily="34" charset="0"/>
                        </a:rPr>
                      </a:br>
                      <a:r>
                        <a:rPr lang="en-US" sz="1100" i="1" kern="1200" baseline="0" dirty="0">
                          <a:solidFill>
                            <a:srgbClr val="404040"/>
                          </a:solidFill>
                          <a:latin typeface="Arial" panose="020B0604020202020204" pitchFamily="34" charset="0"/>
                          <a:ea typeface="+mn-ea"/>
                          <a:cs typeface="Arial" panose="020B0604020202020204" pitchFamily="34" charset="0"/>
                        </a:rPr>
                        <a:t> Not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Recommended</a:t>
                      </a:r>
                      <a:br>
                        <a:rPr lang="en-US" sz="1400" dirty="0">
                          <a:solidFill>
                            <a:srgbClr val="404040"/>
                          </a:solidFill>
                          <a:latin typeface="Arial" panose="020B0604020202020204" pitchFamily="34" charset="0"/>
                          <a:cs typeface="Arial" panose="020B0604020202020204" pitchFamily="34" charset="0"/>
                        </a:rPr>
                      </a:br>
                      <a:r>
                        <a:rPr lang="en-US" sz="1100" i="1" kern="1200" baseline="0" dirty="0">
                          <a:solidFill>
                            <a:srgbClr val="404040"/>
                          </a:solidFill>
                          <a:latin typeface="Arial" panose="020B0604020202020204" pitchFamily="34" charset="0"/>
                          <a:ea typeface="+mn-ea"/>
                          <a:cs typeface="Arial" panose="020B0604020202020204" pitchFamily="34" charset="0"/>
                        </a:rPr>
                        <a:t>Required Eligibility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6F2"/>
                    </a:solidFill>
                  </a:tcPr>
                </a:tc>
                <a:extLst>
                  <a:ext uri="{0D108BD9-81ED-4DB2-BD59-A6C34878D82A}">
                    <a16:rowId xmlns:a16="http://schemas.microsoft.com/office/drawing/2014/main" val="886759829"/>
                  </a:ext>
                </a:extLst>
              </a:tr>
              <a:tr h="618960">
                <a:tc>
                  <a:txBody>
                    <a:bodyPr/>
                    <a:lstStyle/>
                    <a:p>
                      <a:pPr algn="r"/>
                      <a:r>
                        <a:rPr lang="en-US" sz="1200" b="0" i="1" dirty="0">
                          <a:solidFill>
                            <a:srgbClr val="404040"/>
                          </a:solidFill>
                          <a:latin typeface="Arial" panose="020B0604020202020204" pitchFamily="34" charset="0"/>
                          <a:cs typeface="Arial" panose="020B0604020202020204" pitchFamily="34" charset="0"/>
                        </a:rPr>
                        <a:t>Use of Proceeds in Legal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404040"/>
                          </a:solidFill>
                          <a:latin typeface="Arial" panose="020B0604020202020204" pitchFamily="34" charset="0"/>
                          <a:ea typeface="+mn-ea"/>
                          <a:cs typeface="Arial" panose="020B0604020202020204" pitchFamily="34" charset="0"/>
                        </a:rPr>
                        <a:t>Recommended</a:t>
                      </a:r>
                      <a:br>
                        <a:rPr lang="en-US" sz="2400" dirty="0">
                          <a:solidFill>
                            <a:srgbClr val="404040"/>
                          </a:solidFill>
                          <a:latin typeface="Arial" panose="020B0604020202020204" pitchFamily="34" charset="0"/>
                          <a:cs typeface="Arial" panose="020B0604020202020204" pitchFamily="34" charset="0"/>
                        </a:rPr>
                      </a:br>
                      <a:r>
                        <a:rPr lang="en-US" sz="1100" i="1" kern="1200" baseline="0" dirty="0">
                          <a:solidFill>
                            <a:srgbClr val="404040"/>
                          </a:solidFill>
                          <a:latin typeface="Arial" panose="020B0604020202020204" pitchFamily="34" charset="0"/>
                          <a:ea typeface="+mn-ea"/>
                          <a:cs typeface="Arial" panose="020B0604020202020204" pitchFamily="34" charset="0"/>
                        </a:rPr>
                        <a:t> Not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404040"/>
                          </a:solidFill>
                          <a:latin typeface="Arial" panose="020B0604020202020204" pitchFamily="34" charset="0"/>
                          <a:cs typeface="Arial" panose="020B0604020202020204" pitchFamily="34" charset="0"/>
                        </a:rPr>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85635"/>
                  </a:ext>
                </a:extLst>
              </a:tr>
            </a:tbl>
          </a:graphicData>
        </a:graphic>
      </p:graphicFrame>
      <p:sp>
        <p:nvSpPr>
          <p:cNvPr id="11" name="TextBox 10"/>
          <p:cNvSpPr txBox="1"/>
          <p:nvPr/>
        </p:nvSpPr>
        <p:spPr>
          <a:xfrm>
            <a:off x="551177" y="1427408"/>
            <a:ext cx="8415023" cy="923330"/>
          </a:xfrm>
          <a:prstGeom prst="rect">
            <a:avLst/>
          </a:prstGeom>
          <a:noFill/>
        </p:spPr>
        <p:txBody>
          <a:bodyPr wrap="square" rtlCol="0">
            <a:spAutoFit/>
          </a:bodyPr>
          <a:lstStyle/>
          <a:p>
            <a:pPr algn="ctr"/>
            <a:r>
              <a:rPr lang="en-US" dirty="0"/>
              <a:t>Summary of the most common approaches to standards and best practice recommendations:  Green Bond Principles; Climate Bonds Initiative Standards; European Union proposed standards.</a:t>
            </a:r>
          </a:p>
        </p:txBody>
      </p:sp>
      <p:sp>
        <p:nvSpPr>
          <p:cNvPr id="5"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10</a:t>
            </a:fld>
            <a:endParaRPr lang="en-US" sz="1200" dirty="0">
              <a:solidFill>
                <a:srgbClr val="898989"/>
              </a:solidFill>
            </a:endParaRPr>
          </a:p>
        </p:txBody>
      </p:sp>
    </p:spTree>
    <p:extLst>
      <p:ext uri="{BB962C8B-B14F-4D97-AF65-F5344CB8AC3E}">
        <p14:creationId xmlns:p14="http://schemas.microsoft.com/office/powerpoint/2010/main" val="258523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271" y="1371637"/>
            <a:ext cx="7241457" cy="5322199"/>
          </a:xfrm>
          <a:prstGeom prst="rect">
            <a:avLst/>
          </a:prstGeom>
        </p:spPr>
      </p:pic>
      <p:sp>
        <p:nvSpPr>
          <p:cNvPr id="5" name="TextBox 4">
            <a:extLst>
              <a:ext uri="{FF2B5EF4-FFF2-40B4-BE49-F238E27FC236}">
                <a16:creationId xmlns:a16="http://schemas.microsoft.com/office/drawing/2014/main" id="{B7BA3506-9118-3E4C-ADB2-1DFA9AC7D34E}"/>
              </a:ext>
            </a:extLst>
          </p:cNvPr>
          <p:cNvSpPr txBox="1"/>
          <p:nvPr/>
        </p:nvSpPr>
        <p:spPr>
          <a:xfrm>
            <a:off x="613717" y="560409"/>
            <a:ext cx="8530283" cy="769441"/>
          </a:xfrm>
          <a:prstGeom prst="rect">
            <a:avLst/>
          </a:prstGeom>
          <a:noFill/>
        </p:spPr>
        <p:txBody>
          <a:bodyPr wrap="square" rtlCol="0">
            <a:spAutoFit/>
          </a:bodyPr>
          <a:lstStyle/>
          <a:p>
            <a:r>
              <a:rPr lang="en-US" sz="4400" dirty="0">
                <a:solidFill>
                  <a:srgbClr val="91A01A"/>
                </a:solidFill>
                <a:latin typeface="Impact" panose="020B0806030902050204" pitchFamily="34" charset="0"/>
              </a:rPr>
              <a:t>Climate Bond Standards Taxonomy</a:t>
            </a:r>
          </a:p>
        </p:txBody>
      </p:sp>
      <p:sp>
        <p:nvSpPr>
          <p:cNvPr id="3" name="Slide Number Placeholder 2"/>
          <p:cNvSpPr>
            <a:spLocks noGrp="1"/>
          </p:cNvSpPr>
          <p:nvPr>
            <p:ph type="sldNum" sz="quarter" idx="12"/>
          </p:nvPr>
        </p:nvSpPr>
        <p:spPr/>
        <p:txBody>
          <a:bodyPr/>
          <a:lstStyle/>
          <a:p>
            <a:fld id="{59ACC237-1CA5-48C1-A50B-8A454FAB4D06}" type="slidenum">
              <a:rPr lang="en-US" smtClean="0"/>
              <a:t>11</a:t>
            </a:fld>
            <a:endParaRPr lang="en-US" dirty="0"/>
          </a:p>
        </p:txBody>
      </p:sp>
    </p:spTree>
    <p:extLst>
      <p:ext uri="{BB962C8B-B14F-4D97-AF65-F5344CB8AC3E}">
        <p14:creationId xmlns:p14="http://schemas.microsoft.com/office/powerpoint/2010/main" val="384928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climatebonds.net/files/images/Sector%20Criteria%20diagram%20update%2026%20November%202018.jpg">
            <a:extLst>
              <a:ext uri="{FF2B5EF4-FFF2-40B4-BE49-F238E27FC236}">
                <a16:creationId xmlns:a16="http://schemas.microsoft.com/office/drawing/2014/main" id="{3162F871-9DDB-44E9-BC98-4E1C59C9EE6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3717" y="1520350"/>
            <a:ext cx="8085611" cy="462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B7BA3506-9118-3E4C-ADB2-1DFA9AC7D34E}"/>
              </a:ext>
            </a:extLst>
          </p:cNvPr>
          <p:cNvSpPr txBox="1"/>
          <p:nvPr/>
        </p:nvSpPr>
        <p:spPr>
          <a:xfrm>
            <a:off x="613717" y="560409"/>
            <a:ext cx="8530283" cy="769441"/>
          </a:xfrm>
          <a:prstGeom prst="rect">
            <a:avLst/>
          </a:prstGeom>
          <a:noFill/>
        </p:spPr>
        <p:txBody>
          <a:bodyPr wrap="square" rtlCol="0">
            <a:spAutoFit/>
          </a:bodyPr>
          <a:lstStyle/>
          <a:p>
            <a:r>
              <a:rPr lang="en-US" sz="4400" dirty="0">
                <a:solidFill>
                  <a:srgbClr val="91A01A"/>
                </a:solidFill>
                <a:latin typeface="Impact" panose="020B0806030902050204" pitchFamily="34" charset="0"/>
              </a:rPr>
              <a:t>Climate Bonds Sector Criteria</a:t>
            </a:r>
          </a:p>
        </p:txBody>
      </p:sp>
      <p:sp>
        <p:nvSpPr>
          <p:cNvPr id="3" name="Slide Number Placeholder 2"/>
          <p:cNvSpPr>
            <a:spLocks noGrp="1"/>
          </p:cNvSpPr>
          <p:nvPr>
            <p:ph type="sldNum" sz="quarter" idx="12"/>
          </p:nvPr>
        </p:nvSpPr>
        <p:spPr/>
        <p:txBody>
          <a:bodyPr/>
          <a:lstStyle/>
          <a:p>
            <a:fld id="{59ACC237-1CA5-48C1-A50B-8A454FAB4D06}" type="slidenum">
              <a:rPr lang="en-US" smtClean="0"/>
              <a:t>12</a:t>
            </a:fld>
            <a:endParaRPr lang="en-US" dirty="0"/>
          </a:p>
        </p:txBody>
      </p:sp>
    </p:spTree>
    <p:extLst>
      <p:ext uri="{BB962C8B-B14F-4D97-AF65-F5344CB8AC3E}">
        <p14:creationId xmlns:p14="http://schemas.microsoft.com/office/powerpoint/2010/main" val="188602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ED126-EB00-4C5E-A688-14691CF497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458018"/>
            <a:ext cx="772901" cy="79292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A40B19F-453B-4A2C-ACD4-AC1A753ABC94}"/>
              </a:ext>
            </a:extLst>
          </p:cNvPr>
          <p:cNvSpPr/>
          <p:nvPr/>
        </p:nvSpPr>
        <p:spPr>
          <a:xfrm>
            <a:off x="2286000" y="3105835"/>
            <a:ext cx="4572000" cy="646331"/>
          </a:xfrm>
          <a:prstGeom prst="rect">
            <a:avLst/>
          </a:prstGeom>
        </p:spPr>
        <p:txBody>
          <a:bodyPr>
            <a:spAutoFit/>
          </a:bodyPr>
          <a:lstStyle/>
          <a:p>
            <a:r>
              <a:rPr lang="en-GB" dirty="0">
                <a:solidFill>
                  <a:srgbClr val="000000"/>
                </a:solidFill>
                <a:latin typeface="Times New Roman" panose="02020603050405020304" pitchFamily="18" charset="0"/>
              </a:rPr>
              <a:t> </a:t>
            </a:r>
            <a:br>
              <a:rPr lang="en-GB" dirty="0"/>
            </a:br>
            <a:endParaRPr lang="en-GB" dirty="0"/>
          </a:p>
        </p:txBody>
      </p:sp>
      <p:sp>
        <p:nvSpPr>
          <p:cNvPr id="9" name="TextBox 8">
            <a:extLst>
              <a:ext uri="{FF2B5EF4-FFF2-40B4-BE49-F238E27FC236}">
                <a16:creationId xmlns:a16="http://schemas.microsoft.com/office/drawing/2014/main" id="{B7BA3506-9118-3E4C-ADB2-1DFA9AC7D34E}"/>
              </a:ext>
            </a:extLst>
          </p:cNvPr>
          <p:cNvSpPr txBox="1"/>
          <p:nvPr/>
        </p:nvSpPr>
        <p:spPr>
          <a:xfrm>
            <a:off x="262015" y="563212"/>
            <a:ext cx="6472745" cy="769441"/>
          </a:xfrm>
          <a:prstGeom prst="rect">
            <a:avLst/>
          </a:prstGeom>
          <a:noFill/>
        </p:spPr>
        <p:txBody>
          <a:bodyPr wrap="square" rtlCol="0">
            <a:spAutoFit/>
          </a:bodyPr>
          <a:lstStyle/>
          <a:p>
            <a:pPr algn="r"/>
            <a:r>
              <a:rPr lang="en-US" sz="4400" dirty="0">
                <a:solidFill>
                  <a:srgbClr val="002060"/>
                </a:solidFill>
                <a:latin typeface="Impact" panose="020B0806030902050204" pitchFamily="34" charset="0"/>
              </a:rPr>
              <a:t>Developing Sector Criteria</a:t>
            </a:r>
          </a:p>
        </p:txBody>
      </p:sp>
      <p:grpSp>
        <p:nvGrpSpPr>
          <p:cNvPr id="27" name="Group 26"/>
          <p:cNvGrpSpPr/>
          <p:nvPr/>
        </p:nvGrpSpPr>
        <p:grpSpPr>
          <a:xfrm>
            <a:off x="570714" y="2273338"/>
            <a:ext cx="3257102" cy="4081831"/>
            <a:chOff x="2217190" y="1546561"/>
            <a:chExt cx="4228652" cy="2783733"/>
          </a:xfrm>
        </p:grpSpPr>
        <p:sp>
          <p:nvSpPr>
            <p:cNvPr id="11" name="TextBox 10"/>
            <p:cNvSpPr txBox="1"/>
            <p:nvPr/>
          </p:nvSpPr>
          <p:spPr>
            <a:xfrm>
              <a:off x="3116071" y="1546561"/>
              <a:ext cx="3108960" cy="374571"/>
            </a:xfrm>
            <a:prstGeom prst="round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Climate Science</a:t>
              </a:r>
            </a:p>
          </p:txBody>
        </p:sp>
        <p:sp>
          <p:nvSpPr>
            <p:cNvPr id="12" name="TextBox 11"/>
            <p:cNvSpPr txBox="1"/>
            <p:nvPr/>
          </p:nvSpPr>
          <p:spPr>
            <a:xfrm>
              <a:off x="3116071" y="2010295"/>
              <a:ext cx="3108960" cy="374571"/>
            </a:xfrm>
            <a:prstGeom prst="round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Stakeholder Engagement</a:t>
              </a:r>
            </a:p>
          </p:txBody>
        </p:sp>
        <p:sp>
          <p:nvSpPr>
            <p:cNvPr id="13" name="TextBox 12"/>
            <p:cNvSpPr txBox="1"/>
            <p:nvPr/>
          </p:nvSpPr>
          <p:spPr>
            <a:xfrm>
              <a:off x="3116071" y="2474029"/>
              <a:ext cx="3108960" cy="374571"/>
            </a:xfrm>
            <a:prstGeom prst="round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Paris Agreement Goals</a:t>
              </a:r>
            </a:p>
          </p:txBody>
        </p:sp>
        <p:sp>
          <p:nvSpPr>
            <p:cNvPr id="14" name="TextBox 13"/>
            <p:cNvSpPr txBox="1"/>
            <p:nvPr/>
          </p:nvSpPr>
          <p:spPr>
            <a:xfrm>
              <a:off x="3116071" y="2937763"/>
              <a:ext cx="3108960" cy="374571"/>
            </a:xfrm>
            <a:prstGeom prst="round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Practicality</a:t>
              </a:r>
            </a:p>
          </p:txBody>
        </p:sp>
        <p:sp>
          <p:nvSpPr>
            <p:cNvPr id="15" name="TextBox 14"/>
            <p:cNvSpPr txBox="1"/>
            <p:nvPr/>
          </p:nvSpPr>
          <p:spPr>
            <a:xfrm>
              <a:off x="3116071" y="3401498"/>
              <a:ext cx="3108960" cy="374571"/>
            </a:xfrm>
            <a:prstGeom prst="round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Industry and Market Acceptance</a:t>
              </a:r>
            </a:p>
          </p:txBody>
        </p:sp>
        <p:cxnSp>
          <p:nvCxnSpPr>
            <p:cNvPr id="22" name="Straight Connector 21"/>
            <p:cNvCxnSpPr/>
            <p:nvPr/>
          </p:nvCxnSpPr>
          <p:spPr>
            <a:xfrm>
              <a:off x="2217190" y="3849503"/>
              <a:ext cx="4228652" cy="1844"/>
            </a:xfrm>
            <a:prstGeom prst="line">
              <a:avLst/>
            </a:prstGeom>
            <a:ln w="76200">
              <a:solidFill>
                <a:srgbClr val="40404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64008" y="3401498"/>
              <a:ext cx="696687" cy="482765"/>
            </a:xfrm>
            <a:prstGeom prst="rect">
              <a:avLst/>
            </a:prstGeom>
            <a:noFill/>
          </p:spPr>
          <p:txBody>
            <a:bodyPr wrap="square" rtlCol="0">
              <a:spAutoFit/>
            </a:bodyPr>
            <a:lstStyle/>
            <a:p>
              <a:pPr algn="ctr"/>
              <a:r>
                <a:rPr lang="en-US" sz="4000" dirty="0">
                  <a:solidFill>
                    <a:srgbClr val="404040"/>
                  </a:solidFill>
                  <a:latin typeface="Arial" panose="020B0604020202020204" pitchFamily="34" charset="0"/>
                  <a:cs typeface="Arial" panose="020B0604020202020204" pitchFamily="34" charset="0"/>
                </a:rPr>
                <a:t>+</a:t>
              </a:r>
            </a:p>
          </p:txBody>
        </p:sp>
        <p:sp>
          <p:nvSpPr>
            <p:cNvPr id="26" name="TextBox 25"/>
            <p:cNvSpPr txBox="1"/>
            <p:nvPr/>
          </p:nvSpPr>
          <p:spPr>
            <a:xfrm>
              <a:off x="3116070" y="3955723"/>
              <a:ext cx="3108960" cy="374571"/>
            </a:xfrm>
            <a:prstGeom prst="roundRect">
              <a:avLst/>
            </a:prstGeom>
            <a:solidFill>
              <a:srgbClr val="002060"/>
            </a:solidFill>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CBI’s Sector Criteria</a:t>
              </a:r>
            </a:p>
          </p:txBody>
        </p:sp>
      </p:grpSp>
      <p:grpSp>
        <p:nvGrpSpPr>
          <p:cNvPr id="29" name="Group 28"/>
          <p:cNvGrpSpPr/>
          <p:nvPr/>
        </p:nvGrpSpPr>
        <p:grpSpPr>
          <a:xfrm rot="5400000">
            <a:off x="4392270" y="3395590"/>
            <a:ext cx="4212096" cy="1967592"/>
            <a:chOff x="1955586" y="4808093"/>
            <a:chExt cx="6923772" cy="503547"/>
          </a:xfrm>
        </p:grpSpPr>
        <p:sp>
          <p:nvSpPr>
            <p:cNvPr id="30" name="Freeform 29"/>
            <p:cNvSpPr/>
            <p:nvPr/>
          </p:nvSpPr>
          <p:spPr>
            <a:xfrm>
              <a:off x="1955586" y="4808093"/>
              <a:ext cx="1185375"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Technical and industry working groups</a:t>
              </a:r>
            </a:p>
          </p:txBody>
        </p:sp>
        <p:sp>
          <p:nvSpPr>
            <p:cNvPr id="31" name="Freeform 30"/>
            <p:cNvSpPr/>
            <p:nvPr/>
          </p:nvSpPr>
          <p:spPr>
            <a:xfrm>
              <a:off x="3088567" y="4808093"/>
              <a:ext cx="1258867"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Working groups draft criteria</a:t>
              </a:r>
            </a:p>
          </p:txBody>
        </p:sp>
        <p:sp>
          <p:nvSpPr>
            <p:cNvPr id="32" name="Freeform 31"/>
            <p:cNvSpPr/>
            <p:nvPr/>
          </p:nvSpPr>
          <p:spPr>
            <a:xfrm>
              <a:off x="4221548" y="4808093"/>
              <a:ext cx="1258867"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Draft criteria for public review</a:t>
              </a:r>
            </a:p>
          </p:txBody>
        </p:sp>
        <p:sp>
          <p:nvSpPr>
            <p:cNvPr id="33" name="Freeform 32"/>
            <p:cNvSpPr/>
            <p:nvPr/>
          </p:nvSpPr>
          <p:spPr>
            <a:xfrm>
              <a:off x="5354529" y="4808093"/>
              <a:ext cx="1258867"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Climate Bond Standard Board approval</a:t>
              </a:r>
            </a:p>
          </p:txBody>
        </p:sp>
        <p:sp>
          <p:nvSpPr>
            <p:cNvPr id="34" name="Freeform 33"/>
            <p:cNvSpPr/>
            <p:nvPr/>
          </p:nvSpPr>
          <p:spPr>
            <a:xfrm>
              <a:off x="6487510" y="4808093"/>
              <a:ext cx="1258867"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Publish final criteria for Certification use</a:t>
              </a:r>
            </a:p>
          </p:txBody>
        </p:sp>
        <p:sp>
          <p:nvSpPr>
            <p:cNvPr id="35" name="Freeform 34"/>
            <p:cNvSpPr/>
            <p:nvPr/>
          </p:nvSpPr>
          <p:spPr>
            <a:xfrm>
              <a:off x="7620491" y="4808093"/>
              <a:ext cx="1258867" cy="503547"/>
            </a:xfrm>
            <a:custGeom>
              <a:avLst/>
              <a:gdLst>
                <a:gd name="connsiteX0" fmla="*/ 0 w 1258867"/>
                <a:gd name="connsiteY0" fmla="*/ 0 h 503547"/>
                <a:gd name="connsiteX1" fmla="*/ 1007094 w 1258867"/>
                <a:gd name="connsiteY1" fmla="*/ 0 h 503547"/>
                <a:gd name="connsiteX2" fmla="*/ 1258867 w 1258867"/>
                <a:gd name="connsiteY2" fmla="*/ 251774 h 503547"/>
                <a:gd name="connsiteX3" fmla="*/ 1007094 w 1258867"/>
                <a:gd name="connsiteY3" fmla="*/ 503547 h 503547"/>
                <a:gd name="connsiteX4" fmla="*/ 0 w 1258867"/>
                <a:gd name="connsiteY4" fmla="*/ 503547 h 503547"/>
                <a:gd name="connsiteX5" fmla="*/ 251774 w 1258867"/>
                <a:gd name="connsiteY5" fmla="*/ 251774 h 503547"/>
                <a:gd name="connsiteX6" fmla="*/ 0 w 1258867"/>
                <a:gd name="connsiteY6" fmla="*/ 0 h 50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67" h="503547">
                  <a:moveTo>
                    <a:pt x="0" y="0"/>
                  </a:moveTo>
                  <a:lnTo>
                    <a:pt x="1007094" y="0"/>
                  </a:lnTo>
                  <a:lnTo>
                    <a:pt x="1258867" y="251774"/>
                  </a:lnTo>
                  <a:lnTo>
                    <a:pt x="1007094" y="503547"/>
                  </a:lnTo>
                  <a:lnTo>
                    <a:pt x="0" y="503547"/>
                  </a:lnTo>
                  <a:lnTo>
                    <a:pt x="251774" y="251774"/>
                  </a:lnTo>
                  <a:lnTo>
                    <a:pt x="0" y="0"/>
                  </a:lnTo>
                  <a:close/>
                </a:path>
              </a:pathLst>
            </a:custGeom>
            <a:solidFill>
              <a:srgbClr val="91A0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299780" tIns="16002" rIns="267775" bIns="16002" numCol="1" spcCol="1270" anchor="ctr" anchorCtr="0">
              <a:noAutofit/>
            </a:bodyPr>
            <a:lstStyle/>
            <a:p>
              <a:pPr lvl="0" algn="ctr" defTabSz="5334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Ongoing review</a:t>
              </a:r>
            </a:p>
          </p:txBody>
        </p:sp>
      </p:grpSp>
      <p:sp>
        <p:nvSpPr>
          <p:cNvPr id="36" name="TextBox 35">
            <a:extLst>
              <a:ext uri="{FF2B5EF4-FFF2-40B4-BE49-F238E27FC236}">
                <a16:creationId xmlns:a16="http://schemas.microsoft.com/office/drawing/2014/main" id="{B7BA3506-9118-3E4C-ADB2-1DFA9AC7D34E}"/>
              </a:ext>
            </a:extLst>
          </p:cNvPr>
          <p:cNvSpPr txBox="1"/>
          <p:nvPr/>
        </p:nvSpPr>
        <p:spPr>
          <a:xfrm>
            <a:off x="606775" y="1561343"/>
            <a:ext cx="1592490" cy="461665"/>
          </a:xfrm>
          <a:prstGeom prst="rect">
            <a:avLst/>
          </a:prstGeom>
          <a:solidFill>
            <a:srgbClr val="002060"/>
          </a:solidFill>
        </p:spPr>
        <p:txBody>
          <a:bodyPr wrap="square" rtlCol="0">
            <a:spAutoFit/>
          </a:bodyPr>
          <a:lstStyle/>
          <a:p>
            <a:pPr algn="ctr"/>
            <a:r>
              <a:rPr lang="en-US" sz="2400" dirty="0">
                <a:solidFill>
                  <a:schemeClr val="bg1"/>
                </a:solidFill>
                <a:latin typeface="Impact" panose="020B0806030902050204" pitchFamily="34" charset="0"/>
              </a:rPr>
              <a:t>Formula</a:t>
            </a:r>
            <a:endParaRPr lang="en-US" sz="4400" dirty="0">
              <a:solidFill>
                <a:schemeClr val="bg1"/>
              </a:solidFill>
              <a:latin typeface="Impact" panose="020B0806030902050204" pitchFamily="34" charset="0"/>
            </a:endParaRPr>
          </a:p>
        </p:txBody>
      </p:sp>
      <p:sp>
        <p:nvSpPr>
          <p:cNvPr id="37" name="TextBox 36">
            <a:extLst>
              <a:ext uri="{FF2B5EF4-FFF2-40B4-BE49-F238E27FC236}">
                <a16:creationId xmlns:a16="http://schemas.microsoft.com/office/drawing/2014/main" id="{B7BA3506-9118-3E4C-ADB2-1DFA9AC7D34E}"/>
              </a:ext>
            </a:extLst>
          </p:cNvPr>
          <p:cNvSpPr txBox="1"/>
          <p:nvPr/>
        </p:nvSpPr>
        <p:spPr>
          <a:xfrm>
            <a:off x="4905828" y="1572163"/>
            <a:ext cx="1592490" cy="461665"/>
          </a:xfrm>
          <a:prstGeom prst="rect">
            <a:avLst/>
          </a:prstGeom>
          <a:solidFill>
            <a:srgbClr val="002060"/>
          </a:solidFill>
        </p:spPr>
        <p:txBody>
          <a:bodyPr wrap="square" rtlCol="0">
            <a:spAutoFit/>
          </a:bodyPr>
          <a:lstStyle/>
          <a:p>
            <a:pPr algn="ctr"/>
            <a:r>
              <a:rPr lang="en-US" sz="2400" dirty="0">
                <a:solidFill>
                  <a:schemeClr val="bg1"/>
                </a:solidFill>
                <a:latin typeface="Impact" panose="020B0806030902050204" pitchFamily="34" charset="0"/>
              </a:rPr>
              <a:t>Process</a:t>
            </a:r>
            <a:endParaRPr lang="en-US" sz="4400" dirty="0">
              <a:solidFill>
                <a:schemeClr val="bg1"/>
              </a:solidFill>
              <a:latin typeface="Impact" panose="020B0806030902050204" pitchFamily="34" charset="0"/>
            </a:endParaRPr>
          </a:p>
        </p:txBody>
      </p:sp>
      <p:sp>
        <p:nvSpPr>
          <p:cNvPr id="23"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13</a:t>
            </a:fld>
            <a:endParaRPr lang="en-US" sz="1200" dirty="0">
              <a:solidFill>
                <a:srgbClr val="898989"/>
              </a:solidFill>
            </a:endParaRPr>
          </a:p>
        </p:txBody>
      </p:sp>
    </p:spTree>
    <p:extLst>
      <p:ext uri="{BB962C8B-B14F-4D97-AF65-F5344CB8AC3E}">
        <p14:creationId xmlns:p14="http://schemas.microsoft.com/office/powerpoint/2010/main" val="1320230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198026-AA57-4EA4-A83E-D4E9E8E1154A}"/>
              </a:ext>
            </a:extLst>
          </p:cNvPr>
          <p:cNvSpPr/>
          <p:nvPr/>
        </p:nvSpPr>
        <p:spPr>
          <a:xfrm>
            <a:off x="445321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69727F8E-FC57-4B97-A8E6-E5E5B6B48906}"/>
              </a:ext>
            </a:extLst>
          </p:cNvPr>
          <p:cNvSpPr/>
          <p:nvPr/>
        </p:nvSpPr>
        <p:spPr>
          <a:xfrm>
            <a:off x="4453217" y="3244334"/>
            <a:ext cx="237566" cy="369332"/>
          </a:xfrm>
          <a:prstGeom prst="rect">
            <a:avLst/>
          </a:prstGeom>
        </p:spPr>
        <p:txBody>
          <a:bodyPr wrap="none">
            <a:spAutoFit/>
          </a:bodyPr>
          <a:lstStyle/>
          <a:p>
            <a:r>
              <a:rPr lang="en-US"/>
              <a:t> </a:t>
            </a:r>
            <a:endParaRPr lang="en-US" dirty="0"/>
          </a:p>
        </p:txBody>
      </p:sp>
      <p:pic>
        <p:nvPicPr>
          <p:cNvPr id="2050" name="Picture 2">
            <a:extLst>
              <a:ext uri="{FF2B5EF4-FFF2-40B4-BE49-F238E27FC236}">
                <a16:creationId xmlns:a16="http://schemas.microsoft.com/office/drawing/2014/main" id="{C16ED5CD-3BD4-446D-8AA5-B941D5327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12"/>
            <a:ext cx="9144000" cy="559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A5E4E5-499F-4E46-9113-9281B6F470F8}"/>
              </a:ext>
            </a:extLst>
          </p:cNvPr>
          <p:cNvSpPr txBox="1"/>
          <p:nvPr/>
        </p:nvSpPr>
        <p:spPr>
          <a:xfrm>
            <a:off x="2136618" y="6005357"/>
            <a:ext cx="6663350" cy="646331"/>
          </a:xfrm>
          <a:prstGeom prst="rect">
            <a:avLst/>
          </a:prstGeom>
          <a:noFill/>
        </p:spPr>
        <p:txBody>
          <a:bodyPr wrap="square" rtlCol="0">
            <a:spAutoFit/>
          </a:bodyPr>
          <a:lstStyle/>
          <a:p>
            <a:r>
              <a:rPr lang="en-US" dirty="0"/>
              <a:t>More on </a:t>
            </a:r>
            <a:r>
              <a:rPr lang="en-US" dirty="0" err="1"/>
              <a:t>BioEnergy</a:t>
            </a:r>
            <a:r>
              <a:rPr lang="en-US" dirty="0"/>
              <a:t> Standard &amp; Working Group:  </a:t>
            </a:r>
            <a:r>
              <a:rPr lang="en-US" dirty="0">
                <a:hlinkClick r:id="rId4"/>
              </a:rPr>
              <a:t>https://www.climatebonds.net/standard/bioenergy</a:t>
            </a:r>
            <a:endParaRPr lang="en-US" dirty="0"/>
          </a:p>
        </p:txBody>
      </p:sp>
    </p:spTree>
    <p:extLst>
      <p:ext uri="{BB962C8B-B14F-4D97-AF65-F5344CB8AC3E}">
        <p14:creationId xmlns:p14="http://schemas.microsoft.com/office/powerpoint/2010/main" val="269131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535F046-7DA3-4D7F-B2CA-BED4F0DD5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81481"/>
            <a:ext cx="9067800" cy="5703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8C09C2-C4DB-43BF-90FF-ED684AFD40FF}"/>
              </a:ext>
            </a:extLst>
          </p:cNvPr>
          <p:cNvSpPr txBox="1"/>
          <p:nvPr/>
        </p:nvSpPr>
        <p:spPr>
          <a:xfrm>
            <a:off x="2136618" y="6005357"/>
            <a:ext cx="6663350" cy="646331"/>
          </a:xfrm>
          <a:prstGeom prst="rect">
            <a:avLst/>
          </a:prstGeom>
          <a:noFill/>
        </p:spPr>
        <p:txBody>
          <a:bodyPr wrap="square" rtlCol="0">
            <a:spAutoFit/>
          </a:bodyPr>
          <a:lstStyle/>
          <a:p>
            <a:r>
              <a:rPr lang="en-US" dirty="0"/>
              <a:t>More on </a:t>
            </a:r>
            <a:r>
              <a:rPr lang="en-US" dirty="0" err="1"/>
              <a:t>BioEnergy</a:t>
            </a:r>
            <a:r>
              <a:rPr lang="en-US" dirty="0"/>
              <a:t> Standard &amp; Working Group:  </a:t>
            </a:r>
            <a:r>
              <a:rPr lang="en-US" dirty="0">
                <a:hlinkClick r:id="rId4"/>
              </a:rPr>
              <a:t>https://www.climatebonds.net/standard/bioenergy</a:t>
            </a:r>
            <a:endParaRPr lang="en-US" dirty="0"/>
          </a:p>
        </p:txBody>
      </p:sp>
    </p:spTree>
    <p:extLst>
      <p:ext uri="{BB962C8B-B14F-4D97-AF65-F5344CB8AC3E}">
        <p14:creationId xmlns:p14="http://schemas.microsoft.com/office/powerpoint/2010/main" val="420742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2BA3F9A-5FBC-45CA-8D1F-B744E358B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 y="1038225"/>
            <a:ext cx="8391525" cy="5819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783963-9243-4EBC-81D2-CFB956E544B8}"/>
              </a:ext>
            </a:extLst>
          </p:cNvPr>
          <p:cNvSpPr txBox="1"/>
          <p:nvPr/>
        </p:nvSpPr>
        <p:spPr>
          <a:xfrm>
            <a:off x="1715630" y="208230"/>
            <a:ext cx="5712737" cy="707886"/>
          </a:xfrm>
          <a:prstGeom prst="rect">
            <a:avLst/>
          </a:prstGeom>
          <a:noFill/>
        </p:spPr>
        <p:txBody>
          <a:bodyPr wrap="square" rtlCol="0">
            <a:spAutoFit/>
          </a:bodyPr>
          <a:lstStyle/>
          <a:p>
            <a:r>
              <a:rPr lang="en-US" sz="2000" b="1" dirty="0"/>
              <a:t>Waste Management Technical Working Group 1 of 2</a:t>
            </a:r>
          </a:p>
          <a:p>
            <a:r>
              <a:rPr lang="en-US" sz="2000" dirty="0">
                <a:hlinkClick r:id="rId4"/>
              </a:rPr>
              <a:t>https://www.climatebonds.net/standard/waste</a:t>
            </a:r>
            <a:endParaRPr lang="en-US" sz="2000" b="1" dirty="0"/>
          </a:p>
        </p:txBody>
      </p:sp>
    </p:spTree>
    <p:extLst>
      <p:ext uri="{BB962C8B-B14F-4D97-AF65-F5344CB8AC3E}">
        <p14:creationId xmlns:p14="http://schemas.microsoft.com/office/powerpoint/2010/main" val="3167411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DB08B5-DF37-4931-9035-8BCAA92BE9B9}"/>
              </a:ext>
            </a:extLst>
          </p:cNvPr>
          <p:cNvSpPr txBox="1"/>
          <p:nvPr/>
        </p:nvSpPr>
        <p:spPr>
          <a:xfrm>
            <a:off x="1715630" y="362139"/>
            <a:ext cx="5712737" cy="400110"/>
          </a:xfrm>
          <a:prstGeom prst="rect">
            <a:avLst/>
          </a:prstGeom>
          <a:noFill/>
        </p:spPr>
        <p:txBody>
          <a:bodyPr wrap="square" rtlCol="0">
            <a:spAutoFit/>
          </a:bodyPr>
          <a:lstStyle/>
          <a:p>
            <a:r>
              <a:rPr lang="en-US" sz="2000" b="1" dirty="0"/>
              <a:t>Waste Management Technical Working Group 2 of 2</a:t>
            </a:r>
          </a:p>
        </p:txBody>
      </p:sp>
      <p:pic>
        <p:nvPicPr>
          <p:cNvPr id="5122" name="Picture 2">
            <a:extLst>
              <a:ext uri="{FF2B5EF4-FFF2-40B4-BE49-F238E27FC236}">
                <a16:creationId xmlns:a16="http://schemas.microsoft.com/office/drawing/2014/main" id="{0B52B8D8-473D-4A81-84FF-D2749D5F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3" y="1246172"/>
            <a:ext cx="78295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43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33E922-8259-4B76-8255-29C996180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8181"/>
            <a:ext cx="9144000" cy="4313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61660E-7245-4591-91BF-F3B7656EAC33}"/>
              </a:ext>
            </a:extLst>
          </p:cNvPr>
          <p:cNvSpPr txBox="1"/>
          <p:nvPr/>
        </p:nvSpPr>
        <p:spPr>
          <a:xfrm>
            <a:off x="1303699" y="434566"/>
            <a:ext cx="5948127" cy="984885"/>
          </a:xfrm>
          <a:prstGeom prst="rect">
            <a:avLst/>
          </a:prstGeom>
          <a:noFill/>
        </p:spPr>
        <p:txBody>
          <a:bodyPr wrap="square" rtlCol="0">
            <a:spAutoFit/>
          </a:bodyPr>
          <a:lstStyle/>
          <a:p>
            <a:pPr algn="ctr"/>
            <a:r>
              <a:rPr lang="en-US" sz="4000" b="1" dirty="0" err="1"/>
              <a:t>BioEnergy</a:t>
            </a:r>
            <a:r>
              <a:rPr lang="en-US" sz="4000" b="1" dirty="0"/>
              <a:t> Criteria</a:t>
            </a:r>
          </a:p>
          <a:p>
            <a:pPr algn="ctr"/>
            <a:r>
              <a:rPr lang="en-US" dirty="0"/>
              <a:t>More:  </a:t>
            </a:r>
            <a:r>
              <a:rPr lang="en-US" dirty="0">
                <a:hlinkClick r:id="rId4"/>
              </a:rPr>
              <a:t>https://www.climatebonds.net/standard/bioenergy</a:t>
            </a:r>
            <a:endParaRPr lang="en-US" dirty="0"/>
          </a:p>
        </p:txBody>
      </p:sp>
    </p:spTree>
    <p:extLst>
      <p:ext uri="{BB962C8B-B14F-4D97-AF65-F5344CB8AC3E}">
        <p14:creationId xmlns:p14="http://schemas.microsoft.com/office/powerpoint/2010/main" val="1168244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478A035-20DC-4D42-A983-A1E0018E2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85" y="1593410"/>
            <a:ext cx="8057585" cy="5264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100095-A7E0-4B77-9A00-AB94444BFA3E}"/>
              </a:ext>
            </a:extLst>
          </p:cNvPr>
          <p:cNvSpPr txBox="1"/>
          <p:nvPr/>
        </p:nvSpPr>
        <p:spPr>
          <a:xfrm>
            <a:off x="1285592" y="344032"/>
            <a:ext cx="5948127" cy="984885"/>
          </a:xfrm>
          <a:prstGeom prst="rect">
            <a:avLst/>
          </a:prstGeom>
          <a:noFill/>
        </p:spPr>
        <p:txBody>
          <a:bodyPr wrap="square" rtlCol="0">
            <a:spAutoFit/>
          </a:bodyPr>
          <a:lstStyle/>
          <a:p>
            <a:pPr algn="ctr"/>
            <a:r>
              <a:rPr lang="en-US" sz="4000" b="1" dirty="0"/>
              <a:t>Waste Criteria</a:t>
            </a:r>
          </a:p>
          <a:p>
            <a:pPr algn="ctr"/>
            <a:r>
              <a:rPr lang="en-US" dirty="0"/>
              <a:t>More:  </a:t>
            </a:r>
            <a:r>
              <a:rPr lang="en-US" dirty="0">
                <a:hlinkClick r:id="rId4"/>
              </a:rPr>
              <a:t>https://www.climatebonds.net/standard/waste</a:t>
            </a:r>
            <a:endParaRPr lang="en-US" dirty="0"/>
          </a:p>
        </p:txBody>
      </p:sp>
    </p:spTree>
    <p:extLst>
      <p:ext uri="{BB962C8B-B14F-4D97-AF65-F5344CB8AC3E}">
        <p14:creationId xmlns:p14="http://schemas.microsoft.com/office/powerpoint/2010/main" val="427425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BA3506-9118-3E4C-ADB2-1DFA9AC7D34E}"/>
              </a:ext>
            </a:extLst>
          </p:cNvPr>
          <p:cNvSpPr txBox="1"/>
          <p:nvPr/>
        </p:nvSpPr>
        <p:spPr>
          <a:xfrm>
            <a:off x="858407" y="1365705"/>
            <a:ext cx="2428874" cy="3785652"/>
          </a:xfrm>
          <a:prstGeom prst="rect">
            <a:avLst/>
          </a:prstGeom>
          <a:noFill/>
        </p:spPr>
        <p:txBody>
          <a:bodyPr wrap="square" rtlCol="0">
            <a:spAutoFit/>
          </a:bodyPr>
          <a:lstStyle/>
          <a:p>
            <a:r>
              <a:rPr lang="en-US" sz="4000" dirty="0">
                <a:solidFill>
                  <a:srgbClr val="002060"/>
                </a:solidFill>
                <a:latin typeface="Impact" panose="020B0806030902050204" pitchFamily="34" charset="0"/>
              </a:rPr>
              <a:t>The next 10 years will determine how bad it will get.  </a:t>
            </a:r>
          </a:p>
        </p:txBody>
      </p:sp>
      <p:pic>
        <p:nvPicPr>
          <p:cNvPr id="5" name="Picture 4">
            <a:extLst>
              <a:ext uri="{FF2B5EF4-FFF2-40B4-BE49-F238E27FC236}">
                <a16:creationId xmlns:a16="http://schemas.microsoft.com/office/drawing/2014/main" id="{5656F9B8-D328-D943-87CE-A7023BD89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281" y="610307"/>
            <a:ext cx="5235242" cy="5565974"/>
          </a:xfrm>
          <a:prstGeom prst="rect">
            <a:avLst/>
          </a:prstGeom>
        </p:spPr>
      </p:pic>
      <p:sp>
        <p:nvSpPr>
          <p:cNvPr id="6" name="TextBox 5">
            <a:extLst>
              <a:ext uri="{FF2B5EF4-FFF2-40B4-BE49-F238E27FC236}">
                <a16:creationId xmlns:a16="http://schemas.microsoft.com/office/drawing/2014/main" id="{80BB9EE9-9920-6E4B-940C-79DD87AEB19C}"/>
              </a:ext>
            </a:extLst>
          </p:cNvPr>
          <p:cNvSpPr txBox="1"/>
          <p:nvPr/>
        </p:nvSpPr>
        <p:spPr>
          <a:xfrm>
            <a:off x="2638618" y="6195190"/>
            <a:ext cx="3866764" cy="261610"/>
          </a:xfrm>
          <a:prstGeom prst="rect">
            <a:avLst/>
          </a:prstGeom>
          <a:noFill/>
        </p:spPr>
        <p:txBody>
          <a:bodyPr wrap="none" rtlCol="0">
            <a:spAutoFit/>
          </a:bodyPr>
          <a:lstStyle/>
          <a:p>
            <a:pPr algn="r"/>
            <a:r>
              <a:rPr lang="en-GB" sz="1100" dirty="0">
                <a:solidFill>
                  <a:srgbClr val="404040"/>
                </a:solidFill>
                <a:latin typeface="Arial" panose="020B0604020202020204" pitchFamily="34" charset="0"/>
                <a:cs typeface="Arial" panose="020B0604020202020204" pitchFamily="34" charset="0"/>
              </a:rPr>
              <a:t>Annual Global Total Greenhouse Gas Emissions (GtCO2e)</a:t>
            </a:r>
          </a:p>
        </p:txBody>
      </p:sp>
      <p:sp>
        <p:nvSpPr>
          <p:cNvPr id="3" name="Slide Number Placeholder 2"/>
          <p:cNvSpPr>
            <a:spLocks noGrp="1"/>
          </p:cNvSpPr>
          <p:nvPr>
            <p:ph type="sldNum" sz="quarter" idx="12"/>
          </p:nvPr>
        </p:nvSpPr>
        <p:spPr/>
        <p:txBody>
          <a:bodyPr/>
          <a:lstStyle/>
          <a:p>
            <a:fld id="{59ACC237-1CA5-48C1-A50B-8A454FAB4D06}" type="slidenum">
              <a:rPr lang="en-US" smtClean="0"/>
              <a:t>2</a:t>
            </a:fld>
            <a:endParaRPr lang="en-US" dirty="0"/>
          </a:p>
        </p:txBody>
      </p:sp>
    </p:spTree>
    <p:extLst>
      <p:ext uri="{BB962C8B-B14F-4D97-AF65-F5344CB8AC3E}">
        <p14:creationId xmlns:p14="http://schemas.microsoft.com/office/powerpoint/2010/main" val="4225010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007" y="1523526"/>
            <a:ext cx="6696185" cy="48838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33CE7D5-EA73-4958-8C9F-4850163B41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7546" y="151926"/>
            <a:ext cx="1291808" cy="1371600"/>
          </a:xfrm>
          <a:prstGeom prst="rect">
            <a:avLst/>
          </a:prstGeom>
        </p:spPr>
      </p:pic>
      <p:sp>
        <p:nvSpPr>
          <p:cNvPr id="6" name="TextBox 5">
            <a:extLst>
              <a:ext uri="{FF2B5EF4-FFF2-40B4-BE49-F238E27FC236}">
                <a16:creationId xmlns:a16="http://schemas.microsoft.com/office/drawing/2014/main" id="{B7BA3506-9118-3E4C-ADB2-1DFA9AC7D34E}"/>
              </a:ext>
            </a:extLst>
          </p:cNvPr>
          <p:cNvSpPr txBox="1"/>
          <p:nvPr/>
        </p:nvSpPr>
        <p:spPr>
          <a:xfrm>
            <a:off x="769256" y="627038"/>
            <a:ext cx="6472745" cy="769441"/>
          </a:xfrm>
          <a:prstGeom prst="rect">
            <a:avLst/>
          </a:prstGeom>
          <a:noFill/>
        </p:spPr>
        <p:txBody>
          <a:bodyPr wrap="square" rtlCol="0">
            <a:spAutoFit/>
          </a:bodyPr>
          <a:lstStyle/>
          <a:p>
            <a:r>
              <a:rPr lang="en-US" sz="4400" dirty="0">
                <a:solidFill>
                  <a:srgbClr val="002060"/>
                </a:solidFill>
                <a:latin typeface="Impact" panose="020B0806030902050204" pitchFamily="34" charset="0"/>
              </a:rPr>
              <a:t>CBI Certification Mark</a:t>
            </a:r>
          </a:p>
        </p:txBody>
      </p:sp>
      <p:sp>
        <p:nvSpPr>
          <p:cNvPr id="7"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20</a:t>
            </a:fld>
            <a:endParaRPr lang="en-US" sz="1200" dirty="0">
              <a:solidFill>
                <a:srgbClr val="898989"/>
              </a:solidFill>
            </a:endParaRPr>
          </a:p>
        </p:txBody>
      </p:sp>
    </p:spTree>
    <p:extLst>
      <p:ext uri="{BB962C8B-B14F-4D97-AF65-F5344CB8AC3E}">
        <p14:creationId xmlns:p14="http://schemas.microsoft.com/office/powerpoint/2010/main" val="333791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10" y="1628867"/>
            <a:ext cx="7845180" cy="3853286"/>
          </a:xfrm>
          <a:prstGeom prst="rect">
            <a:avLst/>
          </a:prstGeom>
        </p:spPr>
      </p:pic>
      <p:sp>
        <p:nvSpPr>
          <p:cNvPr id="4" name="Title 2">
            <a:extLst>
              <a:ext uri="{FF2B5EF4-FFF2-40B4-BE49-F238E27FC236}">
                <a16:creationId xmlns:a16="http://schemas.microsoft.com/office/drawing/2014/main" id="{33C3017B-A820-4E3F-848F-B304E2CB0F6F}"/>
              </a:ext>
            </a:extLst>
          </p:cNvPr>
          <p:cNvSpPr txBox="1">
            <a:spLocks/>
          </p:cNvSpPr>
          <p:nvPr/>
        </p:nvSpPr>
        <p:spPr>
          <a:xfrm>
            <a:off x="231515" y="809168"/>
            <a:ext cx="9231651" cy="580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baseline="0">
                <a:solidFill>
                  <a:schemeClr val="accent1"/>
                </a:solidFill>
                <a:latin typeface="Calibri" charset="0"/>
                <a:ea typeface="+mj-ea"/>
                <a:cs typeface="+mj-cs"/>
              </a:defRPr>
            </a:lvl1pPr>
          </a:lstStyle>
          <a:p>
            <a:r>
              <a:rPr lang="en-GB" sz="4800" b="0" spc="-10" dirty="0">
                <a:solidFill>
                  <a:srgbClr val="002060"/>
                </a:solidFill>
                <a:latin typeface="Impact" panose="020B0806030902050204" pitchFamily="34" charset="0"/>
              </a:rPr>
              <a:t>CBI Standard Certification Scheme</a:t>
            </a:r>
            <a:endParaRPr lang="en-GB" sz="4800" b="0" dirty="0">
              <a:solidFill>
                <a:srgbClr val="002060"/>
              </a:solidFill>
              <a:latin typeface="Impact" panose="020B0806030902050204" pitchFamily="34" charset="0"/>
            </a:endParaRPr>
          </a:p>
        </p:txBody>
      </p:sp>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foregroundMark x1="11704" y1="6667" x2="90000" y2="23556"/>
                        <a14:foregroundMark x1="21778" y1="21444" x2="98593" y2="51556"/>
                      </a14:backgroundRemoval>
                    </a14:imgEffect>
                  </a14:imgLayer>
                </a14:imgProps>
              </a:ext>
              <a:ext uri="{28A0092B-C50C-407E-A947-70E740481C1C}">
                <a14:useLocalDpi xmlns:a14="http://schemas.microsoft.com/office/drawing/2010/main"/>
              </a:ext>
            </a:extLst>
          </a:blip>
          <a:stretch>
            <a:fillRect/>
          </a:stretch>
        </p:blipFill>
        <p:spPr>
          <a:xfrm rot="20661465" flipV="1">
            <a:off x="4825618" y="4653695"/>
            <a:ext cx="5119836" cy="3413224"/>
          </a:xfrm>
          <a:prstGeom prst="rect">
            <a:avLst/>
          </a:prstGeom>
        </p:spPr>
      </p:pic>
      <p:pic>
        <p:nvPicPr>
          <p:cNvPr id="8" name="Picture 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83852" y1="0" x2="89926" y2="1571"/>
                        <a14:foregroundMark x1="23778" y1="0" x2="98519" y2="37571"/>
                      </a14:backgroundRemoval>
                    </a14:imgEffect>
                  </a14:imgLayer>
                </a14:imgProps>
              </a:ext>
              <a:ext uri="{28A0092B-C50C-407E-A947-70E740481C1C}">
                <a14:useLocalDpi xmlns:a14="http://schemas.microsoft.com/office/drawing/2010/main"/>
              </a:ext>
            </a:extLst>
          </a:blip>
          <a:srcRect/>
          <a:stretch/>
        </p:blipFill>
        <p:spPr>
          <a:xfrm rot="10009768">
            <a:off x="2530207" y="5895975"/>
            <a:ext cx="3860132" cy="2002002"/>
          </a:xfrm>
          <a:prstGeom prst="rect">
            <a:avLst/>
          </a:prstGeom>
        </p:spPr>
      </p:pic>
      <p:pic>
        <p:nvPicPr>
          <p:cNvPr id="9" name="Picture 8"/>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foregroundMark x1="11704" y1="6667" x2="90000" y2="23556"/>
                        <a14:foregroundMark x1="21778" y1="21444" x2="98593" y2="51556"/>
                      </a14:backgroundRemoval>
                    </a14:imgEffect>
                  </a14:imgLayer>
                </a14:imgProps>
              </a:ext>
              <a:ext uri="{28A0092B-C50C-407E-A947-70E740481C1C}">
                <a14:useLocalDpi xmlns:a14="http://schemas.microsoft.com/office/drawing/2010/main"/>
              </a:ext>
            </a:extLst>
          </a:blip>
          <a:stretch>
            <a:fillRect/>
          </a:stretch>
        </p:blipFill>
        <p:spPr>
          <a:xfrm rot="1749338" flipH="1" flipV="1">
            <a:off x="-798875" y="4549387"/>
            <a:ext cx="3834640" cy="2854521"/>
          </a:xfrm>
          <a:prstGeom prst="rect">
            <a:avLst/>
          </a:prstGeom>
        </p:spPr>
      </p:pic>
      <p:sp>
        <p:nvSpPr>
          <p:cNvPr id="10" name="Slide Number Placeholder 2"/>
          <p:cNvSpPr txBox="1">
            <a:spLocks/>
          </p:cNvSpPr>
          <p:nvPr/>
        </p:nvSpPr>
        <p:spPr>
          <a:xfrm>
            <a:off x="8756725" y="6476104"/>
            <a:ext cx="348278" cy="348177"/>
          </a:xfrm>
          <a:prstGeom prst="rect">
            <a:avLst/>
          </a:prstGeom>
          <a:solidFill>
            <a:srgbClr val="FFFFFF"/>
          </a:solidFill>
          <a:effectLst>
            <a:softEdge rad="63500"/>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9ACC237-1CA5-48C1-A50B-8A454FAB4D06}" type="slidenum">
              <a:rPr lang="en-US" sz="1200" smtClean="0">
                <a:solidFill>
                  <a:srgbClr val="898989"/>
                </a:solidFill>
              </a:rPr>
              <a:pPr algn="ctr"/>
              <a:t>21</a:t>
            </a:fld>
            <a:endParaRPr lang="en-US" sz="1200" dirty="0">
              <a:solidFill>
                <a:srgbClr val="898989"/>
              </a:solidFill>
            </a:endParaRPr>
          </a:p>
        </p:txBody>
      </p:sp>
    </p:spTree>
    <p:extLst>
      <p:ext uri="{BB962C8B-B14F-4D97-AF65-F5344CB8AC3E}">
        <p14:creationId xmlns:p14="http://schemas.microsoft.com/office/powerpoint/2010/main" val="169513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BA3506-9118-3E4C-ADB2-1DFA9AC7D34E}"/>
              </a:ext>
            </a:extLst>
          </p:cNvPr>
          <p:cNvSpPr txBox="1"/>
          <p:nvPr/>
        </p:nvSpPr>
        <p:spPr>
          <a:xfrm>
            <a:off x="534096" y="554059"/>
            <a:ext cx="6472745" cy="769441"/>
          </a:xfrm>
          <a:prstGeom prst="rect">
            <a:avLst/>
          </a:prstGeom>
          <a:noFill/>
        </p:spPr>
        <p:txBody>
          <a:bodyPr wrap="square" rtlCol="0">
            <a:spAutoFit/>
          </a:bodyPr>
          <a:lstStyle/>
          <a:p>
            <a:r>
              <a:rPr lang="en-US" sz="4400" dirty="0">
                <a:solidFill>
                  <a:srgbClr val="002060"/>
                </a:solidFill>
                <a:latin typeface="Impact" panose="020B0806030902050204" pitchFamily="34" charset="0"/>
              </a:rPr>
              <a:t>CBI Standards Board</a:t>
            </a:r>
          </a:p>
        </p:txBody>
      </p:sp>
      <p:pic>
        <p:nvPicPr>
          <p:cNvPr id="4"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26599" y="2187433"/>
            <a:ext cx="1967002" cy="8804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1153" y="1718482"/>
            <a:ext cx="1131949" cy="1131949"/>
          </a:xfrm>
          <a:prstGeom prst="rect">
            <a:avLst/>
          </a:prstGeom>
        </p:spPr>
      </p:pic>
      <p:sp>
        <p:nvSpPr>
          <p:cNvPr id="9" name="TextBox 8"/>
          <p:cNvSpPr txBox="1"/>
          <p:nvPr/>
        </p:nvSpPr>
        <p:spPr>
          <a:xfrm>
            <a:off x="991292" y="3020224"/>
            <a:ext cx="2138617" cy="954107"/>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Office of the California State Treasurer, </a:t>
            </a:r>
            <a:br>
              <a:rPr lang="en-US" sz="1400" b="1" dirty="0">
                <a:solidFill>
                  <a:srgbClr val="404040"/>
                </a:solidFill>
                <a:latin typeface="Arial" panose="020B0604020202020204" pitchFamily="34" charset="0"/>
                <a:cs typeface="Arial" panose="020B0604020202020204" pitchFamily="34" charset="0"/>
              </a:rPr>
            </a:br>
            <a:r>
              <a:rPr lang="en-US" sz="1400" b="1" dirty="0">
                <a:solidFill>
                  <a:srgbClr val="404040"/>
                </a:solidFill>
                <a:latin typeface="Arial" panose="020B0604020202020204" pitchFamily="34" charset="0"/>
                <a:cs typeface="Arial" panose="020B0604020202020204" pitchFamily="34" charset="0"/>
              </a:rPr>
              <a:t>Fiona Ma, CPA</a:t>
            </a:r>
            <a:br>
              <a:rPr lang="en-US" sz="1400" dirty="0">
                <a:solidFill>
                  <a:srgbClr val="404040"/>
                </a:solidFill>
                <a:latin typeface="Arial" panose="020B0604020202020204" pitchFamily="34" charset="0"/>
                <a:cs typeface="Arial" panose="020B0604020202020204" pitchFamily="34" charset="0"/>
              </a:rPr>
            </a:br>
            <a:endParaRPr lang="en-US" sz="1400" dirty="0">
              <a:solidFill>
                <a:srgbClr val="404040"/>
              </a:solidFill>
              <a:latin typeface="Arial" panose="020B0604020202020204" pitchFamily="34" charset="0"/>
              <a:cs typeface="Arial" panose="020B0604020202020204" pitchFamily="34" charset="0"/>
            </a:endParaRPr>
          </a:p>
        </p:txBody>
      </p:sp>
      <p:sp>
        <p:nvSpPr>
          <p:cNvPr id="10" name="TextBox 9"/>
          <p:cNvSpPr txBox="1"/>
          <p:nvPr/>
        </p:nvSpPr>
        <p:spPr>
          <a:xfrm>
            <a:off x="3466014" y="2999705"/>
            <a:ext cx="2171427" cy="954107"/>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State Teacher’s Retirement System (CalSTRS)</a:t>
            </a:r>
            <a:br>
              <a:rPr lang="en-US" sz="1400" dirty="0">
                <a:solidFill>
                  <a:srgbClr val="404040"/>
                </a:solidFill>
                <a:latin typeface="Arial" panose="020B0604020202020204" pitchFamily="34" charset="0"/>
                <a:cs typeface="Arial" panose="020B0604020202020204" pitchFamily="34" charset="0"/>
              </a:rPr>
            </a:br>
            <a:endParaRPr lang="en-US" sz="1400" dirty="0">
              <a:solidFill>
                <a:srgbClr val="404040"/>
              </a:solidFill>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55692" y="4131959"/>
            <a:ext cx="2072015" cy="8804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88688" y="2940841"/>
            <a:ext cx="2092187" cy="738664"/>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Institutional Investors Group on Climate Change (IIGCC)</a:t>
            </a:r>
          </a:p>
        </p:txBody>
      </p:sp>
      <p:sp>
        <p:nvSpPr>
          <p:cNvPr id="13" name="TextBox 12"/>
          <p:cNvSpPr txBox="1"/>
          <p:nvPr/>
        </p:nvSpPr>
        <p:spPr>
          <a:xfrm>
            <a:off x="283806" y="5021054"/>
            <a:ext cx="2088079" cy="954107"/>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International Cooperative and Mutual Insurance Federation (ICMF)</a:t>
            </a:r>
          </a:p>
        </p:txBody>
      </p:sp>
      <p:sp>
        <p:nvSpPr>
          <p:cNvPr id="14" name="TextBox 13"/>
          <p:cNvSpPr txBox="1"/>
          <p:nvPr/>
        </p:nvSpPr>
        <p:spPr>
          <a:xfrm>
            <a:off x="2846991" y="5102776"/>
            <a:ext cx="1689415" cy="738664"/>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Investor Group on Climate Change</a:t>
            </a:r>
          </a:p>
        </p:txBody>
      </p:sp>
      <p:sp>
        <p:nvSpPr>
          <p:cNvPr id="15" name="TextBox 14"/>
          <p:cNvSpPr txBox="1"/>
          <p:nvPr/>
        </p:nvSpPr>
        <p:spPr>
          <a:xfrm>
            <a:off x="6778114" y="5165911"/>
            <a:ext cx="1831790" cy="523220"/>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Ceres Investor Network</a:t>
            </a:r>
          </a:p>
        </p:txBody>
      </p:sp>
      <p:sp>
        <p:nvSpPr>
          <p:cNvPr id="16" name="TextBox 15"/>
          <p:cNvSpPr txBox="1"/>
          <p:nvPr/>
        </p:nvSpPr>
        <p:spPr>
          <a:xfrm>
            <a:off x="5052292" y="5165911"/>
            <a:ext cx="1409621" cy="954107"/>
          </a:xfrm>
          <a:prstGeom prst="rect">
            <a:avLst/>
          </a:prstGeom>
          <a:noFill/>
        </p:spPr>
        <p:txBody>
          <a:bodyPr wrap="square" rtlCol="0">
            <a:spAutoFit/>
          </a:bodyPr>
          <a:lstStyle/>
          <a:p>
            <a:pPr algn="ctr"/>
            <a:r>
              <a:rPr lang="en-US" sz="1400" b="1" dirty="0">
                <a:solidFill>
                  <a:srgbClr val="404040"/>
                </a:solidFill>
                <a:latin typeface="Arial" panose="020B0604020202020204" pitchFamily="34" charset="0"/>
                <a:cs typeface="Arial" panose="020B0604020202020204" pitchFamily="34" charset="0"/>
              </a:rPr>
              <a:t>Natural Resources Defense Council</a:t>
            </a:r>
          </a:p>
        </p:txBody>
      </p:sp>
      <p:pic>
        <p:nvPicPr>
          <p:cNvPr id="17"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786500" y="4350775"/>
            <a:ext cx="1823404" cy="682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34096" y="3987871"/>
            <a:ext cx="1587500" cy="9680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261803" y="4129288"/>
            <a:ext cx="990601" cy="1036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473CE16-60A0-493C-BD6F-DA212AFCD9F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236294" y="1883695"/>
            <a:ext cx="1596974" cy="1036623"/>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22</a:t>
            </a:fld>
            <a:endParaRPr lang="en-US" sz="1200" dirty="0">
              <a:solidFill>
                <a:srgbClr val="898989"/>
              </a:solidFill>
            </a:endParaRPr>
          </a:p>
        </p:txBody>
      </p:sp>
    </p:spTree>
    <p:extLst>
      <p:ext uri="{BB962C8B-B14F-4D97-AF65-F5344CB8AC3E}">
        <p14:creationId xmlns:p14="http://schemas.microsoft.com/office/powerpoint/2010/main" val="1245916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5802" y="2639188"/>
            <a:ext cx="4909566" cy="4218812"/>
          </a:xfrm>
          <a:prstGeom prst="rect">
            <a:avLst/>
          </a:prstGeom>
          <a:blipFill>
            <a:blip r:embed="rId3" cstate="print"/>
            <a:stretch>
              <a:fillRect/>
            </a:stretch>
          </a:blipFill>
        </p:spPr>
        <p:txBody>
          <a:bodyPr wrap="square" lIns="0" tIns="0" rIns="0" bIns="0" rtlCol="0"/>
          <a:lstStyle/>
          <a:p>
            <a:endParaRPr sz="1350"/>
          </a:p>
        </p:txBody>
      </p:sp>
      <p:sp>
        <p:nvSpPr>
          <p:cNvPr id="4" name="object 4"/>
          <p:cNvSpPr txBox="1">
            <a:spLocks noGrp="1"/>
          </p:cNvSpPr>
          <p:nvPr>
            <p:ph type="title" idx="4294967295"/>
          </p:nvPr>
        </p:nvSpPr>
        <p:spPr>
          <a:xfrm>
            <a:off x="823865" y="259344"/>
            <a:ext cx="7496269" cy="1363835"/>
          </a:xfrm>
          <a:prstGeom prst="rect">
            <a:avLst/>
          </a:prstGeom>
        </p:spPr>
        <p:txBody>
          <a:bodyPr vert="horz" wrap="square" lIns="0" tIns="9525" rIns="0" bIns="0" rtlCol="0" anchor="ctr">
            <a:spAutoFit/>
          </a:bodyPr>
          <a:lstStyle/>
          <a:p>
            <a:pPr marL="9525" algn="ctr">
              <a:lnSpc>
                <a:spcPct val="100000"/>
              </a:lnSpc>
              <a:spcBef>
                <a:spcPts val="75"/>
              </a:spcBef>
            </a:pPr>
            <a:r>
              <a:rPr b="1" dirty="0">
                <a:solidFill>
                  <a:srgbClr val="001F5F"/>
                </a:solidFill>
                <a:latin typeface="+mn-lt"/>
              </a:rPr>
              <a:t>External</a:t>
            </a:r>
            <a:r>
              <a:rPr b="1" spc="-64" dirty="0">
                <a:solidFill>
                  <a:srgbClr val="001F5F"/>
                </a:solidFill>
                <a:latin typeface="+mn-lt"/>
              </a:rPr>
              <a:t> </a:t>
            </a:r>
            <a:r>
              <a:rPr b="1" dirty="0">
                <a:solidFill>
                  <a:srgbClr val="001F5F"/>
                </a:solidFill>
                <a:latin typeface="+mn-lt"/>
              </a:rPr>
              <a:t>Review</a:t>
            </a:r>
            <a:r>
              <a:rPr lang="en-US" b="1" dirty="0">
                <a:solidFill>
                  <a:srgbClr val="001F5F"/>
                </a:solidFill>
                <a:latin typeface="+mn-lt"/>
              </a:rPr>
              <a:t> Costs Per One Active Verifier</a:t>
            </a:r>
            <a:endParaRPr b="1" dirty="0">
              <a:solidFill>
                <a:srgbClr val="001F5F"/>
              </a:solidFill>
              <a:latin typeface="+mn-lt"/>
            </a:endParaRPr>
          </a:p>
        </p:txBody>
      </p:sp>
      <p:sp>
        <p:nvSpPr>
          <p:cNvPr id="5" name="object 5"/>
          <p:cNvSpPr txBox="1"/>
          <p:nvPr/>
        </p:nvSpPr>
        <p:spPr>
          <a:xfrm>
            <a:off x="8830627" y="5631180"/>
            <a:ext cx="167640" cy="170720"/>
          </a:xfrm>
          <a:prstGeom prst="rect">
            <a:avLst/>
          </a:prstGeom>
        </p:spPr>
        <p:txBody>
          <a:bodyPr vert="horz" wrap="square" lIns="0" tIns="9049" rIns="0" bIns="0" rtlCol="0">
            <a:spAutoFit/>
          </a:bodyPr>
          <a:lstStyle/>
          <a:p>
            <a:pPr marL="9525">
              <a:spcBef>
                <a:spcPts val="71"/>
              </a:spcBef>
            </a:pPr>
            <a:r>
              <a:rPr sz="1050" spc="-4" dirty="0">
                <a:solidFill>
                  <a:srgbClr val="888888"/>
                </a:solidFill>
                <a:latin typeface="Arial"/>
                <a:cs typeface="Arial"/>
              </a:rPr>
              <a:t>35</a:t>
            </a:r>
            <a:endParaRPr sz="1050">
              <a:latin typeface="Arial"/>
              <a:cs typeface="Arial"/>
            </a:endParaRPr>
          </a:p>
        </p:txBody>
      </p:sp>
      <p:sp>
        <p:nvSpPr>
          <p:cNvPr id="6" name="object 6"/>
          <p:cNvSpPr txBox="1"/>
          <p:nvPr/>
        </p:nvSpPr>
        <p:spPr>
          <a:xfrm>
            <a:off x="823866" y="2076019"/>
            <a:ext cx="7740712" cy="3128421"/>
          </a:xfrm>
          <a:prstGeom prst="rect">
            <a:avLst/>
          </a:prstGeom>
        </p:spPr>
        <p:txBody>
          <a:bodyPr vert="horz" wrap="square" lIns="0" tIns="9525" rIns="0" bIns="0" rtlCol="0">
            <a:spAutoFit/>
          </a:bodyPr>
          <a:lstStyle/>
          <a:p>
            <a:pPr marL="26194" algn="ctr">
              <a:spcBef>
                <a:spcPts val="75"/>
              </a:spcBef>
            </a:pPr>
            <a:r>
              <a:rPr sz="2100" dirty="0">
                <a:solidFill>
                  <a:srgbClr val="919F1A"/>
                </a:solidFill>
                <a:latin typeface="Impact"/>
                <a:cs typeface="Impact"/>
              </a:rPr>
              <a:t>Costs</a:t>
            </a:r>
            <a:endParaRPr lang="en-US" sz="2100" dirty="0">
              <a:solidFill>
                <a:srgbClr val="919F1A"/>
              </a:solidFill>
              <a:latin typeface="Impact"/>
              <a:cs typeface="Impact"/>
            </a:endParaRPr>
          </a:p>
          <a:p>
            <a:pPr marL="26194" algn="ctr">
              <a:spcBef>
                <a:spcPts val="75"/>
              </a:spcBef>
            </a:pPr>
            <a:endParaRPr dirty="0">
              <a:latin typeface="Impact"/>
              <a:cs typeface="Impact"/>
            </a:endParaRPr>
          </a:p>
          <a:p>
            <a:pPr marL="9525" algn="ctr">
              <a:spcBef>
                <a:spcPts val="68"/>
              </a:spcBef>
            </a:pPr>
            <a:r>
              <a:rPr b="1" dirty="0">
                <a:solidFill>
                  <a:srgbClr val="404040"/>
                </a:solidFill>
                <a:latin typeface="Arial"/>
                <a:cs typeface="Arial"/>
              </a:rPr>
              <a:t>Second </a:t>
            </a:r>
            <a:r>
              <a:rPr b="1" spc="-4" dirty="0">
                <a:solidFill>
                  <a:srgbClr val="404040"/>
                </a:solidFill>
                <a:latin typeface="Arial"/>
                <a:cs typeface="Arial"/>
              </a:rPr>
              <a:t>Party Opinion </a:t>
            </a:r>
            <a:r>
              <a:rPr b="1" dirty="0">
                <a:solidFill>
                  <a:srgbClr val="404040"/>
                </a:solidFill>
                <a:latin typeface="Arial"/>
                <a:cs typeface="Arial"/>
              </a:rPr>
              <a:t>or </a:t>
            </a:r>
            <a:r>
              <a:rPr b="1" spc="-11" dirty="0">
                <a:solidFill>
                  <a:srgbClr val="404040"/>
                </a:solidFill>
                <a:latin typeface="Arial"/>
                <a:cs typeface="Arial"/>
              </a:rPr>
              <a:t>Verifiers</a:t>
            </a:r>
            <a:r>
              <a:rPr b="1" dirty="0">
                <a:solidFill>
                  <a:srgbClr val="404040"/>
                </a:solidFill>
                <a:latin typeface="Arial"/>
                <a:cs typeface="Arial"/>
              </a:rPr>
              <a:t> Report</a:t>
            </a:r>
            <a:endParaRPr dirty="0">
              <a:latin typeface="Arial"/>
              <a:cs typeface="Arial"/>
            </a:endParaRPr>
          </a:p>
          <a:p>
            <a:pPr marL="9525" algn="ctr"/>
            <a:r>
              <a:rPr spc="-4" dirty="0">
                <a:solidFill>
                  <a:srgbClr val="404040"/>
                </a:solidFill>
                <a:latin typeface="Arial"/>
                <a:cs typeface="Arial"/>
              </a:rPr>
              <a:t>$1,000-$25,000, </a:t>
            </a:r>
            <a:r>
              <a:rPr dirty="0">
                <a:solidFill>
                  <a:srgbClr val="404040"/>
                </a:solidFill>
                <a:latin typeface="Arial"/>
                <a:cs typeface="Arial"/>
              </a:rPr>
              <a:t>could be more if</a:t>
            </a:r>
            <a:r>
              <a:rPr spc="4" dirty="0">
                <a:solidFill>
                  <a:srgbClr val="404040"/>
                </a:solidFill>
                <a:latin typeface="Arial"/>
                <a:cs typeface="Arial"/>
              </a:rPr>
              <a:t> </a:t>
            </a:r>
            <a:r>
              <a:rPr dirty="0">
                <a:solidFill>
                  <a:srgbClr val="404040"/>
                </a:solidFill>
                <a:latin typeface="Arial"/>
                <a:cs typeface="Arial"/>
              </a:rPr>
              <a:t>complex</a:t>
            </a:r>
            <a:endParaRPr dirty="0">
              <a:latin typeface="Arial"/>
              <a:cs typeface="Arial"/>
            </a:endParaRPr>
          </a:p>
          <a:p>
            <a:pPr algn="ctr">
              <a:spcBef>
                <a:spcPts val="19"/>
              </a:spcBef>
            </a:pPr>
            <a:endParaRPr dirty="0">
              <a:latin typeface="Times New Roman"/>
              <a:cs typeface="Times New Roman"/>
            </a:endParaRPr>
          </a:p>
          <a:p>
            <a:pPr marL="9525" algn="ctr"/>
            <a:r>
              <a:rPr b="1" dirty="0">
                <a:solidFill>
                  <a:srgbClr val="404040"/>
                </a:solidFill>
                <a:latin typeface="Arial"/>
                <a:cs typeface="Arial"/>
              </a:rPr>
              <a:t>CBI Certification Fee</a:t>
            </a:r>
            <a:endParaRPr dirty="0">
              <a:latin typeface="Arial"/>
              <a:cs typeface="Arial"/>
            </a:endParaRPr>
          </a:p>
          <a:p>
            <a:pPr marL="9525" marR="3810" algn="ctr"/>
            <a:r>
              <a:rPr spc="-4" dirty="0">
                <a:solidFill>
                  <a:srgbClr val="404040"/>
                </a:solidFill>
                <a:latin typeface="Arial"/>
                <a:cs typeface="Arial"/>
              </a:rPr>
              <a:t>1/10</a:t>
            </a:r>
            <a:r>
              <a:rPr spc="-5" baseline="26455" dirty="0">
                <a:solidFill>
                  <a:srgbClr val="404040"/>
                </a:solidFill>
                <a:latin typeface="Arial"/>
                <a:cs typeface="Arial"/>
              </a:rPr>
              <a:t>th </a:t>
            </a:r>
            <a:r>
              <a:rPr dirty="0">
                <a:solidFill>
                  <a:srgbClr val="404040"/>
                </a:solidFill>
                <a:latin typeface="Arial"/>
                <a:cs typeface="Arial"/>
              </a:rPr>
              <a:t>of a basis </a:t>
            </a:r>
            <a:r>
              <a:rPr spc="-4" dirty="0">
                <a:solidFill>
                  <a:srgbClr val="404040"/>
                </a:solidFill>
                <a:latin typeface="Arial"/>
                <a:cs typeface="Arial"/>
              </a:rPr>
              <a:t>point </a:t>
            </a:r>
            <a:r>
              <a:rPr dirty="0">
                <a:solidFill>
                  <a:srgbClr val="404040"/>
                </a:solidFill>
                <a:latin typeface="Arial"/>
                <a:cs typeface="Arial"/>
              </a:rPr>
              <a:t>of the </a:t>
            </a:r>
            <a:r>
              <a:rPr spc="-4" dirty="0">
                <a:solidFill>
                  <a:srgbClr val="404040"/>
                </a:solidFill>
                <a:latin typeface="Arial"/>
                <a:cs typeface="Arial"/>
              </a:rPr>
              <a:t>bond principal.  </a:t>
            </a:r>
            <a:r>
              <a:rPr dirty="0">
                <a:solidFill>
                  <a:srgbClr val="404040"/>
                </a:solidFill>
                <a:latin typeface="Arial"/>
                <a:cs typeface="Arial"/>
              </a:rPr>
              <a:t>Example: </a:t>
            </a:r>
            <a:r>
              <a:rPr spc="-4" dirty="0">
                <a:solidFill>
                  <a:srgbClr val="404040"/>
                </a:solidFill>
                <a:latin typeface="Arial"/>
                <a:cs typeface="Arial"/>
              </a:rPr>
              <a:t>$500M bond, </a:t>
            </a:r>
            <a:r>
              <a:rPr dirty="0">
                <a:solidFill>
                  <a:srgbClr val="404040"/>
                </a:solidFill>
                <a:latin typeface="Arial"/>
                <a:cs typeface="Arial"/>
              </a:rPr>
              <a:t>the certification </a:t>
            </a:r>
            <a:r>
              <a:rPr spc="-4" dirty="0">
                <a:solidFill>
                  <a:srgbClr val="404040"/>
                </a:solidFill>
                <a:latin typeface="Arial"/>
                <a:cs typeface="Arial"/>
              </a:rPr>
              <a:t>fee </a:t>
            </a:r>
            <a:r>
              <a:rPr dirty="0">
                <a:solidFill>
                  <a:srgbClr val="404040"/>
                </a:solidFill>
                <a:latin typeface="Arial"/>
                <a:cs typeface="Arial"/>
              </a:rPr>
              <a:t>is</a:t>
            </a:r>
            <a:r>
              <a:rPr spc="-8" dirty="0">
                <a:solidFill>
                  <a:srgbClr val="404040"/>
                </a:solidFill>
                <a:latin typeface="Arial"/>
                <a:cs typeface="Arial"/>
              </a:rPr>
              <a:t> </a:t>
            </a:r>
            <a:r>
              <a:rPr spc="-4" dirty="0">
                <a:solidFill>
                  <a:srgbClr val="404040"/>
                </a:solidFill>
                <a:latin typeface="Arial"/>
                <a:cs typeface="Arial"/>
              </a:rPr>
              <a:t>$5,000</a:t>
            </a:r>
            <a:endParaRPr dirty="0">
              <a:latin typeface="Arial"/>
              <a:cs typeface="Arial"/>
            </a:endParaRPr>
          </a:p>
          <a:p>
            <a:pPr algn="ctr">
              <a:spcBef>
                <a:spcPts val="15"/>
              </a:spcBef>
            </a:pPr>
            <a:endParaRPr dirty="0">
              <a:latin typeface="Times New Roman"/>
              <a:cs typeface="Times New Roman"/>
            </a:endParaRPr>
          </a:p>
          <a:p>
            <a:pPr marL="9525" algn="ctr">
              <a:spcBef>
                <a:spcPts val="4"/>
              </a:spcBef>
            </a:pPr>
            <a:r>
              <a:rPr b="1" spc="-4" dirty="0">
                <a:solidFill>
                  <a:srgbClr val="404040"/>
                </a:solidFill>
                <a:latin typeface="Arial"/>
                <a:cs typeface="Arial"/>
              </a:rPr>
              <a:t>Impact</a:t>
            </a:r>
            <a:r>
              <a:rPr b="1" dirty="0">
                <a:solidFill>
                  <a:srgbClr val="404040"/>
                </a:solidFill>
                <a:latin typeface="Arial"/>
                <a:cs typeface="Arial"/>
              </a:rPr>
              <a:t> Reporting</a:t>
            </a:r>
            <a:endParaRPr dirty="0">
              <a:latin typeface="Arial"/>
              <a:cs typeface="Arial"/>
            </a:endParaRPr>
          </a:p>
          <a:p>
            <a:pPr marL="9525" algn="ctr"/>
            <a:r>
              <a:rPr spc="-4" dirty="0">
                <a:solidFill>
                  <a:srgbClr val="404040"/>
                </a:solidFill>
                <a:latin typeface="Arial"/>
                <a:cs typeface="Arial"/>
              </a:rPr>
              <a:t>Could </a:t>
            </a:r>
            <a:r>
              <a:rPr dirty="0">
                <a:solidFill>
                  <a:srgbClr val="404040"/>
                </a:solidFill>
                <a:latin typeface="Arial"/>
                <a:cs typeface="Arial"/>
              </a:rPr>
              <a:t>be as </a:t>
            </a:r>
            <a:r>
              <a:rPr spc="-4" dirty="0">
                <a:solidFill>
                  <a:srgbClr val="404040"/>
                </a:solidFill>
                <a:latin typeface="Arial"/>
                <a:cs typeface="Arial"/>
              </a:rPr>
              <a:t>low </a:t>
            </a:r>
            <a:r>
              <a:rPr dirty="0">
                <a:solidFill>
                  <a:srgbClr val="404040"/>
                </a:solidFill>
                <a:latin typeface="Arial"/>
                <a:cs typeface="Arial"/>
              </a:rPr>
              <a:t>as </a:t>
            </a:r>
            <a:r>
              <a:rPr spc="-4" dirty="0">
                <a:solidFill>
                  <a:srgbClr val="404040"/>
                </a:solidFill>
                <a:latin typeface="Arial"/>
                <a:cs typeface="Arial"/>
              </a:rPr>
              <a:t>$500/year </a:t>
            </a:r>
            <a:r>
              <a:rPr dirty="0">
                <a:solidFill>
                  <a:srgbClr val="404040"/>
                </a:solidFill>
                <a:latin typeface="Arial"/>
                <a:cs typeface="Arial"/>
              </a:rPr>
              <a:t>for </a:t>
            </a:r>
            <a:r>
              <a:rPr spc="-4" dirty="0">
                <a:solidFill>
                  <a:srgbClr val="404040"/>
                </a:solidFill>
                <a:latin typeface="Arial"/>
                <a:cs typeface="Arial"/>
              </a:rPr>
              <a:t>basic</a:t>
            </a:r>
            <a:r>
              <a:rPr spc="4" dirty="0">
                <a:solidFill>
                  <a:srgbClr val="404040"/>
                </a:solidFill>
                <a:latin typeface="Arial"/>
                <a:cs typeface="Arial"/>
              </a:rPr>
              <a:t> </a:t>
            </a:r>
            <a:r>
              <a:rPr spc="-4" dirty="0">
                <a:solidFill>
                  <a:srgbClr val="404040"/>
                </a:solidFill>
                <a:latin typeface="Arial"/>
                <a:cs typeface="Arial"/>
              </a:rPr>
              <a:t>report</a:t>
            </a:r>
            <a:endParaRPr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296464" y="2835529"/>
            <a:ext cx="4946307" cy="2127375"/>
          </a:xfrm>
          <a:prstGeom prst="rect">
            <a:avLst/>
          </a:prstGeom>
          <a:blipFill>
            <a:blip r:embed="rId3" cstate="print"/>
            <a:stretch>
              <a:fillRect/>
            </a:stretch>
          </a:blipFill>
        </p:spPr>
        <p:txBody>
          <a:bodyPr wrap="square" lIns="0" tIns="0" rIns="0" bIns="0" rtlCol="0"/>
          <a:lstStyle/>
          <a:p>
            <a:endParaRPr sz="1350"/>
          </a:p>
        </p:txBody>
      </p:sp>
      <p:sp>
        <p:nvSpPr>
          <p:cNvPr id="5" name="object 5"/>
          <p:cNvSpPr txBox="1">
            <a:spLocks noGrp="1"/>
          </p:cNvSpPr>
          <p:nvPr>
            <p:ph type="title"/>
          </p:nvPr>
        </p:nvSpPr>
        <p:spPr>
          <a:xfrm>
            <a:off x="1093772" y="329557"/>
            <a:ext cx="7208255" cy="632866"/>
          </a:xfrm>
          <a:prstGeom prst="rect">
            <a:avLst/>
          </a:prstGeom>
        </p:spPr>
        <p:txBody>
          <a:bodyPr vert="horz" wrap="square" lIns="0" tIns="9525" rIns="0" bIns="0" rtlCol="0">
            <a:spAutoFit/>
          </a:bodyPr>
          <a:lstStyle/>
          <a:p>
            <a:pPr marL="9525">
              <a:lnSpc>
                <a:spcPct val="100000"/>
              </a:lnSpc>
              <a:spcBef>
                <a:spcPts val="75"/>
              </a:spcBef>
            </a:pPr>
            <a:r>
              <a:rPr lang="en-US" sz="4050" b="1" dirty="0">
                <a:latin typeface="+mn-lt"/>
              </a:rPr>
              <a:t>Great Overview of Green Bonds 1</a:t>
            </a:r>
            <a:endParaRPr sz="4050" b="1" dirty="0">
              <a:latin typeface="+mn-lt"/>
            </a:endParaRPr>
          </a:p>
        </p:txBody>
      </p:sp>
      <p:sp>
        <p:nvSpPr>
          <p:cNvPr id="6" name="object 6"/>
          <p:cNvSpPr txBox="1"/>
          <p:nvPr/>
        </p:nvSpPr>
        <p:spPr>
          <a:xfrm>
            <a:off x="1855960" y="5245637"/>
            <a:ext cx="5676523" cy="316914"/>
          </a:xfrm>
          <a:prstGeom prst="rect">
            <a:avLst/>
          </a:prstGeom>
        </p:spPr>
        <p:txBody>
          <a:bodyPr vert="horz" wrap="square" lIns="0" tIns="9049" rIns="0" bIns="0" rtlCol="0">
            <a:spAutoFit/>
          </a:bodyPr>
          <a:lstStyle/>
          <a:p>
            <a:pPr marL="9525" algn="ctr">
              <a:spcBef>
                <a:spcPts val="71"/>
              </a:spcBef>
            </a:pPr>
            <a:r>
              <a:rPr sz="2000" i="1" spc="-4" dirty="0">
                <a:solidFill>
                  <a:srgbClr val="404040"/>
                </a:solidFill>
                <a:latin typeface="Arial"/>
                <a:cs typeface="Arial"/>
              </a:rPr>
              <a:t>Link:</a:t>
            </a:r>
            <a:r>
              <a:rPr sz="2000" i="1" spc="-41" dirty="0">
                <a:solidFill>
                  <a:srgbClr val="404040"/>
                </a:solidFill>
                <a:latin typeface="Arial"/>
                <a:cs typeface="Arial"/>
              </a:rPr>
              <a:t> </a:t>
            </a:r>
            <a:r>
              <a:rPr sz="2000" u="heavy" spc="-4" dirty="0">
                <a:solidFill>
                  <a:srgbClr val="001F5F"/>
                </a:solidFill>
                <a:uFill>
                  <a:solidFill>
                    <a:srgbClr val="001F5F"/>
                  </a:solidFill>
                </a:uFill>
                <a:latin typeface="Arial"/>
                <a:cs typeface="Arial"/>
                <a:hlinkClick r:id="rId4"/>
              </a:rPr>
              <a:t>www.globalgreenbondpartnership.org</a:t>
            </a:r>
            <a:endParaRPr sz="2000" dirty="0">
              <a:latin typeface="Arial"/>
              <a:cs typeface="Arial"/>
            </a:endParaRPr>
          </a:p>
        </p:txBody>
      </p:sp>
      <p:sp>
        <p:nvSpPr>
          <p:cNvPr id="7" name="object 7"/>
          <p:cNvSpPr txBox="1"/>
          <p:nvPr/>
        </p:nvSpPr>
        <p:spPr>
          <a:xfrm>
            <a:off x="622363" y="1193081"/>
            <a:ext cx="7471410" cy="1338283"/>
          </a:xfrm>
          <a:prstGeom prst="rect">
            <a:avLst/>
          </a:prstGeom>
        </p:spPr>
        <p:txBody>
          <a:bodyPr vert="horz" wrap="square" lIns="0" tIns="130016" rIns="0" bIns="0" rtlCol="0">
            <a:spAutoFit/>
          </a:bodyPr>
          <a:lstStyle/>
          <a:p>
            <a:pPr marL="9525" algn="ctr">
              <a:spcBef>
                <a:spcPts val="1024"/>
              </a:spcBef>
            </a:pPr>
            <a:r>
              <a:rPr b="1" spc="-4" dirty="0">
                <a:solidFill>
                  <a:srgbClr val="001F5F"/>
                </a:solidFill>
                <a:cs typeface="Impact"/>
              </a:rPr>
              <a:t>Global Green Bond </a:t>
            </a:r>
            <a:r>
              <a:rPr b="1" dirty="0">
                <a:solidFill>
                  <a:srgbClr val="001F5F"/>
                </a:solidFill>
                <a:cs typeface="Impact"/>
              </a:rPr>
              <a:t>Partnership’s Green </a:t>
            </a:r>
            <a:r>
              <a:rPr b="1" spc="-4" dirty="0">
                <a:solidFill>
                  <a:srgbClr val="001F5F"/>
                </a:solidFill>
                <a:cs typeface="Impact"/>
              </a:rPr>
              <a:t>Bond</a:t>
            </a:r>
            <a:r>
              <a:rPr b="1" spc="8" dirty="0">
                <a:solidFill>
                  <a:srgbClr val="001F5F"/>
                </a:solidFill>
                <a:cs typeface="Impact"/>
              </a:rPr>
              <a:t> </a:t>
            </a:r>
            <a:r>
              <a:rPr b="1" spc="-4" dirty="0">
                <a:solidFill>
                  <a:srgbClr val="001F5F"/>
                </a:solidFill>
                <a:cs typeface="Impact"/>
              </a:rPr>
              <a:t>Roadmap</a:t>
            </a:r>
            <a:endParaRPr b="1" dirty="0">
              <a:cs typeface="Impact"/>
            </a:endParaRPr>
          </a:p>
          <a:p>
            <a:pPr marL="9525" marR="3810" algn="ctr">
              <a:lnSpc>
                <a:spcPct val="98700"/>
              </a:lnSpc>
              <a:spcBef>
                <a:spcPts val="570"/>
              </a:spcBef>
            </a:pPr>
            <a:r>
              <a:rPr sz="1400" spc="-4" dirty="0">
                <a:solidFill>
                  <a:srgbClr val="505050"/>
                </a:solidFill>
                <a:latin typeface="Arial"/>
                <a:cs typeface="Arial"/>
              </a:rPr>
              <a:t>Provides users with a basic outline of green bonds and </a:t>
            </a:r>
            <a:r>
              <a:rPr sz="1400" dirty="0">
                <a:solidFill>
                  <a:srgbClr val="505050"/>
                </a:solidFill>
                <a:latin typeface="Arial"/>
                <a:cs typeface="Arial"/>
              </a:rPr>
              <a:t>their </a:t>
            </a:r>
            <a:r>
              <a:rPr sz="1400" spc="-4" dirty="0">
                <a:solidFill>
                  <a:srgbClr val="505050"/>
                </a:solidFill>
                <a:latin typeface="Arial"/>
                <a:cs typeface="Arial"/>
              </a:rPr>
              <a:t>role in mobilizing capital for climate change action. It is intended to  help government officials quickly get oriented to the world of Green Bonds and provides curated </a:t>
            </a:r>
            <a:r>
              <a:rPr sz="1400" dirty="0">
                <a:solidFill>
                  <a:srgbClr val="505050"/>
                </a:solidFill>
                <a:latin typeface="Arial"/>
                <a:cs typeface="Arial"/>
              </a:rPr>
              <a:t>tools </a:t>
            </a:r>
            <a:r>
              <a:rPr sz="1400" spc="-4" dirty="0">
                <a:solidFill>
                  <a:srgbClr val="505050"/>
                </a:solidFill>
                <a:latin typeface="Arial"/>
                <a:cs typeface="Arial"/>
              </a:rPr>
              <a:t>and information </a:t>
            </a:r>
            <a:r>
              <a:rPr sz="1400" dirty="0">
                <a:solidFill>
                  <a:srgbClr val="505050"/>
                </a:solidFill>
                <a:latin typeface="Arial"/>
                <a:cs typeface="Arial"/>
              </a:rPr>
              <a:t>from  </a:t>
            </a:r>
            <a:r>
              <a:rPr sz="1400" spc="-4" dirty="0">
                <a:solidFill>
                  <a:srgbClr val="505050"/>
                </a:solidFill>
                <a:latin typeface="Arial"/>
                <a:cs typeface="Arial"/>
              </a:rPr>
              <a:t>organizations around the world </a:t>
            </a:r>
            <a:r>
              <a:rPr sz="1400" dirty="0">
                <a:solidFill>
                  <a:srgbClr val="505050"/>
                </a:solidFill>
                <a:latin typeface="Arial"/>
                <a:cs typeface="Arial"/>
              </a:rPr>
              <a:t>that </a:t>
            </a:r>
            <a:r>
              <a:rPr sz="1400" spc="-4" dirty="0">
                <a:solidFill>
                  <a:srgbClr val="505050"/>
                </a:solidFill>
                <a:latin typeface="Arial"/>
                <a:cs typeface="Arial"/>
              </a:rPr>
              <a:t>play an active role in the Green Bonds</a:t>
            </a:r>
            <a:r>
              <a:rPr sz="1400" spc="-68" dirty="0">
                <a:solidFill>
                  <a:srgbClr val="505050"/>
                </a:solidFill>
                <a:latin typeface="Arial"/>
                <a:cs typeface="Arial"/>
              </a:rPr>
              <a:t> </a:t>
            </a:r>
            <a:r>
              <a:rPr sz="1400" spc="-4" dirty="0">
                <a:solidFill>
                  <a:srgbClr val="505050"/>
                </a:solidFill>
                <a:latin typeface="Arial"/>
                <a:cs typeface="Arial"/>
              </a:rPr>
              <a:t>market.</a:t>
            </a:r>
            <a:endParaRPr sz="1400" dirty="0">
              <a:latin typeface="Arial"/>
              <a:cs typeface="Arial"/>
            </a:endParaRPr>
          </a:p>
        </p:txBody>
      </p:sp>
      <p:sp>
        <p:nvSpPr>
          <p:cNvPr id="8" name="object 8"/>
          <p:cNvSpPr txBox="1"/>
          <p:nvPr/>
        </p:nvSpPr>
        <p:spPr>
          <a:xfrm>
            <a:off x="622362" y="5779404"/>
            <a:ext cx="1304201" cy="756457"/>
          </a:xfrm>
          <a:prstGeom prst="rect">
            <a:avLst/>
          </a:prstGeom>
          <a:solidFill>
            <a:srgbClr val="919F1A"/>
          </a:solidFill>
        </p:spPr>
        <p:txBody>
          <a:bodyPr vert="horz" wrap="square" lIns="0" tIns="63341" rIns="0" bIns="0" rtlCol="0">
            <a:spAutoFit/>
          </a:bodyPr>
          <a:lstStyle/>
          <a:p>
            <a:pPr marL="220028" marR="215265" indent="953" algn="ctr">
              <a:spcBef>
                <a:spcPts val="499"/>
              </a:spcBef>
            </a:pPr>
            <a:r>
              <a:rPr sz="1500" spc="-4" dirty="0">
                <a:solidFill>
                  <a:srgbClr val="FFFFFF"/>
                </a:solidFill>
                <a:latin typeface="Arial"/>
                <a:cs typeface="Arial"/>
              </a:rPr>
              <a:t>Green  Bonds  Overview</a:t>
            </a:r>
            <a:endParaRPr sz="1500" dirty="0">
              <a:latin typeface="Arial"/>
              <a:cs typeface="Arial"/>
            </a:endParaRPr>
          </a:p>
        </p:txBody>
      </p:sp>
      <p:sp>
        <p:nvSpPr>
          <p:cNvPr id="9" name="object 9"/>
          <p:cNvSpPr txBox="1"/>
          <p:nvPr/>
        </p:nvSpPr>
        <p:spPr>
          <a:xfrm>
            <a:off x="2120835" y="5797478"/>
            <a:ext cx="1234440" cy="756457"/>
          </a:xfrm>
          <a:prstGeom prst="rect">
            <a:avLst/>
          </a:prstGeom>
          <a:solidFill>
            <a:srgbClr val="919F1A"/>
          </a:solidFill>
        </p:spPr>
        <p:txBody>
          <a:bodyPr vert="horz" wrap="square" lIns="0" tIns="63341" rIns="0" bIns="0" rtlCol="0">
            <a:spAutoFit/>
          </a:bodyPr>
          <a:lstStyle/>
          <a:p>
            <a:pPr marL="230505" marR="225743" indent="1429" algn="ctr">
              <a:spcBef>
                <a:spcPts val="499"/>
              </a:spcBef>
            </a:pPr>
            <a:r>
              <a:rPr sz="1500" spc="-4" dirty="0">
                <a:solidFill>
                  <a:srgbClr val="FFFFFF"/>
                </a:solidFill>
                <a:latin typeface="Arial"/>
                <a:cs typeface="Arial"/>
              </a:rPr>
              <a:t>Green  Bonds  Checklist</a:t>
            </a:r>
            <a:endParaRPr sz="1500" dirty="0">
              <a:latin typeface="Arial"/>
              <a:cs typeface="Arial"/>
            </a:endParaRPr>
          </a:p>
        </p:txBody>
      </p:sp>
      <p:sp>
        <p:nvSpPr>
          <p:cNvPr id="10" name="object 10"/>
          <p:cNvSpPr txBox="1"/>
          <p:nvPr/>
        </p:nvSpPr>
        <p:spPr>
          <a:xfrm>
            <a:off x="3619308" y="5797477"/>
            <a:ext cx="1234440" cy="756457"/>
          </a:xfrm>
          <a:prstGeom prst="rect">
            <a:avLst/>
          </a:prstGeom>
          <a:solidFill>
            <a:srgbClr val="919F1A"/>
          </a:solidFill>
        </p:spPr>
        <p:txBody>
          <a:bodyPr vert="horz" wrap="square" lIns="0" tIns="63341" rIns="0" bIns="0" rtlCol="0">
            <a:spAutoFit/>
          </a:bodyPr>
          <a:lstStyle/>
          <a:p>
            <a:pPr marL="347663" marR="251460" indent="-90488">
              <a:spcBef>
                <a:spcPts val="499"/>
              </a:spcBef>
            </a:pPr>
            <a:r>
              <a:rPr sz="1500" spc="-19" dirty="0">
                <a:solidFill>
                  <a:srgbClr val="FFFFFF"/>
                </a:solidFill>
                <a:latin typeface="Arial"/>
                <a:cs typeface="Arial"/>
              </a:rPr>
              <a:t>Types</a:t>
            </a:r>
            <a:r>
              <a:rPr sz="1500" spc="-60" dirty="0">
                <a:solidFill>
                  <a:srgbClr val="FFFFFF"/>
                </a:solidFill>
                <a:latin typeface="Arial"/>
                <a:cs typeface="Arial"/>
              </a:rPr>
              <a:t> </a:t>
            </a:r>
            <a:r>
              <a:rPr sz="1500" spc="-4" dirty="0">
                <a:solidFill>
                  <a:srgbClr val="FFFFFF"/>
                </a:solidFill>
                <a:latin typeface="Arial"/>
                <a:cs typeface="Arial"/>
              </a:rPr>
              <a:t>of  Green  </a:t>
            </a:r>
            <a:r>
              <a:rPr sz="1500" spc="-8" dirty="0">
                <a:solidFill>
                  <a:srgbClr val="FFFFFF"/>
                </a:solidFill>
                <a:latin typeface="Arial"/>
                <a:cs typeface="Arial"/>
              </a:rPr>
              <a:t>Bonds</a:t>
            </a:r>
            <a:endParaRPr sz="1500" dirty="0">
              <a:latin typeface="Arial"/>
              <a:cs typeface="Arial"/>
            </a:endParaRPr>
          </a:p>
        </p:txBody>
      </p:sp>
      <p:sp>
        <p:nvSpPr>
          <p:cNvPr id="11" name="object 11"/>
          <p:cNvSpPr txBox="1"/>
          <p:nvPr/>
        </p:nvSpPr>
        <p:spPr>
          <a:xfrm>
            <a:off x="5200148" y="5768340"/>
            <a:ext cx="1897769" cy="823142"/>
          </a:xfrm>
          <a:prstGeom prst="rect">
            <a:avLst/>
          </a:prstGeom>
          <a:solidFill>
            <a:srgbClr val="919F1A"/>
          </a:solidFill>
        </p:spPr>
        <p:txBody>
          <a:bodyPr vert="horz" wrap="square" lIns="0" tIns="2381" rIns="0" bIns="0" rtlCol="0">
            <a:spAutoFit/>
          </a:bodyPr>
          <a:lstStyle/>
          <a:p>
            <a:pPr marL="100965" marR="95250" algn="ctr">
              <a:lnSpc>
                <a:spcPts val="1620"/>
              </a:lnSpc>
              <a:spcBef>
                <a:spcPts val="19"/>
              </a:spcBef>
            </a:pPr>
            <a:r>
              <a:rPr sz="1350" spc="-4" dirty="0">
                <a:solidFill>
                  <a:srgbClr val="FFFFFF"/>
                </a:solidFill>
                <a:latin typeface="Arial"/>
                <a:cs typeface="Arial"/>
              </a:rPr>
              <a:t>Framework,</a:t>
            </a:r>
            <a:r>
              <a:rPr sz="1350" spc="-38" dirty="0">
                <a:solidFill>
                  <a:srgbClr val="FFFFFF"/>
                </a:solidFill>
                <a:latin typeface="Arial"/>
                <a:cs typeface="Arial"/>
              </a:rPr>
              <a:t> </a:t>
            </a:r>
            <a:r>
              <a:rPr sz="1350" dirty="0">
                <a:solidFill>
                  <a:srgbClr val="FFFFFF"/>
                </a:solidFill>
                <a:latin typeface="Arial"/>
                <a:cs typeface="Arial"/>
              </a:rPr>
              <a:t>Labeling,  Certification,  </a:t>
            </a:r>
            <a:r>
              <a:rPr sz="1350" spc="-8" dirty="0">
                <a:solidFill>
                  <a:srgbClr val="FFFFFF"/>
                </a:solidFill>
                <a:latin typeface="Arial"/>
                <a:cs typeface="Arial"/>
              </a:rPr>
              <a:t>Verification,  </a:t>
            </a:r>
            <a:r>
              <a:rPr sz="1350" spc="-4" dirty="0">
                <a:solidFill>
                  <a:srgbClr val="FFFFFF"/>
                </a:solidFill>
                <a:latin typeface="Arial"/>
                <a:cs typeface="Arial"/>
              </a:rPr>
              <a:t>Standards</a:t>
            </a:r>
            <a:endParaRPr sz="1350" dirty="0">
              <a:latin typeface="Arial"/>
              <a:cs typeface="Arial"/>
            </a:endParaRPr>
          </a:p>
        </p:txBody>
      </p:sp>
      <p:sp>
        <p:nvSpPr>
          <p:cNvPr id="12" name="object 12"/>
          <p:cNvSpPr txBox="1"/>
          <p:nvPr/>
        </p:nvSpPr>
        <p:spPr>
          <a:xfrm>
            <a:off x="7386908" y="5803725"/>
            <a:ext cx="1413729" cy="724718"/>
          </a:xfrm>
          <a:prstGeom prst="rect">
            <a:avLst/>
          </a:prstGeom>
          <a:solidFill>
            <a:srgbClr val="919F1A"/>
          </a:solidFill>
        </p:spPr>
        <p:txBody>
          <a:bodyPr vert="horz" wrap="square" lIns="0" tIns="1429" rIns="0" bIns="0" rtlCol="0">
            <a:spAutoFit/>
          </a:bodyPr>
          <a:lstStyle/>
          <a:p>
            <a:pPr>
              <a:spcBef>
                <a:spcPts val="11"/>
              </a:spcBef>
            </a:pPr>
            <a:endParaRPr sz="3200" dirty="0">
              <a:latin typeface="Times New Roman"/>
              <a:cs typeface="Times New Roman"/>
            </a:endParaRPr>
          </a:p>
          <a:p>
            <a:pPr marL="162878"/>
            <a:r>
              <a:rPr sz="1500" spc="-4" dirty="0">
                <a:solidFill>
                  <a:srgbClr val="FFFFFF"/>
                </a:solidFill>
                <a:latin typeface="Arial"/>
                <a:cs typeface="Arial"/>
              </a:rPr>
              <a:t>Resources</a:t>
            </a:r>
            <a:endParaRPr sz="15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F471DD50-CAF0-4765-A750-7BF0E1AD5E7E}"/>
              </a:ext>
            </a:extLst>
          </p:cNvPr>
          <p:cNvSpPr txBox="1">
            <a:spLocks noGrp="1"/>
          </p:cNvSpPr>
          <p:nvPr>
            <p:ph type="title"/>
          </p:nvPr>
        </p:nvSpPr>
        <p:spPr>
          <a:xfrm>
            <a:off x="628650" y="365125"/>
            <a:ext cx="7886700" cy="1309974"/>
          </a:xfrm>
          <a:prstGeom prst="rect">
            <a:avLst/>
          </a:prstGeom>
        </p:spPr>
        <p:txBody>
          <a:bodyPr vert="horz" wrap="square" lIns="0" tIns="9525" rIns="0" bIns="0" rtlCol="0">
            <a:spAutoFit/>
          </a:bodyPr>
          <a:lstStyle/>
          <a:p>
            <a:pPr marL="9525" algn="ctr">
              <a:lnSpc>
                <a:spcPct val="100000"/>
              </a:lnSpc>
              <a:spcBef>
                <a:spcPts val="75"/>
              </a:spcBef>
            </a:pPr>
            <a:r>
              <a:rPr lang="en-US" sz="4050" b="1" dirty="0">
                <a:latin typeface="+mn-lt"/>
              </a:rPr>
              <a:t>Great Overview of Green Bonds 2</a:t>
            </a:r>
            <a:br>
              <a:rPr lang="en-US" sz="4050" b="1" dirty="0">
                <a:latin typeface="+mn-lt"/>
              </a:rPr>
            </a:br>
            <a:r>
              <a:rPr lang="en-US" sz="2400" b="1" dirty="0">
                <a:latin typeface="+mn-lt"/>
              </a:rPr>
              <a:t>California Treasurer’s Green Bond Webinar Series</a:t>
            </a:r>
            <a:br>
              <a:rPr lang="en-US" sz="2400" b="1" dirty="0">
                <a:latin typeface="+mn-lt"/>
              </a:rPr>
            </a:br>
            <a:r>
              <a:rPr lang="en-US" sz="2000" b="1" dirty="0" err="1">
                <a:latin typeface="+mn-lt"/>
              </a:rPr>
              <a:t>Powerpoints</a:t>
            </a:r>
            <a:r>
              <a:rPr lang="en-US" sz="2000" b="1" dirty="0">
                <a:latin typeface="+mn-lt"/>
              </a:rPr>
              <a:t>, Background Docs, Webinar Replay</a:t>
            </a:r>
            <a:endParaRPr sz="2000" b="1" dirty="0">
              <a:latin typeface="+mn-lt"/>
            </a:endParaRPr>
          </a:p>
        </p:txBody>
      </p:sp>
      <p:sp>
        <p:nvSpPr>
          <p:cNvPr id="5" name="object 2">
            <a:extLst>
              <a:ext uri="{FF2B5EF4-FFF2-40B4-BE49-F238E27FC236}">
                <a16:creationId xmlns:a16="http://schemas.microsoft.com/office/drawing/2014/main" id="{40BE66E3-CF43-47E1-8DCF-970D4D5958A9}"/>
              </a:ext>
            </a:extLst>
          </p:cNvPr>
          <p:cNvSpPr>
            <a:spLocks noGrp="1"/>
          </p:cNvSpPr>
          <p:nvPr>
            <p:ph idx="1"/>
          </p:nvPr>
        </p:nvSpPr>
        <p:spPr>
          <a:xfrm>
            <a:off x="302724" y="2092026"/>
            <a:ext cx="4441291" cy="2914540"/>
          </a:xfrm>
          <a:prstGeom prst="rect">
            <a:avLst/>
          </a:prstGeom>
          <a:blipFill>
            <a:blip r:embed="rId3" cstate="print"/>
            <a:stretch>
              <a:fillRect/>
            </a:stretch>
          </a:blipFill>
        </p:spPr>
        <p:txBody>
          <a:bodyPr wrap="square" lIns="0" tIns="0" rIns="0" bIns="0" rtlCol="0"/>
          <a:lstStyle/>
          <a:p>
            <a:pPr marL="0" indent="0">
              <a:buNone/>
            </a:pPr>
            <a:r>
              <a:rPr lang="en-US" dirty="0"/>
              <a:t> </a:t>
            </a:r>
          </a:p>
        </p:txBody>
      </p:sp>
      <p:sp>
        <p:nvSpPr>
          <p:cNvPr id="6" name="object 5">
            <a:extLst>
              <a:ext uri="{FF2B5EF4-FFF2-40B4-BE49-F238E27FC236}">
                <a16:creationId xmlns:a16="http://schemas.microsoft.com/office/drawing/2014/main" id="{A0783531-631A-4FE9-B73F-B31DA973D0D0}"/>
              </a:ext>
            </a:extLst>
          </p:cNvPr>
          <p:cNvSpPr/>
          <p:nvPr/>
        </p:nvSpPr>
        <p:spPr>
          <a:xfrm>
            <a:off x="5644741" y="2187764"/>
            <a:ext cx="2164842" cy="962406"/>
          </a:xfrm>
          <a:prstGeom prst="rect">
            <a:avLst/>
          </a:prstGeom>
          <a:blipFill>
            <a:blip r:embed="rId4" cstate="print"/>
            <a:stretch>
              <a:fillRect/>
            </a:stretch>
          </a:blipFill>
        </p:spPr>
        <p:txBody>
          <a:bodyPr wrap="square" lIns="0" tIns="0" rIns="0" bIns="0" rtlCol="0"/>
          <a:lstStyle/>
          <a:p>
            <a:endParaRPr/>
          </a:p>
        </p:txBody>
      </p:sp>
      <p:sp>
        <p:nvSpPr>
          <p:cNvPr id="7" name="object 6">
            <a:extLst>
              <a:ext uri="{FF2B5EF4-FFF2-40B4-BE49-F238E27FC236}">
                <a16:creationId xmlns:a16="http://schemas.microsoft.com/office/drawing/2014/main" id="{E78DFF18-C2EC-4CBD-8D5B-B61D7717062D}"/>
              </a:ext>
            </a:extLst>
          </p:cNvPr>
          <p:cNvSpPr/>
          <p:nvPr/>
        </p:nvSpPr>
        <p:spPr>
          <a:xfrm>
            <a:off x="5963920" y="3511468"/>
            <a:ext cx="1378439" cy="1160119"/>
          </a:xfrm>
          <a:prstGeom prst="rect">
            <a:avLst/>
          </a:prstGeom>
          <a:blipFill>
            <a:blip r:embed="rId5" cstate="print"/>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CA517358-607B-4D68-8F76-D82DD45F89F2}"/>
              </a:ext>
            </a:extLst>
          </p:cNvPr>
          <p:cNvSpPr/>
          <p:nvPr/>
        </p:nvSpPr>
        <p:spPr>
          <a:xfrm>
            <a:off x="719748" y="6357201"/>
            <a:ext cx="8297501" cy="369332"/>
          </a:xfrm>
          <a:prstGeom prst="rect">
            <a:avLst/>
          </a:prstGeom>
        </p:spPr>
        <p:txBody>
          <a:bodyPr wrap="square">
            <a:spAutoFit/>
          </a:bodyPr>
          <a:lstStyle/>
          <a:p>
            <a:r>
              <a:rPr lang="en-US" dirty="0">
                <a:hlinkClick r:id="rId6"/>
              </a:rPr>
              <a:t>https://www.treasurer.ca.gov/cdiac/webinars/2019/greenbonds/description.asp</a:t>
            </a:r>
            <a:endParaRPr lang="en-US" dirty="0"/>
          </a:p>
        </p:txBody>
      </p:sp>
      <p:sp>
        <p:nvSpPr>
          <p:cNvPr id="9" name="Rectangle 8">
            <a:extLst>
              <a:ext uri="{FF2B5EF4-FFF2-40B4-BE49-F238E27FC236}">
                <a16:creationId xmlns:a16="http://schemas.microsoft.com/office/drawing/2014/main" id="{1D672572-74BE-4324-A93C-3B5F7F649CF0}"/>
              </a:ext>
            </a:extLst>
          </p:cNvPr>
          <p:cNvSpPr/>
          <p:nvPr/>
        </p:nvSpPr>
        <p:spPr>
          <a:xfrm>
            <a:off x="3070058" y="5367864"/>
            <a:ext cx="3596882" cy="646331"/>
          </a:xfrm>
          <a:prstGeom prst="rect">
            <a:avLst/>
          </a:prstGeom>
        </p:spPr>
        <p:txBody>
          <a:bodyPr wrap="none">
            <a:spAutoFit/>
          </a:bodyPr>
          <a:lstStyle/>
          <a:p>
            <a:endParaRPr lang="en-US" b="1" dirty="0">
              <a:hlinkClick r:id="rId6"/>
            </a:endParaRPr>
          </a:p>
          <a:p>
            <a:r>
              <a:rPr lang="en-US" dirty="0">
                <a:hlinkClick r:id="rId6"/>
              </a:rPr>
              <a:t>https://www.treasurer.ca.gov/cdiac/</a:t>
            </a:r>
            <a:endParaRPr lang="en-US" dirty="0"/>
          </a:p>
        </p:txBody>
      </p:sp>
      <p:sp>
        <p:nvSpPr>
          <p:cNvPr id="10" name="TextBox 9">
            <a:extLst>
              <a:ext uri="{FF2B5EF4-FFF2-40B4-BE49-F238E27FC236}">
                <a16:creationId xmlns:a16="http://schemas.microsoft.com/office/drawing/2014/main" id="{FED09DC5-0630-4B99-BC7D-AD7F5A84FB6E}"/>
              </a:ext>
            </a:extLst>
          </p:cNvPr>
          <p:cNvSpPr txBox="1"/>
          <p:nvPr/>
        </p:nvSpPr>
        <p:spPr>
          <a:xfrm>
            <a:off x="1816190" y="5117360"/>
            <a:ext cx="5993393" cy="646331"/>
          </a:xfrm>
          <a:prstGeom prst="rect">
            <a:avLst/>
          </a:prstGeom>
          <a:noFill/>
        </p:spPr>
        <p:txBody>
          <a:bodyPr wrap="square" rtlCol="0">
            <a:spAutoFit/>
          </a:bodyPr>
          <a:lstStyle/>
          <a:p>
            <a:pPr algn="ctr"/>
            <a:r>
              <a:rPr lang="en-US" dirty="0"/>
              <a:t>Go to California Treasurer Debt and Investment Advisory Commission &amp; click on “Education” at: </a:t>
            </a:r>
          </a:p>
        </p:txBody>
      </p:sp>
      <p:sp>
        <p:nvSpPr>
          <p:cNvPr id="11" name="TextBox 10">
            <a:extLst>
              <a:ext uri="{FF2B5EF4-FFF2-40B4-BE49-F238E27FC236}">
                <a16:creationId xmlns:a16="http://schemas.microsoft.com/office/drawing/2014/main" id="{B330FEC0-00B2-4840-8806-8C3DE7A253EE}"/>
              </a:ext>
            </a:extLst>
          </p:cNvPr>
          <p:cNvSpPr txBox="1"/>
          <p:nvPr/>
        </p:nvSpPr>
        <p:spPr>
          <a:xfrm>
            <a:off x="3748571" y="6014195"/>
            <a:ext cx="3005751" cy="369332"/>
          </a:xfrm>
          <a:prstGeom prst="rect">
            <a:avLst/>
          </a:prstGeom>
          <a:noFill/>
        </p:spPr>
        <p:txBody>
          <a:bodyPr wrap="square" rtlCol="0">
            <a:spAutoFit/>
          </a:bodyPr>
          <a:lstStyle/>
          <a:p>
            <a:r>
              <a:rPr lang="en-US" dirty="0"/>
              <a:t>Or use direct link:</a:t>
            </a:r>
          </a:p>
        </p:txBody>
      </p:sp>
    </p:spTree>
    <p:extLst>
      <p:ext uri="{BB962C8B-B14F-4D97-AF65-F5344CB8AC3E}">
        <p14:creationId xmlns:p14="http://schemas.microsoft.com/office/powerpoint/2010/main" val="357441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E47BE-BA39-4502-B828-D451AFF5E489}"/>
              </a:ext>
            </a:extLst>
          </p:cNvPr>
          <p:cNvSpPr>
            <a:spLocks noGrp="1"/>
          </p:cNvSpPr>
          <p:nvPr>
            <p:ph type="sldNum" sz="quarter" idx="12"/>
          </p:nvPr>
        </p:nvSpPr>
        <p:spPr/>
        <p:txBody>
          <a:bodyPr/>
          <a:lstStyle/>
          <a:p>
            <a:fld id="{59ACC237-1CA5-48C1-A50B-8A454FAB4D06}" type="slidenum">
              <a:rPr lang="en-US" smtClean="0"/>
              <a:t>26</a:t>
            </a:fld>
            <a:endParaRPr lang="en-US" dirty="0"/>
          </a:p>
        </p:txBody>
      </p:sp>
      <p:sp>
        <p:nvSpPr>
          <p:cNvPr id="5" name="Content Placeholder 4">
            <a:extLst>
              <a:ext uri="{FF2B5EF4-FFF2-40B4-BE49-F238E27FC236}">
                <a16:creationId xmlns:a16="http://schemas.microsoft.com/office/drawing/2014/main" id="{A37E86B2-C755-47A5-8DB5-277A68A08C01}"/>
              </a:ext>
            </a:extLst>
          </p:cNvPr>
          <p:cNvSpPr txBox="1">
            <a:spLocks noGrp="1"/>
          </p:cNvSpPr>
          <p:nvPr>
            <p:ph idx="4294967295"/>
          </p:nvPr>
        </p:nvSpPr>
        <p:spPr>
          <a:xfrm>
            <a:off x="932507" y="1273363"/>
            <a:ext cx="7886700" cy="4920321"/>
          </a:xfrm>
          <a:prstGeom prst="rect">
            <a:avLst/>
          </a:prstGeom>
          <a:noFill/>
          <a:ln>
            <a:noFill/>
          </a:ln>
        </p:spPr>
        <p:txBody>
          <a:bodyPr wrap="square" rtlCol="0">
            <a:spAutoFit/>
          </a:bodyPr>
          <a:lstStyle/>
          <a:p>
            <a:pPr marL="0" indent="0" algn="ctr">
              <a:buNone/>
            </a:pPr>
            <a:r>
              <a:rPr lang="en-US" sz="3600" b="1" i="1" dirty="0"/>
              <a:t>Michael Paparian</a:t>
            </a:r>
          </a:p>
          <a:p>
            <a:pPr marL="0" indent="0" algn="ctr">
              <a:buNone/>
            </a:pPr>
            <a:r>
              <a:rPr lang="en-US" sz="2400" b="1" i="1" dirty="0"/>
              <a:t>California Representative</a:t>
            </a:r>
          </a:p>
          <a:p>
            <a:pPr marL="0" indent="0" algn="ctr">
              <a:buNone/>
            </a:pPr>
            <a:r>
              <a:rPr lang="en-US" sz="2400" b="1" i="1" dirty="0"/>
              <a:t>Climate Bonds Initiative</a:t>
            </a:r>
          </a:p>
          <a:p>
            <a:pPr marL="0" indent="0" algn="ctr">
              <a:buNone/>
            </a:pPr>
            <a:r>
              <a:rPr lang="en-US" sz="2400" b="1" i="1" dirty="0"/>
              <a:t>Mike.Paparian@climatebonds.net</a:t>
            </a:r>
          </a:p>
          <a:p>
            <a:pPr marL="0" indent="0" algn="ctr">
              <a:buNone/>
            </a:pPr>
            <a:endParaRPr lang="en-US" sz="2000" u="sng" dirty="0"/>
          </a:p>
          <a:p>
            <a:pPr marL="0" indent="0" algn="ctr">
              <a:buNone/>
            </a:pPr>
            <a:r>
              <a:rPr lang="en-US" sz="2000" u="sng" dirty="0"/>
              <a:t>Web page:</a:t>
            </a:r>
            <a:r>
              <a:rPr lang="en-US" sz="2000" dirty="0"/>
              <a:t>    </a:t>
            </a:r>
            <a:r>
              <a:rPr lang="en-GB" sz="2000" dirty="0">
                <a:hlinkClick r:id="rId3"/>
              </a:rPr>
              <a:t>https://www.climatebonds.net/</a:t>
            </a:r>
            <a:endParaRPr lang="en-GB" sz="2000" dirty="0"/>
          </a:p>
          <a:p>
            <a:pPr marL="0" indent="0" algn="ctr">
              <a:buNone/>
            </a:pPr>
            <a:endParaRPr lang="en-US" sz="2000" dirty="0"/>
          </a:p>
          <a:p>
            <a:pPr marL="0" indent="0" algn="ctr">
              <a:buNone/>
            </a:pPr>
            <a:r>
              <a:rPr lang="en-US" sz="2000" u="sng" dirty="0"/>
              <a:t>Twitter</a:t>
            </a:r>
            <a:r>
              <a:rPr lang="en-US" sz="2000" dirty="0"/>
              <a:t>:  </a:t>
            </a:r>
            <a:r>
              <a:rPr lang="en-GB" sz="2000" dirty="0">
                <a:hlinkClick r:id="rId3"/>
              </a:rPr>
              <a:t>https://twitter.com/ClimateBonds</a:t>
            </a:r>
            <a:endParaRPr lang="en-GB" sz="2000" dirty="0"/>
          </a:p>
          <a:p>
            <a:pPr marL="0" indent="0" algn="ctr">
              <a:buNone/>
            </a:pPr>
            <a:endParaRPr lang="en-US" sz="2000" dirty="0"/>
          </a:p>
          <a:p>
            <a:pPr marL="0" indent="0" algn="ctr">
              <a:buNone/>
            </a:pPr>
            <a:r>
              <a:rPr lang="en-US" sz="2000" u="sng" dirty="0"/>
              <a:t>LinkedIn:</a:t>
            </a:r>
            <a:r>
              <a:rPr lang="en-US" sz="2000" dirty="0"/>
              <a:t>   </a:t>
            </a:r>
            <a:r>
              <a:rPr lang="en-GB" sz="2000" dirty="0">
                <a:hlinkClick r:id="rId3"/>
              </a:rPr>
              <a:t>https://www.linkedin.com/company/climate-bonds-initiative</a:t>
            </a:r>
            <a:endParaRPr lang="en-GB" sz="2000" dirty="0"/>
          </a:p>
          <a:p>
            <a:endParaRPr lang="en-GB" dirty="0"/>
          </a:p>
        </p:txBody>
      </p:sp>
    </p:spTree>
    <p:extLst>
      <p:ext uri="{BB962C8B-B14F-4D97-AF65-F5344CB8AC3E}">
        <p14:creationId xmlns:p14="http://schemas.microsoft.com/office/powerpoint/2010/main" val="427082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11A5B-535D-D84F-95D8-88D240C3DB1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973" b="99730" l="0" r="100000">
                        <a14:foregroundMark x1="1476" y1="94676" x2="17477" y2="99460"/>
                        <a14:foregroundMark x1="29080" y1="64005" x2="40654" y2="68808"/>
                        <a14:foregroundMark x1="56655" y1="61343" x2="55469" y2="55459"/>
                        <a14:foregroundMark x1="66667" y1="63465" x2="63860" y2="58140"/>
                        <a14:foregroundMark x1="90654" y1="14140" x2="99479" y2="26929"/>
                        <a14:foregroundMark x1="76678" y1="32542" x2="93866" y2="51736"/>
                        <a14:foregroundMark x1="93461" y1="47203" x2="94271" y2="45332"/>
                        <a14:foregroundMark x1="68663" y1="43731" x2="79080" y2="50135"/>
                        <a14:foregroundMark x1="77054" y1="46393" x2="76678" y2="43461"/>
                        <a14:foregroundMark x1="89468" y1="52797" x2="89468" y2="52797"/>
                        <a14:foregroundMark x1="89468" y1="52797" x2="87876" y2="51466"/>
                      </a14:backgroundRemoval>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981996" y="1143000"/>
            <a:ext cx="4572000" cy="6858000"/>
          </a:xfrm>
          <a:prstGeom prst="rect">
            <a:avLst/>
          </a:prstGeom>
        </p:spPr>
      </p:pic>
      <p:sp>
        <p:nvSpPr>
          <p:cNvPr id="10" name="TextBox 9">
            <a:extLst>
              <a:ext uri="{FF2B5EF4-FFF2-40B4-BE49-F238E27FC236}">
                <a16:creationId xmlns:a16="http://schemas.microsoft.com/office/drawing/2014/main" id="{09B0F2CB-B4E6-429A-BB8C-329AA725E9C8}"/>
              </a:ext>
            </a:extLst>
          </p:cNvPr>
          <p:cNvSpPr txBox="1"/>
          <p:nvPr/>
        </p:nvSpPr>
        <p:spPr>
          <a:xfrm>
            <a:off x="3493908" y="1735556"/>
            <a:ext cx="5221904" cy="3785652"/>
          </a:xfrm>
          <a:prstGeom prst="rect">
            <a:avLst/>
          </a:prstGeom>
          <a:noFill/>
        </p:spPr>
        <p:txBody>
          <a:bodyPr wrap="square" rtlCol="0">
            <a:spAutoFit/>
          </a:bodyPr>
          <a:lstStyle/>
          <a:p>
            <a:pPr algn="r"/>
            <a:r>
              <a:rPr lang="en-US" sz="1600" i="1" dirty="0">
                <a:solidFill>
                  <a:srgbClr val="404040"/>
                </a:solidFill>
                <a:latin typeface="Arial" panose="020B0604020202020204" pitchFamily="34" charset="0"/>
                <a:cs typeface="Arial" panose="020B0604020202020204" pitchFamily="34" charset="0"/>
              </a:rPr>
              <a:t>“We need to build trust and reduce risk, make the best use of available resources, and find innovative ways of financing, such as </a:t>
            </a:r>
            <a:r>
              <a:rPr lang="en-US" sz="1600" b="1" i="1" dirty="0">
                <a:solidFill>
                  <a:srgbClr val="91A01A"/>
                </a:solidFill>
                <a:latin typeface="Arial" panose="020B0604020202020204" pitchFamily="34" charset="0"/>
                <a:cs typeface="Arial" panose="020B0604020202020204" pitchFamily="34" charset="0"/>
              </a:rPr>
              <a:t>green bonds </a:t>
            </a:r>
            <a:r>
              <a:rPr lang="en-US" sz="1600" i="1" dirty="0">
                <a:solidFill>
                  <a:srgbClr val="404040"/>
                </a:solidFill>
                <a:latin typeface="Arial" panose="020B0604020202020204" pitchFamily="34" charset="0"/>
                <a:cs typeface="Arial" panose="020B0604020202020204" pitchFamily="34" charset="0"/>
              </a:rPr>
              <a:t>whose viability and success are already realities,” the Secretary-General said.  </a:t>
            </a:r>
            <a:r>
              <a:rPr lang="en-US" sz="1600" b="1" i="1" dirty="0">
                <a:solidFill>
                  <a:srgbClr val="91A01A"/>
                </a:solidFill>
                <a:latin typeface="Arial" panose="020B0604020202020204" pitchFamily="34" charset="0"/>
                <a:cs typeface="Arial" panose="020B0604020202020204" pitchFamily="34" charset="0"/>
              </a:rPr>
              <a:t>Finance is the key to successful climate action. We need more ambition – climate change is moving faster than we are and this is a war we cannot afford to lose.”</a:t>
            </a:r>
            <a:endParaRPr lang="en-US" sz="1600" i="1" dirty="0">
              <a:solidFill>
                <a:srgbClr val="91A01A"/>
              </a:solidFill>
              <a:latin typeface="Arial" panose="020B0604020202020204" pitchFamily="34" charset="0"/>
              <a:cs typeface="Arial" panose="020B0604020202020204" pitchFamily="34" charset="0"/>
            </a:endParaRPr>
          </a:p>
          <a:p>
            <a:r>
              <a:rPr lang="en-US" sz="1600" dirty="0">
                <a:solidFill>
                  <a:srgbClr val="404040"/>
                </a:solidFill>
                <a:latin typeface="Arial" panose="020B0604020202020204" pitchFamily="34" charset="0"/>
                <a:cs typeface="Arial" panose="020B0604020202020204" pitchFamily="34" charset="0"/>
              </a:rPr>
              <a:t> </a:t>
            </a:r>
          </a:p>
          <a:p>
            <a:pPr algn="r"/>
            <a:r>
              <a:rPr lang="en-US" sz="1600" i="1" dirty="0">
                <a:solidFill>
                  <a:srgbClr val="404040"/>
                </a:solidFill>
                <a:latin typeface="Arial" panose="020B0604020202020204" pitchFamily="34" charset="0"/>
                <a:cs typeface="Arial" panose="020B0604020202020204" pitchFamily="34" charset="0"/>
              </a:rPr>
              <a:t>"The world should adopt a simple rule: </a:t>
            </a:r>
            <a:r>
              <a:rPr lang="en-US" sz="1600" b="1" i="1" dirty="0">
                <a:solidFill>
                  <a:srgbClr val="91A01A"/>
                </a:solidFill>
                <a:latin typeface="Arial" panose="020B0604020202020204" pitchFamily="34" charset="0"/>
                <a:cs typeface="Arial" panose="020B0604020202020204" pitchFamily="34" charset="0"/>
              </a:rPr>
              <a:t>If big infrastructure projects aren’t green, they shouldn’t be given the green light</a:t>
            </a:r>
            <a:r>
              <a:rPr lang="en-US" sz="1600" i="1" dirty="0">
                <a:solidFill>
                  <a:srgbClr val="91A01A"/>
                </a:solidFill>
                <a:latin typeface="Arial" panose="020B0604020202020204" pitchFamily="34" charset="0"/>
                <a:cs typeface="Arial" panose="020B0604020202020204" pitchFamily="34" charset="0"/>
              </a:rPr>
              <a:t>.</a:t>
            </a:r>
            <a:r>
              <a:rPr lang="en-US" sz="1600" i="1" dirty="0">
                <a:solidFill>
                  <a:srgbClr val="404040"/>
                </a:solidFill>
                <a:latin typeface="Arial" panose="020B0604020202020204" pitchFamily="34" charset="0"/>
                <a:cs typeface="Arial" panose="020B0604020202020204" pitchFamily="34" charset="0"/>
              </a:rPr>
              <a:t> Otherwise we will be locked into bad choices for decades to come. Investing in climate-friendly development is where the smart money is needed."</a:t>
            </a:r>
            <a:endParaRPr lang="en-US" sz="1600" dirty="0">
              <a:solidFill>
                <a:srgbClr val="404040"/>
              </a:solidFill>
              <a:latin typeface="Arial" panose="020B0604020202020204" pitchFamily="34" charset="0"/>
              <a:cs typeface="Arial" panose="020B0604020202020204" pitchFamily="34" charset="0"/>
            </a:endParaRPr>
          </a:p>
        </p:txBody>
      </p:sp>
      <p:pic>
        <p:nvPicPr>
          <p:cNvPr id="8" name="Picture 7" descr="A person wearing a suit and tie smiling at the camera&#10;&#10;Description automatically generated">
            <a:extLst>
              <a:ext uri="{FF2B5EF4-FFF2-40B4-BE49-F238E27FC236}">
                <a16:creationId xmlns:a16="http://schemas.microsoft.com/office/drawing/2014/main" id="{861243F3-6AC0-494C-9E34-CB2A7E0B37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6049" y="1735556"/>
            <a:ext cx="2455614" cy="327415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370645" y="5553650"/>
            <a:ext cx="2345167" cy="646331"/>
          </a:xfrm>
          <a:prstGeom prst="rect">
            <a:avLst/>
          </a:prstGeom>
          <a:noFill/>
        </p:spPr>
        <p:txBody>
          <a:bodyPr wrap="square" rtlCol="0">
            <a:spAutoFit/>
          </a:bodyPr>
          <a:lstStyle/>
          <a:p>
            <a:pPr algn="r"/>
            <a:r>
              <a:rPr lang="en-US" dirty="0">
                <a:solidFill>
                  <a:srgbClr val="404040"/>
                </a:solidFill>
              </a:rPr>
              <a:t>António Guterres</a:t>
            </a:r>
          </a:p>
          <a:p>
            <a:pPr algn="r"/>
            <a:r>
              <a:rPr lang="en-US" dirty="0">
                <a:solidFill>
                  <a:srgbClr val="404040"/>
                </a:solidFill>
              </a:rPr>
              <a:t>UN Secretary General </a:t>
            </a:r>
          </a:p>
        </p:txBody>
      </p:sp>
      <p:sp>
        <p:nvSpPr>
          <p:cNvPr id="4" name="Slide Number Placeholder 3"/>
          <p:cNvSpPr>
            <a:spLocks noGrp="1"/>
          </p:cNvSpPr>
          <p:nvPr>
            <p:ph type="sldNum" sz="quarter" idx="12"/>
          </p:nvPr>
        </p:nvSpPr>
        <p:spPr/>
        <p:txBody>
          <a:bodyPr/>
          <a:lstStyle/>
          <a:p>
            <a:fld id="{59ACC237-1CA5-48C1-A50B-8A454FAB4D06}" type="slidenum">
              <a:rPr lang="en-US" smtClean="0"/>
              <a:t>3</a:t>
            </a:fld>
            <a:endParaRPr lang="en-US" dirty="0"/>
          </a:p>
        </p:txBody>
      </p:sp>
      <p:sp>
        <p:nvSpPr>
          <p:cNvPr id="2" name="TextBox 1">
            <a:extLst>
              <a:ext uri="{FF2B5EF4-FFF2-40B4-BE49-F238E27FC236}">
                <a16:creationId xmlns:a16="http://schemas.microsoft.com/office/drawing/2014/main" id="{2FE75ADE-7542-4A03-9C21-B098421E1F96}"/>
              </a:ext>
            </a:extLst>
          </p:cNvPr>
          <p:cNvSpPr txBox="1"/>
          <p:nvPr/>
        </p:nvSpPr>
        <p:spPr>
          <a:xfrm>
            <a:off x="1657350" y="210284"/>
            <a:ext cx="6858000" cy="1200329"/>
          </a:xfrm>
          <a:prstGeom prst="rect">
            <a:avLst/>
          </a:prstGeom>
          <a:noFill/>
        </p:spPr>
        <p:txBody>
          <a:bodyPr wrap="square" rtlCol="0">
            <a:spAutoFit/>
          </a:bodyPr>
          <a:lstStyle/>
          <a:p>
            <a:r>
              <a:rPr lang="en-US" sz="3600" b="1" dirty="0"/>
              <a:t>If it isn’t green, it shouldn’t be given the green light … </a:t>
            </a:r>
          </a:p>
        </p:txBody>
      </p:sp>
    </p:spTree>
    <p:extLst>
      <p:ext uri="{BB962C8B-B14F-4D97-AF65-F5344CB8AC3E}">
        <p14:creationId xmlns:p14="http://schemas.microsoft.com/office/powerpoint/2010/main" val="160234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DE6AF-6821-BB44-951D-5E982A82685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91" b="99809" l="127" r="89971"/>
                    </a14:imgEffect>
                  </a14:imgLayer>
                </a14:imgProps>
              </a:ext>
              <a:ext uri="{28A0092B-C50C-407E-A947-70E740481C1C}">
                <a14:useLocalDpi xmlns:a14="http://schemas.microsoft.com/office/drawing/2010/main"/>
              </a:ext>
            </a:extLst>
          </a:blip>
          <a:stretch>
            <a:fillRect/>
          </a:stretch>
        </p:blipFill>
        <p:spPr>
          <a:xfrm flipH="1">
            <a:off x="3764894" y="21351"/>
            <a:ext cx="6210207" cy="6995886"/>
          </a:xfrm>
          <a:prstGeom prst="rect">
            <a:avLst/>
          </a:prstGeom>
        </p:spPr>
      </p:pic>
      <p:sp>
        <p:nvSpPr>
          <p:cNvPr id="5" name="TextBox 4">
            <a:extLst>
              <a:ext uri="{FF2B5EF4-FFF2-40B4-BE49-F238E27FC236}">
                <a16:creationId xmlns:a16="http://schemas.microsoft.com/office/drawing/2014/main" id="{B7BA3506-9118-3E4C-ADB2-1DFA9AC7D34E}"/>
              </a:ext>
            </a:extLst>
          </p:cNvPr>
          <p:cNvSpPr txBox="1"/>
          <p:nvPr/>
        </p:nvSpPr>
        <p:spPr>
          <a:xfrm>
            <a:off x="782287" y="263469"/>
            <a:ext cx="7579425" cy="1107996"/>
          </a:xfrm>
          <a:prstGeom prst="rect">
            <a:avLst/>
          </a:prstGeom>
          <a:noFill/>
        </p:spPr>
        <p:txBody>
          <a:bodyPr wrap="square" rtlCol="0">
            <a:spAutoFit/>
          </a:bodyPr>
          <a:lstStyle/>
          <a:p>
            <a:r>
              <a:rPr lang="en-US" sz="6600" dirty="0">
                <a:solidFill>
                  <a:srgbClr val="002060"/>
                </a:solidFill>
                <a:latin typeface="Impact" panose="020B0806030902050204" pitchFamily="34" charset="0"/>
              </a:rPr>
              <a:t>Quick Bond Primer</a:t>
            </a:r>
          </a:p>
        </p:txBody>
      </p:sp>
      <p:sp>
        <p:nvSpPr>
          <p:cNvPr id="7" name="TextBox 6"/>
          <p:cNvSpPr txBox="1"/>
          <p:nvPr/>
        </p:nvSpPr>
        <p:spPr>
          <a:xfrm>
            <a:off x="737253" y="2326154"/>
            <a:ext cx="3959925" cy="584775"/>
          </a:xfrm>
          <a:prstGeom prst="rect">
            <a:avLst/>
          </a:prstGeom>
          <a:solidFill>
            <a:srgbClr val="91A01A"/>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Enable many investors to lend and get repaid for the borrower’s project. </a:t>
            </a:r>
          </a:p>
        </p:txBody>
      </p:sp>
      <p:sp>
        <p:nvSpPr>
          <p:cNvPr id="8" name="TextBox 7"/>
          <p:cNvSpPr txBox="1"/>
          <p:nvPr/>
        </p:nvSpPr>
        <p:spPr>
          <a:xfrm>
            <a:off x="737253" y="1549050"/>
            <a:ext cx="3959925" cy="584775"/>
          </a:xfrm>
          <a:prstGeom prst="rect">
            <a:avLst/>
          </a:prstGeom>
          <a:solidFill>
            <a:srgbClr val="91A01A"/>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Borrower agrees to pay investor back over an understood rate and time. </a:t>
            </a:r>
          </a:p>
        </p:txBody>
      </p:sp>
      <p:sp>
        <p:nvSpPr>
          <p:cNvPr id="9" name="TextBox 8"/>
          <p:cNvSpPr txBox="1"/>
          <p:nvPr/>
        </p:nvSpPr>
        <p:spPr>
          <a:xfrm>
            <a:off x="737254" y="3103258"/>
            <a:ext cx="3959925" cy="584775"/>
          </a:xfrm>
          <a:prstGeom prst="rect">
            <a:avLst/>
          </a:prstGeom>
          <a:solidFill>
            <a:srgbClr val="91A01A"/>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Unlike stocks, bonds are not a form of ownership of a business.</a:t>
            </a:r>
          </a:p>
        </p:txBody>
      </p:sp>
      <p:sp>
        <p:nvSpPr>
          <p:cNvPr id="10" name="TextBox 9"/>
          <p:cNvSpPr txBox="1"/>
          <p:nvPr/>
        </p:nvSpPr>
        <p:spPr>
          <a:xfrm>
            <a:off x="737253" y="3880362"/>
            <a:ext cx="3959925" cy="584775"/>
          </a:xfrm>
          <a:prstGeom prst="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considered safer investment  than equity. </a:t>
            </a:r>
          </a:p>
        </p:txBody>
      </p:sp>
      <p:sp>
        <p:nvSpPr>
          <p:cNvPr id="11" name="TextBox 10"/>
          <p:cNvSpPr txBox="1"/>
          <p:nvPr/>
        </p:nvSpPr>
        <p:spPr>
          <a:xfrm>
            <a:off x="737252" y="4657466"/>
            <a:ext cx="3959925" cy="584775"/>
          </a:xfrm>
          <a:prstGeom prst="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Transaction costs are more than conventional loan. </a:t>
            </a:r>
          </a:p>
        </p:txBody>
      </p:sp>
      <p:sp>
        <p:nvSpPr>
          <p:cNvPr id="12" name="TextBox 11"/>
          <p:cNvSpPr txBox="1"/>
          <p:nvPr/>
        </p:nvSpPr>
        <p:spPr>
          <a:xfrm>
            <a:off x="737251" y="5434571"/>
            <a:ext cx="3959925" cy="548640"/>
          </a:xfrm>
          <a:prstGeom prst="rect">
            <a:avLst/>
          </a:prstGeom>
          <a:solidFill>
            <a:srgbClr val="91A01A"/>
          </a:solid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Taxable vs. Tax Exempt</a:t>
            </a:r>
          </a:p>
        </p:txBody>
      </p:sp>
      <p:sp>
        <p:nvSpPr>
          <p:cNvPr id="13" name="TextBox 12"/>
          <p:cNvSpPr txBox="1"/>
          <p:nvPr/>
        </p:nvSpPr>
        <p:spPr>
          <a:xfrm>
            <a:off x="633176" y="6255977"/>
            <a:ext cx="4064000" cy="338554"/>
          </a:xfrm>
          <a:prstGeom prst="rect">
            <a:avLst/>
          </a:prstGeom>
          <a:noFill/>
        </p:spPr>
        <p:txBody>
          <a:bodyPr wrap="square" rtlCol="0" anchor="ctr">
            <a:spAutoFit/>
          </a:bodyPr>
          <a:lstStyle/>
          <a:p>
            <a:pPr algn="ctr"/>
            <a:r>
              <a:rPr lang="en-US" sz="1600" dirty="0">
                <a:solidFill>
                  <a:srgbClr val="404040"/>
                </a:solidFill>
                <a:latin typeface="Arial" panose="020B0604020202020204" pitchFamily="34" charset="0"/>
                <a:cs typeface="Arial" panose="020B0604020202020204" pitchFamily="34" charset="0"/>
              </a:rPr>
              <a:t>More Info: </a:t>
            </a:r>
            <a:r>
              <a:rPr lang="en-US" sz="1600" dirty="0">
                <a:solidFill>
                  <a:srgbClr val="404040"/>
                </a:solidFill>
                <a:latin typeface="Arial" panose="020B0604020202020204" pitchFamily="34" charset="0"/>
                <a:cs typeface="Arial" panose="020B0604020202020204" pitchFamily="34" charset="0"/>
                <a:hlinkClick r:id="rId5"/>
              </a:rPr>
              <a:t>CDIAC’s Debt Financing Guide</a:t>
            </a:r>
            <a:endParaRPr lang="en-US" sz="1600" dirty="0">
              <a:solidFill>
                <a:srgbClr val="40404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7086600" y="6356350"/>
            <a:ext cx="2057400" cy="365125"/>
          </a:xfrm>
          <a:prstGeom prst="rect">
            <a:avLst/>
          </a:prstGeom>
          <a:solidFill>
            <a:srgbClr val="FFFFFF">
              <a:alpha val="80000"/>
            </a:srgbClr>
          </a:solidFill>
          <a:effectLst>
            <a:softEdge rad="63500"/>
          </a:effectLst>
        </p:spPr>
        <p:txBody>
          <a:bodyPr/>
          <a:lstStyle/>
          <a:p>
            <a:pPr algn="ctr"/>
            <a:fld id="{59ACC237-1CA5-48C1-A50B-8A454FAB4D06}" type="slidenum">
              <a:rPr lang="en-US" smtClean="0">
                <a:solidFill>
                  <a:srgbClr val="898989"/>
                </a:solidFill>
              </a:rPr>
              <a:pPr algn="ctr"/>
              <a:t>4</a:t>
            </a:fld>
            <a:endParaRPr lang="en-US" dirty="0">
              <a:solidFill>
                <a:srgbClr val="898989"/>
              </a:solidFill>
            </a:endParaRPr>
          </a:p>
        </p:txBody>
      </p:sp>
    </p:spTree>
    <p:extLst>
      <p:ext uri="{BB962C8B-B14F-4D97-AF65-F5344CB8AC3E}">
        <p14:creationId xmlns:p14="http://schemas.microsoft.com/office/powerpoint/2010/main" val="226982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989" b="100000" l="8148" r="100000">
                        <a14:foregroundMark x1="30370" y1="96115" x2="21333" y2="96004"/>
                      </a14:backgroundRemoval>
                    </a14:imgEffect>
                  </a14:imgLayer>
                </a14:imgProps>
              </a:ext>
              <a:ext uri="{28A0092B-C50C-407E-A947-70E740481C1C}">
                <a14:useLocalDpi xmlns:a14="http://schemas.microsoft.com/office/drawing/2010/main"/>
              </a:ext>
            </a:extLst>
          </a:blip>
          <a:srcRect l="15556" t="66149"/>
          <a:stretch/>
        </p:blipFill>
        <p:spPr>
          <a:xfrm rot="16200000">
            <a:off x="241646" y="3769781"/>
            <a:ext cx="3502531" cy="2106224"/>
          </a:xfrm>
          <a:prstGeom prst="rect">
            <a:avLst/>
          </a:prstGeom>
        </p:spPr>
      </p:pic>
      <p:sp>
        <p:nvSpPr>
          <p:cNvPr id="6" name="TextBox 5"/>
          <p:cNvSpPr txBox="1"/>
          <p:nvPr/>
        </p:nvSpPr>
        <p:spPr>
          <a:xfrm>
            <a:off x="693560" y="1902453"/>
            <a:ext cx="2352464" cy="1169551"/>
          </a:xfrm>
          <a:prstGeom prst="rect">
            <a:avLst/>
          </a:prstGeom>
          <a:solidFill>
            <a:srgbClr val="91A01A">
              <a:alpha val="80000"/>
            </a:srgbClr>
          </a:solid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Fixed income securities which finance investments with environmental or climate related benefits. </a:t>
            </a:r>
          </a:p>
          <a:p>
            <a:pPr algn="r"/>
            <a:r>
              <a:rPr lang="en-US" sz="1400" dirty="0">
                <a:solidFill>
                  <a:schemeClr val="bg1"/>
                </a:solidFill>
                <a:latin typeface="Arial" panose="020B0604020202020204" pitchFamily="34" charset="0"/>
                <a:cs typeface="Arial" panose="020B0604020202020204" pitchFamily="34" charset="0"/>
                <a:hlinkClick r:id="rId5"/>
              </a:rPr>
              <a:t>Bis.org</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95892" y="393971"/>
            <a:ext cx="7433593" cy="1015663"/>
          </a:xfrm>
          <a:prstGeom prst="rect">
            <a:avLst/>
          </a:prstGeom>
          <a:noFill/>
        </p:spPr>
        <p:txBody>
          <a:bodyPr wrap="square" rtlCol="0">
            <a:spAutoFit/>
          </a:bodyPr>
          <a:lstStyle/>
          <a:p>
            <a:pPr algn="r"/>
            <a:r>
              <a:rPr lang="en-US" sz="6000" dirty="0">
                <a:solidFill>
                  <a:srgbClr val="002060"/>
                </a:solidFill>
                <a:latin typeface="Impact" panose="020B0806030902050204" pitchFamily="34" charset="0"/>
              </a:rPr>
              <a:t>Green Bond Definitions </a:t>
            </a:r>
          </a:p>
        </p:txBody>
      </p:sp>
      <p:sp>
        <p:nvSpPr>
          <p:cNvPr id="8" name="TextBox 7"/>
          <p:cNvSpPr txBox="1"/>
          <p:nvPr/>
        </p:nvSpPr>
        <p:spPr>
          <a:xfrm>
            <a:off x="3046024" y="3072382"/>
            <a:ext cx="5691576" cy="3323987"/>
          </a:xfrm>
          <a:prstGeom prst="rect">
            <a:avLst/>
          </a:prstGeom>
          <a:solidFill>
            <a:srgbClr val="91A01A">
              <a:alpha val="80000"/>
            </a:srgbClr>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Bonds issued by municipal entities, private sector or multilateral institutions (e.g., the World Bank) to finance projects with an environmental or climate impact. For example, green bonds might be issued to finance renewable energy and energy efficiency projects, clean public transportation, pollution prevention and control, conservation, sustainable water and wastewater management, and green buildings.</a:t>
            </a:r>
          </a:p>
          <a:p>
            <a:r>
              <a:rPr lang="en-US" sz="1400" dirty="0">
                <a:solidFill>
                  <a:schemeClr val="bg1"/>
                </a:solidFill>
                <a:latin typeface="Arial" panose="020B0604020202020204" pitchFamily="34" charset="0"/>
                <a:cs typeface="Arial" panose="020B0604020202020204" pitchFamily="34" charset="0"/>
              </a:rPr>
              <a:t> </a:t>
            </a:r>
          </a:p>
          <a:p>
            <a:r>
              <a:rPr lang="en-US" sz="1400" dirty="0">
                <a:solidFill>
                  <a:schemeClr val="bg1"/>
                </a:solidFill>
                <a:latin typeface="Arial" panose="020B0604020202020204" pitchFamily="34" charset="0"/>
                <a:cs typeface="Arial" panose="020B0604020202020204" pitchFamily="34" charset="0"/>
              </a:rPr>
              <a:t>Green bond projects, generally, are intended to have material, positive net benefits for the climate or environment. Projects that are not primarily climate-focused typically contribute to conservation and/or sustainable and efficient management of natural resources; reduce waste or pollution; and otherwise enhance environmental quality and contribute to sustainable living.</a:t>
            </a:r>
          </a:p>
          <a:p>
            <a:pPr algn="r"/>
            <a:r>
              <a:rPr lang="en-US" sz="1400" dirty="0">
                <a:latin typeface="Arial" panose="020B0604020202020204" pitchFamily="34" charset="0"/>
                <a:cs typeface="Arial" panose="020B0604020202020204" pitchFamily="34" charset="0"/>
                <a:hlinkClick r:id="rId5"/>
              </a:rPr>
              <a:t>MRSB, About Green Bonds</a:t>
            </a:r>
            <a:endParaRPr lang="en-US" sz="1400" dirty="0">
              <a:solidFill>
                <a:srgbClr val="404040"/>
              </a:solidFill>
              <a:latin typeface="Arial" panose="020B0604020202020204" pitchFamily="34" charset="0"/>
              <a:cs typeface="Arial" panose="020B0604020202020204" pitchFamily="34" charset="0"/>
            </a:endParaRPr>
          </a:p>
        </p:txBody>
      </p:sp>
      <p:sp>
        <p:nvSpPr>
          <p:cNvPr id="11" name="TextBox 10"/>
          <p:cNvSpPr txBox="1"/>
          <p:nvPr/>
        </p:nvSpPr>
        <p:spPr>
          <a:xfrm>
            <a:off x="693560" y="1385398"/>
            <a:ext cx="7748976" cy="338554"/>
          </a:xfrm>
          <a:prstGeom prst="rect">
            <a:avLst/>
          </a:prstGeom>
          <a:noFill/>
        </p:spPr>
        <p:txBody>
          <a:bodyPr wrap="square" rtlCol="0">
            <a:spAutoFit/>
          </a:bodyPr>
          <a:lstStyle/>
          <a:p>
            <a:pPr algn="just"/>
            <a:r>
              <a:rPr lang="en-US" sz="1600" dirty="0">
                <a:solidFill>
                  <a:srgbClr val="404040"/>
                </a:solidFill>
                <a:latin typeface="Arial" panose="020B0604020202020204" pitchFamily="34" charset="0"/>
                <a:cs typeface="Arial" panose="020B0604020202020204" pitchFamily="34" charset="0"/>
              </a:rPr>
              <a:t>There are several accepted definitions, including:  </a:t>
            </a:r>
          </a:p>
        </p:txBody>
      </p:sp>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989" b="100000" l="8148" r="100000">
                        <a14:foregroundMark x1="30370" y1="96115" x2="21333" y2="96004"/>
                      </a14:backgroundRemoval>
                    </a14:imgEffect>
                  </a14:imgLayer>
                </a14:imgProps>
              </a:ext>
              <a:ext uri="{28A0092B-C50C-407E-A947-70E740481C1C}">
                <a14:useLocalDpi xmlns:a14="http://schemas.microsoft.com/office/drawing/2010/main"/>
              </a:ext>
            </a:extLst>
          </a:blip>
          <a:srcRect l="15556" t="66149"/>
          <a:stretch/>
        </p:blipFill>
        <p:spPr>
          <a:xfrm flipH="1">
            <a:off x="3046023" y="1580335"/>
            <a:ext cx="2479934" cy="1491292"/>
          </a:xfrm>
          <a:prstGeom prst="rect">
            <a:avLst/>
          </a:prstGeom>
        </p:spPr>
      </p:pic>
      <p:sp>
        <p:nvSpPr>
          <p:cNvPr id="3" name="Slide Number Placeholder 2"/>
          <p:cNvSpPr>
            <a:spLocks noGrp="1"/>
          </p:cNvSpPr>
          <p:nvPr>
            <p:ph type="sldNum" sz="quarter" idx="4294967295"/>
          </p:nvPr>
        </p:nvSpPr>
        <p:spPr>
          <a:xfrm>
            <a:off x="8696325" y="6456363"/>
            <a:ext cx="447675" cy="365125"/>
          </a:xfrm>
          <a:prstGeom prst="rect">
            <a:avLst/>
          </a:prstGeom>
        </p:spPr>
        <p:txBody>
          <a:bodyPr/>
          <a:lstStyle/>
          <a:p>
            <a:fld id="{59ACC237-1CA5-48C1-A50B-8A454FAB4D06}" type="slidenum">
              <a:rPr lang="en-US" smtClean="0"/>
              <a:t>5</a:t>
            </a:fld>
            <a:endParaRPr lang="en-US" dirty="0"/>
          </a:p>
        </p:txBody>
      </p:sp>
    </p:spTree>
    <p:extLst>
      <p:ext uri="{BB962C8B-B14F-4D97-AF65-F5344CB8AC3E}">
        <p14:creationId xmlns:p14="http://schemas.microsoft.com/office/powerpoint/2010/main" val="183978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8487" y="751059"/>
            <a:ext cx="7534073" cy="830997"/>
          </a:xfrm>
          <a:prstGeom prst="rect">
            <a:avLst/>
          </a:prstGeom>
          <a:noFill/>
        </p:spPr>
        <p:txBody>
          <a:bodyPr wrap="square" rtlCol="0">
            <a:spAutoFit/>
          </a:bodyPr>
          <a:lstStyle/>
          <a:p>
            <a:r>
              <a:rPr lang="en-US" sz="4800" dirty="0">
                <a:solidFill>
                  <a:srgbClr val="002060"/>
                </a:solidFill>
                <a:latin typeface="Impact" panose="020B0806030902050204" pitchFamily="34" charset="0"/>
              </a:rPr>
              <a:t>Essentially….</a:t>
            </a:r>
          </a:p>
        </p:txBody>
      </p:sp>
      <p:sp>
        <p:nvSpPr>
          <p:cNvPr id="6" name="Rectangle 5"/>
          <p:cNvSpPr/>
          <p:nvPr/>
        </p:nvSpPr>
        <p:spPr>
          <a:xfrm>
            <a:off x="538487" y="1836395"/>
            <a:ext cx="2657272" cy="1117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Impact" panose="020B0806030902050204" pitchFamily="34" charset="0"/>
                <a:cs typeface="Arial" panose="020B0604020202020204" pitchFamily="34" charset="0"/>
              </a:rPr>
              <a:t>Regular “Vanilla” Bond</a:t>
            </a:r>
          </a:p>
        </p:txBody>
      </p:sp>
      <p:sp>
        <p:nvSpPr>
          <p:cNvPr id="7" name="TextBox 6"/>
          <p:cNvSpPr txBox="1"/>
          <p:nvPr/>
        </p:nvSpPr>
        <p:spPr>
          <a:xfrm>
            <a:off x="3251203" y="2031990"/>
            <a:ext cx="551542" cy="769441"/>
          </a:xfrm>
          <a:prstGeom prst="rect">
            <a:avLst/>
          </a:prstGeom>
          <a:noFill/>
        </p:spPr>
        <p:txBody>
          <a:bodyPr wrap="square" rtlCol="0">
            <a:spAutoFit/>
          </a:bodyPr>
          <a:lstStyle/>
          <a:p>
            <a:r>
              <a:rPr lang="en-US" sz="4400" dirty="0">
                <a:solidFill>
                  <a:srgbClr val="404040"/>
                </a:solidFill>
                <a:latin typeface="Arial" panose="020B0604020202020204" pitchFamily="34" charset="0"/>
                <a:cs typeface="Arial" panose="020B0604020202020204" pitchFamily="34" charset="0"/>
              </a:rPr>
              <a:t>+</a:t>
            </a:r>
          </a:p>
        </p:txBody>
      </p:sp>
      <p:sp>
        <p:nvSpPr>
          <p:cNvPr id="8" name="Rectangle 7"/>
          <p:cNvSpPr/>
          <p:nvPr/>
        </p:nvSpPr>
        <p:spPr>
          <a:xfrm>
            <a:off x="3858189" y="1836395"/>
            <a:ext cx="1654627" cy="1117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Impact" panose="020B0806030902050204" pitchFamily="34" charset="0"/>
                <a:cs typeface="Arial" panose="020B0604020202020204" pitchFamily="34" charset="0"/>
              </a:rPr>
              <a:t>Green Label</a:t>
            </a:r>
          </a:p>
        </p:txBody>
      </p:sp>
      <p:sp>
        <p:nvSpPr>
          <p:cNvPr id="9" name="TextBox 8"/>
          <p:cNvSpPr txBox="1"/>
          <p:nvPr/>
        </p:nvSpPr>
        <p:spPr>
          <a:xfrm>
            <a:off x="5568260" y="2031989"/>
            <a:ext cx="551542" cy="769441"/>
          </a:xfrm>
          <a:prstGeom prst="rect">
            <a:avLst/>
          </a:prstGeom>
          <a:noFill/>
        </p:spPr>
        <p:txBody>
          <a:bodyPr wrap="square" rtlCol="0">
            <a:spAutoFit/>
          </a:bodyPr>
          <a:lstStyle/>
          <a:p>
            <a:r>
              <a:rPr lang="en-US" sz="4400" dirty="0">
                <a:solidFill>
                  <a:srgbClr val="404040"/>
                </a:solidFill>
                <a:latin typeface="Arial" panose="020B0604020202020204" pitchFamily="34" charset="0"/>
                <a:cs typeface="Arial" panose="020B0604020202020204" pitchFamily="34" charset="0"/>
              </a:rPr>
              <a:t>=</a:t>
            </a:r>
          </a:p>
        </p:txBody>
      </p:sp>
      <p:sp>
        <p:nvSpPr>
          <p:cNvPr id="11" name="5-Point Star 10"/>
          <p:cNvSpPr/>
          <p:nvPr/>
        </p:nvSpPr>
        <p:spPr>
          <a:xfrm>
            <a:off x="5719209" y="1001483"/>
            <a:ext cx="3280228" cy="2449288"/>
          </a:xfrm>
          <a:prstGeom prst="star5">
            <a:avLst/>
          </a:prstGeom>
          <a:solidFill>
            <a:srgbClr val="91A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Impact" panose="020B0806030902050204" pitchFamily="34" charset="0"/>
              </a:rPr>
              <a:t>Green Bond</a:t>
            </a:r>
          </a:p>
        </p:txBody>
      </p:sp>
      <p:cxnSp>
        <p:nvCxnSpPr>
          <p:cNvPr id="18" name="Straight Arrow Connector 17"/>
          <p:cNvCxnSpPr/>
          <p:nvPr/>
        </p:nvCxnSpPr>
        <p:spPr>
          <a:xfrm flipV="1">
            <a:off x="1973943" y="3002643"/>
            <a:ext cx="4646" cy="582386"/>
          </a:xfrm>
          <a:prstGeom prst="straightConnector1">
            <a:avLst/>
          </a:prstGeom>
          <a:ln w="76200">
            <a:solidFill>
              <a:srgbClr val="91A01A"/>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9715" y="3642024"/>
            <a:ext cx="2768455" cy="3139321"/>
          </a:xfrm>
          <a:prstGeom prst="rect">
            <a:avLst/>
          </a:prstGeom>
          <a:noFill/>
        </p:spPr>
        <p:txBody>
          <a:bodyPr wrap="square" rtlCol="0">
            <a:spAutoFit/>
          </a:bodyPr>
          <a:lstStyle/>
          <a:p>
            <a:pPr algn="just"/>
            <a:r>
              <a:rPr lang="en-US" dirty="0"/>
              <a:t>The bond needs to be financing or refinancing, in whole or in part, a </a:t>
            </a:r>
            <a:r>
              <a:rPr lang="en-US" b="1" dirty="0"/>
              <a:t>project or asset </a:t>
            </a:r>
            <a:r>
              <a:rPr lang="en-US" dirty="0"/>
              <a:t>that benefits the climate or environment. </a:t>
            </a:r>
          </a:p>
          <a:p>
            <a:pPr algn="just"/>
            <a:endParaRPr lang="en-US" dirty="0"/>
          </a:p>
          <a:p>
            <a:pPr algn="just"/>
            <a:r>
              <a:rPr lang="en-US" dirty="0"/>
              <a:t>Later in this presentation, we will discuss </a:t>
            </a:r>
            <a:r>
              <a:rPr lang="en-US" b="1" dirty="0"/>
              <a:t>taxonomies</a:t>
            </a:r>
            <a:r>
              <a:rPr lang="en-US" dirty="0"/>
              <a:t> that are being developed to help identify qualifying projects or assets. </a:t>
            </a:r>
          </a:p>
        </p:txBody>
      </p:sp>
      <p:cxnSp>
        <p:nvCxnSpPr>
          <p:cNvPr id="22" name="Straight Arrow Connector 21"/>
          <p:cNvCxnSpPr/>
          <p:nvPr/>
        </p:nvCxnSpPr>
        <p:spPr>
          <a:xfrm flipV="1">
            <a:off x="4662280" y="3002643"/>
            <a:ext cx="4646" cy="582386"/>
          </a:xfrm>
          <a:prstGeom prst="straightConnector1">
            <a:avLst/>
          </a:prstGeom>
          <a:ln w="76200">
            <a:solidFill>
              <a:srgbClr val="91A01A"/>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02744" y="3612160"/>
            <a:ext cx="4269815" cy="2862322"/>
          </a:xfrm>
          <a:prstGeom prst="rect">
            <a:avLst/>
          </a:prstGeom>
          <a:noFill/>
        </p:spPr>
        <p:txBody>
          <a:bodyPr wrap="square" rtlCol="0">
            <a:spAutoFit/>
          </a:bodyPr>
          <a:lstStyle/>
          <a:p>
            <a:pPr algn="just"/>
            <a:r>
              <a:rPr lang="en-US" dirty="0"/>
              <a:t>Throughout this series we will discuss </a:t>
            </a:r>
            <a:r>
              <a:rPr lang="en-US" b="1" dirty="0"/>
              <a:t>considerations </a:t>
            </a:r>
            <a:r>
              <a:rPr lang="en-US" dirty="0"/>
              <a:t>of adding a green label. </a:t>
            </a:r>
          </a:p>
          <a:p>
            <a:endParaRPr lang="en-US" dirty="0"/>
          </a:p>
          <a:p>
            <a:pPr algn="just"/>
            <a:r>
              <a:rPr lang="en-US" dirty="0"/>
              <a:t>Later in this presentation, we will cover </a:t>
            </a:r>
            <a:r>
              <a:rPr lang="en-US" b="1" dirty="0"/>
              <a:t>standards and certification </a:t>
            </a:r>
            <a:r>
              <a:rPr lang="en-US" dirty="0"/>
              <a:t>of the use of funds to qualify attaching the green label. This will continue into the second webinar where with a deeper dive into </a:t>
            </a:r>
            <a:r>
              <a:rPr lang="en-US" b="1" dirty="0"/>
              <a:t>how</a:t>
            </a:r>
            <a:r>
              <a:rPr lang="en-US" dirty="0"/>
              <a:t> the issuer attaches the green label prior to issuance, and the ongoing administration.   </a:t>
            </a:r>
          </a:p>
        </p:txBody>
      </p:sp>
      <p:sp>
        <p:nvSpPr>
          <p:cNvPr id="3" name="Slide Number Placeholder 2"/>
          <p:cNvSpPr>
            <a:spLocks noGrp="1"/>
          </p:cNvSpPr>
          <p:nvPr>
            <p:ph type="sldNum" sz="quarter" idx="4294967295"/>
          </p:nvPr>
        </p:nvSpPr>
        <p:spPr>
          <a:xfrm>
            <a:off x="8701088" y="6416675"/>
            <a:ext cx="442912" cy="365125"/>
          </a:xfrm>
          <a:prstGeom prst="rect">
            <a:avLst/>
          </a:prstGeom>
        </p:spPr>
        <p:txBody>
          <a:bodyPr/>
          <a:lstStyle/>
          <a:p>
            <a:fld id="{59ACC237-1CA5-48C1-A50B-8A454FAB4D06}" type="slidenum">
              <a:rPr lang="en-US" smtClean="0"/>
              <a:t>6</a:t>
            </a:fld>
            <a:endParaRPr lang="en-US" dirty="0"/>
          </a:p>
        </p:txBody>
      </p:sp>
    </p:spTree>
    <p:extLst>
      <p:ext uri="{BB962C8B-B14F-4D97-AF65-F5344CB8AC3E}">
        <p14:creationId xmlns:p14="http://schemas.microsoft.com/office/powerpoint/2010/main" val="139440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981" y="3372638"/>
            <a:ext cx="4745081" cy="3562350"/>
          </a:xfrm>
          <a:prstGeom prst="rect">
            <a:avLst/>
          </a:prstGeom>
          <a:ln>
            <a:noFill/>
          </a:ln>
          <a:effectLst>
            <a:softEdge rad="112500"/>
          </a:effectLst>
        </p:spPr>
      </p:pic>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H="1">
            <a:off x="-616131" y="-320386"/>
            <a:ext cx="4745081" cy="3562350"/>
          </a:xfrm>
          <a:prstGeom prst="rect">
            <a:avLst/>
          </a:prstGeom>
          <a:ln>
            <a:noFill/>
          </a:ln>
          <a:effectLst>
            <a:softEdge rad="112500"/>
          </a:effectLst>
        </p:spPr>
      </p:pic>
      <p:pic>
        <p:nvPicPr>
          <p:cNvPr id="14" name="Picture 13"/>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1" b="100000" l="0" r="79905"/>
                    </a14:imgEffect>
                  </a14:imgLayer>
                </a14:imgProps>
              </a:ext>
              <a:ext uri="{28A0092B-C50C-407E-A947-70E740481C1C}">
                <a14:useLocalDpi xmlns:a14="http://schemas.microsoft.com/office/drawing/2010/main"/>
              </a:ext>
            </a:extLst>
          </a:blip>
          <a:srcRect t="7782" r="18110"/>
          <a:stretch/>
        </p:blipFill>
        <p:spPr>
          <a:xfrm rot="21172362">
            <a:off x="-337647" y="1504140"/>
            <a:ext cx="4745081" cy="3562350"/>
          </a:xfrm>
          <a:prstGeom prst="rect">
            <a:avLst/>
          </a:prstGeom>
        </p:spPr>
      </p:pic>
      <p:sp>
        <p:nvSpPr>
          <p:cNvPr id="5" name="TextBox 4">
            <a:extLst>
              <a:ext uri="{FF2B5EF4-FFF2-40B4-BE49-F238E27FC236}">
                <a16:creationId xmlns:a16="http://schemas.microsoft.com/office/drawing/2014/main" id="{B7BA3506-9118-3E4C-ADB2-1DFA9AC7D34E}"/>
              </a:ext>
            </a:extLst>
          </p:cNvPr>
          <p:cNvSpPr txBox="1"/>
          <p:nvPr/>
        </p:nvSpPr>
        <p:spPr>
          <a:xfrm>
            <a:off x="4934592" y="1537526"/>
            <a:ext cx="3126367" cy="1323439"/>
          </a:xfrm>
          <a:prstGeom prst="rect">
            <a:avLst/>
          </a:prstGeom>
          <a:solidFill>
            <a:srgbClr val="002060"/>
          </a:solidFill>
        </p:spPr>
        <p:txBody>
          <a:bodyPr wrap="square" rtlCol="0">
            <a:spAutoFit/>
          </a:bodyPr>
          <a:lstStyle/>
          <a:p>
            <a:pPr algn="ctr"/>
            <a:r>
              <a:rPr lang="en-US" sz="4000" dirty="0">
                <a:solidFill>
                  <a:schemeClr val="bg1"/>
                </a:solidFill>
                <a:latin typeface="Impact" panose="020B0806030902050204" pitchFamily="34" charset="0"/>
              </a:rPr>
              <a:t>Self</a:t>
            </a:r>
            <a:br>
              <a:rPr lang="en-US" sz="4000" dirty="0">
                <a:solidFill>
                  <a:schemeClr val="bg1"/>
                </a:solidFill>
                <a:latin typeface="Impact" panose="020B0806030902050204" pitchFamily="34" charset="0"/>
              </a:rPr>
            </a:br>
            <a:r>
              <a:rPr lang="en-US" sz="4000" dirty="0">
                <a:solidFill>
                  <a:schemeClr val="bg1"/>
                </a:solidFill>
                <a:latin typeface="Impact" panose="020B0806030902050204" pitchFamily="34" charset="0"/>
              </a:rPr>
              <a:t>Certification</a:t>
            </a:r>
          </a:p>
        </p:txBody>
      </p:sp>
      <p:sp>
        <p:nvSpPr>
          <p:cNvPr id="10" name="TextBox 9">
            <a:extLst>
              <a:ext uri="{FF2B5EF4-FFF2-40B4-BE49-F238E27FC236}">
                <a16:creationId xmlns:a16="http://schemas.microsoft.com/office/drawing/2014/main" id="{B7BA3506-9118-3E4C-ADB2-1DFA9AC7D34E}"/>
              </a:ext>
            </a:extLst>
          </p:cNvPr>
          <p:cNvSpPr txBox="1"/>
          <p:nvPr/>
        </p:nvSpPr>
        <p:spPr>
          <a:xfrm>
            <a:off x="4934592" y="3709665"/>
            <a:ext cx="3127248" cy="1323439"/>
          </a:xfrm>
          <a:prstGeom prst="rect">
            <a:avLst/>
          </a:prstGeom>
          <a:solidFill>
            <a:srgbClr val="002060"/>
          </a:solidFill>
        </p:spPr>
        <p:txBody>
          <a:bodyPr wrap="square" rtlCol="0">
            <a:spAutoFit/>
          </a:bodyPr>
          <a:lstStyle/>
          <a:p>
            <a:pPr algn="ctr"/>
            <a:r>
              <a:rPr lang="en-US" sz="4000" dirty="0">
                <a:solidFill>
                  <a:schemeClr val="bg1"/>
                </a:solidFill>
                <a:latin typeface="Impact" panose="020B0806030902050204" pitchFamily="34" charset="0"/>
              </a:rPr>
              <a:t>External </a:t>
            </a:r>
            <a:br>
              <a:rPr lang="en-US" sz="4000" dirty="0">
                <a:solidFill>
                  <a:schemeClr val="bg1"/>
                </a:solidFill>
                <a:latin typeface="Impact" panose="020B0806030902050204" pitchFamily="34" charset="0"/>
              </a:rPr>
            </a:br>
            <a:r>
              <a:rPr lang="en-US" sz="4000" dirty="0">
                <a:solidFill>
                  <a:schemeClr val="bg1"/>
                </a:solidFill>
                <a:latin typeface="Impact" panose="020B0806030902050204" pitchFamily="34" charset="0"/>
              </a:rPr>
              <a:t>Review</a:t>
            </a:r>
          </a:p>
        </p:txBody>
      </p:sp>
      <p:sp>
        <p:nvSpPr>
          <p:cNvPr id="8" name="TextBox 7"/>
          <p:cNvSpPr txBox="1"/>
          <p:nvPr/>
        </p:nvSpPr>
        <p:spPr>
          <a:xfrm>
            <a:off x="5563439" y="3085260"/>
            <a:ext cx="1868674" cy="400110"/>
          </a:xfrm>
          <a:prstGeom prst="rect">
            <a:avLst/>
          </a:prstGeom>
          <a:noFill/>
        </p:spPr>
        <p:txBody>
          <a:bodyPr wrap="square" rtlCol="0">
            <a:spAutoFit/>
          </a:bodyPr>
          <a:lstStyle/>
          <a:p>
            <a:pPr algn="ctr"/>
            <a:r>
              <a:rPr lang="en-US" sz="2000" b="1" i="1" dirty="0">
                <a:latin typeface="Arial" panose="020B0604020202020204" pitchFamily="34" charset="0"/>
                <a:cs typeface="Arial" panose="020B0604020202020204" pitchFamily="34" charset="0"/>
              </a:rPr>
              <a:t>Versus</a:t>
            </a:r>
            <a:endParaRPr lang="en-US" sz="1400" b="1" i="1" dirty="0">
              <a:latin typeface="Arial" panose="020B0604020202020204" pitchFamily="34" charset="0"/>
              <a:cs typeface="Arial" panose="020B0604020202020204" pitchFamily="34" charset="0"/>
            </a:endParaRPr>
          </a:p>
        </p:txBody>
      </p:sp>
      <p:sp>
        <p:nvSpPr>
          <p:cNvPr id="11"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7</a:t>
            </a:fld>
            <a:endParaRPr lang="en-US" sz="1200" dirty="0">
              <a:solidFill>
                <a:srgbClr val="898989"/>
              </a:solidFill>
            </a:endParaRPr>
          </a:p>
        </p:txBody>
      </p:sp>
    </p:spTree>
    <p:extLst>
      <p:ext uri="{BB962C8B-B14F-4D97-AF65-F5344CB8AC3E}">
        <p14:creationId xmlns:p14="http://schemas.microsoft.com/office/powerpoint/2010/main" val="41961644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D9A662EB-8589-430C-A661-D64D011D65D3}"/>
              </a:ext>
            </a:extLst>
          </p:cNvPr>
          <p:cNvPicPr>
            <a:picLocks noGrp="1" noChangeAspect="1" noChangeArrowheads="1"/>
          </p:cNvPicPr>
          <p:nvPr>
            <p:ph idx="4294967295"/>
          </p:nvPr>
        </p:nvPicPr>
        <p:blipFill rotWithShape="1">
          <a:blip r:embed="rId3" cstate="email">
            <a:extLst>
              <a:ext uri="{BEBA8EAE-BF5A-486C-A8C5-ECC9F3942E4B}">
                <a14:imgProps xmlns:a14="http://schemas.microsoft.com/office/drawing/2010/main">
                  <a14:imgLayer r:embed="rId4">
                    <a14:imgEffect>
                      <a14:backgroundRemoval t="0" b="99791" l="0" r="99736"/>
                    </a14:imgEffect>
                  </a14:imgLayer>
                </a14:imgProps>
              </a:ext>
              <a:ext uri="{28A0092B-C50C-407E-A947-70E740481C1C}">
                <a14:useLocalDpi xmlns:a14="http://schemas.microsoft.com/office/drawing/2010/main"/>
              </a:ext>
            </a:extLst>
          </a:blip>
          <a:srcRect b="1942"/>
          <a:stretch/>
        </p:blipFill>
        <p:spPr bwMode="auto">
          <a:xfrm>
            <a:off x="752475" y="1684384"/>
            <a:ext cx="7639050" cy="4719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BA3506-9118-3E4C-ADB2-1DFA9AC7D34E}"/>
              </a:ext>
            </a:extLst>
          </p:cNvPr>
          <p:cNvSpPr txBox="1"/>
          <p:nvPr/>
        </p:nvSpPr>
        <p:spPr>
          <a:xfrm>
            <a:off x="682171" y="592240"/>
            <a:ext cx="6472745" cy="769441"/>
          </a:xfrm>
          <a:prstGeom prst="rect">
            <a:avLst/>
          </a:prstGeom>
          <a:noFill/>
        </p:spPr>
        <p:txBody>
          <a:bodyPr wrap="square" rtlCol="0">
            <a:spAutoFit/>
          </a:bodyPr>
          <a:lstStyle/>
          <a:p>
            <a:r>
              <a:rPr lang="en-US" sz="4400" dirty="0">
                <a:solidFill>
                  <a:srgbClr val="002060"/>
                </a:solidFill>
                <a:latin typeface="Impact" panose="020B0806030902050204" pitchFamily="34" charset="0"/>
              </a:rPr>
              <a:t>Types of Reviews</a:t>
            </a:r>
          </a:p>
        </p:txBody>
      </p:sp>
      <p:sp>
        <p:nvSpPr>
          <p:cNvPr id="6" name="Slide Number Placeholder 2"/>
          <p:cNvSpPr txBox="1">
            <a:spLocks/>
          </p:cNvSpPr>
          <p:nvPr/>
        </p:nvSpPr>
        <p:spPr>
          <a:xfrm>
            <a:off x="8763895" y="6525120"/>
            <a:ext cx="341108" cy="2991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9ACC237-1CA5-48C1-A50B-8A454FAB4D06}" type="slidenum">
              <a:rPr lang="en-US" sz="1200" smtClean="0">
                <a:solidFill>
                  <a:srgbClr val="898989"/>
                </a:solidFill>
              </a:rPr>
              <a:pPr/>
              <a:t>8</a:t>
            </a:fld>
            <a:endParaRPr lang="en-US" sz="1200" dirty="0">
              <a:solidFill>
                <a:srgbClr val="898989"/>
              </a:solidFill>
            </a:endParaRPr>
          </a:p>
        </p:txBody>
      </p:sp>
    </p:spTree>
    <p:extLst>
      <p:ext uri="{BB962C8B-B14F-4D97-AF65-F5344CB8AC3E}">
        <p14:creationId xmlns:p14="http://schemas.microsoft.com/office/powerpoint/2010/main" val="423154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rot="5924242">
            <a:off x="6462559" y="-2076267"/>
            <a:ext cx="4309236" cy="3203183"/>
          </a:xfrm>
          <a:prstGeom prst="rect">
            <a:avLst/>
          </a:prstGeom>
        </p:spPr>
      </p:pic>
      <p:sp>
        <p:nvSpPr>
          <p:cNvPr id="3" name="Slide Number Placeholder 2"/>
          <p:cNvSpPr>
            <a:spLocks noGrp="1"/>
          </p:cNvSpPr>
          <p:nvPr>
            <p:ph type="sldNum" sz="quarter" idx="12"/>
          </p:nvPr>
        </p:nvSpPr>
        <p:spPr/>
        <p:txBody>
          <a:bodyPr/>
          <a:lstStyle/>
          <a:p>
            <a:fld id="{59ACC237-1CA5-48C1-A50B-8A454FAB4D06}" type="slidenum">
              <a:rPr lang="en-US" smtClean="0"/>
              <a:t>9</a:t>
            </a:fld>
            <a:endParaRPr lang="en-US" dirty="0"/>
          </a:p>
        </p:txBody>
      </p:sp>
      <p:pic>
        <p:nvPicPr>
          <p:cNvPr id="4" name="Content Placeholder 9" descr="A screenshot of a cell phone&#10;&#10;Description automatically generated">
            <a:extLst>
              <a:ext uri="{FF2B5EF4-FFF2-40B4-BE49-F238E27FC236}">
                <a16:creationId xmlns:a16="http://schemas.microsoft.com/office/drawing/2014/main" id="{92A2CA6A-CD2F-457D-B863-815211AAEAEE}"/>
              </a:ext>
            </a:extLst>
          </p:cNvPr>
          <p:cNvPicPr>
            <a:picLocks noGrp="1" noChangeAspect="1"/>
          </p:cNvPicPr>
          <p:nvPr>
            <p:ph sz="quarter" idx="4294967295"/>
          </p:nvPr>
        </p:nvPicPr>
        <p:blipFill>
          <a:blip r:embed="rId5" cstate="email">
            <a:extLst>
              <a:ext uri="{28A0092B-C50C-407E-A947-70E740481C1C}">
                <a14:useLocalDpi xmlns:a14="http://schemas.microsoft.com/office/drawing/2010/main"/>
              </a:ext>
            </a:extLst>
          </a:blip>
          <a:stretch>
            <a:fillRect/>
          </a:stretch>
        </p:blipFill>
        <p:spPr>
          <a:xfrm>
            <a:off x="758950" y="1898229"/>
            <a:ext cx="5510213" cy="432911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7BA3506-9118-3E4C-ADB2-1DFA9AC7D34E}"/>
              </a:ext>
            </a:extLst>
          </p:cNvPr>
          <p:cNvSpPr txBox="1"/>
          <p:nvPr/>
        </p:nvSpPr>
        <p:spPr>
          <a:xfrm>
            <a:off x="442267" y="706172"/>
            <a:ext cx="8530283" cy="830997"/>
          </a:xfrm>
          <a:prstGeom prst="rect">
            <a:avLst/>
          </a:prstGeom>
          <a:noFill/>
        </p:spPr>
        <p:txBody>
          <a:bodyPr wrap="square" rtlCol="0">
            <a:spAutoFit/>
          </a:bodyPr>
          <a:lstStyle/>
          <a:p>
            <a:r>
              <a:rPr lang="en-US" sz="4800" dirty="0">
                <a:solidFill>
                  <a:srgbClr val="002060"/>
                </a:solidFill>
                <a:latin typeface="Impact" panose="020B0806030902050204" pitchFamily="34" charset="0"/>
              </a:rPr>
              <a:t>The Need To Define ‘Green’</a:t>
            </a:r>
          </a:p>
        </p:txBody>
      </p:sp>
      <p:pic>
        <p:nvPicPr>
          <p:cNvPr id="6" name="Picture 5"/>
          <p:cNvPicPr>
            <a:picLocks noChangeAspect="1"/>
          </p:cNvPicPr>
          <p:nvPr/>
        </p:nvPicPr>
        <p:blipFill rotWithShape="1">
          <a:blip r:embed="rId6" cstate="email">
            <a:duotone>
              <a:prstClr val="black"/>
              <a:srgbClr val="91A01A">
                <a:tint val="45000"/>
                <a:satMod val="400000"/>
              </a:srgbClr>
            </a:duotone>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a:xfrm rot="2377926" flipH="1">
            <a:off x="7060005" y="93129"/>
            <a:ext cx="4009976" cy="3136947"/>
          </a:xfrm>
          <a:prstGeom prst="rect">
            <a:avLst/>
          </a:prstGeom>
        </p:spPr>
      </p:pic>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rot="11971217">
            <a:off x="6462558" y="3744747"/>
            <a:ext cx="4309236" cy="3203183"/>
          </a:xfrm>
          <a:prstGeom prst="rect">
            <a:avLst/>
          </a:prstGeom>
        </p:spPr>
      </p:pic>
      <p:pic>
        <p:nvPicPr>
          <p:cNvPr id="10" name="Picture 9"/>
          <p:cNvPicPr>
            <a:picLocks noChangeAspect="1"/>
          </p:cNvPicPr>
          <p:nvPr/>
        </p:nvPicPr>
        <p:blipFill rotWithShape="1">
          <a:blip r:embed="rId8"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a:xfrm rot="3120457" flipH="1">
            <a:off x="6014108" y="1448862"/>
            <a:ext cx="4009976" cy="3136947"/>
          </a:xfrm>
          <a:prstGeom prst="rect">
            <a:avLst/>
          </a:prstGeom>
        </p:spPr>
      </p:pic>
      <p:pic>
        <p:nvPicPr>
          <p:cNvPr id="8" name="Picture 7"/>
          <p:cNvPicPr>
            <a:picLocks noChangeAspect="1"/>
          </p:cNvPicPr>
          <p:nvPr/>
        </p:nvPicPr>
        <p:blipFill rotWithShape="1">
          <a:blip r:embed="rId6" cstate="email">
            <a:duotone>
              <a:prstClr val="black"/>
              <a:srgbClr val="91A01A">
                <a:tint val="45000"/>
                <a:satMod val="400000"/>
              </a:srgbClr>
            </a:duotone>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a:xfrm rot="1643518" flipH="1">
            <a:off x="6967561" y="2998581"/>
            <a:ext cx="4009976" cy="3136947"/>
          </a:xfrm>
          <a:prstGeom prst="rect">
            <a:avLst/>
          </a:prstGeom>
        </p:spPr>
      </p:pic>
    </p:spTree>
    <p:extLst>
      <p:ext uri="{BB962C8B-B14F-4D97-AF65-F5344CB8AC3E}">
        <p14:creationId xmlns:p14="http://schemas.microsoft.com/office/powerpoint/2010/main" val="2375146954"/>
      </p:ext>
    </p:extLst>
  </p:cSld>
  <p:clrMapOvr>
    <a:masterClrMapping/>
  </p:clrMapOvr>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11130</TotalTime>
  <Words>1193</Words>
  <Application>Microsoft Office PowerPoint</Application>
  <PresentationFormat>On-screen Show (4:3)</PresentationFormat>
  <Paragraphs>199</Paragraphs>
  <Slides>26</Slides>
  <Notes>26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Calibri</vt:lpstr>
      <vt:lpstr>Calibri</vt:lpstr>
      <vt:lpstr>Calibri Light</vt:lpstr>
      <vt:lpstr>Impact</vt:lpstr>
      <vt:lpstr>Times New Roman</vt:lpstr>
      <vt:lpstr>4_Office Theme</vt:lpstr>
      <vt:lpstr>3_Office Theme</vt:lpstr>
      <vt:lpstr>2_Office Theme</vt:lpstr>
      <vt:lpstr>1_Office Theme</vt:lpstr>
      <vt:lpstr>Green Bonds for BioResources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External Review Costs Per One Active Verifier</vt:lpstr>
      <vt:lpstr>Great Overview of Green Bonds 1</vt:lpstr>
      <vt:lpstr>Great Overview of Green Bonds 2 California Treasurer’s Green Bond Webinar Series Powerpoints, Background Docs, Webinar Replay</vt:lpstr>
      <vt:lpstr>PowerPoint Presentation</vt:lpstr>
    </vt:vector>
  </TitlesOfParts>
  <Company>State Treasurer's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McMillen, Karen</dc:creator>
  <cp:lastModifiedBy>Michael Paparian</cp:lastModifiedBy>
  <cp:revision>362</cp:revision>
  <cp:lastPrinted>2019-11-15T16:31:52Z</cp:lastPrinted>
  <dcterms:created xsi:type="dcterms:W3CDTF">2019-07-19T16:05:59Z</dcterms:created>
  <dcterms:modified xsi:type="dcterms:W3CDTF">2019-11-16T16:26:49Z</dcterms:modified>
</cp:coreProperties>
</file>