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heme/themeOverride1.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heme/themeOverride2.xml" ContentType="application/vnd.openxmlformats-officedocument.themeOverr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5"/>
  </p:sldMasterIdLst>
  <p:notesMasterIdLst>
    <p:notesMasterId r:id="rId164"/>
  </p:notesMasterIdLst>
  <p:sldIdLst>
    <p:sldId id="256" r:id="rId6"/>
    <p:sldId id="259" r:id="rId7"/>
    <p:sldId id="260" r:id="rId8"/>
    <p:sldId id="257" r:id="rId9"/>
    <p:sldId id="261" r:id="rId10"/>
    <p:sldId id="902" r:id="rId11"/>
    <p:sldId id="923" r:id="rId12"/>
    <p:sldId id="262" r:id="rId13"/>
    <p:sldId id="258" r:id="rId14"/>
    <p:sldId id="263" r:id="rId15"/>
    <p:sldId id="270" r:id="rId16"/>
    <p:sldId id="847" r:id="rId17"/>
    <p:sldId id="846" r:id="rId18"/>
    <p:sldId id="843" r:id="rId19"/>
    <p:sldId id="938" r:id="rId20"/>
    <p:sldId id="271" r:id="rId21"/>
    <p:sldId id="344" r:id="rId22"/>
    <p:sldId id="877" r:id="rId23"/>
    <p:sldId id="276" r:id="rId24"/>
    <p:sldId id="922" r:id="rId25"/>
    <p:sldId id="924" r:id="rId26"/>
    <p:sldId id="925" r:id="rId27"/>
    <p:sldId id="906" r:id="rId28"/>
    <p:sldId id="273" r:id="rId29"/>
    <p:sldId id="274" r:id="rId30"/>
    <p:sldId id="275" r:id="rId31"/>
    <p:sldId id="316" r:id="rId32"/>
    <p:sldId id="315" r:id="rId33"/>
    <p:sldId id="313" r:id="rId34"/>
    <p:sldId id="314" r:id="rId35"/>
    <p:sldId id="848" r:id="rId36"/>
    <p:sldId id="317" r:id="rId37"/>
    <p:sldId id="318" r:id="rId38"/>
    <p:sldId id="900" r:id="rId39"/>
    <p:sldId id="907" r:id="rId40"/>
    <p:sldId id="908" r:id="rId41"/>
    <p:sldId id="898" r:id="rId42"/>
    <p:sldId id="319" r:id="rId43"/>
    <p:sldId id="320" r:id="rId44"/>
    <p:sldId id="321" r:id="rId45"/>
    <p:sldId id="910" r:id="rId46"/>
    <p:sldId id="322" r:id="rId47"/>
    <p:sldId id="323" r:id="rId48"/>
    <p:sldId id="324" r:id="rId49"/>
    <p:sldId id="325" r:id="rId50"/>
    <p:sldId id="911" r:id="rId51"/>
    <p:sldId id="326" r:id="rId52"/>
    <p:sldId id="912" r:id="rId53"/>
    <p:sldId id="327" r:id="rId54"/>
    <p:sldId id="913" r:id="rId55"/>
    <p:sldId id="914" r:id="rId56"/>
    <p:sldId id="915" r:id="rId57"/>
    <p:sldId id="916" r:id="rId58"/>
    <p:sldId id="329" r:id="rId59"/>
    <p:sldId id="917" r:id="rId60"/>
    <p:sldId id="918" r:id="rId61"/>
    <p:sldId id="330" r:id="rId62"/>
    <p:sldId id="919" r:id="rId63"/>
    <p:sldId id="931" r:id="rId64"/>
    <p:sldId id="932" r:id="rId65"/>
    <p:sldId id="933" r:id="rId66"/>
    <p:sldId id="934" r:id="rId67"/>
    <p:sldId id="901" r:id="rId68"/>
    <p:sldId id="936" r:id="rId69"/>
    <p:sldId id="937" r:id="rId70"/>
    <p:sldId id="277" r:id="rId71"/>
    <p:sldId id="851" r:id="rId72"/>
    <p:sldId id="281" r:id="rId73"/>
    <p:sldId id="282" r:id="rId74"/>
    <p:sldId id="909" r:id="rId75"/>
    <p:sldId id="926" r:id="rId76"/>
    <p:sldId id="283" r:id="rId77"/>
    <p:sldId id="284" r:id="rId78"/>
    <p:sldId id="927" r:id="rId79"/>
    <p:sldId id="852" r:id="rId80"/>
    <p:sldId id="285" r:id="rId81"/>
    <p:sldId id="286" r:id="rId82"/>
    <p:sldId id="287" r:id="rId83"/>
    <p:sldId id="288" r:id="rId84"/>
    <p:sldId id="289" r:id="rId85"/>
    <p:sldId id="290" r:id="rId86"/>
    <p:sldId id="291" r:id="rId87"/>
    <p:sldId id="292" r:id="rId88"/>
    <p:sldId id="293" r:id="rId89"/>
    <p:sldId id="294" r:id="rId90"/>
    <p:sldId id="295" r:id="rId91"/>
    <p:sldId id="896" r:id="rId92"/>
    <p:sldId id="928" r:id="rId93"/>
    <p:sldId id="296" r:id="rId94"/>
    <p:sldId id="297" r:id="rId95"/>
    <p:sldId id="298" r:id="rId96"/>
    <p:sldId id="861" r:id="rId97"/>
    <p:sldId id="862" r:id="rId98"/>
    <p:sldId id="299" r:id="rId99"/>
    <p:sldId id="300" r:id="rId100"/>
    <p:sldId id="897" r:id="rId101"/>
    <p:sldId id="929" r:id="rId102"/>
    <p:sldId id="301" r:id="rId103"/>
    <p:sldId id="935" r:id="rId104"/>
    <p:sldId id="858" r:id="rId105"/>
    <p:sldId id="302" r:id="rId106"/>
    <p:sldId id="303" r:id="rId107"/>
    <p:sldId id="304" r:id="rId108"/>
    <p:sldId id="306" r:id="rId109"/>
    <p:sldId id="307" r:id="rId110"/>
    <p:sldId id="863" r:id="rId111"/>
    <p:sldId id="864" r:id="rId112"/>
    <p:sldId id="865" r:id="rId113"/>
    <p:sldId id="866" r:id="rId114"/>
    <p:sldId id="867" r:id="rId115"/>
    <p:sldId id="868" r:id="rId116"/>
    <p:sldId id="869" r:id="rId117"/>
    <p:sldId id="870" r:id="rId118"/>
    <p:sldId id="871" r:id="rId119"/>
    <p:sldId id="872" r:id="rId120"/>
    <p:sldId id="873" r:id="rId121"/>
    <p:sldId id="874" r:id="rId122"/>
    <p:sldId id="310" r:id="rId123"/>
    <p:sldId id="875" r:id="rId124"/>
    <p:sldId id="311" r:id="rId125"/>
    <p:sldId id="312" r:id="rId126"/>
    <p:sldId id="930" r:id="rId127"/>
    <p:sldId id="853" r:id="rId128"/>
    <p:sldId id="340" r:id="rId129"/>
    <p:sldId id="341" r:id="rId130"/>
    <p:sldId id="345" r:id="rId131"/>
    <p:sldId id="334" r:id="rId132"/>
    <p:sldId id="817" r:id="rId133"/>
    <p:sldId id="818" r:id="rId134"/>
    <p:sldId id="819" r:id="rId135"/>
    <p:sldId id="820" r:id="rId136"/>
    <p:sldId id="816" r:id="rId137"/>
    <p:sldId id="825" r:id="rId138"/>
    <p:sldId id="826" r:id="rId139"/>
    <p:sldId id="827" r:id="rId140"/>
    <p:sldId id="332" r:id="rId141"/>
    <p:sldId id="333" r:id="rId142"/>
    <p:sldId id="828" r:id="rId143"/>
    <p:sldId id="335" r:id="rId144"/>
    <p:sldId id="336" r:id="rId145"/>
    <p:sldId id="337" r:id="rId146"/>
    <p:sldId id="829" r:id="rId147"/>
    <p:sldId id="838" r:id="rId148"/>
    <p:sldId id="346" r:id="rId149"/>
    <p:sldId id="830" r:id="rId150"/>
    <p:sldId id="832" r:id="rId151"/>
    <p:sldId id="839" r:id="rId152"/>
    <p:sldId id="339" r:id="rId153"/>
    <p:sldId id="833" r:id="rId154"/>
    <p:sldId id="840" r:id="rId155"/>
    <p:sldId id="834" r:id="rId156"/>
    <p:sldId id="347" r:id="rId157"/>
    <p:sldId id="797" r:id="rId158"/>
    <p:sldId id="837" r:id="rId159"/>
    <p:sldId id="836" r:id="rId160"/>
    <p:sldId id="841" r:id="rId161"/>
    <p:sldId id="796" r:id="rId162"/>
    <p:sldId id="342" r:id="rId163"/>
  </p:sldIdLst>
  <p:sldSz cx="12192000" cy="6858000"/>
  <p:notesSz cx="10058400" cy="7772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Lorenz" initials="JL" lastIdx="1" clrIdx="0">
    <p:extLst>
      <p:ext uri="{19B8F6BF-5375-455C-9EA6-DF929625EA0E}">
        <p15:presenceInfo xmlns:p15="http://schemas.microsoft.com/office/powerpoint/2012/main" userId="S-1-12-1-1633156032-1097244380-2122859694-1890015965" providerId="AD"/>
      </p:ext>
    </p:extLst>
  </p:cmAuthor>
  <p:cmAuthor id="2" name="Alex Taylor" initials="AT" lastIdx="7" clrIdx="1">
    <p:extLst>
      <p:ext uri="{19B8F6BF-5375-455C-9EA6-DF929625EA0E}">
        <p15:presenceInfo xmlns:p15="http://schemas.microsoft.com/office/powerpoint/2012/main" userId="S::Alexander.Taylor@cadmusgroup.com::9d264a67-7819-4b8d-b1ee-851d8f8aa7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375"/>
    <a:srgbClr val="595959"/>
    <a:srgbClr val="888888"/>
    <a:srgbClr val="7D6F4B"/>
    <a:srgbClr val="17548B"/>
    <a:srgbClr val="087DA8"/>
    <a:srgbClr val="34306A"/>
    <a:srgbClr val="FFCCCC"/>
    <a:srgbClr val="0062AC"/>
    <a:srgbClr val="FFAB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57" autoAdjust="0"/>
    <p:restoredTop sz="63602" autoAdjust="0"/>
  </p:normalViewPr>
  <p:slideViewPr>
    <p:cSldViewPr snapToGrid="0">
      <p:cViewPr varScale="1">
        <p:scale>
          <a:sx n="67" d="100"/>
          <a:sy n="67" d="100"/>
        </p:scale>
        <p:origin x="648" y="78"/>
      </p:cViewPr>
      <p:guideLst/>
    </p:cSldViewPr>
  </p:slideViewPr>
  <p:outlineViewPr>
    <p:cViewPr>
      <p:scale>
        <a:sx n="33" d="100"/>
        <a:sy n="33" d="100"/>
      </p:scale>
      <p:origin x="0" y="-5526"/>
    </p:cViewPr>
  </p:outlineViewPr>
  <p:notesTextViewPr>
    <p:cViewPr>
      <p:scale>
        <a:sx n="1" d="1"/>
        <a:sy n="1" d="1"/>
      </p:scale>
      <p:origin x="0" y="0"/>
    </p:cViewPr>
  </p:notesTextViewPr>
  <p:notesViewPr>
    <p:cSldViewPr snapToGrid="0">
      <p:cViewPr varScale="1">
        <p:scale>
          <a:sx n="82" d="100"/>
          <a:sy n="82" d="100"/>
        </p:scale>
        <p:origin x="1242"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commentAuthors" Target="commentAuthor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slide" Target="slides/slide143.xml"/><Relationship Id="rId151" Type="http://schemas.openxmlformats.org/officeDocument/2006/relationships/slide" Target="slides/slide146.xml"/><Relationship Id="rId156" Type="http://schemas.openxmlformats.org/officeDocument/2006/relationships/slide" Target="slides/slide151.xml"/><Relationship Id="rId164" Type="http://schemas.openxmlformats.org/officeDocument/2006/relationships/notesMaster" Target="notesMasters/notesMaster1.xml"/><Relationship Id="rId169"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203567" y="7301889"/>
            <a:ext cx="2971800" cy="458788"/>
          </a:xfrm>
          <a:prstGeom prst="rect">
            <a:avLst/>
          </a:prstGeom>
        </p:spPr>
        <p:txBody>
          <a:bodyPr vert="horz" lIns="91440" tIns="45720" rIns="91440" bIns="45720" rtlCol="0"/>
          <a:lstStyle>
            <a:lvl1pPr algn="l">
              <a:defRPr sz="1200"/>
            </a:lvl1pPr>
          </a:lstStyle>
          <a:p>
            <a:fld id="{8505832F-B06D-45F5-B4B1-C4642221FACF}" type="datetimeFigureOut">
              <a:rPr lang="en-US" smtClean="0"/>
              <a:pPr/>
              <a:t>12/13/2019</a:t>
            </a:fld>
            <a:endParaRPr lang="en-US" dirty="0"/>
          </a:p>
        </p:txBody>
      </p:sp>
      <p:sp>
        <p:nvSpPr>
          <p:cNvPr id="4" name="Slide Image Placeholder 3"/>
          <p:cNvSpPr>
            <a:spLocks noGrp="1" noRot="1" noChangeAspect="1"/>
          </p:cNvSpPr>
          <p:nvPr>
            <p:ph type="sldImg" idx="2"/>
          </p:nvPr>
        </p:nvSpPr>
        <p:spPr>
          <a:xfrm>
            <a:off x="365760" y="365760"/>
            <a:ext cx="4100732" cy="2306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595446" y="273148"/>
            <a:ext cx="5076092" cy="741719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3F1709-43F8-492A-AA07-BC8F673B8001}" type="slidenum">
              <a:rPr lang="en-US" smtClean="0"/>
              <a:t>‹#›</a:t>
            </a:fld>
            <a:endParaRPr lang="en-US"/>
          </a:p>
        </p:txBody>
      </p:sp>
    </p:spTree>
    <p:extLst>
      <p:ext uri="{BB962C8B-B14F-4D97-AF65-F5344CB8AC3E}">
        <p14:creationId xmlns:p14="http://schemas.microsoft.com/office/powerpoint/2010/main" val="3583701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3" Type="http://schemas.openxmlformats.org/officeDocument/2006/relationships/hyperlink" Target="https://www.epa.gov/sites/production/files/2019-03/documents/awia_epcra_fact_sheet_draft_508_serc_terc_lepc_final.pdf" TargetMode="External"/><Relationship Id="rId2" Type="http://schemas.openxmlformats.org/officeDocument/2006/relationships/slide" Target="../slides/slide153.xml"/><Relationship Id="rId1" Type="http://schemas.openxmlformats.org/officeDocument/2006/relationships/notesMaster" Target="../notesMasters/notesMaster1.xml"/><Relationship Id="rId4" Type="http://schemas.openxmlformats.org/officeDocument/2006/relationships/hyperlink" Target="https://www.epa.gov/waterresilience/americas-water-infrastructure-act-2018-spill-notification-and-access-chemical"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training.fema.gov/emiweb/is/icsresource/index.htm"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www.epa.gov/sites/production/files/2015-05/documents/how_to_develop_a_multi-year_training_and_exercise_plan_a_tool_for_the_water_sector.pdf" TargetMode="External"/><Relationship Id="rId2" Type="http://schemas.openxmlformats.org/officeDocument/2006/relationships/slide" Target="../slides/slide100.xml"/><Relationship Id="rId1" Type="http://schemas.openxmlformats.org/officeDocument/2006/relationships/notesMaster" Target="../notesMasters/notesMaster1.xml"/><Relationship Id="rId5" Type="http://schemas.openxmlformats.org/officeDocument/2006/relationships/hyperlink" Target="https://www.epa.gov/waterqualitysurveillance/water-quality-surveillance-and-response-system-exercise-development-toolbox" TargetMode="External"/><Relationship Id="rId4" Type="http://schemas.openxmlformats.org/officeDocument/2006/relationships/hyperlink" Target="https://www.epa.gov/waterresiliencetraining/develop-and-conduct-water-resilience-tabletop-exercise-water-utilities" TargetMode="Externa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FB3F1709-43F8-492A-AA07-BC8F673B8001}" type="slidenum">
              <a:rPr lang="en-US" smtClean="0"/>
              <a:t>1</a:t>
            </a:fld>
            <a:endParaRPr lang="en-US"/>
          </a:p>
        </p:txBody>
      </p:sp>
    </p:spTree>
    <p:extLst>
      <p:ext uri="{BB962C8B-B14F-4D97-AF65-F5344CB8AC3E}">
        <p14:creationId xmlns:p14="http://schemas.microsoft.com/office/powerpoint/2010/main" val="96239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This purpose of this training is to ensure that you are aware of the AWIA 2018 updates to SDWA Section 1433, which was added by the Public Health Security and Bioterrorism Preparedness and Response Act of 2002. </a:t>
            </a:r>
          </a:p>
          <a:p>
            <a:endParaRPr lang="en-US" dirty="0"/>
          </a:p>
          <a:p>
            <a:r>
              <a:rPr lang="en-US" sz="1200" b="0" i="0" kern="1200" dirty="0">
                <a:solidFill>
                  <a:schemeClr val="tx1"/>
                </a:solidFill>
                <a:effectLst/>
                <a:latin typeface="+mn-lt"/>
                <a:ea typeface="+mn-ea"/>
                <a:cs typeface="+mn-cs"/>
              </a:rPr>
              <a:t>AWIA Section 2013 expands the risk types addressed in a public water system's assessment to include risks of natural hazards and malevolent acts. In addition, community water systems are required to evaluate the resilience of their current physical infrastructure and their management practices, including financial capacity to respond to these risks. Based on the assessment, public water systems must also develop emergency response plans that address the risks and resilience issues that systems may face.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 will also review the common types of emergencies faced by utilities in your region.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risk assessment and emergency response plan certification requirements only apply to community drinking water systems serving 3,300 or more person</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will also discuss the funding available to date. </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10</a:t>
            </a:fld>
            <a:endParaRPr lang="en-US"/>
          </a:p>
        </p:txBody>
      </p:sp>
    </p:spTree>
    <p:extLst>
      <p:ext uri="{BB962C8B-B14F-4D97-AF65-F5344CB8AC3E}">
        <p14:creationId xmlns:p14="http://schemas.microsoft.com/office/powerpoint/2010/main" val="68319889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The emergency response plan certification is due no later than 6 months after certifying the risk assessment. So, while I reviewed the deadlines for the risk assessment; if your utility certifies earlier than the deadline, the six months starts from the date of submission vs the deadline dates. For example, if my utility serves a population of 75,000, and I certify completion of my risk assessment on July 31, 2020, then the certification of the emergency response plan is due no later than January 31, 2021.</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104</a:t>
            </a:fld>
            <a:endParaRPr lang="en-US"/>
          </a:p>
        </p:txBody>
      </p:sp>
    </p:spTree>
    <p:extLst>
      <p:ext uri="{BB962C8B-B14F-4D97-AF65-F5344CB8AC3E}">
        <p14:creationId xmlns:p14="http://schemas.microsoft.com/office/powerpoint/2010/main" val="205051829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There are three ways to certify completion of your risk assessment and emergency response plan. These include the secure online electronic submission which is the most preferred method and it is the easiest to complete. You will also receive reminders and a confirmation for your records.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Email and regular mail submission is also available using designated certification forms. </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105</a:t>
            </a:fld>
            <a:endParaRPr lang="en-US"/>
          </a:p>
        </p:txBody>
      </p:sp>
    </p:spTree>
    <p:extLst>
      <p:ext uri="{BB962C8B-B14F-4D97-AF65-F5344CB8AC3E}">
        <p14:creationId xmlns:p14="http://schemas.microsoft.com/office/powerpoint/2010/main" val="143605629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We will review the 10-step process to complete you certification online using the electronic submission process. </a:t>
            </a:r>
          </a:p>
        </p:txBody>
      </p:sp>
      <p:sp>
        <p:nvSpPr>
          <p:cNvPr id="4" name="Slide Number Placeholder 3"/>
          <p:cNvSpPr>
            <a:spLocks noGrp="1"/>
          </p:cNvSpPr>
          <p:nvPr>
            <p:ph type="sldNum" sz="quarter" idx="5"/>
          </p:nvPr>
        </p:nvSpPr>
        <p:spPr/>
        <p:txBody>
          <a:bodyPr/>
          <a:lstStyle/>
          <a:p>
            <a:fld id="{FB3F1709-43F8-492A-AA07-BC8F673B8001}" type="slidenum">
              <a:rPr lang="en-US" smtClean="0"/>
              <a:t>106</a:t>
            </a:fld>
            <a:endParaRPr lang="en-US"/>
          </a:p>
        </p:txBody>
      </p:sp>
    </p:spTree>
    <p:extLst>
      <p:ext uri="{BB962C8B-B14F-4D97-AF65-F5344CB8AC3E}">
        <p14:creationId xmlns:p14="http://schemas.microsoft.com/office/powerpoint/2010/main" val="65350452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cs typeface="Calibri"/>
              </a:rPr>
              <a:t>Step 1</a:t>
            </a:r>
            <a:endParaRPr lang="en-US" dirty="0"/>
          </a:p>
          <a:p>
            <a:r>
              <a:rPr lang="en-US" dirty="0"/>
              <a:t>Begin by registering your community water system. If you do not have an existing U.S. EPA CDX account, select “Register a new account” to sign up, otherwise login with your User ID and password.</a:t>
            </a:r>
            <a:endParaRPr lang="en-US" dirty="0">
              <a:cs typeface="Calibri"/>
            </a:endParaRPr>
          </a:p>
          <a:p>
            <a:r>
              <a:rPr lang="en-US" dirty="0"/>
              <a:t>Once you register, future risk and resilience assessment or emergency response plan certifications can be completed in a few simple clicks. If you need assistance or have questions about the certification process, please reach out to the U.S. EPA via email at scs@epaecdx.net or call 888-890-1995.</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107</a:t>
            </a:fld>
            <a:endParaRPr lang="en-US"/>
          </a:p>
        </p:txBody>
      </p:sp>
    </p:spTree>
    <p:extLst>
      <p:ext uri="{BB962C8B-B14F-4D97-AF65-F5344CB8AC3E}">
        <p14:creationId xmlns:p14="http://schemas.microsoft.com/office/powerpoint/2010/main" val="124892695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cs typeface="Calibri"/>
              </a:rPr>
              <a:t>Step 2</a:t>
            </a:r>
          </a:p>
          <a:p>
            <a:r>
              <a:rPr lang="en-US" dirty="0"/>
              <a:t>Next enter your community water system’s PWSID number, including your two-letter state or territory abbreviation followed by the full seven-digit identification number, with no spaces in between, then select “Continue.” You’ll see a pop-up to ensure your PWSID number is correct, recheck your input, then select “Continue” again.</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108</a:t>
            </a:fld>
            <a:endParaRPr lang="en-US"/>
          </a:p>
        </p:txBody>
      </p:sp>
    </p:spTree>
    <p:extLst>
      <p:ext uri="{BB962C8B-B14F-4D97-AF65-F5344CB8AC3E}">
        <p14:creationId xmlns:p14="http://schemas.microsoft.com/office/powerpoint/2010/main" val="234073343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Step 3</a:t>
            </a:r>
            <a:endParaRPr lang="en-US" dirty="0">
              <a:cs typeface="Calibri"/>
            </a:endParaRPr>
          </a:p>
          <a:p>
            <a:r>
              <a:rPr lang="en-US" dirty="0"/>
              <a:t>Read and accept the terms and conditions.</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109</a:t>
            </a:fld>
            <a:endParaRPr lang="en-US"/>
          </a:p>
        </p:txBody>
      </p:sp>
    </p:spTree>
    <p:extLst>
      <p:ext uri="{BB962C8B-B14F-4D97-AF65-F5344CB8AC3E}">
        <p14:creationId xmlns:p14="http://schemas.microsoft.com/office/powerpoint/2010/main" val="274571936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endParaRPr lang="en-US" dirty="0"/>
          </a:p>
          <a:p>
            <a:r>
              <a:rPr lang="en-US" dirty="0"/>
              <a:t>Step 4 </a:t>
            </a:r>
            <a:endParaRPr lang="en-US" dirty="0">
              <a:cs typeface="Calibri" panose="020F0502020204030204"/>
            </a:endParaRPr>
          </a:p>
          <a:p>
            <a:r>
              <a:rPr lang="en-US" dirty="0"/>
              <a:t>Then you will build your “Account Profile.” Enter the required information in the Account Owner section. Required fields are indicated with an asterisk (*). The system does require your First and Last names, as well as your email address.</a:t>
            </a:r>
            <a:endParaRPr lang="en-US" dirty="0">
              <a:cs typeface="Calibri"/>
            </a:endParaRPr>
          </a:p>
          <a:p>
            <a:r>
              <a:rPr lang="en-US" dirty="0"/>
              <a:t>Create your User ID and password. The password must be least eight characters long and contain at least one uppercase letter, one lowercase letter, and one number. Confirm your password, then select and complete the three security questions. The answers to these questions will be used to recover your password if it is forgotten. You may click the box on the bottom left-hand side of the screen to Show Passwords and Answers to ensure that you have typed in the correct entries. Note that you may create a PDF of your answers and keep a password protected digital copy or print your responses and keep them in a safe place. Now select “Continue” to move on to the next screen.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110</a:t>
            </a:fld>
            <a:endParaRPr lang="en-US"/>
          </a:p>
        </p:txBody>
      </p:sp>
    </p:spTree>
    <p:extLst>
      <p:ext uri="{BB962C8B-B14F-4D97-AF65-F5344CB8AC3E}">
        <p14:creationId xmlns:p14="http://schemas.microsoft.com/office/powerpoint/2010/main" val="216316649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endParaRPr lang="en-US" dirty="0"/>
          </a:p>
          <a:p>
            <a:r>
              <a:rPr lang="en-US" dirty="0">
                <a:cs typeface="Calibri"/>
              </a:rPr>
              <a:t>Step 5</a:t>
            </a:r>
          </a:p>
          <a:p>
            <a:r>
              <a:rPr lang="en-US" dirty="0"/>
              <a:t>On this page you’ll encounter one of two scenarios:</a:t>
            </a:r>
            <a:endParaRPr lang="en-US" dirty="0">
              <a:cs typeface="Calibri"/>
            </a:endParaRPr>
          </a:p>
          <a:p>
            <a:r>
              <a:rPr lang="en-US" dirty="0"/>
              <a:t>Scenario 1: If your community water system is listed in the system, click on the community water system name. Click the address if the correct address shows up, or Add New Address if not. Once your information is submitted, you can move on in the system.</a:t>
            </a:r>
            <a:endParaRPr lang="en-US" dirty="0">
              <a:cs typeface="Calibri"/>
            </a:endParaRPr>
          </a:p>
          <a:p>
            <a:r>
              <a:rPr lang="en-US" dirty="0"/>
              <a:t>Scenario 2: If your community water system is not listed in the system, you'll enter all the information by Adding a New Organization.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111</a:t>
            </a:fld>
            <a:endParaRPr lang="en-US"/>
          </a:p>
        </p:txBody>
      </p:sp>
    </p:spTree>
    <p:extLst>
      <p:ext uri="{BB962C8B-B14F-4D97-AF65-F5344CB8AC3E}">
        <p14:creationId xmlns:p14="http://schemas.microsoft.com/office/powerpoint/2010/main" val="78682517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cs typeface="Calibri"/>
              </a:rPr>
              <a:t>Step 6</a:t>
            </a:r>
          </a:p>
          <a:p>
            <a:r>
              <a:rPr lang="en-US" dirty="0"/>
              <a:t>After entering your community water system’s information, you will receive an automated email from SCS Administrator in your email inbox containing an account validation code. Enter the validation code into the “Code” field under your User ID and select “Create Account.” This code is only used for account creation and you do not need to save it.</a:t>
            </a:r>
            <a:endParaRPr lang="en-US" dirty="0">
              <a:cs typeface="Calibri"/>
            </a:endParaRPr>
          </a:p>
          <a:p>
            <a:r>
              <a:rPr lang="en-US" dirty="0"/>
              <a:t>Your account is now created. You will be directed to your Dashboard where you will see your pending actions. A second email is also sent to your email inbox from SCS Administrator stating that your account has been activated.</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112</a:t>
            </a:fld>
            <a:endParaRPr lang="en-US"/>
          </a:p>
        </p:txBody>
      </p:sp>
    </p:spTree>
    <p:extLst>
      <p:ext uri="{BB962C8B-B14F-4D97-AF65-F5344CB8AC3E}">
        <p14:creationId xmlns:p14="http://schemas.microsoft.com/office/powerpoint/2010/main" val="215488989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cs typeface="Calibri"/>
              </a:rPr>
              <a:t>Step 7</a:t>
            </a:r>
          </a:p>
          <a:p>
            <a:r>
              <a:rPr lang="en-US" dirty="0"/>
              <a:t>The next step is to certify your pending actions. Your Risk and Resilience Assessment or Emergency Response Plan certification processes are very similar, so for demonstration purposes, we will we will choose to click on “Certify your Risk and Resilience Assessment.”</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113</a:t>
            </a:fld>
            <a:endParaRPr lang="en-US"/>
          </a:p>
        </p:txBody>
      </p:sp>
    </p:spTree>
    <p:extLst>
      <p:ext uri="{BB962C8B-B14F-4D97-AF65-F5344CB8AC3E}">
        <p14:creationId xmlns:p14="http://schemas.microsoft.com/office/powerpoint/2010/main" val="222806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Prior to AWIA, the Bioterrorism Act of 2002, which added Section 1433 to the SDWA, required water systems to assess their vulnerabilities to terrorist or other intentional acts and, based on the assessment, prepare emergency response plans.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statute required </a:t>
            </a:r>
            <a:r>
              <a:rPr lang="en-US" dirty="0"/>
              <a:t>community water systems to conduct a vulnerability assessment by set deadlines and submit a copy to EPA as well as develop an emergency response plan and certify completion to EPA,</a:t>
            </a:r>
            <a:r>
              <a:rPr lang="en-US" sz="1200" b="0" i="0" kern="1200" dirty="0">
                <a:solidFill>
                  <a:schemeClr val="tx1"/>
                </a:solidFill>
                <a:effectLst/>
                <a:latin typeface="+mn-lt"/>
                <a:ea typeface="+mn-ea"/>
                <a:cs typeface="+mn-cs"/>
              </a:rPr>
              <a:t> but did not require them to periodically update their risk assessments or emergency response plans.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vulnerability assessments were meant to identify risks associated with terrorist attacks or other intentional acts designed to disrupt the water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also required that EPA protect the information in those vulnerability assessments submitted by water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EPA also provided technical assistance to certain community water systems based on these assessments.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EPA was named as the primary agency responsible for enforcing this section of SDWA.</a:t>
            </a:r>
            <a:endParaRPr lang="en-US"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11</a:t>
            </a:fld>
            <a:endParaRPr lang="en-US"/>
          </a:p>
        </p:txBody>
      </p:sp>
    </p:spTree>
    <p:extLst>
      <p:ext uri="{BB962C8B-B14F-4D97-AF65-F5344CB8AC3E}">
        <p14:creationId xmlns:p14="http://schemas.microsoft.com/office/powerpoint/2010/main" val="244894650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Step 8</a:t>
            </a:r>
            <a:endParaRPr lang="en-US" dirty="0">
              <a:cs typeface="Calibri"/>
            </a:endParaRPr>
          </a:p>
          <a:p>
            <a:r>
              <a:rPr lang="en-US" dirty="0"/>
              <a:t>You will be presented with your standard risk and resilience assessment certification statement, which is based on the language in Section 2013 of America’s Water Infrastructure Act. Your name, community water system’s name, and population served will be auto-populated into the certification statement. Please review the statement. You may edit your community water system’s name and its population served, then select the “Certify Now” icon on the bottom left of your screen.</a:t>
            </a:r>
            <a:endParaRPr lang="en-US" dirty="0">
              <a:cs typeface="Calibri"/>
            </a:endParaRPr>
          </a:p>
          <a:p>
            <a:r>
              <a:rPr lang="en-US" dirty="0"/>
              <a:t>Prior to certification, you may also print this page as a record for your files and you will receive an acknowledgement of receipt email from U.S. EPA (scs@epaecdx.net) when your certification is completed.</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114</a:t>
            </a:fld>
            <a:endParaRPr lang="en-US"/>
          </a:p>
        </p:txBody>
      </p:sp>
    </p:spTree>
    <p:extLst>
      <p:ext uri="{BB962C8B-B14F-4D97-AF65-F5344CB8AC3E}">
        <p14:creationId xmlns:p14="http://schemas.microsoft.com/office/powerpoint/2010/main" val="72885005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Step 9</a:t>
            </a:r>
          </a:p>
          <a:p>
            <a:r>
              <a:rPr lang="en-US" dirty="0"/>
              <a:t>Under the Public Health Security and Bioterrorism Preparedness and Response Act of 2002, your community water system likely submitted a vulnerability assessment to U.S. EPA. On this screen you will be asked if you want that vulnerability assessment: 1) permanently disposed of by U.S. EPA; 2) returned to you; or 3) if the scenario is not applicable. </a:t>
            </a:r>
            <a:endParaRPr lang="en-US" dirty="0">
              <a:cs typeface="Calibri"/>
            </a:endParaRPr>
          </a:p>
          <a:p>
            <a:r>
              <a:rPr lang="en-US" dirty="0"/>
              <a:t>Once you have certified your risk and resilience assessment and addressed the existing vulnerability assessment matter, a pop-up message will appear on your screen asking if you want to certify your emergency response plan now or later. You may not be ready to certify your emergency response plan at this time, so you may select “Certify Later;” this selection will return you to the homepage.</a:t>
            </a:r>
            <a:endParaRPr lang="en-US" dirty="0">
              <a:cs typeface="Calibri"/>
            </a:endParaRPr>
          </a:p>
          <a:p>
            <a:r>
              <a:rPr lang="en-US" dirty="0"/>
              <a:t>If you are ready to certify your emergency response plan, select “Certify Now.” This will open a page that prompts you to enter your PWSID number and “Select1” your Organization or Community Water System as you did under the Enter Organization Information process above.</a:t>
            </a:r>
            <a:endParaRPr lang="en-US" dirty="0">
              <a:cs typeface="Calibri"/>
            </a:endParaRPr>
          </a:p>
          <a:p>
            <a:r>
              <a:rPr lang="en-US" dirty="0"/>
              <a:t>Once you have opened the certification page, as before, you will have the ability to edit your community water system’s name and population served before submitting. Prior to certification, you may also print this page as a record for your files and you will receive an acknowledgement of receipt email from U.S. EPA (scs@epaecdx.net) once certification is completed.</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115</a:t>
            </a:fld>
            <a:endParaRPr lang="en-US"/>
          </a:p>
        </p:txBody>
      </p:sp>
    </p:spTree>
    <p:extLst>
      <p:ext uri="{BB962C8B-B14F-4D97-AF65-F5344CB8AC3E}">
        <p14:creationId xmlns:p14="http://schemas.microsoft.com/office/powerpoint/2010/main" val="339069037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cs typeface="Calibri"/>
              </a:rPr>
              <a:t>Step 10</a:t>
            </a:r>
          </a:p>
          <a:p>
            <a:r>
              <a:rPr lang="en-US" dirty="0"/>
              <a:t>Once these steps are completed, you will be able to simply login with your established User ID and password to certify and recertify your risk and resilience assessment or emergency response plan every 5 years.</a:t>
            </a:r>
            <a:endParaRPr lang="en-US" dirty="0">
              <a:cs typeface="Calibri"/>
            </a:endParaRP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116</a:t>
            </a:fld>
            <a:endParaRPr lang="en-US"/>
          </a:p>
        </p:txBody>
      </p:sp>
    </p:spTree>
    <p:extLst>
      <p:ext uri="{BB962C8B-B14F-4D97-AF65-F5344CB8AC3E}">
        <p14:creationId xmlns:p14="http://schemas.microsoft.com/office/powerpoint/2010/main" val="7204213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Users can also receive support via the help desk by calling the number provided here as well as emailing the email provided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There will be a short tutorial video showing users how to go through each step. In addition, EPA will post a one-pager that walks through these steps as well.</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117</a:t>
            </a:fld>
            <a:endParaRPr lang="en-US"/>
          </a:p>
        </p:txBody>
      </p:sp>
    </p:spTree>
    <p:extLst>
      <p:ext uri="{BB962C8B-B14F-4D97-AF65-F5344CB8AC3E}">
        <p14:creationId xmlns:p14="http://schemas.microsoft.com/office/powerpoint/2010/main" val="36990454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cs typeface="Calibri"/>
              </a:rPr>
              <a:t>While the online certification platform is the preferred method for submission, your utility may also email to certify. </a:t>
            </a:r>
          </a:p>
          <a:p>
            <a:r>
              <a:rPr lang="en-US" dirty="0">
                <a:cs typeface="Calibri"/>
              </a:rPr>
              <a:t>Complete the fillable PDF certification system on EPA's website and email it.</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118</a:t>
            </a:fld>
            <a:endParaRPr lang="en-US"/>
          </a:p>
        </p:txBody>
      </p:sp>
    </p:spTree>
    <p:extLst>
      <p:ext uri="{BB962C8B-B14F-4D97-AF65-F5344CB8AC3E}">
        <p14:creationId xmlns:p14="http://schemas.microsoft.com/office/powerpoint/2010/main" val="164026886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Here is the form</a:t>
            </a:r>
          </a:p>
        </p:txBody>
      </p:sp>
      <p:sp>
        <p:nvSpPr>
          <p:cNvPr id="4" name="Slide Number Placeholder 3"/>
          <p:cNvSpPr>
            <a:spLocks noGrp="1"/>
          </p:cNvSpPr>
          <p:nvPr>
            <p:ph type="sldNum" sz="quarter" idx="5"/>
          </p:nvPr>
        </p:nvSpPr>
        <p:spPr/>
        <p:txBody>
          <a:bodyPr/>
          <a:lstStyle/>
          <a:p>
            <a:fld id="{FB3F1709-43F8-492A-AA07-BC8F673B8001}" type="slidenum">
              <a:rPr lang="en-US" smtClean="0"/>
              <a:t>119</a:t>
            </a:fld>
            <a:endParaRPr lang="en-US"/>
          </a:p>
        </p:txBody>
      </p:sp>
    </p:spTree>
    <p:extLst>
      <p:ext uri="{BB962C8B-B14F-4D97-AF65-F5344CB8AC3E}">
        <p14:creationId xmlns:p14="http://schemas.microsoft.com/office/powerpoint/2010/main" val="215093823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Alternatively, you may complete the fillable PDF and send it to this address.</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120</a:t>
            </a:fld>
            <a:endParaRPr lang="en-US"/>
          </a:p>
        </p:txBody>
      </p:sp>
    </p:spTree>
    <p:extLst>
      <p:ext uri="{BB962C8B-B14F-4D97-AF65-F5344CB8AC3E}">
        <p14:creationId xmlns:p14="http://schemas.microsoft.com/office/powerpoint/2010/main" val="165554820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i="0" dirty="0"/>
              <a:t>Freedom of Information Act – The protection of your risk and resilience and emergency response plan is based on the laws in each state.</a:t>
            </a:r>
          </a:p>
          <a:p>
            <a:endParaRPr lang="en-US" i="1" dirty="0"/>
          </a:p>
          <a:p>
            <a:endParaRPr lang="en-US" i="1" dirty="0"/>
          </a:p>
          <a:p>
            <a:r>
              <a:rPr lang="en-US" dirty="0">
                <a:cs typeface="Calibri"/>
              </a:rPr>
              <a:t>Community water systems must maintain a copy of their risk assessment and emergency response plans for 5 years after the date it was certified. You will not submit a copy of either document to EPA.</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121</a:t>
            </a:fld>
            <a:endParaRPr lang="en-US"/>
          </a:p>
        </p:txBody>
      </p:sp>
    </p:spTree>
    <p:extLst>
      <p:ext uri="{BB962C8B-B14F-4D97-AF65-F5344CB8AC3E}">
        <p14:creationId xmlns:p14="http://schemas.microsoft.com/office/powerpoint/2010/main" val="169911521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Poll Title: Quiz 8: Which is the easiest option to use when certifying your risk assessment and emergency response plan?
https://www.polleverywhere.com/multiple_choice_polls/tfUv0GLhdC5kUnm6AQm5g</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122</a:t>
            </a:fld>
            <a:endParaRPr lang="en-US"/>
          </a:p>
        </p:txBody>
      </p:sp>
    </p:spTree>
    <p:extLst>
      <p:ext uri="{BB962C8B-B14F-4D97-AF65-F5344CB8AC3E}">
        <p14:creationId xmlns:p14="http://schemas.microsoft.com/office/powerpoint/2010/main" val="303382309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3F1709-43F8-492A-AA07-BC8F673B8001}" type="slidenum">
              <a:rPr lang="en-US" smtClean="0"/>
              <a:t>123</a:t>
            </a:fld>
            <a:endParaRPr lang="en-US"/>
          </a:p>
        </p:txBody>
      </p:sp>
    </p:spTree>
    <p:extLst>
      <p:ext uri="{BB962C8B-B14F-4D97-AF65-F5344CB8AC3E}">
        <p14:creationId xmlns:p14="http://schemas.microsoft.com/office/powerpoint/2010/main" val="2318176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AWIA Amends the SDWA Section 1433 and requires not only an initial risk assessment and emergency response plan, but the new requirement includes re-certification every 5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EPA will also provide guidance to small systems who are not required to comply with the certification requirements.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EPA directly enforces Section 1433</a:t>
            </a:r>
            <a:endParaRPr lang="en-US"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12</a:t>
            </a:fld>
            <a:endParaRPr lang="en-US"/>
          </a:p>
        </p:txBody>
      </p:sp>
    </p:spTree>
    <p:extLst>
      <p:ext uri="{BB962C8B-B14F-4D97-AF65-F5344CB8AC3E}">
        <p14:creationId xmlns:p14="http://schemas.microsoft.com/office/powerpoint/2010/main" val="22988430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FB3F1709-43F8-492A-AA07-BC8F673B8001}" type="slidenum">
              <a:rPr lang="en-US" smtClean="0"/>
              <a:t>124</a:t>
            </a:fld>
            <a:endParaRPr lang="en-US"/>
          </a:p>
        </p:txBody>
      </p:sp>
    </p:spTree>
    <p:extLst>
      <p:ext uri="{BB962C8B-B14F-4D97-AF65-F5344CB8AC3E}">
        <p14:creationId xmlns:p14="http://schemas.microsoft.com/office/powerpoint/2010/main" val="47726919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FB3F1709-43F8-492A-AA07-BC8F673B8001}" type="slidenum">
              <a:rPr lang="en-US" smtClean="0"/>
              <a:t>125</a:t>
            </a:fld>
            <a:endParaRPr lang="en-US"/>
          </a:p>
        </p:txBody>
      </p:sp>
    </p:spTree>
    <p:extLst>
      <p:ext uri="{BB962C8B-B14F-4D97-AF65-F5344CB8AC3E}">
        <p14:creationId xmlns:p14="http://schemas.microsoft.com/office/powerpoint/2010/main" val="422542374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baseline="0" dirty="0"/>
              <a:t>Good afternoon, we are at the last topic of the day, so stay with me for just a little longer</a:t>
            </a:r>
          </a:p>
          <a:p>
            <a:pPr marL="171450" indent="-171450">
              <a:buFont typeface="Arial" panose="020B0604020202020204" pitchFamily="34" charset="0"/>
              <a:buChar char="•"/>
            </a:pPr>
            <a:endParaRPr lang="en-US" b="0" baseline="0" dirty="0"/>
          </a:p>
          <a:p>
            <a:pPr marL="171450" indent="-171450">
              <a:buFont typeface="Arial" panose="020B0604020202020204" pitchFamily="34" charset="0"/>
              <a:buChar char="•"/>
            </a:pPr>
            <a:r>
              <a:rPr lang="en-US" b="0" baseline="0" dirty="0"/>
              <a:t>During this presentation, I’ll discuss Section 2018 of America’s Water Infrastructure Act, but we should first start with some background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126</a:t>
            </a:fld>
            <a:endParaRPr lang="en-US"/>
          </a:p>
        </p:txBody>
      </p:sp>
    </p:spTree>
    <p:extLst>
      <p:ext uri="{BB962C8B-B14F-4D97-AF65-F5344CB8AC3E}">
        <p14:creationId xmlns:p14="http://schemas.microsoft.com/office/powerpoint/2010/main" val="214574897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As all of you in this room are aware, the water sector is at risk to various hazards. Some of these threats range from intentional acts such as terrorism and cyber attacks to natural disasters and accidents.</a:t>
            </a:r>
          </a:p>
          <a:p>
            <a:pPr marL="171450" indent="-171450">
              <a:buFont typeface="Arial" panose="020B0604020202020204" pitchFamily="34" charset="0"/>
              <a:buChar char="•"/>
            </a:pPr>
            <a:r>
              <a:rPr lang="en-US" baseline="0" dirty="0"/>
              <a:t>The consequences of these threats can include water contamination with ensuing consequences to the public from exposure to contaminated water, physical damage to water system assets, or a disruption in water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t>Section 2018 focuses on spills/releases, whether they be intentional or accidental, and the potential contamination that could be caused to a community water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127</a:t>
            </a:fld>
            <a:endParaRPr lang="en-US"/>
          </a:p>
        </p:txBody>
      </p:sp>
    </p:spTree>
    <p:extLst>
      <p:ext uri="{BB962C8B-B14F-4D97-AF65-F5344CB8AC3E}">
        <p14:creationId xmlns:p14="http://schemas.microsoft.com/office/powerpoint/2010/main" val="127475580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65261" indent="-165261" defTabSz="881390">
              <a:buFont typeface="Arial" panose="020B0604020202020204" pitchFamily="34" charset="0"/>
              <a:buChar char="•"/>
              <a:defRPr/>
            </a:pPr>
            <a:r>
              <a:rPr lang="en-US" baseline="0" dirty="0"/>
              <a:t>Signed into law on October 23, 2018, AWIA is a sweeping law aimed at improving the resilience of community drinking water systems and is in effect as we speak today.</a:t>
            </a:r>
          </a:p>
          <a:p>
            <a:pPr marL="165261" indent="-165261" defTabSz="881390">
              <a:buFont typeface="Arial" panose="020B0604020202020204" pitchFamily="34" charset="0"/>
              <a:buChar char="•"/>
              <a:defRPr/>
            </a:pPr>
            <a:endParaRPr lang="en-US" baseline="0" dirty="0"/>
          </a:p>
          <a:p>
            <a:pPr marL="165261" indent="-165261" defTabSz="881390">
              <a:buFont typeface="Arial" panose="020B0604020202020204" pitchFamily="34" charset="0"/>
              <a:buChar char="•"/>
              <a:defRPr/>
            </a:pPr>
            <a:r>
              <a:rPr lang="en-US" baseline="0" dirty="0"/>
              <a:t>While the EPA Water Security Division (WSD) is responsible for overseeing implementation of AWIA Section 2013: Community Water System Risk and Resilience, which amends the Safe Drinking Water Act and has already been discussed today; EPA’s Office of Emergency Management is responsible for overseeing implementation of the law that is amended by AWIA Section 2018: Source Water, which we will get to in a moment. The Water Security Division is working closely with the Office of Emergency Management to help the state drinking water agencies and community water systems implement the requirements of Section 2018 since WSD already has a working relationship with the primacy agencies and water sector.</a:t>
            </a:r>
          </a:p>
          <a:p>
            <a:pPr marL="0" indent="0" defTabSz="881390">
              <a:buFont typeface="Arial" panose="020B0604020202020204" pitchFamily="34" charset="0"/>
              <a:buNone/>
              <a:defRPr/>
            </a:pPr>
            <a:endParaRPr lang="en-US" baseline="0" dirty="0"/>
          </a:p>
          <a:p>
            <a:pPr marL="165261" indent="-165261" defTabSz="881390">
              <a:buFont typeface="Arial" panose="020B0604020202020204" pitchFamily="34" charset="0"/>
              <a:buChar char="•"/>
              <a:defRPr/>
            </a:pPr>
            <a:r>
              <a:rPr lang="en-US" baseline="0" dirty="0"/>
              <a:t>During this presentation, we will focus on Section 2018 of AWIA – Source Water</a:t>
            </a:r>
          </a:p>
          <a:p>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128</a:t>
            </a:fld>
            <a:endParaRPr lang="en-US"/>
          </a:p>
        </p:txBody>
      </p:sp>
    </p:spTree>
    <p:extLst>
      <p:ext uri="{BB962C8B-B14F-4D97-AF65-F5344CB8AC3E}">
        <p14:creationId xmlns:p14="http://schemas.microsoft.com/office/powerpoint/2010/main" val="324032564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baseline="0" dirty="0"/>
              <a:t>While most provisions in AWIA that affect the “water sector” amend the Safe Drinking Water Act (SDWA), Section 2018 is different in that it amends the Emergency Planning and Community Right to Know Act, or EPCRA</a:t>
            </a:r>
          </a:p>
          <a:p>
            <a:r>
              <a:rPr lang="en-US" baseline="0" dirty="0"/>
              <a:t>The purpose of these revisions is to mitigate the risk of acute contamination to sources of drinking water, specifically the threat of spills or releases into sources of drinking water.</a:t>
            </a:r>
          </a:p>
          <a:p>
            <a:r>
              <a:rPr lang="en-US" baseline="0" dirty="0"/>
              <a:t>The Section 2018 provisions were motivated by several spills that occurred within the past several years that impacted drinking water supplies.</a:t>
            </a:r>
          </a:p>
          <a:p>
            <a:endParaRPr lang="en-US" baseline="0" dirty="0"/>
          </a:p>
          <a:p>
            <a:r>
              <a:rPr lang="en-US" baseline="0" dirty="0"/>
              <a:t>The most notable being the spill of 10,000 gallons of MCHM (4-methylcyclohexane methanol) into the Elk River, the drinking water source for Charleston, West Virginia, in 2014. When that contaminated water passed through the treatment plant and into Charleston’s drinking water distribution system, it caused significant consequences even though the chemical was relatively non-toxic.</a:t>
            </a:r>
          </a:p>
          <a:p>
            <a:pPr marL="171450" indent="-171450">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129</a:t>
            </a:fld>
            <a:endParaRPr lang="en-US"/>
          </a:p>
        </p:txBody>
      </p:sp>
    </p:spTree>
    <p:extLst>
      <p:ext uri="{BB962C8B-B14F-4D97-AF65-F5344CB8AC3E}">
        <p14:creationId xmlns:p14="http://schemas.microsoft.com/office/powerpoint/2010/main" val="254942322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baseline="0" dirty="0"/>
              <a:t>EPCRA was signed into law in 1986.  It was created to help communities plan for chemical emergencies and address concerns regarding the environmental safety hazards posed by the storage and handling of toxic chemicals.</a:t>
            </a:r>
          </a:p>
          <a:p>
            <a:r>
              <a:rPr lang="en-US" baseline="0" dirty="0"/>
              <a:t>Concerns were triggered by the accidental release of methylisocyanate in Bhopal, India in 1984, which killed or severely injured more than 2,000 people. </a:t>
            </a:r>
          </a:p>
          <a:p>
            <a:r>
              <a:rPr lang="en-US" baseline="0" dirty="0"/>
              <a:t>The community regulated by EPCRA are the facilities that produce, use or store hazardous chemicals in quantities above specified threshold planning quantities.</a:t>
            </a:r>
          </a:p>
          <a:p>
            <a:r>
              <a:rPr lang="en-US" baseline="0" dirty="0"/>
              <a:t>EPCRA is administered by USEPA’s Office of Emergency Management and implemented by State Emergency Response Commissions (or SERCs) and Local Emergency Planning Committees (or LEPCs).</a:t>
            </a:r>
          </a:p>
          <a:p>
            <a:endParaRPr lang="en-US" baseline="0" dirty="0"/>
          </a:p>
          <a:p>
            <a:r>
              <a:rPr lang="en-US" baseline="0" dirty="0"/>
              <a:t>While this is a federal regulation, EPA does not have enforcement authority over the SERCs and LEPCs. </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130</a:t>
            </a:fld>
            <a:endParaRPr lang="en-US"/>
          </a:p>
        </p:txBody>
      </p:sp>
    </p:spTree>
    <p:extLst>
      <p:ext uri="{BB962C8B-B14F-4D97-AF65-F5344CB8AC3E}">
        <p14:creationId xmlns:p14="http://schemas.microsoft.com/office/powerpoint/2010/main" val="363057437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specific sections of EPCRA amended through Section 2018 of AWIA are the two shown in bold: Section 304, Emergency Notifications, and Section 312, Chemical Inventories and we will talk about those in more detail later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165261" indent="-165261">
              <a:buFont typeface="Arial" panose="020B0604020202020204" pitchFamily="34" charset="0"/>
              <a:buChar char="•"/>
            </a:pPr>
            <a:r>
              <a:rPr lang="en-US" baseline="0" dirty="0"/>
              <a:t>Several other key sections of EPCRA include:</a:t>
            </a:r>
            <a:endParaRPr lang="en-US" b="1" strike="sngStrike" baseline="0" dirty="0"/>
          </a:p>
          <a:p>
            <a:pPr marL="165261" indent="-165261">
              <a:buFont typeface="Arial" panose="020B0604020202020204" pitchFamily="34" charset="0"/>
              <a:buChar char="•"/>
            </a:pPr>
            <a:r>
              <a:rPr lang="en-US" baseline="0" dirty="0"/>
              <a:t>Sec 301-303: Emergency Planning, requires local emergency planning committees (LEPCs) to prepare chemical emergency response plans and update them annually. </a:t>
            </a:r>
          </a:p>
          <a:p>
            <a:pPr marL="165261" indent="-165261" defTabSz="881390">
              <a:buFont typeface="Arial" panose="020B0604020202020204" pitchFamily="34" charset="0"/>
              <a:buChar char="•"/>
              <a:defRPr/>
            </a:pPr>
            <a:r>
              <a:rPr lang="en-US" baseline="0" dirty="0"/>
              <a:t>Section 311:  requires facilities handling or storing OSHA hazardous chemicals to submit material safety data sheet (MSDS) (or safety data sheet (SDS)) to the SERC, LEPC, and local fire </a:t>
            </a:r>
            <a:r>
              <a:rPr lang="en-US" strike="noStrike" baseline="0" dirty="0"/>
              <a:t>department</a:t>
            </a:r>
            <a:r>
              <a:rPr lang="en-US" baseline="0" dirty="0"/>
              <a:t>.</a:t>
            </a:r>
          </a:p>
          <a:p>
            <a:pPr marL="165261" marR="0" lvl="0" indent="-16526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Sec 313. requires facilities to submit an annual report of releases of designated toxic </a:t>
            </a:r>
            <a:r>
              <a:rPr lang="en-US" strike="noStrike" baseline="0" dirty="0"/>
              <a:t>chemicals</a:t>
            </a:r>
            <a:r>
              <a:rPr lang="en-US" baseline="0" dirty="0"/>
              <a:t>. Certain facilities that meet specific criteria must submit a toxic chemical release form annually for each of the TRI chemicals manufactured, processed or used above threshold quantities. </a:t>
            </a:r>
          </a:p>
          <a:p>
            <a:pPr marL="165261" indent="-165261">
              <a:buFont typeface="Arial" panose="020B0604020202020204" pitchFamily="34" charset="0"/>
              <a:buChar char="•"/>
            </a:pPr>
            <a:r>
              <a:rPr lang="en-US" baseline="0" dirty="0"/>
              <a:t>And Sec 322. allows facilities to withhold the identity of proprietary substances in their annual Tier 2 reports, if their trade secret request is approved by USEPA. (The request for this exemption must be made every year.  Very small percentage of records.  Is not applicable to Sec 304.)</a:t>
            </a:r>
          </a:p>
          <a:p>
            <a:pPr marL="165261" indent="-165261">
              <a:buFont typeface="Arial" panose="020B0604020202020204" pitchFamily="34" charset="0"/>
              <a:buChar cha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131</a:t>
            </a:fld>
            <a:endParaRPr lang="en-US"/>
          </a:p>
        </p:txBody>
      </p:sp>
    </p:spTree>
    <p:extLst>
      <p:ext uri="{BB962C8B-B14F-4D97-AF65-F5344CB8AC3E}">
        <p14:creationId xmlns:p14="http://schemas.microsoft.com/office/powerpoint/2010/main" val="133758505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have some background on EPCRA, let’s talk about EPCRA Section 304 and the amendments required under AWIA Section 2018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132</a:t>
            </a:fld>
            <a:endParaRPr lang="en-US"/>
          </a:p>
        </p:txBody>
      </p:sp>
    </p:spTree>
    <p:extLst>
      <p:ext uri="{BB962C8B-B14F-4D97-AF65-F5344CB8AC3E}">
        <p14:creationId xmlns:p14="http://schemas.microsoft.com/office/powerpoint/2010/main" val="12702220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First, what is EPCRA Section 304?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Section 304 requirements cover approximately 355 Extremely Hazardous Substances (EHSs) and more than 700 hazardous substances subject to the Comprehensive Environmental Response, Compensation and Liability Act (CERCLA, also known as Superfund) </a:t>
            </a:r>
          </a:p>
          <a:p>
            <a:pPr marL="628650" lvl="1" indent="-171450">
              <a:buFont typeface="Arial" panose="020B0604020202020204" pitchFamily="34" charset="0"/>
              <a:buChar char="•"/>
            </a:pPr>
            <a:r>
              <a:rPr lang="en-US" dirty="0"/>
              <a:t>Some chemicals are common on both lists</a:t>
            </a:r>
          </a:p>
          <a:p>
            <a:pPr marL="628650" lvl="1" indent="-171450">
              <a:buFont typeface="Arial" panose="020B0604020202020204" pitchFamily="34" charset="0"/>
              <a:buChar char="•"/>
            </a:pPr>
            <a:r>
              <a:rPr lang="en-US" dirty="0"/>
              <a:t>There is a list out there called “The List of Lists” which helps facilities keep track of what chemicals are on each list, which overlap, and the requirements. This is not an official document and the only official list is what is codified in regulations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Section 304 requires facilities to immediately (within 15 minutes) notify the LEPC and SERC (or TERC) if there is a release into the environment of a hazardous substance that is equal to or exceeds minimum reportable quantities set in regulation.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Emergency notification requirements for transportation incidents can be met by calling 911</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133</a:t>
            </a:fld>
            <a:endParaRPr lang="en-US"/>
          </a:p>
        </p:txBody>
      </p:sp>
    </p:spTree>
    <p:extLst>
      <p:ext uri="{BB962C8B-B14F-4D97-AF65-F5344CB8AC3E}">
        <p14:creationId xmlns:p14="http://schemas.microsoft.com/office/powerpoint/2010/main" val="435277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Who does the new requirements apply to?</a:t>
            </a:r>
          </a:p>
          <a:p>
            <a:endParaRPr lang="en-US" dirty="0"/>
          </a:p>
          <a:p>
            <a:r>
              <a:rPr lang="en-US" dirty="0"/>
              <a:t>If you are a drinking water system that serves a population greater than 3,300 and you are considered a community water system, then this applies to you.</a:t>
            </a:r>
          </a:p>
          <a:p>
            <a:endParaRPr lang="en-US" dirty="0"/>
          </a:p>
          <a:p>
            <a:r>
              <a:rPr lang="en-US" dirty="0"/>
              <a:t>If you are a wholesale utility, this also applies to you. </a:t>
            </a:r>
          </a:p>
        </p:txBody>
      </p:sp>
      <p:sp>
        <p:nvSpPr>
          <p:cNvPr id="4" name="Slide Number Placeholder 3"/>
          <p:cNvSpPr>
            <a:spLocks noGrp="1"/>
          </p:cNvSpPr>
          <p:nvPr>
            <p:ph type="sldNum" sz="quarter" idx="5"/>
          </p:nvPr>
        </p:nvSpPr>
        <p:spPr/>
        <p:txBody>
          <a:bodyPr/>
          <a:lstStyle/>
          <a:p>
            <a:fld id="{FB3F1709-43F8-492A-AA07-BC8F673B8001}" type="slidenum">
              <a:rPr lang="en-US" smtClean="0"/>
              <a:t>13</a:t>
            </a:fld>
            <a:endParaRPr lang="en-US"/>
          </a:p>
        </p:txBody>
      </p:sp>
    </p:spTree>
    <p:extLst>
      <p:ext uri="{BB962C8B-B14F-4D97-AF65-F5344CB8AC3E}">
        <p14:creationId xmlns:p14="http://schemas.microsoft.com/office/powerpoint/2010/main" val="263252690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The emergency notification needs to include:</a:t>
            </a:r>
          </a:p>
          <a:p>
            <a:pPr lvl="1">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The chemical name or identity of any substance involved. </a:t>
            </a:r>
          </a:p>
          <a:p>
            <a:pPr lvl="1">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An indication of whether the substance is on the EHS list.</a:t>
            </a:r>
          </a:p>
          <a:p>
            <a:pPr lvl="1">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An estimate of the quantity released into the environment.</a:t>
            </a:r>
          </a:p>
          <a:p>
            <a:pPr lvl="1">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The time and duration of the release.</a:t>
            </a:r>
          </a:p>
          <a:p>
            <a:pPr lvl="1">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The medium or media into which the release occurred.</a:t>
            </a:r>
          </a:p>
          <a:p>
            <a:pPr lvl="1">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Any known or anticipated acute or chronic health risks associated with the emergency and advice regarding medical attention necessary for exposed individuals.</a:t>
            </a:r>
          </a:p>
          <a:p>
            <a:pPr lvl="1">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Proper precautions to take, including evacuation.</a:t>
            </a:r>
          </a:p>
          <a:p>
            <a:pPr lvl="1">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The name and telephone number of a contact person for further information. </a:t>
            </a:r>
          </a:p>
          <a:p>
            <a:pPr marL="0" indent="0">
              <a:buFont typeface="Arial" panose="020B0604020202020204" pitchFamily="34" charset="0"/>
              <a:buNone/>
            </a:pPr>
            <a:endParaRPr lang="en-US" baseline="0"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134</a:t>
            </a:fld>
            <a:endParaRPr lang="en-US"/>
          </a:p>
        </p:txBody>
      </p:sp>
    </p:spTree>
    <p:extLst>
      <p:ext uri="{BB962C8B-B14F-4D97-AF65-F5344CB8AC3E}">
        <p14:creationId xmlns:p14="http://schemas.microsoft.com/office/powerpoint/2010/main" val="81811074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soon as practicable, a </a:t>
            </a:r>
            <a:r>
              <a:rPr lang="en-US" u="sng" dirty="0"/>
              <a:t>written</a:t>
            </a:r>
            <a:r>
              <a:rPr lang="en-US" dirty="0"/>
              <a:t> follow-up notice must be provided to the SERC (or TERC) and LEPC:</a:t>
            </a:r>
          </a:p>
          <a:p>
            <a:pPr marL="628650" lvl="1" indent="-171450">
              <a:buFont typeface="Arial" panose="020B0604020202020204" pitchFamily="34" charset="0"/>
              <a:buChar char="•"/>
            </a:pPr>
            <a:r>
              <a:rPr lang="en-US" dirty="0"/>
              <a:t>The written notice shall provide updates to the information provided in the original notification, as well as additional information with respect to:</a:t>
            </a:r>
          </a:p>
          <a:p>
            <a:pPr marL="1085850" lvl="2" indent="-171450">
              <a:buFont typeface="Arial" panose="020B0604020202020204" pitchFamily="34" charset="0"/>
              <a:buChar char="•"/>
            </a:pPr>
            <a:r>
              <a:rPr lang="en-US" dirty="0"/>
              <a:t>Actions taken to respond to and contain the release;</a:t>
            </a:r>
          </a:p>
          <a:p>
            <a:pPr marL="1085850" lvl="2" indent="-171450">
              <a:buFont typeface="Arial" panose="020B0604020202020204" pitchFamily="34" charset="0"/>
              <a:buChar char="•"/>
            </a:pPr>
            <a:r>
              <a:rPr lang="en-US" dirty="0"/>
              <a:t>Any known or anticipated acute or chronic health risks; and</a:t>
            </a:r>
          </a:p>
          <a:p>
            <a:pPr marL="1085850" lvl="2" indent="-171450">
              <a:buFont typeface="Arial" panose="020B0604020202020204" pitchFamily="34" charset="0"/>
              <a:buChar char="•"/>
            </a:pPr>
            <a:r>
              <a:rPr lang="en-US" dirty="0"/>
              <a:t>Where appropriate, advice regarding medical attention necessary for exposed individuals</a:t>
            </a:r>
            <a:endParaRPr lang="en-US" baseline="0" dirty="0"/>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Failure of a person in specifically in charge of a facility with knowledge of a reportable release who fails to comply with the EPCRA Section 304 immediate notification requirements, or submits information that he or she knows is false or misleading, may result in criminal penalties, per offense, of up to $25,000 and prison sentences of up to two years (or up to $50,000 and five years for second and subsequent convictions). This is specific to that facility only.</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135</a:t>
            </a:fld>
            <a:endParaRPr lang="en-US"/>
          </a:p>
        </p:txBody>
      </p:sp>
    </p:spTree>
    <p:extLst>
      <p:ext uri="{BB962C8B-B14F-4D97-AF65-F5344CB8AC3E}">
        <p14:creationId xmlns:p14="http://schemas.microsoft.com/office/powerpoint/2010/main" val="149722729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Now onto the amendments</a:t>
            </a:r>
          </a:p>
        </p:txBody>
      </p:sp>
      <p:sp>
        <p:nvSpPr>
          <p:cNvPr id="4" name="Slide Number Placeholder 3"/>
          <p:cNvSpPr>
            <a:spLocks noGrp="1"/>
          </p:cNvSpPr>
          <p:nvPr>
            <p:ph type="sldNum" sz="quarter" idx="5"/>
          </p:nvPr>
        </p:nvSpPr>
        <p:spPr/>
        <p:txBody>
          <a:bodyPr/>
          <a:lstStyle/>
          <a:p>
            <a:fld id="{FB3F1709-43F8-492A-AA07-BC8F673B8001}" type="slidenum">
              <a:rPr lang="en-US" smtClean="0"/>
              <a:t>136</a:t>
            </a:fld>
            <a:endParaRPr lang="en-US"/>
          </a:p>
        </p:txBody>
      </p:sp>
    </p:spTree>
    <p:extLst>
      <p:ext uri="{BB962C8B-B14F-4D97-AF65-F5344CB8AC3E}">
        <p14:creationId xmlns:p14="http://schemas.microsoft.com/office/powerpoint/2010/main" val="193875558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The amended Section 304 requires SERCs, once they get that initial notification from a facility, to notify the agency in the state that is responsible for the implementation of the Safe Drinking Water Act (i.e., drinking water primacy agency) of a release of an EPCRA Extremely Hazardous Substance or a CERCLA Hazardous Substance. This includes both the initial, “prompt” notification as well as follow-up reporting.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CERCLA: </a:t>
            </a:r>
            <a:r>
              <a:rPr lang="en-US" sz="1200" b="0" kern="1200" dirty="0">
                <a:solidFill>
                  <a:schemeClr val="tx1"/>
                </a:solidFill>
                <a:effectLst/>
                <a:latin typeface="+mn-lt"/>
                <a:ea typeface="+mn-ea"/>
                <a:cs typeface="+mn-cs"/>
              </a:rPr>
              <a:t>Comprehensive Environmental Response, Compensation, and Liability Act, known also as Superfund.</a:t>
            </a:r>
            <a:endParaRPr lang="en-US" baseline="0" dirty="0"/>
          </a:p>
          <a:p>
            <a:pPr marL="0" indent="0">
              <a:buFont typeface="Arial" panose="020B0604020202020204" pitchFamily="34" charset="0"/>
              <a:buNone/>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EHSs are the same in both appendices - Appendix A in alphabetically and Appendix B by CAS number</a:t>
            </a:r>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137</a:t>
            </a:fld>
            <a:endParaRPr lang="en-US"/>
          </a:p>
        </p:txBody>
      </p:sp>
    </p:spTree>
    <p:extLst>
      <p:ext uri="{BB962C8B-B14F-4D97-AF65-F5344CB8AC3E}">
        <p14:creationId xmlns:p14="http://schemas.microsoft.com/office/powerpoint/2010/main" val="423677703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Once again, the same information that was provided by the facility to the SERC needs to be provided to the drinking water primacy agency</a:t>
            </a:r>
          </a:p>
        </p:txBody>
      </p:sp>
      <p:sp>
        <p:nvSpPr>
          <p:cNvPr id="4" name="Slide Number Placeholder 3"/>
          <p:cNvSpPr>
            <a:spLocks noGrp="1"/>
          </p:cNvSpPr>
          <p:nvPr>
            <p:ph type="sldNum" sz="quarter" idx="5"/>
          </p:nvPr>
        </p:nvSpPr>
        <p:spPr/>
        <p:txBody>
          <a:bodyPr/>
          <a:lstStyle/>
          <a:p>
            <a:fld id="{FB3F1709-43F8-492A-AA07-BC8F673B8001}" type="slidenum">
              <a:rPr lang="en-US" smtClean="0"/>
              <a:t>138</a:t>
            </a:fld>
            <a:endParaRPr lang="en-US"/>
          </a:p>
        </p:txBody>
      </p:sp>
    </p:spTree>
    <p:extLst>
      <p:ext uri="{BB962C8B-B14F-4D97-AF65-F5344CB8AC3E}">
        <p14:creationId xmlns:p14="http://schemas.microsoft.com/office/powerpoint/2010/main" val="338606291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dirty="0"/>
              <a:t>As soon as practicable, the SERC (or TERC) shall provide the drinking water primacy agency a written follow-up notice (same information provided by the facility with the release):</a:t>
            </a:r>
          </a:p>
          <a:p>
            <a:pPr marL="628650" lvl="1" indent="-171450">
              <a:buFont typeface="Arial" panose="020B0604020202020204" pitchFamily="34" charset="0"/>
              <a:buChar char="•"/>
            </a:pPr>
            <a:r>
              <a:rPr lang="en-US" dirty="0"/>
              <a:t>The written notice shall provide updates to the information provided in the original notification, as well as additional information with respect to: </a:t>
            </a:r>
          </a:p>
          <a:p>
            <a:pPr marL="1085850" lvl="2" indent="-171450">
              <a:buFont typeface="Arial" panose="020B0604020202020204" pitchFamily="34" charset="0"/>
              <a:buChar char="•"/>
            </a:pPr>
            <a:r>
              <a:rPr lang="en-US" dirty="0"/>
              <a:t>Actions taken to respond to and contain the release;</a:t>
            </a:r>
          </a:p>
          <a:p>
            <a:pPr marL="1085850" lvl="2" indent="-171450">
              <a:buFont typeface="Arial" panose="020B0604020202020204" pitchFamily="34" charset="0"/>
              <a:buChar char="•"/>
            </a:pPr>
            <a:r>
              <a:rPr lang="en-US" dirty="0"/>
              <a:t>Any known or anticipated acute or chronic health risks; and</a:t>
            </a:r>
          </a:p>
          <a:p>
            <a:pPr marL="1085850" lvl="2" indent="-171450">
              <a:buFont typeface="Arial" panose="020B0604020202020204" pitchFamily="34" charset="0"/>
              <a:buChar char="•"/>
            </a:pPr>
            <a:r>
              <a:rPr lang="en-US" dirty="0"/>
              <a:t>Where appropriate, advice regarding medical attention necessary for exposed individuals.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139</a:t>
            </a:fld>
            <a:endParaRPr lang="en-US"/>
          </a:p>
        </p:txBody>
      </p:sp>
    </p:spTree>
    <p:extLst>
      <p:ext uri="{BB962C8B-B14F-4D97-AF65-F5344CB8AC3E}">
        <p14:creationId xmlns:p14="http://schemas.microsoft.com/office/powerpoint/2010/main" val="99211820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indent="0">
              <a:buNone/>
            </a:pPr>
            <a:r>
              <a:rPr lang="en-US" dirty="0"/>
              <a:t>The drinking water primacy agency receiving notice from a SERC (or TERC) shall then:</a:t>
            </a:r>
          </a:p>
          <a:p>
            <a:pPr marL="171450" indent="-171450">
              <a:buFont typeface="Arial" panose="020B0604020202020204" pitchFamily="34" charset="0"/>
              <a:buChar char="•"/>
            </a:pPr>
            <a:r>
              <a:rPr lang="en-US" sz="1200" dirty="0"/>
              <a:t>Promptly forward the initial notice, and all information provided, to any community water systems whose source waters are affected by the release. </a:t>
            </a:r>
          </a:p>
          <a:p>
            <a:pPr marL="171450" indent="-171450">
              <a:buFont typeface="Arial" panose="020B0604020202020204" pitchFamily="34" charset="0"/>
              <a:buChar char="•"/>
            </a:pPr>
            <a:r>
              <a:rPr lang="en-US" sz="1200" dirty="0"/>
              <a:t>Forward the written follow-up emergency notice provided to the affected community water systems.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that the requirement is to notify community water systems (25 connections supplying water to the same population year-round), not all public water systems.  Not required to notify Non-transient Non-community Water Systems (supplies water to the same people at least six months per year, such as schools, hospitals, office buildings with their own water system); or Transient Non-Community Water System (e.g., gas stations, rest stops, campgrounds)</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140</a:t>
            </a:fld>
            <a:endParaRPr lang="en-US"/>
          </a:p>
        </p:txBody>
      </p:sp>
    </p:spTree>
    <p:extLst>
      <p:ext uri="{BB962C8B-B14F-4D97-AF65-F5344CB8AC3E}">
        <p14:creationId xmlns:p14="http://schemas.microsoft.com/office/powerpoint/2010/main" val="61034141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Wyoming, Washington DC, and several tribal nations do NOT have state primacy agencies.</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141</a:t>
            </a:fld>
            <a:endParaRPr lang="en-US"/>
          </a:p>
        </p:txBody>
      </p:sp>
    </p:spTree>
    <p:extLst>
      <p:ext uri="{BB962C8B-B14F-4D97-AF65-F5344CB8AC3E}">
        <p14:creationId xmlns:p14="http://schemas.microsoft.com/office/powerpoint/2010/main" val="381808689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This visual provides all of the requirements of the amendments to EPCRA Section 304 (e)(1) and (2) in one place.</a:t>
            </a:r>
          </a:p>
          <a:p>
            <a:pPr marL="171450" indent="-171450">
              <a:buFont typeface="Arial" panose="020B0604020202020204" pitchFamily="34" charset="0"/>
              <a:buChar char="•"/>
            </a:pPr>
            <a:r>
              <a:rPr lang="en-US" baseline="0" dirty="0"/>
              <a:t>It visually describes how the amended Section 304 requires SERCs to notify the drinking water primacy agency of a release of an EPCRA Extremely Hazardous Substance or a CERCLA Hazardous Substance. This includes both the initial, “prompt” notification as well as follow-up reporting. The State drinking water primacy agency is required to provide all information about the release received from the SERC/TERC to any/all community water systems whose source water is affected by the release. If there is no applicable State agency, the SERC is responsible for directly notifying affected community water systems.</a:t>
            </a:r>
          </a:p>
        </p:txBody>
      </p:sp>
      <p:sp>
        <p:nvSpPr>
          <p:cNvPr id="4" name="Slide Number Placeholder 3"/>
          <p:cNvSpPr>
            <a:spLocks noGrp="1"/>
          </p:cNvSpPr>
          <p:nvPr>
            <p:ph type="sldNum" sz="quarter" idx="5"/>
          </p:nvPr>
        </p:nvSpPr>
        <p:spPr/>
        <p:txBody>
          <a:bodyPr/>
          <a:lstStyle/>
          <a:p>
            <a:fld id="{FB3F1709-43F8-492A-AA07-BC8F673B8001}" type="slidenum">
              <a:rPr lang="en-US" smtClean="0"/>
              <a:t>142</a:t>
            </a:fld>
            <a:endParaRPr lang="en-US"/>
          </a:p>
        </p:txBody>
      </p:sp>
    </p:spTree>
    <p:extLst>
      <p:ext uri="{BB962C8B-B14F-4D97-AF65-F5344CB8AC3E}">
        <p14:creationId xmlns:p14="http://schemas.microsoft.com/office/powerpoint/2010/main" val="31540124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kern="0" dirty="0">
                <a:solidFill>
                  <a:schemeClr val="tx1"/>
                </a:solidFill>
                <a:latin typeface="Arial"/>
              </a:rPr>
              <a:t>These are thought provoking questions to ask the audience if you wish. These are questions that have been coming into EPA and the law doesn’t contain many details.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kern="0" dirty="0">
              <a:solidFill>
                <a:schemeClr val="tx1"/>
              </a:solidFill>
              <a:latin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kern="0" dirty="0">
                <a:solidFill>
                  <a:schemeClr val="tx1"/>
                </a:solidFill>
                <a:latin typeface="Arial"/>
              </a:rPr>
              <a:t>What is considered “prompt” notification? A: There is no legal definition of “prompt” in the context of EPCRA or AWIA, however the intent is that notifications to the state drinking water primacy agency and community water systems occur as quickly as possible so that utilities have time to implement actions to mitigate the impact of the spill on their operations and customers.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Do all release reports made to the National Response Center (NRC) need to be reported to the state drinking water primacy agency and community water systems whose source water is affected by the release? </a:t>
            </a:r>
            <a:r>
              <a:rPr lang="en-US" sz="1200" b="0" i="1" kern="1200" dirty="0">
                <a:solidFill>
                  <a:schemeClr val="tx1"/>
                </a:solidFill>
                <a:effectLst/>
                <a:latin typeface="+mn-lt"/>
                <a:ea typeface="+mn-ea"/>
                <a:cs typeface="+mn-cs"/>
              </a:rPr>
              <a:t>A. </a:t>
            </a:r>
            <a:r>
              <a:rPr lang="en-US" sz="1200" b="0" i="0" kern="1200" dirty="0">
                <a:solidFill>
                  <a:schemeClr val="tx1"/>
                </a:solidFill>
                <a:effectLst/>
                <a:latin typeface="+mn-lt"/>
                <a:ea typeface="+mn-ea"/>
                <a:cs typeface="+mn-cs"/>
              </a:rPr>
              <a:t>No, the NRC receives reports of releases that are not required to be reported under EPCRA section 304.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Do community water systems that use ground water need to be notified about a release?   A. Yes. Community water systems using any type of water (e.g., surface water, ground water, purchased water) must be notified about releases that affect their source water. In the case of systems that use ground water, releases to the ground in a ground water protection area would need to be reported to any community water system that is currently being affected or could potentially be affected by the release.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143</a:t>
            </a:fld>
            <a:endParaRPr lang="en-US"/>
          </a:p>
        </p:txBody>
      </p:sp>
    </p:spTree>
    <p:extLst>
      <p:ext uri="{BB962C8B-B14F-4D97-AF65-F5344CB8AC3E}">
        <p14:creationId xmlns:p14="http://schemas.microsoft.com/office/powerpoint/2010/main" val="2691979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sz="1200" i="0" dirty="0"/>
              <a:t>Lots of utilities ask how to start building resilience. Here is a basic framework with steps to help you along the way. We recommend that you start with:</a:t>
            </a:r>
          </a:p>
          <a:p>
            <a:endParaRPr lang="en-US" sz="1200" i="0" dirty="0"/>
          </a:p>
          <a:p>
            <a:pPr marL="342881" indent="-342881">
              <a:buAutoNum type="arabicPeriod"/>
            </a:pPr>
            <a:r>
              <a:rPr lang="en-US" sz="1200" i="0" dirty="0"/>
              <a:t>Assessing risks. To prepare for emergencies, </a:t>
            </a:r>
            <a:r>
              <a:rPr lang="en-US" sz="1200" i="0" u="sng" dirty="0"/>
              <a:t>we must understand utilities’ threats and vulnerabilities</a:t>
            </a:r>
            <a:r>
              <a:rPr lang="en-US" sz="1200" i="0" dirty="0"/>
              <a:t>. The risks that are most relevant to your utility will determine the planning steps you take. (sample actions here include vulnerability assessments and risk assessments)</a:t>
            </a:r>
          </a:p>
          <a:p>
            <a:pPr marL="342881" indent="-342881">
              <a:buAutoNum type="arabicPeriod"/>
            </a:pPr>
            <a:r>
              <a:rPr lang="en-US" sz="1200" i="0" dirty="0"/>
              <a:t>Planning for an emergency: this involves </a:t>
            </a:r>
            <a:r>
              <a:rPr lang="en-US" sz="1200" i="0" u="sng" dirty="0"/>
              <a:t>developing and updating emergency response plans</a:t>
            </a:r>
            <a:r>
              <a:rPr lang="en-US" sz="1200" i="0" dirty="0"/>
              <a:t>, initiating mitigation projects, and taking other key actions to reduce the impact of a future disaster. (sample actions here include developing an Emergency Response Plan)</a:t>
            </a:r>
          </a:p>
          <a:p>
            <a:pPr marL="342881" indent="-342881">
              <a:buAutoNum type="arabicPeriod"/>
            </a:pPr>
            <a:r>
              <a:rPr lang="en-US" sz="1200" i="0" dirty="0"/>
              <a:t>Training: this can involve </a:t>
            </a:r>
            <a:r>
              <a:rPr lang="en-US" sz="1200" i="0" u="sng" dirty="0"/>
              <a:t>training staff on emergency response protocols and conducting exercises </a:t>
            </a:r>
            <a:r>
              <a:rPr lang="en-US" sz="1200" i="0" dirty="0"/>
              <a:t>to practice coordination at the local, state, and national levels. (samples examples here include participating in tabletop or Full-scale exercises)</a:t>
            </a:r>
          </a:p>
          <a:p>
            <a:pPr marL="342881" indent="-342881">
              <a:buAutoNum type="arabicPeriod"/>
            </a:pPr>
            <a:r>
              <a:rPr lang="en-US" sz="1200" i="0" dirty="0"/>
              <a:t>Emergency response: when a disaster </a:t>
            </a:r>
            <a:r>
              <a:rPr lang="en-US" sz="1200" i="0" u="sng" dirty="0"/>
              <a:t>occurs, you must have the right tools available to respond</a:t>
            </a:r>
            <a:r>
              <a:rPr lang="en-US" sz="1200" i="0" dirty="0"/>
              <a:t>. (whether that be routine such as water main breaks or natural disasters such as hurricanes or earthquakes) such as our Response on the go app</a:t>
            </a:r>
          </a:p>
          <a:p>
            <a:pPr marL="342881" indent="-342881">
              <a:buAutoNum type="arabicPeriod"/>
            </a:pPr>
            <a:r>
              <a:rPr lang="en-US" sz="1200" i="0" dirty="0"/>
              <a:t>Recovery: </a:t>
            </a:r>
            <a:r>
              <a:rPr lang="en-US" sz="1200" i="0" u="sng" dirty="0"/>
              <a:t>having resources available to restore service as quickly as possible. ( working with the right partners to return to normal operations as quickly as possible) like the </a:t>
            </a:r>
            <a:r>
              <a:rPr lang="en-US" sz="1200" i="0" u="sng" dirty="0" err="1"/>
              <a:t>FedFUNDs</a:t>
            </a:r>
            <a:r>
              <a:rPr lang="en-US" sz="1200" i="0" u="sng" dirty="0"/>
              <a:t> tools that we have available to help find federal funding</a:t>
            </a:r>
          </a:p>
          <a:p>
            <a:endParaRPr lang="en-US" i="0" dirty="0"/>
          </a:p>
          <a:p>
            <a:r>
              <a:rPr lang="en-US" i="0" dirty="0"/>
              <a:t>EPA</a:t>
            </a:r>
            <a:r>
              <a:rPr lang="en-US" i="0" baseline="0" dirty="0"/>
              <a:t> has developed tools to assist in all these steps of becoming more resilient. If you are not sure where to start. </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14</a:t>
            </a:fld>
            <a:endParaRPr lang="en-US"/>
          </a:p>
        </p:txBody>
      </p:sp>
    </p:spTree>
    <p:extLst>
      <p:ext uri="{BB962C8B-B14F-4D97-AF65-F5344CB8AC3E}">
        <p14:creationId xmlns:p14="http://schemas.microsoft.com/office/powerpoint/2010/main" val="104792839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move onto EPCRA Section 312 as well as the amendments required under AWIA Section 2018</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144</a:t>
            </a:fld>
            <a:endParaRPr lang="en-US"/>
          </a:p>
        </p:txBody>
      </p:sp>
    </p:spTree>
    <p:extLst>
      <p:ext uri="{BB962C8B-B14F-4D97-AF65-F5344CB8AC3E}">
        <p14:creationId xmlns:p14="http://schemas.microsoft.com/office/powerpoint/2010/main" val="146343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65261" marR="0" lvl="0" indent="-165261" algn="l" defTabSz="8813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OSHA regulations require facilities to </a:t>
            </a:r>
            <a:r>
              <a:rPr lang="en-US" dirty="0"/>
              <a:t>maintain a material safety data sheet (MSDS) (now called a safety data sheet (SDS)) for any hazardous chemicals stored or used in the work place. Approximately 500,000 products are required to have MSDSs.</a:t>
            </a:r>
          </a:p>
          <a:p>
            <a:pPr marL="165261" indent="-165261" defTabSz="881390">
              <a:buFont typeface="Arial" panose="020B0604020202020204" pitchFamily="34" charset="0"/>
              <a:buChar char="•"/>
              <a:defRPr/>
            </a:pPr>
            <a:endParaRPr lang="en-US" baseline="0" dirty="0"/>
          </a:p>
          <a:p>
            <a:pPr marL="165261" indent="-165261" defTabSz="881390">
              <a:buFont typeface="Arial" panose="020B0604020202020204" pitchFamily="34" charset="0"/>
              <a:buChar char="•"/>
              <a:defRPr/>
            </a:pPr>
            <a:r>
              <a:rPr lang="en-US" baseline="0" dirty="0"/>
              <a:t>Section 311:  requires facilities handling or storing OSHA hazardous chemicals to submit material safety data sheet (MSDS) (or safety data sheet (SDS)) to the SERC, LEPC, and local fire </a:t>
            </a:r>
            <a:r>
              <a:rPr lang="en-US" strike="noStrike" baseline="0" dirty="0"/>
              <a:t>department</a:t>
            </a:r>
            <a:r>
              <a:rPr lang="en-US" baseline="0" dirty="0"/>
              <a:t>.</a:t>
            </a:r>
          </a:p>
          <a:p>
            <a:pPr marL="165261" marR="0" lvl="0" indent="-165261" algn="l" defTabSz="8813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If</a:t>
            </a:r>
            <a:r>
              <a:rPr lang="en-US" dirty="0"/>
              <a:t> the facility owner or operator chooses to submit a list of chemicals, the list must identify the applicable hazard categories.</a:t>
            </a:r>
          </a:p>
          <a:p>
            <a:pPr marL="622461" marR="0" lvl="1" indent="-165261" algn="l" defTabSz="8813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Hazard categories are: </a:t>
            </a:r>
          </a:p>
          <a:p>
            <a:pPr marL="1079661" marR="0" lvl="2" indent="-165261" algn="l" defTabSz="8813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Physical Hazards Flammable (gases, aerosols, liquids, or solids) Gas under pressure Explosive Self-heating Pyrophoric (liquid or solid) Oxidizer (liquid, solid, or gas) Organic peroxide Self-reactive In contact with water emits flammable gas Corrosive to metal Hazard Not Otherwise Classified (HNOC) </a:t>
            </a:r>
          </a:p>
          <a:p>
            <a:pPr marL="1079661" marR="0" lvl="2" indent="-165261" algn="l" defTabSz="8813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Health Hazards Carcinogenicity Acute toxicity (any route of exposure) Reproductive toxicity Skin Corrosion or Irritation Respiratory or Skin Sensitization Serious eye damage or eye irritation Specific target organ toxicity (single or repeated exposure) Germ cell mutagenicity Aspiration Hazard </a:t>
            </a:r>
            <a:r>
              <a:rPr lang="en-US" dirty="0" err="1"/>
              <a:t>Hazard</a:t>
            </a:r>
            <a:r>
              <a:rPr lang="en-US" dirty="0"/>
              <a:t> Not Otherwise Classified (HNOC)</a:t>
            </a:r>
          </a:p>
          <a:p>
            <a:pPr marL="165261" indent="-165261" defTabSz="881390">
              <a:buFont typeface="Arial" panose="020B0604020202020204" pitchFamily="34" charset="0"/>
              <a:buChar char="•"/>
              <a:defRPr/>
            </a:pPr>
            <a:r>
              <a:rPr lang="en-US" baseline="0" dirty="0"/>
              <a:t> </a:t>
            </a:r>
            <a:r>
              <a:rPr lang="en-US" dirty="0"/>
              <a:t>If a list is submitted, the facility must submit the SDSs for any chemical on the list upon request by the LEPC.</a:t>
            </a:r>
          </a:p>
          <a:p>
            <a:pPr marL="165261" indent="-165261" defTabSz="881390">
              <a:buFont typeface="Arial" panose="020B0604020202020204" pitchFamily="34" charset="0"/>
              <a:buChar char="•"/>
              <a:defRPr/>
            </a:pPr>
            <a:endParaRPr lang="en-US" baseline="0" dirty="0"/>
          </a:p>
          <a:p>
            <a:pPr marL="165261" indent="-165261" defTabSz="881390">
              <a:buFont typeface="Arial" panose="020B0604020202020204" pitchFamily="34" charset="0"/>
              <a:buChar char="•"/>
              <a:defRPr/>
            </a:pPr>
            <a:r>
              <a:rPr lang="en-US" dirty="0"/>
              <a:t>Facilities that start using a hazardous chemical or increase the quantity to exceed the thresholds must submit SDSs or a list of SDSs chemicals within three months after they become covered. Facilities must provide a revised SDS to update the original SDS or list if significant new information is discovered about the hazardous chemical.</a:t>
            </a:r>
            <a:endParaRPr lang="en-US" baseline="0" dirty="0"/>
          </a:p>
          <a:p>
            <a:pPr marL="622461" lvl="1" indent="-165261" defTabSz="881390">
              <a:buFont typeface="Arial" panose="020B0604020202020204" pitchFamily="34" charset="0"/>
              <a:buChar char="•"/>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145</a:t>
            </a:fld>
            <a:endParaRPr lang="en-US"/>
          </a:p>
        </p:txBody>
      </p:sp>
    </p:spTree>
    <p:extLst>
      <p:ext uri="{BB962C8B-B14F-4D97-AF65-F5344CB8AC3E}">
        <p14:creationId xmlns:p14="http://schemas.microsoft.com/office/powerpoint/2010/main" val="239572620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622461" lvl="1" indent="-165261" defTabSz="881390">
              <a:buFont typeface="Arial" panose="020B0604020202020204" pitchFamily="34" charset="0"/>
              <a:buChar char="•"/>
              <a:defRPr/>
            </a:pPr>
            <a:endParaRPr lang="en-US" baseline="0" dirty="0"/>
          </a:p>
          <a:p>
            <a:pPr marL="165261" indent="-165261">
              <a:buFont typeface="Arial" panose="020B0604020202020204" pitchFamily="34" charset="0"/>
              <a:buChar char="•"/>
            </a:pPr>
            <a:r>
              <a:rPr lang="en-US" baseline="0" dirty="0"/>
              <a:t>Sec 312: requires facilities handling or storing OSHA hazardous chemicals to submit an annual chemical inventory (including chemical identity, quantities and locations in facilities) to the SERC, LEPC, and local fire </a:t>
            </a:r>
            <a:r>
              <a:rPr lang="en-US" strike="noStrike" baseline="0" dirty="0"/>
              <a:t>department</a:t>
            </a:r>
            <a:r>
              <a:rPr lang="en-US" baseline="0" dirty="0"/>
              <a:t>.</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If anyone in the class asks about Tier I versus Tier II, here is some information:</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Section 312 includes a two tier approach.  Tier I requires information (such as maximum amount of hazardous chemicals at the facility during the preceding year, an estimate of the average daily amount of hazardous chemicals at the facility, and the general location) be aggregated and reported </a:t>
            </a:r>
            <a:r>
              <a:rPr lang="en-US" sz="1200" b="0" i="0" u="sng" kern="1200" dirty="0">
                <a:solidFill>
                  <a:schemeClr val="tx1"/>
                </a:solidFill>
                <a:effectLst/>
                <a:latin typeface="+mn-lt"/>
                <a:ea typeface="+mn-ea"/>
                <a:cs typeface="+mn-cs"/>
              </a:rPr>
              <a:t>by hazard categories</a:t>
            </a:r>
            <a:r>
              <a:rPr lang="en-US" sz="1200" b="0" i="0" kern="1200" dirty="0">
                <a:solidFill>
                  <a:schemeClr val="tx1"/>
                </a:solidFill>
                <a:effectLst/>
                <a:latin typeface="+mn-lt"/>
                <a:ea typeface="+mn-ea"/>
                <a:cs typeface="+mn-cs"/>
              </a:rPr>
              <a:t>.  Tier II not only requires the information mentioned above, but also requests information on </a:t>
            </a:r>
            <a:r>
              <a:rPr lang="en-US" sz="1200" b="0" i="0" u="sng" kern="1200" dirty="0">
                <a:solidFill>
                  <a:schemeClr val="tx1"/>
                </a:solidFill>
                <a:effectLst/>
                <a:latin typeface="+mn-lt"/>
                <a:ea typeface="+mn-ea"/>
                <a:cs typeface="+mn-cs"/>
              </a:rPr>
              <a:t>specific chemicals and specific location and storage. </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Tier I is required by federal law; Tier II is federally required only upon request by the local emergency planning committee or the state emergency response commission.  However, a covered facility may submit Tier II forms instead of Tier I forms.  Many (most) states already require facilities to submit Tier II forms or forms created by the states under their own state legislation.</a:t>
            </a:r>
          </a:p>
          <a:p>
            <a:pPr marL="165261" indent="-165261">
              <a:buFont typeface="Arial" panose="020B0604020202020204" pitchFamily="34" charset="0"/>
              <a:buChar char="•"/>
            </a:pP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146</a:t>
            </a:fld>
            <a:endParaRPr lang="en-US"/>
          </a:p>
        </p:txBody>
      </p:sp>
    </p:spTree>
    <p:extLst>
      <p:ext uri="{BB962C8B-B14F-4D97-AF65-F5344CB8AC3E}">
        <p14:creationId xmlns:p14="http://schemas.microsoft.com/office/powerpoint/2010/main" val="38830056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other important provision of Sec 2018 of AWIA amends Section 312(e) of EPCRA to require SERCs and LEPCs to provide community water systems with the chemical inventory data collected under Tier 2</a:t>
            </a:r>
          </a:p>
          <a:p>
            <a:endParaRPr lang="en-US" dirty="0"/>
          </a:p>
          <a:p>
            <a:r>
              <a:rPr lang="en-US" dirty="0"/>
              <a:t>Section 312 provides availability of Tier 2 information to:</a:t>
            </a:r>
          </a:p>
          <a:p>
            <a:pPr marL="228600" indent="-228600">
              <a:buAutoNum type="arabicPeriod"/>
            </a:pPr>
            <a:r>
              <a:rPr lang="en-US" dirty="0"/>
              <a:t>SERCs or TERCs, LEPCs, and Fire Departments</a:t>
            </a:r>
          </a:p>
          <a:p>
            <a:pPr marL="228600" indent="-228600">
              <a:buAutoNum type="arabicPeriod"/>
            </a:pPr>
            <a:r>
              <a:rPr lang="en-US" dirty="0"/>
              <a:t>Other State and Local Officials</a:t>
            </a:r>
          </a:p>
          <a:p>
            <a:pPr marL="228600" indent="-228600">
              <a:buAutoNum type="arabicPeriod"/>
            </a:pPr>
            <a:r>
              <a:rPr lang="en-US" dirty="0"/>
              <a:t>The public (with some specific timelines and caveats) </a:t>
            </a:r>
          </a:p>
          <a:p>
            <a:pPr marL="228600" indent="-228600">
              <a:buAutoNum type="arabicPeriod"/>
            </a:pPr>
            <a:r>
              <a:rPr lang="en-US" dirty="0"/>
              <a:t>Community Water Systems – NEW because of AWIA</a:t>
            </a:r>
          </a:p>
        </p:txBody>
      </p:sp>
      <p:sp>
        <p:nvSpPr>
          <p:cNvPr id="4" name="Slide Number Placeholder 3"/>
          <p:cNvSpPr>
            <a:spLocks noGrp="1"/>
          </p:cNvSpPr>
          <p:nvPr>
            <p:ph type="sldNum" sz="quarter" idx="5"/>
          </p:nvPr>
        </p:nvSpPr>
        <p:spPr/>
        <p:txBody>
          <a:bodyPr/>
          <a:lstStyle/>
          <a:p>
            <a:fld id="{FB3F1709-43F8-492A-AA07-BC8F673B8001}" type="slidenum">
              <a:rPr lang="en-US" smtClean="0"/>
              <a:t>147</a:t>
            </a:fld>
            <a:endParaRPr lang="en-US"/>
          </a:p>
        </p:txBody>
      </p:sp>
    </p:spTree>
    <p:extLst>
      <p:ext uri="{BB962C8B-B14F-4D97-AF65-F5344CB8AC3E}">
        <p14:creationId xmlns:p14="http://schemas.microsoft.com/office/powerpoint/2010/main" val="352527712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The amended Section 312 requires SERCs and LEPCs to provide affected community water systems with the chemical inventory data collected under Tier 2 for the system’s source water area, upon request.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kern="0" dirty="0"/>
              <a:t>* In this Section, affected is defined as a community water system (as defined in SDWA Section 1401(15)) that receives supplies of drinking water from a source water protection area delineated under SDWA Section 1453, in which a facility that is required to prepare and submit an inventory form under EPCRA Section 312 is located.</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The community water system must request the data.</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This is a beneficial change for the water sector because in the absence of this provision, access to Tier 2 chemical inventories was subject to interpretation by SERCs and LEPCs, and water utilities were not always successful in obtaining the data they needed without extensive measures, such as requesting data facility by facility.  Or the data was provided in formats not well suited to analysis, such as scanned hard-copy records. </a:t>
            </a:r>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148</a:t>
            </a:fld>
            <a:endParaRPr lang="en-US"/>
          </a:p>
        </p:txBody>
      </p:sp>
    </p:spTree>
    <p:extLst>
      <p:ext uri="{BB962C8B-B14F-4D97-AF65-F5344CB8AC3E}">
        <p14:creationId xmlns:p14="http://schemas.microsoft.com/office/powerpoint/2010/main" val="40226573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Just wanted to provide this table and link to the EPA EPCRA Fact Sheet from November 2017 for everyone’s reference</a:t>
            </a:r>
          </a:p>
        </p:txBody>
      </p:sp>
      <p:sp>
        <p:nvSpPr>
          <p:cNvPr id="4" name="Slide Number Placeholder 3"/>
          <p:cNvSpPr>
            <a:spLocks noGrp="1"/>
          </p:cNvSpPr>
          <p:nvPr>
            <p:ph type="sldNum" sz="quarter" idx="5"/>
          </p:nvPr>
        </p:nvSpPr>
        <p:spPr/>
        <p:txBody>
          <a:bodyPr/>
          <a:lstStyle/>
          <a:p>
            <a:fld id="{FB3F1709-43F8-492A-AA07-BC8F673B8001}" type="slidenum">
              <a:rPr lang="en-US" smtClean="0"/>
              <a:t>149</a:t>
            </a:fld>
            <a:endParaRPr lang="en-US"/>
          </a:p>
        </p:txBody>
      </p:sp>
    </p:spTree>
    <p:extLst>
      <p:ext uri="{BB962C8B-B14F-4D97-AF65-F5344CB8AC3E}">
        <p14:creationId xmlns:p14="http://schemas.microsoft.com/office/powerpoint/2010/main" val="232342888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Some questions we’ve received on these provisions of AWIA: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kern="0" dirty="0">
                <a:solidFill>
                  <a:schemeClr val="tx1"/>
                </a:solidFill>
                <a:latin typeface="Arial"/>
              </a:rPr>
              <a:t>Are SERCs/LEPCs required to identify facilities reporting under Tier II that might impact sources of drinking water? A: No, that is not the responsibility of the SERC or LEPC. The water system or state drinking water primacy agency should provide the SERC/LEPC with the source water protection area, and the SERC or LEPC should provide the water system with the chemical inventory data for that area.</a:t>
            </a:r>
            <a:endParaRPr lang="en-US" altLang="en-US" kern="0" baseline="0" dirty="0">
              <a:solidFill>
                <a:schemeClr val="tx1"/>
              </a:solidFill>
              <a:latin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How are interstate requests for Tier II handled? A: A community water system should be able to obtain Tier II chemical inventory data for its entire source water protection area, as defined by the delineations established under the requirements of SDWA section 1453. If the source water protection area falls in multiple states, the community water system should request Tier II chemical inventory data from each state that contains a portion of its source water protection area.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How are requests for Tier II chemical inventory data formulated to ensure an accurate, complete, and efficient fulfillment of the request? A: A community water system should contact the appropriate SERC or LEPC to learn how the data is managed and stored. In many cases, Tier II chemical inventory data are aggregated at the county level, in which case a community water system should provide a list of counties that fall completely or partially within its source water protection area. If data are maintained in a GIS system or contain specific location information, it may be possible to use digital boundaries (e.g., a shape file, a KML file) to identify the facilities that fall within the source water protection area.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kern="0" dirty="0">
              <a:solidFill>
                <a:schemeClr val="tx1"/>
              </a:solidFill>
              <a:latin typeface="Arial"/>
            </a:endParaRP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150</a:t>
            </a:fld>
            <a:endParaRPr lang="en-US"/>
          </a:p>
        </p:txBody>
      </p:sp>
    </p:spTree>
    <p:extLst>
      <p:ext uri="{BB962C8B-B14F-4D97-AF65-F5344CB8AC3E}">
        <p14:creationId xmlns:p14="http://schemas.microsoft.com/office/powerpoint/2010/main" val="183720726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we discussed Section 2013 already today, I wanted to quickly mention the connections between Section 2018 and Section 2013</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151</a:t>
            </a:fld>
            <a:endParaRPr lang="en-US"/>
          </a:p>
        </p:txBody>
      </p:sp>
    </p:spTree>
    <p:extLst>
      <p:ext uri="{BB962C8B-B14F-4D97-AF65-F5344CB8AC3E}">
        <p14:creationId xmlns:p14="http://schemas.microsoft.com/office/powerpoint/2010/main" val="9388513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Encourage the community water systems reps to become members of the LEPC to ensure the community emergency response plan include community water systems that also handle EHSs (ex:  Chlorine).  </a:t>
            </a:r>
          </a:p>
          <a:p>
            <a:r>
              <a:rPr lang="en-US" dirty="0"/>
              <a:t> </a:t>
            </a:r>
          </a:p>
          <a:p>
            <a:r>
              <a:rPr lang="en-US" dirty="0"/>
              <a:t>Becoming part of the LEPC organization would make it easier for obtaining Tier II information easily and immediately.  After 9/11 incident, many states safeguard their Tier II information according to the state homeland security procedures. It would also ensure they get emergency release notification under 304 that may affect their water systems.  </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152</a:t>
            </a:fld>
            <a:endParaRPr lang="en-US"/>
          </a:p>
        </p:txBody>
      </p:sp>
    </p:spTree>
    <p:extLst>
      <p:ext uri="{BB962C8B-B14F-4D97-AF65-F5344CB8AC3E}">
        <p14:creationId xmlns:p14="http://schemas.microsoft.com/office/powerpoint/2010/main" val="158473904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indent="0">
              <a:buNone/>
            </a:pPr>
            <a:r>
              <a:rPr lang="en-US" altLang="en-US" b="1" dirty="0"/>
              <a:t>EPA Workgroup:</a:t>
            </a:r>
          </a:p>
          <a:p>
            <a:pPr marL="171450" indent="-171450">
              <a:spcBef>
                <a:spcPts val="0"/>
              </a:spcBef>
              <a:spcAft>
                <a:spcPts val="900"/>
              </a:spcAft>
              <a:buFont typeface="Arial" panose="020B0604020202020204" pitchFamily="34" charset="0"/>
              <a:buChar char="•"/>
            </a:pPr>
            <a:r>
              <a:rPr lang="en-US" sz="1200" dirty="0"/>
              <a:t>Comprised of staff from the Water Security Division and Drinking Water Protection Division in the Office of Water and the Regulatory Implementation Division in the Office of Emergency Management</a:t>
            </a:r>
          </a:p>
          <a:p>
            <a:pPr marL="171450" indent="-171450">
              <a:spcBef>
                <a:spcPts val="0"/>
              </a:spcBef>
              <a:spcAft>
                <a:spcPts val="900"/>
              </a:spcAft>
              <a:buFont typeface="Arial" panose="020B0604020202020204" pitchFamily="34" charset="0"/>
              <a:buChar char="•"/>
            </a:pPr>
            <a:r>
              <a:rPr lang="en-US" sz="1200" dirty="0"/>
              <a:t>Published a </a:t>
            </a:r>
            <a:r>
              <a:rPr lang="en-US" sz="1200" dirty="0">
                <a:hlinkClick r:id="rId3"/>
              </a:rPr>
              <a:t>fact sheet for SERCs, TERCs and LEPCs</a:t>
            </a:r>
            <a:r>
              <a:rPr lang="en-US" sz="1200" dirty="0"/>
              <a:t> to provide guidance on the EPCRA revisions required by AWIA </a:t>
            </a:r>
          </a:p>
          <a:p>
            <a:pPr marL="171450" indent="-171450">
              <a:spcBef>
                <a:spcPts val="0"/>
              </a:spcBef>
              <a:spcAft>
                <a:spcPts val="900"/>
              </a:spcAft>
              <a:buFont typeface="Arial" panose="020B0604020202020204" pitchFamily="34" charset="0"/>
              <a:buChar char="•"/>
            </a:pPr>
            <a:r>
              <a:rPr lang="en-US" sz="1200" dirty="0"/>
              <a:t>Published companion </a:t>
            </a:r>
            <a:r>
              <a:rPr lang="en-US" sz="1200" dirty="0">
                <a:hlinkClick r:id="rId4"/>
              </a:rPr>
              <a:t>fact sheet for state primacy agencies and community water systems </a:t>
            </a:r>
            <a:r>
              <a:rPr lang="en-US" sz="1200" dirty="0"/>
              <a:t>on the EPCRA revisions required by AWIA</a:t>
            </a:r>
          </a:p>
          <a:p>
            <a:pPr marL="171450" indent="-171450">
              <a:spcBef>
                <a:spcPts val="0"/>
              </a:spcBef>
              <a:spcAft>
                <a:spcPts val="900"/>
              </a:spcAft>
              <a:buFont typeface="Arial" panose="020B0604020202020204" pitchFamily="34" charset="0"/>
              <a:buChar char="•"/>
            </a:pPr>
            <a:r>
              <a:rPr lang="en-US" sz="1200" dirty="0"/>
              <a:t>Compiling a list of frequently asked questions and plan to publish a document to ensure consistency of responses</a:t>
            </a:r>
          </a:p>
          <a:p>
            <a:pPr marL="171450" indent="-171450">
              <a:spcBef>
                <a:spcPts val="0"/>
              </a:spcBef>
              <a:spcAft>
                <a:spcPts val="900"/>
              </a:spcAft>
              <a:buFont typeface="Arial" panose="020B0604020202020204" pitchFamily="34" charset="0"/>
              <a:buChar char="•"/>
            </a:pPr>
            <a:r>
              <a:rPr lang="en-US" sz="1200" dirty="0"/>
              <a:t>Providing webinars and in-person training to community water systems, state primacy agencies, EPA emergency responders, SERCs, TERCs and LEPCs</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153</a:t>
            </a:fld>
            <a:endParaRPr lang="en-US"/>
          </a:p>
        </p:txBody>
      </p:sp>
    </p:spTree>
    <p:extLst>
      <p:ext uri="{BB962C8B-B14F-4D97-AF65-F5344CB8AC3E}">
        <p14:creationId xmlns:p14="http://schemas.microsoft.com/office/powerpoint/2010/main" val="3196382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Download the Route to Resilience Tool  to get started.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EPA’s Route to Resilience Tool (</a:t>
            </a:r>
            <a:r>
              <a:rPr lang="en-US" sz="1200" b="0" i="0" kern="1200" dirty="0" err="1">
                <a:solidFill>
                  <a:schemeClr val="tx1"/>
                </a:solidFill>
                <a:effectLst/>
                <a:latin typeface="+mn-lt"/>
                <a:ea typeface="+mn-ea"/>
                <a:cs typeface="+mn-cs"/>
              </a:rPr>
              <a:t>RtoR</a:t>
            </a:r>
            <a:r>
              <a:rPr lang="en-US" sz="1200" b="0" i="0" kern="1200" dirty="0">
                <a:solidFill>
                  <a:schemeClr val="tx1"/>
                </a:solidFill>
                <a:effectLst/>
                <a:latin typeface="+mn-lt"/>
                <a:ea typeface="+mn-ea"/>
                <a:cs typeface="+mn-cs"/>
              </a:rPr>
              <a:t>) uses brief videos and an easy to navigate interface to guide users through the process of building their own unique Roadmap to Resilience report.  The </a:t>
            </a:r>
            <a:r>
              <a:rPr lang="en-US" sz="1200" b="0" i="0" kern="1200" dirty="0" err="1">
                <a:solidFill>
                  <a:schemeClr val="tx1"/>
                </a:solidFill>
                <a:effectLst/>
                <a:latin typeface="+mn-lt"/>
                <a:ea typeface="+mn-ea"/>
                <a:cs typeface="+mn-cs"/>
              </a:rPr>
              <a:t>RtoR</a:t>
            </a:r>
            <a:r>
              <a:rPr lang="en-US" sz="1200" b="0" i="0" kern="1200" dirty="0">
                <a:solidFill>
                  <a:schemeClr val="tx1"/>
                </a:solidFill>
                <a:effectLst/>
                <a:latin typeface="+mn-lt"/>
                <a:ea typeface="+mn-ea"/>
                <a:cs typeface="+mn-cs"/>
              </a:rPr>
              <a:t> presents five stops along the “Route” (Assess, Plan, Train, Respond, and Recover) where utility personnel learn what it means for their utility to be resilient, and what tools and resources are available for their utility  to become resilient. </a:t>
            </a:r>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15</a:t>
            </a:fld>
            <a:endParaRPr lang="en-US"/>
          </a:p>
        </p:txBody>
      </p:sp>
    </p:spTree>
    <p:extLst>
      <p:ext uri="{BB962C8B-B14F-4D97-AF65-F5344CB8AC3E}">
        <p14:creationId xmlns:p14="http://schemas.microsoft.com/office/powerpoint/2010/main" val="49975686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indent="0">
              <a:buNone/>
            </a:pPr>
            <a:r>
              <a:rPr lang="en-US" altLang="en-US" b="1" dirty="0"/>
              <a:t>The Source Water Collaborative:</a:t>
            </a:r>
          </a:p>
          <a:p>
            <a:pPr marL="171450" indent="-171450">
              <a:spcBef>
                <a:spcPts val="0"/>
              </a:spcBef>
              <a:spcAft>
                <a:spcPts val="900"/>
              </a:spcAft>
              <a:buFont typeface="Arial" panose="020B0604020202020204" pitchFamily="34" charset="0"/>
              <a:buChar char="•"/>
            </a:pPr>
            <a:r>
              <a:rPr lang="en-US" dirty="0"/>
              <a:t>The Source Water Collaborative (SWC) is comprised of 28 organizations that have united to protect drinking water at its source</a:t>
            </a:r>
          </a:p>
          <a:p>
            <a:pPr marL="171450" indent="-171450">
              <a:spcBef>
                <a:spcPts val="0"/>
              </a:spcBef>
              <a:spcAft>
                <a:spcPts val="900"/>
              </a:spcAft>
              <a:buFont typeface="Arial" panose="020B0604020202020204" pitchFamily="34" charset="0"/>
              <a:buChar char="•"/>
            </a:pPr>
            <a:r>
              <a:rPr lang="en-US" dirty="0"/>
              <a:t>A subgroup of the SWC was formed to work on outreach for AWIA Section 2018. It is comprised of 10 agencies </a:t>
            </a:r>
          </a:p>
          <a:p>
            <a:pPr marL="628650" lvl="1" indent="-171450">
              <a:spcBef>
                <a:spcPts val="0"/>
              </a:spcBef>
              <a:spcAft>
                <a:spcPts val="900"/>
              </a:spcAft>
              <a:buFont typeface="Arial" panose="020B0604020202020204" pitchFamily="34" charset="0"/>
              <a:buChar char="•"/>
            </a:pPr>
            <a:r>
              <a:rPr lang="en-US" dirty="0"/>
              <a:t>The 10 agencies are:</a:t>
            </a:r>
          </a:p>
          <a:p>
            <a:pPr marL="1085850" lvl="2" indent="-171450">
              <a:spcBef>
                <a:spcPts val="0"/>
              </a:spcBef>
              <a:spcAft>
                <a:spcPts val="900"/>
              </a:spcAft>
              <a:buFont typeface="Arial" panose="020B0604020202020204" pitchFamily="34" charset="0"/>
              <a:buChar char="•"/>
            </a:pPr>
            <a:r>
              <a:rPr lang="en-US" dirty="0"/>
              <a:t>EPA, </a:t>
            </a:r>
          </a:p>
          <a:p>
            <a:pPr marL="1085850" lvl="2" indent="-171450">
              <a:spcBef>
                <a:spcPts val="0"/>
              </a:spcBef>
              <a:spcAft>
                <a:spcPts val="900"/>
              </a:spcAft>
              <a:buFont typeface="Arial" panose="020B0604020202020204" pitchFamily="34" charset="0"/>
              <a:buChar char="•"/>
            </a:pPr>
            <a:r>
              <a:rPr lang="en-US" dirty="0"/>
              <a:t>American Water Works Association (AWWA)</a:t>
            </a:r>
          </a:p>
          <a:p>
            <a:pPr marL="1085850" lvl="2" indent="-171450">
              <a:spcBef>
                <a:spcPts val="0"/>
              </a:spcBef>
              <a:spcAft>
                <a:spcPts val="900"/>
              </a:spcAft>
              <a:buFont typeface="Arial" panose="020B0604020202020204" pitchFamily="34" charset="0"/>
              <a:buChar char="•"/>
            </a:pPr>
            <a:r>
              <a:rPr lang="en-US" dirty="0"/>
              <a:t>Association of State Drinking Water Administrators (ASDWA)</a:t>
            </a:r>
          </a:p>
          <a:p>
            <a:pPr marL="1085850" lvl="2" indent="-171450">
              <a:spcBef>
                <a:spcPts val="0"/>
              </a:spcBef>
              <a:spcAft>
                <a:spcPts val="900"/>
              </a:spcAft>
              <a:buFont typeface="Arial" panose="020B0604020202020204" pitchFamily="34" charset="0"/>
              <a:buChar char="•"/>
            </a:pPr>
            <a:r>
              <a:rPr lang="en-US" dirty="0"/>
              <a:t>Rural Water Association (RWA)</a:t>
            </a:r>
          </a:p>
          <a:p>
            <a:pPr marL="1085850" lvl="2" indent="-171450">
              <a:spcBef>
                <a:spcPts val="0"/>
              </a:spcBef>
              <a:spcAft>
                <a:spcPts val="900"/>
              </a:spcAft>
              <a:buFont typeface="Arial" panose="020B0604020202020204" pitchFamily="34" charset="0"/>
              <a:buChar char="•"/>
            </a:pPr>
            <a:r>
              <a:rPr lang="en-US" dirty="0"/>
              <a:t>Ground Water Protection Council (GWPC), </a:t>
            </a:r>
          </a:p>
          <a:p>
            <a:pPr marL="1085850" lvl="2" indent="-171450">
              <a:spcBef>
                <a:spcPts val="0"/>
              </a:spcBef>
              <a:spcAft>
                <a:spcPts val="900"/>
              </a:spcAft>
              <a:buFont typeface="Arial" panose="020B0604020202020204" pitchFamily="34" charset="0"/>
              <a:buChar char="•"/>
            </a:pPr>
            <a:r>
              <a:rPr lang="en-US" dirty="0"/>
              <a:t>Clean Water Action (CWA)</a:t>
            </a:r>
          </a:p>
          <a:p>
            <a:pPr marL="1085850" lvl="2" indent="-171450">
              <a:spcBef>
                <a:spcPts val="0"/>
              </a:spcBef>
              <a:spcAft>
                <a:spcPts val="900"/>
              </a:spcAft>
              <a:buFont typeface="Arial" panose="020B0604020202020204" pitchFamily="34" charset="0"/>
              <a:buChar char="•"/>
            </a:pPr>
            <a:r>
              <a:rPr lang="en-US" dirty="0"/>
              <a:t>Rural Community Assistance Partnership (RCAP)</a:t>
            </a:r>
          </a:p>
          <a:p>
            <a:pPr marL="1085850" lvl="2" indent="-171450">
              <a:spcBef>
                <a:spcPts val="0"/>
              </a:spcBef>
              <a:spcAft>
                <a:spcPts val="900"/>
              </a:spcAft>
              <a:buFont typeface="Arial" panose="020B0604020202020204" pitchFamily="34" charset="0"/>
              <a:buChar char="•"/>
            </a:pPr>
            <a:r>
              <a:rPr lang="en-US" dirty="0"/>
              <a:t>Association of Metropolitan Water Agencies (AMWA)</a:t>
            </a:r>
          </a:p>
          <a:p>
            <a:pPr marL="1085850" lvl="2" indent="-171450">
              <a:spcBef>
                <a:spcPts val="0"/>
              </a:spcBef>
              <a:spcAft>
                <a:spcPts val="900"/>
              </a:spcAft>
              <a:buFont typeface="Arial" panose="020B0604020202020204" pitchFamily="34" charset="0"/>
              <a:buChar char="•"/>
            </a:pPr>
            <a:r>
              <a:rPr lang="en-US" dirty="0"/>
              <a:t>Water Systems Council</a:t>
            </a:r>
          </a:p>
          <a:p>
            <a:pPr marL="1085850" lvl="2" indent="-171450">
              <a:spcBef>
                <a:spcPts val="0"/>
              </a:spcBef>
              <a:spcAft>
                <a:spcPts val="900"/>
              </a:spcAft>
              <a:buFont typeface="Arial" panose="020B0604020202020204" pitchFamily="34" charset="0"/>
              <a:buChar char="•"/>
            </a:pPr>
            <a:r>
              <a:rPr lang="en-US" dirty="0"/>
              <a:t>Association of State and Territorial Health Offices (ASTHO)</a:t>
            </a:r>
          </a:p>
          <a:p>
            <a:pPr marL="1085850" lvl="2" indent="-171450">
              <a:spcBef>
                <a:spcPts val="0"/>
              </a:spcBef>
              <a:spcAft>
                <a:spcPts val="900"/>
              </a:spcAft>
              <a:buFont typeface="Arial" panose="020B0604020202020204" pitchFamily="34" charset="0"/>
              <a:buChar char="•"/>
            </a:pPr>
            <a:r>
              <a:rPr lang="en-US" dirty="0"/>
              <a:t>U.S. Geological Survey</a:t>
            </a:r>
          </a:p>
          <a:p>
            <a:pPr marL="1085850" lvl="2" indent="-171450">
              <a:spcBef>
                <a:spcPts val="0"/>
              </a:spcBef>
              <a:spcAft>
                <a:spcPts val="900"/>
              </a:spcAft>
              <a:buFont typeface="Arial" panose="020B0604020202020204" pitchFamily="34" charset="0"/>
              <a:buChar char="•"/>
            </a:pPr>
            <a:r>
              <a:rPr lang="en-US" dirty="0"/>
              <a:t>The former president of the National Association of SARA Title III Program Officials (NASTTPO)</a:t>
            </a:r>
          </a:p>
          <a:p>
            <a:pPr marL="171450" indent="-171450">
              <a:spcBef>
                <a:spcPts val="0"/>
              </a:spcBef>
              <a:spcAft>
                <a:spcPts val="900"/>
              </a:spcAft>
              <a:buFont typeface="Arial" panose="020B0604020202020204" pitchFamily="34" charset="0"/>
              <a:buChar char="•"/>
            </a:pPr>
            <a:r>
              <a:rPr lang="en-US" dirty="0"/>
              <a:t>Hold calls to provide updates on training and products, go over goals of the subgroup and brainstorm ideas for outreach. Will continue to hold meetings to determine the best ways to coordinate and conduct outreach to the water sector</a:t>
            </a:r>
            <a:endParaRPr lang="en-US" altLang="en-US" sz="1200"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154</a:t>
            </a:fld>
            <a:endParaRPr lang="en-US"/>
          </a:p>
        </p:txBody>
      </p:sp>
    </p:spTree>
    <p:extLst>
      <p:ext uri="{BB962C8B-B14F-4D97-AF65-F5344CB8AC3E}">
        <p14:creationId xmlns:p14="http://schemas.microsoft.com/office/powerpoint/2010/main" val="40631854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indent="0">
              <a:buNone/>
            </a:pPr>
            <a:r>
              <a:rPr lang="en-US" altLang="en-US" b="1" dirty="0"/>
              <a:t>AWIA Section 2018 amends EPCRA to:</a:t>
            </a:r>
          </a:p>
          <a:p>
            <a:pPr marL="285750" indent="-285750">
              <a:buFont typeface="Arial" panose="020B0604020202020204" pitchFamily="34" charset="0"/>
              <a:buChar char="•"/>
            </a:pPr>
            <a:r>
              <a:rPr lang="en-US" altLang="en-US" sz="1700" dirty="0"/>
              <a:t>Require emergency notifications to be forwarded to state drinking water primacy agencies, and for those primacy agencies to forward the notifications to affected community water systems</a:t>
            </a:r>
          </a:p>
          <a:p>
            <a:pPr marL="285750" indent="-285750">
              <a:buFont typeface="Arial" panose="020B0604020202020204" pitchFamily="34" charset="0"/>
              <a:buChar char="•"/>
            </a:pPr>
            <a:r>
              <a:rPr lang="en-US" altLang="en-US" sz="1700" dirty="0"/>
              <a:t>Require community water systems to be granted access to Tier 2 chemical data</a:t>
            </a:r>
          </a:p>
          <a:p>
            <a:pPr marL="285750" indent="-285750">
              <a:buFont typeface="Arial" panose="020B0604020202020204" pitchFamily="34" charset="0"/>
              <a:buChar char="•"/>
            </a:pPr>
            <a:r>
              <a:rPr lang="en-US" altLang="en-US" sz="1700" dirty="0"/>
              <a:t>Increase the resilience of the water sector and to mitigate effects from any hazardous chemical releases on a community’s source of drinking water</a:t>
            </a:r>
            <a:endParaRPr lang="en-US" sz="2800"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155</a:t>
            </a:fld>
            <a:endParaRPr lang="en-US"/>
          </a:p>
        </p:txBody>
      </p:sp>
    </p:spTree>
    <p:extLst>
      <p:ext uri="{BB962C8B-B14F-4D97-AF65-F5344CB8AC3E}">
        <p14:creationId xmlns:p14="http://schemas.microsoft.com/office/powerpoint/2010/main" val="414817766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156</a:t>
            </a:fld>
            <a:endParaRPr lang="en-US"/>
          </a:p>
        </p:txBody>
      </p:sp>
    </p:spTree>
    <p:extLst>
      <p:ext uri="{BB962C8B-B14F-4D97-AF65-F5344CB8AC3E}">
        <p14:creationId xmlns:p14="http://schemas.microsoft.com/office/powerpoint/2010/main" val="59141425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157</a:t>
            </a:fld>
            <a:endParaRPr lang="en-US"/>
          </a:p>
        </p:txBody>
      </p:sp>
    </p:spTree>
    <p:extLst>
      <p:ext uri="{BB962C8B-B14F-4D97-AF65-F5344CB8AC3E}">
        <p14:creationId xmlns:p14="http://schemas.microsoft.com/office/powerpoint/2010/main" val="65132583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FB3F1709-43F8-492A-AA07-BC8F673B8001}" type="slidenum">
              <a:rPr lang="en-US" smtClean="0"/>
              <a:t>158</a:t>
            </a:fld>
            <a:endParaRPr lang="en-US"/>
          </a:p>
        </p:txBody>
      </p:sp>
    </p:spTree>
    <p:extLst>
      <p:ext uri="{BB962C8B-B14F-4D97-AF65-F5344CB8AC3E}">
        <p14:creationId xmlns:p14="http://schemas.microsoft.com/office/powerpoint/2010/main" val="1903152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NOTE TO TRAINER: Please use natural hazards for your area.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16</a:t>
            </a:fld>
            <a:endParaRPr lang="en-US"/>
          </a:p>
        </p:txBody>
      </p:sp>
    </p:spTree>
    <p:extLst>
      <p:ext uri="{BB962C8B-B14F-4D97-AF65-F5344CB8AC3E}">
        <p14:creationId xmlns:p14="http://schemas.microsoft.com/office/powerpoint/2010/main" val="43584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NOTE TO TRAINER: Please use natural hazards for your area.</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17</a:t>
            </a:fld>
            <a:endParaRPr lang="en-US"/>
          </a:p>
        </p:txBody>
      </p:sp>
    </p:spTree>
    <p:extLst>
      <p:ext uri="{BB962C8B-B14F-4D97-AF65-F5344CB8AC3E}">
        <p14:creationId xmlns:p14="http://schemas.microsoft.com/office/powerpoint/2010/main" val="1784325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Please view this video as an example of one of tools that EOA has developed to support utilities in planning to mitigate against the threat of flooding. EPA has other guides to address drought, power outages, earthquake and other hazards you utility might face. </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18</a:t>
            </a:fld>
            <a:endParaRPr lang="en-US"/>
          </a:p>
        </p:txBody>
      </p:sp>
    </p:spTree>
    <p:extLst>
      <p:ext uri="{BB962C8B-B14F-4D97-AF65-F5344CB8AC3E}">
        <p14:creationId xmlns:p14="http://schemas.microsoft.com/office/powerpoint/2010/main" val="735098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The grant funding that is stated in the law has not yet been appropriated by Congress.</a:t>
            </a:r>
          </a:p>
          <a:p>
            <a:endParaRPr lang="en-US" dirty="0"/>
          </a:p>
          <a:p>
            <a:r>
              <a:rPr lang="en-US" dirty="0"/>
              <a:t>Alternatively, water systems can access funding through the drinking water state revolving fund program. These funds can be used to conduct a risk assessment since it addresses resilience of the system and the risk assessment may yield a project that the utility may want to invest in to improve the overall system resilience. </a:t>
            </a:r>
          </a:p>
          <a:p>
            <a:endParaRPr lang="en-US" dirty="0"/>
          </a:p>
          <a:p>
            <a:r>
              <a:rPr lang="en-US" dirty="0"/>
              <a:t>Each state will manage this differently. Please check with your state to see if they have set aside funds for this function specifically either with direct contractor or with reimbursements.</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19</a:t>
            </a:fld>
            <a:endParaRPr lang="en-US"/>
          </a:p>
        </p:txBody>
      </p:sp>
    </p:spTree>
    <p:extLst>
      <p:ext uri="{BB962C8B-B14F-4D97-AF65-F5344CB8AC3E}">
        <p14:creationId xmlns:p14="http://schemas.microsoft.com/office/powerpoint/2010/main" val="3216155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742950" lvl="1" indent="-285750">
              <a:spcBef>
                <a:spcPts val="1000"/>
              </a:spcBef>
              <a:buClr>
                <a:prstClr val="black">
                  <a:lumMod val="65000"/>
                  <a:lumOff val="35000"/>
                </a:prstClr>
              </a:buClr>
              <a:buSzPct val="80000"/>
              <a:buFont typeface="Wingdings" panose="05000000000000000000" pitchFamily="2" charset="2"/>
              <a:buChar char="§"/>
            </a:pPr>
            <a:r>
              <a:rPr lang="en-US" sz="1400" dirty="0">
                <a:solidFill>
                  <a:prstClr val="black">
                    <a:lumMod val="75000"/>
                    <a:lumOff val="25000"/>
                  </a:prstClr>
                </a:solidFill>
              </a:rPr>
              <a:t>Note: Be sure to state some very encouraging words to everyone in the class to validate their ability to conduct a risk assessment and develop/update an emergency response plan in order to motivate them to model positive learning behaviors. </a:t>
            </a:r>
          </a:p>
          <a:p>
            <a:pPr marL="742950" lvl="1" indent="-285750">
              <a:spcBef>
                <a:spcPts val="1000"/>
              </a:spcBef>
              <a:buClr>
                <a:prstClr val="black">
                  <a:lumMod val="65000"/>
                  <a:lumOff val="35000"/>
                </a:prstClr>
              </a:buClr>
              <a:buSzPct val="80000"/>
              <a:buFont typeface="Wingdings" panose="05000000000000000000" pitchFamily="2" charset="2"/>
              <a:buChar char="§"/>
            </a:pPr>
            <a:r>
              <a:rPr lang="en-US" sz="1400" dirty="0">
                <a:solidFill>
                  <a:prstClr val="black">
                    <a:lumMod val="75000"/>
                    <a:lumOff val="25000"/>
                  </a:prstClr>
                </a:solidFill>
              </a:rPr>
              <a:t>In preparation for the course, have a copy of attendee names and call out names and organization while in discussion to make course participants comfortable. </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2</a:t>
            </a:fld>
            <a:endParaRPr lang="en-US"/>
          </a:p>
        </p:txBody>
      </p:sp>
    </p:spTree>
    <p:extLst>
      <p:ext uri="{BB962C8B-B14F-4D97-AF65-F5344CB8AC3E}">
        <p14:creationId xmlns:p14="http://schemas.microsoft.com/office/powerpoint/2010/main" val="1043612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Read the slide directly</a:t>
            </a:r>
          </a:p>
        </p:txBody>
      </p:sp>
      <p:sp>
        <p:nvSpPr>
          <p:cNvPr id="4" name="Slide Number Placeholder 3"/>
          <p:cNvSpPr>
            <a:spLocks noGrp="1"/>
          </p:cNvSpPr>
          <p:nvPr>
            <p:ph type="sldNum" sz="quarter" idx="5"/>
          </p:nvPr>
        </p:nvSpPr>
        <p:spPr/>
        <p:txBody>
          <a:bodyPr/>
          <a:lstStyle/>
          <a:p>
            <a:fld id="{FB3F1709-43F8-492A-AA07-BC8F673B8001}" type="slidenum">
              <a:rPr lang="en-US" smtClean="0"/>
              <a:t>20</a:t>
            </a:fld>
            <a:endParaRPr lang="en-US"/>
          </a:p>
        </p:txBody>
      </p:sp>
    </p:spTree>
    <p:extLst>
      <p:ext uri="{BB962C8B-B14F-4D97-AF65-F5344CB8AC3E}">
        <p14:creationId xmlns:p14="http://schemas.microsoft.com/office/powerpoint/2010/main" val="678001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Poll Title: Quiz 1: True or False -- AWIA Section 2013 is an amendment to the Clean Water Act.
https://www.polleverywhere.com/multiple_choice_polls/XIetpifQA6fB5Q3aAkCtA</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21</a:t>
            </a:fld>
            <a:endParaRPr lang="en-US"/>
          </a:p>
        </p:txBody>
      </p:sp>
    </p:spTree>
    <p:extLst>
      <p:ext uri="{BB962C8B-B14F-4D97-AF65-F5344CB8AC3E}">
        <p14:creationId xmlns:p14="http://schemas.microsoft.com/office/powerpoint/2010/main" val="172264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Poll Title: Quiz 2: Your utility serves a population size of 4,000. Are you required to certify completion of your risk assessment?
https://www.polleverywhere.com/multiple_choice_polls/SZdIDAgWzlU21W25FNRbd</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22</a:t>
            </a:fld>
            <a:endParaRPr lang="en-US"/>
          </a:p>
        </p:txBody>
      </p:sp>
    </p:spTree>
    <p:extLst>
      <p:ext uri="{BB962C8B-B14F-4D97-AF65-F5344CB8AC3E}">
        <p14:creationId xmlns:p14="http://schemas.microsoft.com/office/powerpoint/2010/main" val="2405509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Poll Title: Quiz 3: Your utility is a combined water system. Does your AWIA-compliant risk assessment have to cover the drinking water and wastewater side of the operation?
https://www.polleverywhere.com/multiple_choice_polls/RrlTYAWqhznvYPqAaTJ2l</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23</a:t>
            </a:fld>
            <a:endParaRPr lang="en-US"/>
          </a:p>
        </p:txBody>
      </p:sp>
    </p:spTree>
    <p:extLst>
      <p:ext uri="{BB962C8B-B14F-4D97-AF65-F5344CB8AC3E}">
        <p14:creationId xmlns:p14="http://schemas.microsoft.com/office/powerpoint/2010/main" val="2200299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With that as an overview of AWIA and the importance of these new requirements, let’s move on to discussing your risk and resilience assessments. </a:t>
            </a:r>
          </a:p>
          <a:p>
            <a:endParaRPr lang="en-US" dirty="0"/>
          </a:p>
          <a:p>
            <a:r>
              <a:rPr lang="en-US" sz="1200" i="1" dirty="0"/>
              <a:t>(NOTE: Ask this question of the audience before explaining to see if they have sufficient knowledge of the concepts)</a:t>
            </a:r>
          </a:p>
          <a:p>
            <a:r>
              <a:rPr lang="en-US" sz="1200" i="0" dirty="0"/>
              <a:t>Before we jump in, how do you think that a risk assessment can help your utility? </a:t>
            </a:r>
            <a:r>
              <a:rPr lang="en-US" sz="1200" i="1" dirty="0"/>
              <a:t>(Call on several people to provide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24</a:t>
            </a:fld>
            <a:endParaRPr lang="en-US"/>
          </a:p>
        </p:txBody>
      </p:sp>
    </p:spTree>
    <p:extLst>
      <p:ext uri="{BB962C8B-B14F-4D97-AF65-F5344CB8AC3E}">
        <p14:creationId xmlns:p14="http://schemas.microsoft.com/office/powerpoint/2010/main" val="3947670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endParaRPr lang="en-US" sz="1200" i="1" dirty="0"/>
          </a:p>
          <a:p>
            <a:r>
              <a:rPr lang="en-US" sz="1200" i="0" dirty="0"/>
              <a:t>Correct! You don’t know what you don’t know, so a risk assessment will help to identify those risks specific to your utility. Knowing the types of risks and potential for those risks is crucial for developing plans to prepare for those risks. For natural disasters, use data from your area to determine the likelihood of earthquakes, floods, drought, etc.</a:t>
            </a:r>
          </a:p>
          <a:p>
            <a:endParaRPr lang="en-US" sz="1200" i="0" dirty="0"/>
          </a:p>
          <a:p>
            <a:r>
              <a:rPr lang="en-US" sz="1200" i="0" dirty="0"/>
              <a:t>Once you know all your risks, you can put measures in place to mitigate those risks and make your utility more resilience. </a:t>
            </a:r>
            <a:endParaRPr lang="en-US" i="0"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25</a:t>
            </a:fld>
            <a:endParaRPr lang="en-US"/>
          </a:p>
        </p:txBody>
      </p:sp>
    </p:spTree>
    <p:extLst>
      <p:ext uri="{BB962C8B-B14F-4D97-AF65-F5344CB8AC3E}">
        <p14:creationId xmlns:p14="http://schemas.microsoft.com/office/powerpoint/2010/main" val="579144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i="0" dirty="0"/>
              <a:t>A risk and resilience assessment shall include:</a:t>
            </a:r>
          </a:p>
          <a:p>
            <a:r>
              <a:rPr lang="en-US" sz="1200" b="0" i="0" kern="1200" dirty="0">
                <a:solidFill>
                  <a:schemeClr val="tx1"/>
                </a:solidFill>
                <a:effectLst/>
                <a:latin typeface="+mn-lt"/>
                <a:ea typeface="+mn-ea"/>
                <a:cs typeface="+mn-cs"/>
              </a:rPr>
              <a:t>-the risk to the system from malevolent acts and natural hazards;</a:t>
            </a:r>
          </a:p>
          <a:p>
            <a:r>
              <a:rPr lang="en-US" sz="1200" b="0" i="0" kern="1200" dirty="0">
                <a:solidFill>
                  <a:schemeClr val="tx1"/>
                </a:solidFill>
                <a:effectLst/>
                <a:latin typeface="+mn-lt"/>
                <a:ea typeface="+mn-ea"/>
                <a:cs typeface="+mn-cs"/>
              </a:rPr>
              <a:t>-the resilience of the pipes and constructed conveyances, physical barriers, source water, water collection and intake, pretreatment, treatment, storage and distribution facilities, electronic, computer, or other automated systems (including the security of such systems) which are utilized by the system;</a:t>
            </a:r>
          </a:p>
          <a:p>
            <a:r>
              <a:rPr lang="en-US" sz="1200" b="0" i="0" kern="1200" dirty="0">
                <a:solidFill>
                  <a:schemeClr val="tx1"/>
                </a:solidFill>
                <a:effectLst/>
                <a:latin typeface="+mn-lt"/>
                <a:ea typeface="+mn-ea"/>
                <a:cs typeface="+mn-cs"/>
              </a:rPr>
              <a:t>-the monitoring practices of the system;</a:t>
            </a:r>
          </a:p>
          <a:p>
            <a:r>
              <a:rPr lang="en-US" sz="1200" b="0" i="0" kern="1200" dirty="0">
                <a:solidFill>
                  <a:schemeClr val="tx1"/>
                </a:solidFill>
                <a:effectLst/>
                <a:latin typeface="+mn-lt"/>
                <a:ea typeface="+mn-ea"/>
                <a:cs typeface="+mn-cs"/>
              </a:rPr>
              <a:t>-the financial infrastructure of the system;</a:t>
            </a:r>
          </a:p>
          <a:p>
            <a:r>
              <a:rPr lang="en-US" sz="1200" b="0" i="0" kern="1200" dirty="0">
                <a:solidFill>
                  <a:schemeClr val="tx1"/>
                </a:solidFill>
                <a:effectLst/>
                <a:latin typeface="+mn-lt"/>
                <a:ea typeface="+mn-ea"/>
                <a:cs typeface="+mn-cs"/>
              </a:rPr>
              <a:t>-the use, storage, or handling of various chemicals by the system; and</a:t>
            </a:r>
          </a:p>
          <a:p>
            <a:r>
              <a:rPr lang="en-US" sz="1200" b="0" i="0" kern="1200" dirty="0">
                <a:solidFill>
                  <a:schemeClr val="tx1"/>
                </a:solidFill>
                <a:effectLst/>
                <a:latin typeface="+mn-lt"/>
                <a:ea typeface="+mn-ea"/>
                <a:cs typeface="+mn-cs"/>
              </a:rPr>
              <a:t>-the operation and maintenance of the system.</a:t>
            </a:r>
          </a:p>
          <a:p>
            <a:r>
              <a:rPr lang="en-US" sz="1200" b="0" i="0" kern="1200" dirty="0">
                <a:solidFill>
                  <a:schemeClr val="tx1"/>
                </a:solidFill>
                <a:effectLst/>
                <a:latin typeface="+mn-lt"/>
                <a:ea typeface="+mn-ea"/>
                <a:cs typeface="+mn-cs"/>
              </a:rPr>
              <a:t>The assessment may include an evaluation of capital and operational needs for risk and resilience management for the system.</a:t>
            </a:r>
          </a:p>
          <a:p>
            <a:r>
              <a:rPr lang="en-US" sz="1200" b="0" i="0" kern="1200" dirty="0">
                <a:solidFill>
                  <a:schemeClr val="tx1"/>
                </a:solidFill>
                <a:effectLst/>
                <a:latin typeface="+mn-lt"/>
                <a:ea typeface="+mn-ea"/>
                <a:cs typeface="+mn-cs"/>
              </a:rPr>
              <a:t>In addition, the risk assessment should consider and address risks at any consecutive systems that could impact the water system.</a:t>
            </a:r>
          </a:p>
          <a:p>
            <a:endParaRPr lang="en-US" i="0" dirty="0"/>
          </a:p>
          <a:p>
            <a:endParaRPr lang="en-US" i="1" dirty="0"/>
          </a:p>
          <a:p>
            <a:endParaRPr lang="en-US"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26</a:t>
            </a:fld>
            <a:endParaRPr lang="en-US"/>
          </a:p>
        </p:txBody>
      </p:sp>
    </p:spTree>
    <p:extLst>
      <p:ext uri="{BB962C8B-B14F-4D97-AF65-F5344CB8AC3E}">
        <p14:creationId xmlns:p14="http://schemas.microsoft.com/office/powerpoint/2010/main" val="1587766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lvl="1">
              <a:lnSpc>
                <a:spcPct val="100000"/>
              </a:lnSpc>
            </a:pPr>
            <a:r>
              <a:rPr lang="en-US" sz="1400" dirty="0">
                <a:latin typeface="Arial" panose="020B0604020202020204" pitchFamily="34" charset="0"/>
                <a:cs typeface="Arial" panose="020B0604020202020204" pitchFamily="34" charset="0"/>
              </a:rPr>
              <a:t>Assessing risk from a malevolent act to a water system asset requires estimating three parameters:</a:t>
            </a:r>
          </a:p>
          <a:p>
            <a:pPr lvl="2">
              <a:lnSpc>
                <a:spcPct val="100000"/>
              </a:lnSpc>
              <a:buAutoNum type="arabicParenBoth"/>
            </a:pPr>
            <a:r>
              <a:rPr lang="en-US" sz="1200" u="sng" dirty="0">
                <a:latin typeface="Arial" panose="020B0604020202020204" pitchFamily="34" charset="0"/>
                <a:cs typeface="Arial" panose="020B0604020202020204" pitchFamily="34" charset="0"/>
              </a:rPr>
              <a:t>Threat likelihood</a:t>
            </a:r>
            <a:r>
              <a:rPr lang="en-US" sz="1200" dirty="0">
                <a:latin typeface="Arial" panose="020B0604020202020204" pitchFamily="34" charset="0"/>
                <a:cs typeface="Arial" panose="020B0604020202020204" pitchFamily="34" charset="0"/>
              </a:rPr>
              <a:t>: the annual probability that a perpetrator will attempt to carry out the malevolent act against the facility;</a:t>
            </a:r>
          </a:p>
          <a:p>
            <a:pPr lvl="2">
              <a:lnSpc>
                <a:spcPct val="100000"/>
              </a:lnSpc>
              <a:buAutoNum type="arabicParenBoth"/>
            </a:pPr>
            <a:r>
              <a:rPr lang="en-US" sz="1200" u="sng" dirty="0">
                <a:latin typeface="Arial" panose="020B0604020202020204" pitchFamily="34" charset="0"/>
                <a:cs typeface="Arial" panose="020B0604020202020204" pitchFamily="34" charset="0"/>
              </a:rPr>
              <a:t>Vulnerability</a:t>
            </a:r>
            <a:r>
              <a:rPr lang="en-US" sz="1200" dirty="0">
                <a:latin typeface="Arial" panose="020B0604020202020204" pitchFamily="34" charset="0"/>
                <a:cs typeface="Arial" panose="020B0604020202020204" pitchFamily="34" charset="0"/>
              </a:rPr>
              <a:t>: the probability that the malevolent act will have an adverse impact on the facility; and</a:t>
            </a:r>
          </a:p>
          <a:p>
            <a:pPr lvl="2">
              <a:lnSpc>
                <a:spcPct val="100000"/>
              </a:lnSpc>
              <a:buAutoNum type="arabicParenBoth"/>
            </a:pPr>
            <a:r>
              <a:rPr lang="en-US" sz="1200" u="sng" dirty="0">
                <a:latin typeface="Arial" panose="020B0604020202020204" pitchFamily="34" charset="0"/>
                <a:cs typeface="Arial" panose="020B0604020202020204" pitchFamily="34" charset="0"/>
              </a:rPr>
              <a:t>Consequences</a:t>
            </a:r>
            <a:r>
              <a:rPr lang="en-US" sz="1200" dirty="0">
                <a:latin typeface="Arial" panose="020B0604020202020204" pitchFamily="34" charset="0"/>
                <a:cs typeface="Arial" panose="020B0604020202020204" pitchFamily="34" charset="0"/>
              </a:rPr>
              <a:t>: the public health and economic consequences resulting from the impact of the malevolent act on the facility.</a:t>
            </a:r>
            <a:endParaRPr lang="en-US" sz="1000" i="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27</a:t>
            </a:fld>
            <a:endParaRPr lang="en-US"/>
          </a:p>
        </p:txBody>
      </p:sp>
    </p:spTree>
    <p:extLst>
      <p:ext uri="{BB962C8B-B14F-4D97-AF65-F5344CB8AC3E}">
        <p14:creationId xmlns:p14="http://schemas.microsoft.com/office/powerpoint/2010/main" val="6605341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Here is the RAMCAP 7-Step Process for analyzing and managing risk and the framework that is being applied in the J100 Standard and the Baseline Threat document. </a:t>
            </a:r>
          </a:p>
          <a:p>
            <a:endParaRPr lang="en-US" dirty="0"/>
          </a:p>
          <a:p>
            <a:r>
              <a:rPr lang="en-US" dirty="0"/>
              <a:t>Step 1: Asset Characterization is determining which assets are the most critical in order to understand the assets  that if compromised could result in prolong or widespread service interruption, injuries, fatalities, detrimental economic impact or any combination thereof. </a:t>
            </a:r>
          </a:p>
          <a:p>
            <a:endParaRPr lang="en-US" dirty="0"/>
          </a:p>
          <a:p>
            <a:r>
              <a:rPr lang="en-US" dirty="0"/>
              <a:t>Step 2: Threat Characterization is identifying the threats and hazards that your utility might face based on the frequency of natural events, manmade events, dependency and proximity hazards paired with the assets identified. </a:t>
            </a:r>
          </a:p>
          <a:p>
            <a:endParaRPr lang="en-US" dirty="0"/>
          </a:p>
          <a:p>
            <a:r>
              <a:rPr lang="en-US" dirty="0"/>
              <a:t>Step 3: Consequence Analysis is determining the worst reasonable consequence for each threat-asset pair. For example which is the highest number of people who may suffer fatality or become seriously injured if an identified threat where able to impact the critical assets of the facility.</a:t>
            </a:r>
          </a:p>
          <a:p>
            <a:endParaRPr lang="en-US" dirty="0"/>
          </a:p>
          <a:p>
            <a:r>
              <a:rPr lang="en-US" dirty="0"/>
              <a:t>Step 4: Vulnerability Analysis Is the process of estimating the probability of the resulting consequences  if a certain hazard occurred. In the case of a malevolent attack is would be the probability that an attack would successfully result in an estimated number of facilities or serious injury. What are the vulnerabilities that would allow the attack to be successful?</a:t>
            </a:r>
          </a:p>
          <a:p>
            <a:endParaRPr lang="en-US" dirty="0"/>
          </a:p>
          <a:p>
            <a:r>
              <a:rPr lang="en-US" dirty="0"/>
              <a:t>Step 5: Threat Analysis is the determining the probability that a threat will occur in a year. The calculations for each of threat category is different based on different factors. </a:t>
            </a:r>
          </a:p>
          <a:p>
            <a:r>
              <a:rPr lang="en-US" dirty="0"/>
              <a:t>	For malevolent attacks the analysis is based on the adversary’s objectives, capabilities and attractiveness of the facility relative to alternative 	targets.</a:t>
            </a:r>
          </a:p>
          <a:p>
            <a:endParaRPr lang="en-US" dirty="0"/>
          </a:p>
          <a:p>
            <a:r>
              <a:rPr lang="en-US" dirty="0"/>
              <a:t>	For natural hazards the analysis is based on historical records for the specific location of the asset and future trends</a:t>
            </a:r>
          </a:p>
          <a:p>
            <a:r>
              <a:rPr lang="en-US" dirty="0"/>
              <a:t>	</a:t>
            </a:r>
          </a:p>
          <a:p>
            <a:r>
              <a:rPr lang="en-US" dirty="0"/>
              <a:t>	For dependency hazards it is based on local historical records for the frequency, severity and duration of service denials. A dependency hazard example is a water utilities reliance on the supply 	chain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For proximity hazards it is based on local situation and historical records for the frequency, severity and duration of service denials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Step 6: Risk/Resilience Analysis is the actual calculation of your current level of risk and resilience based on the products from Step 3 (Consequences), Step 4 (Vulnerability Analysis) and Step 5 (Threat 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Step 7: Risk/Resilience Management is where you decide what actions you may need to take to reduce risk and increase resilience, analyze cost associated with those actions and identify the cost-benefit 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28</a:t>
            </a:fld>
            <a:endParaRPr lang="en-US"/>
          </a:p>
        </p:txBody>
      </p:sp>
    </p:spTree>
    <p:extLst>
      <p:ext uri="{BB962C8B-B14F-4D97-AF65-F5344CB8AC3E}">
        <p14:creationId xmlns:p14="http://schemas.microsoft.com/office/powerpoint/2010/main" val="1364581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Now we will cover the Baseline Information on Malevolent Acts Relevant to Community Water System document that was released by EPA on August 1, 2019. This release was a statutory deadline established by AWIA Section. </a:t>
            </a:r>
          </a:p>
        </p:txBody>
      </p:sp>
      <p:sp>
        <p:nvSpPr>
          <p:cNvPr id="4" name="Slide Number Placeholder 3"/>
          <p:cNvSpPr>
            <a:spLocks noGrp="1"/>
          </p:cNvSpPr>
          <p:nvPr>
            <p:ph type="sldNum" sz="quarter" idx="5"/>
          </p:nvPr>
        </p:nvSpPr>
        <p:spPr/>
        <p:txBody>
          <a:bodyPr/>
          <a:lstStyle/>
          <a:p>
            <a:fld id="{FB3F1709-43F8-492A-AA07-BC8F673B8001}" type="slidenum">
              <a:rPr lang="en-US" smtClean="0"/>
              <a:t>29</a:t>
            </a:fld>
            <a:endParaRPr lang="en-US"/>
          </a:p>
        </p:txBody>
      </p:sp>
    </p:spTree>
    <p:extLst>
      <p:ext uri="{BB962C8B-B14F-4D97-AF65-F5344CB8AC3E}">
        <p14:creationId xmlns:p14="http://schemas.microsoft.com/office/powerpoint/2010/main" val="3862068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Review slide based on location and the schedule</a:t>
            </a:r>
          </a:p>
        </p:txBody>
      </p:sp>
      <p:sp>
        <p:nvSpPr>
          <p:cNvPr id="4" name="Slide Number Placeholder 3"/>
          <p:cNvSpPr>
            <a:spLocks noGrp="1"/>
          </p:cNvSpPr>
          <p:nvPr>
            <p:ph type="sldNum" sz="quarter" idx="5"/>
          </p:nvPr>
        </p:nvSpPr>
        <p:spPr/>
        <p:txBody>
          <a:bodyPr/>
          <a:lstStyle/>
          <a:p>
            <a:fld id="{FB3F1709-43F8-492A-AA07-BC8F673B8001}" type="slidenum">
              <a:rPr lang="en-US" smtClean="0"/>
              <a:t>3</a:t>
            </a:fld>
            <a:endParaRPr lang="en-US"/>
          </a:p>
        </p:txBody>
      </p:sp>
    </p:spTree>
    <p:extLst>
      <p:ext uri="{BB962C8B-B14F-4D97-AF65-F5344CB8AC3E}">
        <p14:creationId xmlns:p14="http://schemas.microsoft.com/office/powerpoint/2010/main" val="35595701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The purpose of the Baseline Threat for Malevolent Acts document is to assist CWS in identifying the types of malevolent acts that could impact CWSs and also to assist CWSs with estimating the threat likelihood.</a:t>
            </a:r>
          </a:p>
          <a:p>
            <a:endParaRPr lang="en-US" dirty="0"/>
          </a:p>
          <a:p>
            <a:r>
              <a:rPr lang="en-US" dirty="0"/>
              <a:t>In order to cover the types of malevolent acts that can occur, the Baseline Threat document pulls from the AWWA J100-10 Standard for Risk and Resilience Management of Water and Wastewater Systems which provides an extensive set of malevolent threat scenarios. These scenarios were adapted for water systems from the Risk Analysis and Management for Critical Asset Protection methodology, or RAMCAP. This methodology was developed by the American Society of Mechanical Engineers and later endorsed by the Department of Homeland Security. It is an all-hazard risk and resilience management process for critical infrastructure.</a:t>
            </a:r>
          </a:p>
          <a:p>
            <a:endParaRPr lang="en-US" dirty="0"/>
          </a:p>
          <a:p>
            <a:r>
              <a:rPr lang="en-US" dirty="0"/>
              <a:t>The J100 scenarios include physical assaults launched from the air, land or water, cyber attacks, intentional contamination; sabotage and theft. In addition the appendices include natural hazard threats</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30</a:t>
            </a:fld>
            <a:endParaRPr lang="en-US"/>
          </a:p>
        </p:txBody>
      </p:sp>
    </p:spTree>
    <p:extLst>
      <p:ext uri="{BB962C8B-B14F-4D97-AF65-F5344CB8AC3E}">
        <p14:creationId xmlns:p14="http://schemas.microsoft.com/office/powerpoint/2010/main" val="1227482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Why do we need this document?</a:t>
            </a:r>
          </a:p>
          <a:p>
            <a:endParaRPr lang="en-US" dirty="0"/>
          </a:p>
          <a:p>
            <a:r>
              <a:rPr lang="en-US" dirty="0"/>
              <a:t>Read slide</a:t>
            </a:r>
          </a:p>
        </p:txBody>
      </p:sp>
      <p:sp>
        <p:nvSpPr>
          <p:cNvPr id="4" name="Slide Number Placeholder 3"/>
          <p:cNvSpPr>
            <a:spLocks noGrp="1"/>
          </p:cNvSpPr>
          <p:nvPr>
            <p:ph type="sldNum" sz="quarter" idx="5"/>
          </p:nvPr>
        </p:nvSpPr>
        <p:spPr/>
        <p:txBody>
          <a:bodyPr/>
          <a:lstStyle/>
          <a:p>
            <a:fld id="{FB3F1709-43F8-492A-AA07-BC8F673B8001}" type="slidenum">
              <a:rPr lang="en-US" smtClean="0"/>
              <a:t>31</a:t>
            </a:fld>
            <a:endParaRPr lang="en-US"/>
          </a:p>
        </p:txBody>
      </p:sp>
    </p:spTree>
    <p:extLst>
      <p:ext uri="{BB962C8B-B14F-4D97-AF65-F5344CB8AC3E}">
        <p14:creationId xmlns:p14="http://schemas.microsoft.com/office/powerpoint/2010/main" val="39333570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your utility is tasked with conducting a comprehensive risk assessment for malevolent acts and natural hazards it can be challenging for utility staff who have limited knowledge in assessing physical and cyber security risk.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Physical attacks and intentional contamination incidents at water utilities do not occur frequently enough to establish like hood based on historic frequency.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Vandalism and theft occur more frequently but most systems do not have the data to estimate the likelihood that their utility will be targeted.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Although the intelligence and law enforcement agencies have information to identify patterns of criminal activity and other factors these sources do not focus on the likelihood of these types of incidents occurring at water utilities.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32</a:t>
            </a:fld>
            <a:endParaRPr lang="en-US"/>
          </a:p>
        </p:txBody>
      </p:sp>
    </p:spTree>
    <p:extLst>
      <p:ext uri="{BB962C8B-B14F-4D97-AF65-F5344CB8AC3E}">
        <p14:creationId xmlns:p14="http://schemas.microsoft.com/office/powerpoint/2010/main" val="28100989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Baseline Information on Malevolent Acts Approach document assists utilities by: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Limiting the number of malicious acts that a CWS must address. The document has grouped several individual malicious acts into broader categories to make the process simpler for the utility. On the next slide, I will show you an exert from the document to demonstrate how the groups were developed.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The document also provides the threat likelihood estimates for CWSs to use as a starting point to help CWSs calculate the likelihood of malevolent acts at their facility. The basis of the calculation is provided as background information.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The document also asks questions concerning general and threat-specific factors to help utilities determine if the threat likelihood at their respective utility is increased or decreased.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Finally the document provides a list of available resources to assist the utility in finding out additional information about malevolent 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33</a:t>
            </a:fld>
            <a:endParaRPr lang="en-US"/>
          </a:p>
        </p:txBody>
      </p:sp>
    </p:spTree>
    <p:extLst>
      <p:ext uri="{BB962C8B-B14F-4D97-AF65-F5344CB8AC3E}">
        <p14:creationId xmlns:p14="http://schemas.microsoft.com/office/powerpoint/2010/main" val="4030941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On this slide is a depiction of Table 6 from the Baseline Information on Malevolent Acts for Community Water System. This table covers the threat category for assault on utility-physical. The AWWA J100-10 scenarios that have been grouped into this threat category are indicated on the left. On the right, the calculated threat likelihood for water and wastewater utilities is provided along with a basis for the calculation below. </a:t>
            </a:r>
          </a:p>
        </p:txBody>
      </p:sp>
      <p:sp>
        <p:nvSpPr>
          <p:cNvPr id="4" name="Slide Number Placeholder 3"/>
          <p:cNvSpPr>
            <a:spLocks noGrp="1"/>
          </p:cNvSpPr>
          <p:nvPr>
            <p:ph type="sldNum" sz="quarter" idx="5"/>
          </p:nvPr>
        </p:nvSpPr>
        <p:spPr/>
        <p:txBody>
          <a:bodyPr/>
          <a:lstStyle/>
          <a:p>
            <a:fld id="{FB3F1709-43F8-492A-AA07-BC8F673B8001}" type="slidenum">
              <a:rPr lang="en-US" smtClean="0"/>
              <a:t>34</a:t>
            </a:fld>
            <a:endParaRPr lang="en-US"/>
          </a:p>
        </p:txBody>
      </p:sp>
    </p:spTree>
    <p:extLst>
      <p:ext uri="{BB962C8B-B14F-4D97-AF65-F5344CB8AC3E}">
        <p14:creationId xmlns:p14="http://schemas.microsoft.com/office/powerpoint/2010/main" val="3308515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Poll Title: Quiz 4: What is the risk equation?
https://www.polleverywhere.com/multiple_choice_polls/H6HkMgPrBeCh8HCa5DRWS</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35</a:t>
            </a:fld>
            <a:endParaRPr lang="en-US"/>
          </a:p>
        </p:txBody>
      </p:sp>
    </p:spTree>
    <p:extLst>
      <p:ext uri="{BB962C8B-B14F-4D97-AF65-F5344CB8AC3E}">
        <p14:creationId xmlns:p14="http://schemas.microsoft.com/office/powerpoint/2010/main" val="653532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Poll Title: Quiz 5: What document does U.S. EPA provide to assist you in assessing malevolent acts at your utility?
https://www.polleverywhere.com/multiple_choice_polls/DRco2He55QtCuK17UvL0i</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36</a:t>
            </a:fld>
            <a:endParaRPr lang="en-US"/>
          </a:p>
        </p:txBody>
      </p:sp>
    </p:spTree>
    <p:extLst>
      <p:ext uri="{BB962C8B-B14F-4D97-AF65-F5344CB8AC3E}">
        <p14:creationId xmlns:p14="http://schemas.microsoft.com/office/powerpoint/2010/main" val="6893293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37</a:t>
            </a:fld>
            <a:endParaRPr lang="en-US"/>
          </a:p>
        </p:txBody>
      </p:sp>
    </p:spTree>
    <p:extLst>
      <p:ext uri="{BB962C8B-B14F-4D97-AF65-F5344CB8AC3E}">
        <p14:creationId xmlns:p14="http://schemas.microsoft.com/office/powerpoint/2010/main" val="41813760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3F1709-43F8-492A-AA07-BC8F673B8001}" type="slidenum">
              <a:rPr lang="en-US" smtClean="0"/>
              <a:t>38</a:t>
            </a:fld>
            <a:endParaRPr lang="en-US"/>
          </a:p>
        </p:txBody>
      </p:sp>
    </p:spTree>
    <p:extLst>
      <p:ext uri="{BB962C8B-B14F-4D97-AF65-F5344CB8AC3E}">
        <p14:creationId xmlns:p14="http://schemas.microsoft.com/office/powerpoint/2010/main" val="12758876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I’ll now talk through the Vulnerability Self-Assessment Tool (or V-SAT) Web 2.0. Have any of you used VSAT before? </a:t>
            </a:r>
            <a:r>
              <a:rPr lang="en-US" i="1" dirty="0"/>
              <a:t>(Look for a show of hands)</a:t>
            </a:r>
          </a:p>
          <a:p>
            <a:endParaRPr lang="en-US" i="1" dirty="0"/>
          </a:p>
          <a:p>
            <a:r>
              <a:rPr lang="en-US" i="0" dirty="0"/>
              <a:t>This updated version can help you to develop a risk and resilience assessment for your utility. </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39</a:t>
            </a:fld>
            <a:endParaRPr lang="en-US"/>
          </a:p>
        </p:txBody>
      </p:sp>
    </p:spTree>
    <p:extLst>
      <p:ext uri="{BB962C8B-B14F-4D97-AF65-F5344CB8AC3E}">
        <p14:creationId xmlns:p14="http://schemas.microsoft.com/office/powerpoint/2010/main" val="1126094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4</a:t>
            </a:fld>
            <a:endParaRPr lang="en-US"/>
          </a:p>
        </p:txBody>
      </p:sp>
    </p:spTree>
    <p:extLst>
      <p:ext uri="{BB962C8B-B14F-4D97-AF65-F5344CB8AC3E}">
        <p14:creationId xmlns:p14="http://schemas.microsoft.com/office/powerpoint/2010/main" val="1083646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Step 1 is where you start your analysis </a:t>
            </a:r>
          </a:p>
        </p:txBody>
      </p:sp>
      <p:sp>
        <p:nvSpPr>
          <p:cNvPr id="4" name="Slide Number Placeholder 3"/>
          <p:cNvSpPr>
            <a:spLocks noGrp="1"/>
          </p:cNvSpPr>
          <p:nvPr>
            <p:ph type="sldNum" sz="quarter" idx="5"/>
          </p:nvPr>
        </p:nvSpPr>
        <p:spPr/>
        <p:txBody>
          <a:bodyPr/>
          <a:lstStyle/>
          <a:p>
            <a:fld id="{FB3F1709-43F8-492A-AA07-BC8F673B8001}" type="slidenum">
              <a:rPr lang="en-US" smtClean="0"/>
              <a:t>40</a:t>
            </a:fld>
            <a:endParaRPr lang="en-US"/>
          </a:p>
        </p:txBody>
      </p:sp>
    </p:spTree>
    <p:extLst>
      <p:ext uri="{BB962C8B-B14F-4D97-AF65-F5344CB8AC3E}">
        <p14:creationId xmlns:p14="http://schemas.microsoft.com/office/powerpoint/2010/main" val="19475477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Here is a sample utility in Colorado with a population service size of 440,000 and avg water rate of $4.55. You must enter an accurate zip code as well. </a:t>
            </a:r>
          </a:p>
        </p:txBody>
      </p:sp>
      <p:sp>
        <p:nvSpPr>
          <p:cNvPr id="4" name="Slide Number Placeholder 3"/>
          <p:cNvSpPr>
            <a:spLocks noGrp="1"/>
          </p:cNvSpPr>
          <p:nvPr>
            <p:ph type="sldNum" sz="quarter" idx="5"/>
          </p:nvPr>
        </p:nvSpPr>
        <p:spPr/>
        <p:txBody>
          <a:bodyPr/>
          <a:lstStyle/>
          <a:p>
            <a:fld id="{FB3F1709-43F8-492A-AA07-BC8F673B8001}" type="slidenum">
              <a:rPr lang="en-US" smtClean="0"/>
              <a:t>41</a:t>
            </a:fld>
            <a:endParaRPr lang="en-US"/>
          </a:p>
        </p:txBody>
      </p:sp>
    </p:spTree>
    <p:extLst>
      <p:ext uri="{BB962C8B-B14F-4D97-AF65-F5344CB8AC3E}">
        <p14:creationId xmlns:p14="http://schemas.microsoft.com/office/powerpoint/2010/main" val="38142184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Utility Resiliency Index (URI) is a risk management tool that can assess a utility's capability to respond to and recover from an incident that impacts critical operations.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calculated based on the user’s response to 12 indicator questions (which I will discuss in the next few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42</a:t>
            </a:fld>
            <a:endParaRPr lang="en-US"/>
          </a:p>
        </p:txBody>
      </p:sp>
    </p:spTree>
    <p:extLst>
      <p:ext uri="{BB962C8B-B14F-4D97-AF65-F5344CB8AC3E}">
        <p14:creationId xmlns:p14="http://schemas.microsoft.com/office/powerpoint/2010/main" val="1684549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Where is your emergency response plan? </a:t>
            </a:r>
          </a:p>
          <a:p>
            <a:endParaRPr lang="en-US" dirty="0"/>
          </a:p>
          <a:p>
            <a:r>
              <a:rPr lang="en-US" dirty="0"/>
              <a:t>Have you conducted a full-scale exercise?</a:t>
            </a:r>
          </a:p>
          <a:p>
            <a:br>
              <a:rPr lang="en-US" dirty="0"/>
            </a:br>
            <a:r>
              <a:rPr lang="en-US" dirty="0"/>
              <a:t>How many of you are trained in NIMS compliance?</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43</a:t>
            </a:fld>
            <a:endParaRPr lang="en-US"/>
          </a:p>
        </p:txBody>
      </p:sp>
    </p:spTree>
    <p:extLst>
      <p:ext uri="{BB962C8B-B14F-4D97-AF65-F5344CB8AC3E}">
        <p14:creationId xmlns:p14="http://schemas.microsoft.com/office/powerpoint/2010/main" val="22115087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Review each component</a:t>
            </a:r>
          </a:p>
        </p:txBody>
      </p:sp>
      <p:sp>
        <p:nvSpPr>
          <p:cNvPr id="4" name="Slide Number Placeholder 3"/>
          <p:cNvSpPr>
            <a:spLocks noGrp="1"/>
          </p:cNvSpPr>
          <p:nvPr>
            <p:ph type="sldNum" sz="quarter" idx="5"/>
          </p:nvPr>
        </p:nvSpPr>
        <p:spPr/>
        <p:txBody>
          <a:bodyPr/>
          <a:lstStyle/>
          <a:p>
            <a:fld id="{FB3F1709-43F8-492A-AA07-BC8F673B8001}" type="slidenum">
              <a:rPr lang="en-US" smtClean="0"/>
              <a:t>44</a:t>
            </a:fld>
            <a:endParaRPr lang="en-US"/>
          </a:p>
        </p:txBody>
      </p:sp>
    </p:spTree>
    <p:extLst>
      <p:ext uri="{BB962C8B-B14F-4D97-AF65-F5344CB8AC3E}">
        <p14:creationId xmlns:p14="http://schemas.microsoft.com/office/powerpoint/2010/main" val="37326242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Review each component</a:t>
            </a:r>
          </a:p>
        </p:txBody>
      </p:sp>
      <p:sp>
        <p:nvSpPr>
          <p:cNvPr id="4" name="Slide Number Placeholder 3"/>
          <p:cNvSpPr>
            <a:spLocks noGrp="1"/>
          </p:cNvSpPr>
          <p:nvPr>
            <p:ph type="sldNum" sz="quarter" idx="5"/>
          </p:nvPr>
        </p:nvSpPr>
        <p:spPr/>
        <p:txBody>
          <a:bodyPr/>
          <a:lstStyle/>
          <a:p>
            <a:fld id="{FB3F1709-43F8-492A-AA07-BC8F673B8001}" type="slidenum">
              <a:rPr lang="en-US" smtClean="0"/>
              <a:t>45</a:t>
            </a:fld>
            <a:endParaRPr lang="en-US"/>
          </a:p>
        </p:txBody>
      </p:sp>
    </p:spTree>
    <p:extLst>
      <p:ext uri="{BB962C8B-B14F-4D97-AF65-F5344CB8AC3E}">
        <p14:creationId xmlns:p14="http://schemas.microsoft.com/office/powerpoint/2010/main" val="37201790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This is what these questions will look like on the screen. </a:t>
            </a:r>
          </a:p>
        </p:txBody>
      </p:sp>
      <p:sp>
        <p:nvSpPr>
          <p:cNvPr id="4" name="Slide Number Placeholder 3"/>
          <p:cNvSpPr>
            <a:spLocks noGrp="1"/>
          </p:cNvSpPr>
          <p:nvPr>
            <p:ph type="sldNum" sz="quarter" idx="5"/>
          </p:nvPr>
        </p:nvSpPr>
        <p:spPr/>
        <p:txBody>
          <a:bodyPr/>
          <a:lstStyle/>
          <a:p>
            <a:fld id="{FB3F1709-43F8-492A-AA07-BC8F673B8001}" type="slidenum">
              <a:rPr lang="en-US" smtClean="0"/>
              <a:t>46</a:t>
            </a:fld>
            <a:endParaRPr lang="en-US"/>
          </a:p>
        </p:txBody>
      </p:sp>
    </p:spTree>
    <p:extLst>
      <p:ext uri="{BB962C8B-B14F-4D97-AF65-F5344CB8AC3E}">
        <p14:creationId xmlns:p14="http://schemas.microsoft.com/office/powerpoint/2010/main" val="25749783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Step 3 you are looking at your system qualitatively to identify which assets you have and which are critical, and also which threat categories you should consider. If you choose not to assess an identified asset with one of the threat categories, there is a section where you explain why. This is helpful for others who may see the final risk and resilience assessment. </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47</a:t>
            </a:fld>
            <a:endParaRPr lang="en-US"/>
          </a:p>
        </p:txBody>
      </p:sp>
    </p:spTree>
    <p:extLst>
      <p:ext uri="{BB962C8B-B14F-4D97-AF65-F5344CB8AC3E}">
        <p14:creationId xmlns:p14="http://schemas.microsoft.com/office/powerpoint/2010/main" val="32181554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This is how it appears on the VSAT tool </a:t>
            </a:r>
          </a:p>
        </p:txBody>
      </p:sp>
      <p:sp>
        <p:nvSpPr>
          <p:cNvPr id="4" name="Slide Number Placeholder 3"/>
          <p:cNvSpPr>
            <a:spLocks noGrp="1"/>
          </p:cNvSpPr>
          <p:nvPr>
            <p:ph type="sldNum" sz="quarter" idx="5"/>
          </p:nvPr>
        </p:nvSpPr>
        <p:spPr/>
        <p:txBody>
          <a:bodyPr/>
          <a:lstStyle/>
          <a:p>
            <a:fld id="{FB3F1709-43F8-492A-AA07-BC8F673B8001}" type="slidenum">
              <a:rPr lang="en-US" smtClean="0"/>
              <a:t>48</a:t>
            </a:fld>
            <a:endParaRPr lang="en-US"/>
          </a:p>
        </p:txBody>
      </p:sp>
    </p:spTree>
    <p:extLst>
      <p:ext uri="{BB962C8B-B14F-4D97-AF65-F5344CB8AC3E}">
        <p14:creationId xmlns:p14="http://schemas.microsoft.com/office/powerpoint/2010/main" val="26537224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Step 4 of VSAT is the quantitative part of the risk assessment where you look at the financial or health impacts to your facility for each asset/threat pair.</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49</a:t>
            </a:fld>
            <a:endParaRPr lang="en-US"/>
          </a:p>
        </p:txBody>
      </p:sp>
    </p:spTree>
    <p:extLst>
      <p:ext uri="{BB962C8B-B14F-4D97-AF65-F5344CB8AC3E}">
        <p14:creationId xmlns:p14="http://schemas.microsoft.com/office/powerpoint/2010/main" val="3807682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cs typeface="Calibri"/>
              </a:rPr>
              <a:t>You can opt to use a different polling mechanism for the class, even a show of hands. </a:t>
            </a:r>
          </a:p>
          <a:p>
            <a:endParaRPr lang="en-US" dirty="0">
              <a:cs typeface="Calibri"/>
            </a:endParaRPr>
          </a:p>
        </p:txBody>
      </p:sp>
      <p:sp>
        <p:nvSpPr>
          <p:cNvPr id="4" name="Slide Number Placeholder 3"/>
          <p:cNvSpPr>
            <a:spLocks noGrp="1"/>
          </p:cNvSpPr>
          <p:nvPr>
            <p:ph type="sldNum" sz="quarter" idx="5"/>
          </p:nvPr>
        </p:nvSpPr>
        <p:spPr/>
        <p:txBody>
          <a:bodyPr/>
          <a:lstStyle/>
          <a:p>
            <a:fld id="{FB3F1709-43F8-492A-AA07-BC8F673B8001}" type="slidenum">
              <a:rPr lang="en-US" smtClean="0"/>
              <a:t>5</a:t>
            </a:fld>
            <a:endParaRPr lang="en-US"/>
          </a:p>
        </p:txBody>
      </p:sp>
    </p:spTree>
    <p:extLst>
      <p:ext uri="{BB962C8B-B14F-4D97-AF65-F5344CB8AC3E}">
        <p14:creationId xmlns:p14="http://schemas.microsoft.com/office/powerpoint/2010/main" val="9456675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In this case, I have used a storage tower as the asset and my threat is a 100-yr flood.</a:t>
            </a:r>
          </a:p>
          <a:p>
            <a:endParaRPr lang="en-US" dirty="0"/>
          </a:p>
          <a:p>
            <a:r>
              <a:rPr lang="en-US" dirty="0"/>
              <a:t>This is the WHEAT section of the tool where it will use the information such as replacement cost, outage duration and service outage percentage to calculate the consequences. </a:t>
            </a:r>
          </a:p>
        </p:txBody>
      </p:sp>
      <p:sp>
        <p:nvSpPr>
          <p:cNvPr id="4" name="Slide Number Placeholder 3"/>
          <p:cNvSpPr>
            <a:spLocks noGrp="1"/>
          </p:cNvSpPr>
          <p:nvPr>
            <p:ph type="sldNum" sz="quarter" idx="5"/>
          </p:nvPr>
        </p:nvSpPr>
        <p:spPr/>
        <p:txBody>
          <a:bodyPr/>
          <a:lstStyle/>
          <a:p>
            <a:fld id="{FB3F1709-43F8-492A-AA07-BC8F673B8001}" type="slidenum">
              <a:rPr lang="en-US" smtClean="0"/>
              <a:t>50</a:t>
            </a:fld>
            <a:endParaRPr lang="en-US"/>
          </a:p>
        </p:txBody>
      </p:sp>
    </p:spTree>
    <p:extLst>
      <p:ext uri="{BB962C8B-B14F-4D97-AF65-F5344CB8AC3E}">
        <p14:creationId xmlns:p14="http://schemas.microsoft.com/office/powerpoint/2010/main" val="5723658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This is the section of VSAT that calculates the threat likelihood variable for the risk equation. In most cases for most threats it will be prepopulated. </a:t>
            </a:r>
          </a:p>
          <a:p>
            <a:endParaRPr lang="en-US" dirty="0"/>
          </a:p>
          <a:p>
            <a:r>
              <a:rPr lang="en-US" dirty="0"/>
              <a:t>For this example, the VSAT tools has pulled in FEMA flood map data and used my zip code to identify the correct estimate for a 100-yr flood for my water tower. </a:t>
            </a:r>
          </a:p>
        </p:txBody>
      </p:sp>
      <p:sp>
        <p:nvSpPr>
          <p:cNvPr id="4" name="Slide Number Placeholder 3"/>
          <p:cNvSpPr>
            <a:spLocks noGrp="1"/>
          </p:cNvSpPr>
          <p:nvPr>
            <p:ph type="sldNum" sz="quarter" idx="5"/>
          </p:nvPr>
        </p:nvSpPr>
        <p:spPr/>
        <p:txBody>
          <a:bodyPr/>
          <a:lstStyle/>
          <a:p>
            <a:fld id="{FB3F1709-43F8-492A-AA07-BC8F673B8001}" type="slidenum">
              <a:rPr lang="en-US" smtClean="0"/>
              <a:t>51</a:t>
            </a:fld>
            <a:endParaRPr lang="en-US"/>
          </a:p>
        </p:txBody>
      </p:sp>
    </p:spTree>
    <p:extLst>
      <p:ext uri="{BB962C8B-B14F-4D97-AF65-F5344CB8AC3E}">
        <p14:creationId xmlns:p14="http://schemas.microsoft.com/office/powerpoint/2010/main" val="28593730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Finally the tool calculates the vulnerability variable by asking you to respond to your utility's ability to prepare, respond and recover to the threat that you are assessing. </a:t>
            </a:r>
          </a:p>
        </p:txBody>
      </p:sp>
      <p:sp>
        <p:nvSpPr>
          <p:cNvPr id="4" name="Slide Number Placeholder 3"/>
          <p:cNvSpPr>
            <a:spLocks noGrp="1"/>
          </p:cNvSpPr>
          <p:nvPr>
            <p:ph type="sldNum" sz="quarter" idx="5"/>
          </p:nvPr>
        </p:nvSpPr>
        <p:spPr/>
        <p:txBody>
          <a:bodyPr/>
          <a:lstStyle/>
          <a:p>
            <a:fld id="{FB3F1709-43F8-492A-AA07-BC8F673B8001}" type="slidenum">
              <a:rPr lang="en-US" smtClean="0"/>
              <a:t>52</a:t>
            </a:fld>
            <a:endParaRPr lang="en-US"/>
          </a:p>
        </p:txBody>
      </p:sp>
    </p:spTree>
    <p:extLst>
      <p:ext uri="{BB962C8B-B14F-4D97-AF65-F5344CB8AC3E}">
        <p14:creationId xmlns:p14="http://schemas.microsoft.com/office/powerpoint/2010/main" val="10963732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As you can see here, the tool has taken those variables and calculated your baseline risk for the identified threat/asset pair.</a:t>
            </a:r>
          </a:p>
        </p:txBody>
      </p:sp>
      <p:sp>
        <p:nvSpPr>
          <p:cNvPr id="4" name="Slide Number Placeholder 3"/>
          <p:cNvSpPr>
            <a:spLocks noGrp="1"/>
          </p:cNvSpPr>
          <p:nvPr>
            <p:ph type="sldNum" sz="quarter" idx="5"/>
          </p:nvPr>
        </p:nvSpPr>
        <p:spPr/>
        <p:txBody>
          <a:bodyPr/>
          <a:lstStyle/>
          <a:p>
            <a:fld id="{FB3F1709-43F8-492A-AA07-BC8F673B8001}" type="slidenum">
              <a:rPr lang="en-US" smtClean="0"/>
              <a:t>53</a:t>
            </a:fld>
            <a:endParaRPr lang="en-US"/>
          </a:p>
        </p:txBody>
      </p:sp>
    </p:spTree>
    <p:extLst>
      <p:ext uri="{BB962C8B-B14F-4D97-AF65-F5344CB8AC3E}">
        <p14:creationId xmlns:p14="http://schemas.microsoft.com/office/powerpoint/2010/main" val="12838142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Step 5 is consistent with step 7, Risk and Resilience Management within RAMCAP where utilities can decide what actions you may need to take to reduce risk and increase resilience, analyze cost associated with those actions and identify the cost-benefit ration.</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54</a:t>
            </a:fld>
            <a:endParaRPr lang="en-US"/>
          </a:p>
        </p:txBody>
      </p:sp>
    </p:spTree>
    <p:extLst>
      <p:ext uri="{BB962C8B-B14F-4D97-AF65-F5344CB8AC3E}">
        <p14:creationId xmlns:p14="http://schemas.microsoft.com/office/powerpoint/2010/main" val="21840419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IN VSAT you can also add custom countermeasures that you have in place. For example, here we have added anchoring and described the existing countermeasure. </a:t>
            </a:r>
          </a:p>
        </p:txBody>
      </p:sp>
      <p:sp>
        <p:nvSpPr>
          <p:cNvPr id="4" name="Slide Number Placeholder 3"/>
          <p:cNvSpPr>
            <a:spLocks noGrp="1"/>
          </p:cNvSpPr>
          <p:nvPr>
            <p:ph type="sldNum" sz="quarter" idx="5"/>
          </p:nvPr>
        </p:nvSpPr>
        <p:spPr/>
        <p:txBody>
          <a:bodyPr/>
          <a:lstStyle/>
          <a:p>
            <a:fld id="{FB3F1709-43F8-492A-AA07-BC8F673B8001}" type="slidenum">
              <a:rPr lang="en-US" smtClean="0"/>
              <a:t>55</a:t>
            </a:fld>
            <a:endParaRPr lang="en-US"/>
          </a:p>
        </p:txBody>
      </p:sp>
    </p:spTree>
    <p:extLst>
      <p:ext uri="{BB962C8B-B14F-4D97-AF65-F5344CB8AC3E}">
        <p14:creationId xmlns:p14="http://schemas.microsoft.com/office/powerpoint/2010/main" val="30555139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I have added a potential countermeasure of adding in a redundant water supply to address the 30% who would lose service. </a:t>
            </a:r>
          </a:p>
          <a:p>
            <a:r>
              <a:rPr lang="en-US" dirty="0"/>
              <a:t>As you can see, the improvement estimate for the vulnerability variable is lowered, which will result in lower risk. </a:t>
            </a:r>
          </a:p>
        </p:txBody>
      </p:sp>
      <p:sp>
        <p:nvSpPr>
          <p:cNvPr id="4" name="Slide Number Placeholder 3"/>
          <p:cNvSpPr>
            <a:spLocks noGrp="1"/>
          </p:cNvSpPr>
          <p:nvPr>
            <p:ph type="sldNum" sz="quarter" idx="5"/>
          </p:nvPr>
        </p:nvSpPr>
        <p:spPr/>
        <p:txBody>
          <a:bodyPr/>
          <a:lstStyle/>
          <a:p>
            <a:fld id="{FB3F1709-43F8-492A-AA07-BC8F673B8001}" type="slidenum">
              <a:rPr lang="en-US" smtClean="0"/>
              <a:t>56</a:t>
            </a:fld>
            <a:endParaRPr lang="en-US"/>
          </a:p>
        </p:txBody>
      </p:sp>
    </p:spTree>
    <p:extLst>
      <p:ext uri="{BB962C8B-B14F-4D97-AF65-F5344CB8AC3E}">
        <p14:creationId xmlns:p14="http://schemas.microsoft.com/office/powerpoint/2010/main" val="2821759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step is a report. This is your risk and resilience assessment. The next step after VSAT is to certify the assessment and use it to develop or update your emergency response plan.</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57</a:t>
            </a:fld>
            <a:endParaRPr lang="en-US"/>
          </a:p>
        </p:txBody>
      </p:sp>
    </p:spTree>
    <p:extLst>
      <p:ext uri="{BB962C8B-B14F-4D97-AF65-F5344CB8AC3E}">
        <p14:creationId xmlns:p14="http://schemas.microsoft.com/office/powerpoint/2010/main" val="26824059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This is what your report will look like</a:t>
            </a:r>
          </a:p>
        </p:txBody>
      </p:sp>
      <p:sp>
        <p:nvSpPr>
          <p:cNvPr id="4" name="Slide Number Placeholder 3"/>
          <p:cNvSpPr>
            <a:spLocks noGrp="1"/>
          </p:cNvSpPr>
          <p:nvPr>
            <p:ph type="sldNum" sz="quarter" idx="5"/>
          </p:nvPr>
        </p:nvSpPr>
        <p:spPr/>
        <p:txBody>
          <a:bodyPr/>
          <a:lstStyle/>
          <a:p>
            <a:fld id="{FB3F1709-43F8-492A-AA07-BC8F673B8001}" type="slidenum">
              <a:rPr lang="en-US" smtClean="0"/>
              <a:t>58</a:t>
            </a:fld>
            <a:endParaRPr lang="en-US"/>
          </a:p>
        </p:txBody>
      </p:sp>
    </p:spTree>
    <p:extLst>
      <p:ext uri="{BB962C8B-B14F-4D97-AF65-F5344CB8AC3E}">
        <p14:creationId xmlns:p14="http://schemas.microsoft.com/office/powerpoint/2010/main" val="14028222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The information entered will be included in the report in each section</a:t>
            </a:r>
          </a:p>
        </p:txBody>
      </p:sp>
      <p:sp>
        <p:nvSpPr>
          <p:cNvPr id="4" name="Slide Number Placeholder 3"/>
          <p:cNvSpPr>
            <a:spLocks noGrp="1"/>
          </p:cNvSpPr>
          <p:nvPr>
            <p:ph type="sldNum" sz="quarter" idx="5"/>
          </p:nvPr>
        </p:nvSpPr>
        <p:spPr/>
        <p:txBody>
          <a:bodyPr/>
          <a:lstStyle/>
          <a:p>
            <a:fld id="{FB3F1709-43F8-492A-AA07-BC8F673B8001}" type="slidenum">
              <a:rPr lang="en-US" smtClean="0"/>
              <a:t>59</a:t>
            </a:fld>
            <a:endParaRPr lang="en-US"/>
          </a:p>
        </p:txBody>
      </p:sp>
    </p:spTree>
    <p:extLst>
      <p:ext uri="{BB962C8B-B14F-4D97-AF65-F5344CB8AC3E}">
        <p14:creationId xmlns:p14="http://schemas.microsoft.com/office/powerpoint/2010/main" val="445858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a:t>
Poll Title: What state or tribal land do you represent today?
https://www.polleverywhere.com/multiple_choice_polls/N5IX2kKqEnjJztOmXzqpD</a:t>
            </a:r>
          </a:p>
        </p:txBody>
      </p:sp>
      <p:sp>
        <p:nvSpPr>
          <p:cNvPr id="4" name="Slide Number Placeholder 3"/>
          <p:cNvSpPr>
            <a:spLocks noGrp="1"/>
          </p:cNvSpPr>
          <p:nvPr>
            <p:ph type="sldNum" sz="quarter" idx="5"/>
          </p:nvPr>
        </p:nvSpPr>
        <p:spPr/>
        <p:txBody>
          <a:bodyPr/>
          <a:lstStyle/>
          <a:p>
            <a:fld id="{FB3F1709-43F8-492A-AA07-BC8F673B8001}" type="slidenum">
              <a:rPr lang="en-US" smtClean="0"/>
              <a:t>6</a:t>
            </a:fld>
            <a:endParaRPr lang="en-US"/>
          </a:p>
        </p:txBody>
      </p:sp>
      <p:sp>
        <p:nvSpPr>
          <p:cNvPr id="5" name="TextBox 4">
            <a:extLst>
              <a:ext uri="{FF2B5EF4-FFF2-40B4-BE49-F238E27FC236}">
                <a16:creationId xmlns:a16="http://schemas.microsoft.com/office/drawing/2014/main" id="{664C9EEE-A898-49AF-8943-C7F854E9ADAC}"/>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6551811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63</a:t>
            </a:fld>
            <a:endParaRPr lang="en-US"/>
          </a:p>
        </p:txBody>
      </p:sp>
    </p:spTree>
    <p:extLst>
      <p:ext uri="{BB962C8B-B14F-4D97-AF65-F5344CB8AC3E}">
        <p14:creationId xmlns:p14="http://schemas.microsoft.com/office/powerpoint/2010/main" val="32179298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64</a:t>
            </a:fld>
            <a:endParaRPr lang="en-US"/>
          </a:p>
        </p:txBody>
      </p:sp>
    </p:spTree>
    <p:extLst>
      <p:ext uri="{BB962C8B-B14F-4D97-AF65-F5344CB8AC3E}">
        <p14:creationId xmlns:p14="http://schemas.microsoft.com/office/powerpoint/2010/main" val="6649498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This video depicts the benefits of the Water and Wastewater Agency Response Networks established in states for utilities to share resources with other utilities. </a:t>
            </a:r>
          </a:p>
        </p:txBody>
      </p:sp>
      <p:sp>
        <p:nvSpPr>
          <p:cNvPr id="4" name="Slide Number Placeholder 3"/>
          <p:cNvSpPr>
            <a:spLocks noGrp="1"/>
          </p:cNvSpPr>
          <p:nvPr>
            <p:ph type="sldNum" sz="quarter" idx="5"/>
          </p:nvPr>
        </p:nvSpPr>
        <p:spPr/>
        <p:txBody>
          <a:bodyPr/>
          <a:lstStyle/>
          <a:p>
            <a:fld id="{FB3F1709-43F8-492A-AA07-BC8F673B8001}" type="slidenum">
              <a:rPr lang="en-US" smtClean="0"/>
              <a:t>65</a:t>
            </a:fld>
            <a:endParaRPr lang="en-US"/>
          </a:p>
        </p:txBody>
      </p:sp>
    </p:spTree>
    <p:extLst>
      <p:ext uri="{BB962C8B-B14F-4D97-AF65-F5344CB8AC3E}">
        <p14:creationId xmlns:p14="http://schemas.microsoft.com/office/powerpoint/2010/main" val="9498067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results of your risk assessment should feed into the development or update of your system’s emergency response plan.</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66</a:t>
            </a:fld>
            <a:endParaRPr lang="en-US"/>
          </a:p>
        </p:txBody>
      </p:sp>
    </p:spTree>
    <p:extLst>
      <p:ext uri="{BB962C8B-B14F-4D97-AF65-F5344CB8AC3E}">
        <p14:creationId xmlns:p14="http://schemas.microsoft.com/office/powerpoint/2010/main" val="21242345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FB3F1709-43F8-492A-AA07-BC8F673B8001}" type="slidenum">
              <a:rPr lang="en-US" smtClean="0"/>
              <a:t>67</a:t>
            </a:fld>
            <a:endParaRPr lang="en-US"/>
          </a:p>
        </p:txBody>
      </p:sp>
    </p:spTree>
    <p:extLst>
      <p:ext uri="{BB962C8B-B14F-4D97-AF65-F5344CB8AC3E}">
        <p14:creationId xmlns:p14="http://schemas.microsoft.com/office/powerpoint/2010/main" val="20323761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FB3F1709-43F8-492A-AA07-BC8F673B8001}" type="slidenum">
              <a:rPr lang="en-US" smtClean="0"/>
              <a:t>68</a:t>
            </a:fld>
            <a:endParaRPr lang="en-US"/>
          </a:p>
        </p:txBody>
      </p:sp>
    </p:spTree>
    <p:extLst>
      <p:ext uri="{BB962C8B-B14F-4D97-AF65-F5344CB8AC3E}">
        <p14:creationId xmlns:p14="http://schemas.microsoft.com/office/powerpoint/2010/main" val="3476535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a:defRPr/>
            </a:pPr>
            <a:r>
              <a:rPr lang="en-US" altLang="en-US" dirty="0"/>
              <a:t>So just to provide an overview or big picture look at Section 2013 for ERPs: </a:t>
            </a:r>
          </a:p>
          <a:p>
            <a:pPr marL="171450" indent="-171450">
              <a:buFont typeface="Arial" panose="020B0604020202020204" pitchFamily="34" charset="0"/>
              <a:buChar char="•"/>
              <a:defRPr/>
            </a:pPr>
            <a:r>
              <a:rPr lang="en-US" altLang="en-US" dirty="0"/>
              <a:t>It applies to all community water systems (CWSs) serving more than 3,300 people, similar to the Bioterrorism Act</a:t>
            </a:r>
          </a:p>
          <a:p>
            <a:pPr marL="171450" indent="-171450">
              <a:buFont typeface="Arial" panose="020B0604020202020204" pitchFamily="34" charset="0"/>
              <a:buChar char="•"/>
              <a:defRPr/>
            </a:pPr>
            <a:r>
              <a:rPr lang="en-US" altLang="en-US" dirty="0"/>
              <a:t>It requires that these systems use findings from their Risk and Resilience Assessments (RA) to develop or update Emergency Response Plans (ERPs)</a:t>
            </a:r>
          </a:p>
          <a:p>
            <a:pPr marL="171450" indent="-171450">
              <a:buFont typeface="Arial" panose="020B0604020202020204" pitchFamily="34" charset="0"/>
              <a:buChar char="•"/>
              <a:defRPr/>
            </a:pPr>
            <a:r>
              <a:rPr lang="en-US" altLang="en-US" dirty="0"/>
              <a:t>These systems must submit certification to EPA by specified deadlines for both the RA and ERP</a:t>
            </a:r>
          </a:p>
          <a:p>
            <a:pPr marL="171450" indent="-171450">
              <a:buFont typeface="Arial" panose="020B0604020202020204" pitchFamily="34" charset="0"/>
              <a:buChar char="•"/>
              <a:defRPr/>
            </a:pPr>
            <a:r>
              <a:rPr lang="en-US" altLang="en-US" dirty="0"/>
              <a:t>And must continue to review risk assessments and ERPs every five years</a:t>
            </a:r>
          </a:p>
          <a:p>
            <a:pPr marL="171450" indent="-171450">
              <a:buFont typeface="Arial" panose="020B0604020202020204" pitchFamily="34" charset="0"/>
              <a:buChar char="•"/>
              <a:defRPr/>
            </a:pPr>
            <a:r>
              <a:rPr lang="en-US" altLang="en-US" dirty="0"/>
              <a:t>These systems must also coordinate with local emergency planning committees, to the extent possible, when developing the RA and ERP-</a:t>
            </a:r>
            <a:r>
              <a:rPr lang="en-US" altLang="en-US" u="sng" dirty="0"/>
              <a:t>discuss in next slides.  </a:t>
            </a:r>
          </a:p>
          <a:p>
            <a:pPr marL="171450" indent="-171450">
              <a:buFont typeface="Arial" panose="020B0604020202020204" pitchFamily="34" charset="0"/>
              <a:buChar char="•"/>
              <a:defRPr/>
            </a:pPr>
            <a:r>
              <a:rPr lang="en-US" altLang="en-US" b="1" dirty="0"/>
              <a:t>Maintain Records</a:t>
            </a:r>
            <a:r>
              <a:rPr lang="en-US" altLang="en-US" dirty="0"/>
              <a:t>: Systems</a:t>
            </a:r>
            <a:r>
              <a:rPr lang="en-US" dirty="0"/>
              <a:t> must maintain a copy of their ERP for five years after the certification date. Since ERPs may contain sensitive information, it should be stored safely and securely. Consider storing one copy on-site and one copy off-site in case you are unable to access your offices or facilities during an incident. Systems may also store an electronic copy on a shared drive or other digital platform (protected by a firewall) easily accessible by your utility personnel. Similarly, up-to-date plans and schematics of your treatment and distribution systems, as well as current operations manuals, could be maintained and kept in at least two secure locations. </a:t>
            </a:r>
            <a:endParaRPr lang="en-US" altLang="en-US" i="1" dirty="0"/>
          </a:p>
          <a:p>
            <a:pPr marL="628650" lvl="1" indent="-171450">
              <a:buFontTx/>
              <a:buChar char="•"/>
              <a:defRPr/>
            </a:pPr>
            <a:endParaRPr lang="en-US" altLang="en-US" dirty="0"/>
          </a:p>
          <a:p>
            <a:pPr marL="628650" lvl="1" indent="-171450">
              <a:buFontTx/>
              <a:buChar char="•"/>
              <a:defRPr/>
            </a:pPr>
            <a:endParaRPr lang="en-US" altLang="en-US"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69</a:t>
            </a:fld>
            <a:endParaRPr lang="en-US"/>
          </a:p>
        </p:txBody>
      </p:sp>
    </p:spTree>
    <p:extLst>
      <p:ext uri="{BB962C8B-B14F-4D97-AF65-F5344CB8AC3E}">
        <p14:creationId xmlns:p14="http://schemas.microsoft.com/office/powerpoint/2010/main" val="15612209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Poll Title: Quiz 6: My utility serves 16,000 people and I certified my Risk and Resilience Assessment to EPA on May 15, 2021. When is my ERP certification due to EPA?
https://www.polleverywhere.com/multiple_choice_polls/lF8xzPXjuULdbKEx6eHvY</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70</a:t>
            </a:fld>
            <a:endParaRPr lang="en-US"/>
          </a:p>
        </p:txBody>
      </p:sp>
    </p:spTree>
    <p:extLst>
      <p:ext uri="{BB962C8B-B14F-4D97-AF65-F5344CB8AC3E}">
        <p14:creationId xmlns:p14="http://schemas.microsoft.com/office/powerpoint/2010/main" val="27063457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Poll Title: Quiz 7: My utility updated its ERP in 2017. Does this count for AWIA and can I certify my ERP is complete today?
https://www.polleverywhere.com/multiple_choice_polls/C0sKXRnCNPIHqjP0mJmxd</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71</a:t>
            </a:fld>
            <a:endParaRPr lang="en-US"/>
          </a:p>
        </p:txBody>
      </p:sp>
    </p:spTree>
    <p:extLst>
      <p:ext uri="{BB962C8B-B14F-4D97-AF65-F5344CB8AC3E}">
        <p14:creationId xmlns:p14="http://schemas.microsoft.com/office/powerpoint/2010/main" val="26200875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dirty="0"/>
              <a:t>The actual language for the ERP requirements in the law is pretty short. Th law states that ERPs shall include the following information:</a:t>
            </a:r>
          </a:p>
          <a:p>
            <a:pPr marL="628650" lvl="1" indent="-171450">
              <a:buFont typeface="Arial" panose="020B0604020202020204" pitchFamily="34" charset="0"/>
              <a:buChar char="•"/>
              <a:defRPr/>
            </a:pPr>
            <a:r>
              <a:rPr lang="en-US" dirty="0"/>
              <a:t>(Resilience Strategies): Strategies and resources to improve system resilience</a:t>
            </a:r>
          </a:p>
          <a:p>
            <a:pPr marL="628650" lvl="1" indent="-171450">
              <a:buFont typeface="Arial" panose="020B0604020202020204" pitchFamily="34" charset="0"/>
              <a:buChar char="•"/>
              <a:defRPr/>
            </a:pPr>
            <a:r>
              <a:rPr lang="en-US" dirty="0"/>
              <a:t>(Emergency Plans &amp; Procedures): Plans, procedures and equipment to use in the event of a malevolent act or natural hazard that threatens the utility’s ability to provide safe drinking water</a:t>
            </a:r>
          </a:p>
          <a:p>
            <a:pPr marL="628650" lvl="1" indent="-171450">
              <a:buFont typeface="Arial" panose="020B0604020202020204" pitchFamily="34" charset="0"/>
              <a:buChar char="•"/>
              <a:defRPr/>
            </a:pPr>
            <a:r>
              <a:rPr lang="en-US" dirty="0"/>
              <a:t>(Mitigation): Actions and procedures that can be used to reduce the impacts of malevolent acts or natural hazards</a:t>
            </a:r>
          </a:p>
          <a:p>
            <a:pPr marL="628650" lvl="1" indent="-171450">
              <a:buFont typeface="Arial" panose="020B0604020202020204" pitchFamily="34" charset="0"/>
              <a:buChar char="•"/>
              <a:defRPr/>
            </a:pPr>
            <a:r>
              <a:rPr lang="en-US" dirty="0"/>
              <a:t>(Detection Strategies): Strategies in place to detect malevolent acts or oncoming natural hazards that threaten the system.</a:t>
            </a:r>
          </a:p>
          <a:p>
            <a:pPr marL="171450" indent="-171450">
              <a:buFont typeface="Arial" panose="020B0604020202020204" pitchFamily="34" charset="0"/>
              <a:buChar char="•"/>
              <a:defRPr/>
            </a:pPr>
            <a:endParaRPr lang="en-US" dirty="0"/>
          </a:p>
          <a:p>
            <a:pPr>
              <a:defRPr/>
            </a:pPr>
            <a:endParaRPr lang="en-US"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72</a:t>
            </a:fld>
            <a:endParaRPr lang="en-US"/>
          </a:p>
        </p:txBody>
      </p:sp>
    </p:spTree>
    <p:extLst>
      <p:ext uri="{BB962C8B-B14F-4D97-AF65-F5344CB8AC3E}">
        <p14:creationId xmlns:p14="http://schemas.microsoft.com/office/powerpoint/2010/main" val="3777319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a:t>
Poll Title: What state or tribal land do you represent today?
https://www.polleverywhere.com/multiple_choice_polls/N5IX2kKqEnjJztOmXzqpD</a:t>
            </a:r>
          </a:p>
        </p:txBody>
      </p:sp>
      <p:sp>
        <p:nvSpPr>
          <p:cNvPr id="4" name="Slide Number Placeholder 3"/>
          <p:cNvSpPr>
            <a:spLocks noGrp="1"/>
          </p:cNvSpPr>
          <p:nvPr>
            <p:ph type="sldNum" sz="quarter" idx="5"/>
          </p:nvPr>
        </p:nvSpPr>
        <p:spPr/>
        <p:txBody>
          <a:bodyPr/>
          <a:lstStyle/>
          <a:p>
            <a:fld id="{FB3F1709-43F8-492A-AA07-BC8F673B8001}" type="slidenum">
              <a:rPr lang="en-US" smtClean="0"/>
              <a:t>7</a:t>
            </a:fld>
            <a:endParaRPr lang="en-US"/>
          </a:p>
        </p:txBody>
      </p:sp>
      <p:sp>
        <p:nvSpPr>
          <p:cNvPr id="5" name="TextBox 4">
            <a:extLst>
              <a:ext uri="{FF2B5EF4-FFF2-40B4-BE49-F238E27FC236}">
                <a16:creationId xmlns:a16="http://schemas.microsoft.com/office/drawing/2014/main" id="{664C9EEE-A898-49AF-8943-C7F854E9ADAC}"/>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2401870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a:buFont typeface="Arial" panose="020B0604020202020204" pitchFamily="34" charset="0"/>
              <a:buNone/>
              <a:defRPr/>
            </a:pPr>
            <a:r>
              <a:rPr lang="en-US" dirty="0"/>
              <a:t>Before beginning your ERP, follow these steps to gather the key information you’ll need to develop or update your ERP.  </a:t>
            </a:r>
          </a:p>
          <a:p>
            <a:pPr marL="171450" indent="-171450">
              <a:buFont typeface="Arial" panose="020B0604020202020204" pitchFamily="34" charset="0"/>
              <a:buChar char="•"/>
              <a:defRPr/>
            </a:pPr>
            <a:r>
              <a:rPr lang="en-US" b="1" dirty="0"/>
              <a:t>Conduct a risk and resilience assessment: </a:t>
            </a:r>
            <a:r>
              <a:rPr lang="en-US" dirty="0"/>
              <a:t>The findings identified in your RA will enhance the effectiveness of your ERP and must be incorporated. For example, your RA may identify hurricanes as a significant risk for your utility and outline cost-effective countermeasures to lower your risk. Your ERP, grounded in the results of the RA, then describes the processes and procedures that can be implemented to mitigate hurricane impacts (e.g., flooding) to your utility. </a:t>
            </a:r>
          </a:p>
          <a:p>
            <a:pPr marL="171450" indent="-171450">
              <a:buFont typeface="Arial" panose="020B0604020202020204" pitchFamily="34" charset="0"/>
              <a:buChar char="•"/>
              <a:defRPr/>
            </a:pPr>
            <a:r>
              <a:rPr lang="en-US" b="1" dirty="0"/>
              <a:t>Identify state regulatory requirements</a:t>
            </a:r>
            <a:r>
              <a:rPr lang="en-US" dirty="0"/>
              <a:t>: Many states have specific regulatory requirements for ERP content and provide their own ERP templates. However, your utility is responsible for checking with your state to be sure that any state-provided templates also meet the AWIA ERP requirements.</a:t>
            </a:r>
          </a:p>
          <a:p>
            <a:pPr marL="171450" indent="-171450">
              <a:buFont typeface="Arial" panose="020B0604020202020204" pitchFamily="34" charset="0"/>
              <a:buChar char="•"/>
              <a:defRPr/>
            </a:pPr>
            <a:r>
              <a:rPr lang="en-US" b="1" dirty="0"/>
              <a:t>Identify and integrate local plans: </a:t>
            </a:r>
            <a:r>
              <a:rPr lang="en-US" dirty="0"/>
              <a:t>Your ERP should dovetail with other emergency plans in your community as much as possible. </a:t>
            </a:r>
          </a:p>
          <a:p>
            <a:pPr marL="171450" indent="-171450">
              <a:buFont typeface="Arial" panose="020B0604020202020204" pitchFamily="34" charset="0"/>
              <a:buChar char="•"/>
              <a:defRPr/>
            </a:pPr>
            <a:r>
              <a:rPr lang="en-US" b="1" dirty="0"/>
              <a:t>Coordinate with local emergency planning committees and response partners: </a:t>
            </a:r>
            <a:r>
              <a:rPr lang="en-US" dirty="0"/>
              <a:t>AWIA Section 2013 requires that CWSs, to the extent possible, coordinate with their existing LEPC when preparing or revising their ERP. Partnering with stakeholders like LEPCs allows all parties to understand response processes &amp; procedures used during a drinking water incident.</a:t>
            </a:r>
          </a:p>
          <a:p>
            <a:pPr marL="171450" indent="-171450">
              <a:buFont typeface="Arial" panose="020B0604020202020204" pitchFamily="34" charset="0"/>
              <a:buChar char="•"/>
              <a:defRPr/>
            </a:pPr>
            <a:r>
              <a:rPr lang="en-US" b="1" dirty="0"/>
              <a:t>Plan for resources: </a:t>
            </a:r>
            <a:r>
              <a:rPr lang="en-US" dirty="0"/>
              <a:t>the resources (i.e., personnel, equipment, supplies, and facilities) your utility owns or has access to will influence how you develop your ERP procedures. Resource Typing, defined as categorizing by capability the resources requested, deployed, and used in incidents, is a key activity in identifying resource gaps.</a:t>
            </a:r>
          </a:p>
          <a:p>
            <a:pPr marL="0" indent="0">
              <a:buFont typeface="Arial" panose="020B0604020202020204" pitchFamily="34" charset="0"/>
              <a:buNone/>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a:t>Question: Has your utility coordinated in the past or currently coordinating with your Local Emergency Planning Committee (LEPC)? What did you find as the most beneficial aspect of that interaction?</a:t>
            </a:r>
          </a:p>
          <a:p>
            <a:pPr marL="0" indent="0">
              <a:buFont typeface="Arial" panose="020B0604020202020204" pitchFamily="34" charset="0"/>
              <a:buNone/>
              <a:defRPr/>
            </a:pPr>
            <a:endParaRPr lang="en-US" dirty="0"/>
          </a:p>
          <a:p>
            <a:pPr marL="171450" indent="-171450">
              <a:buFont typeface="Arial" panose="020B0604020202020204" pitchFamily="34" charset="0"/>
              <a:buChar char="•"/>
              <a:defRPr/>
            </a:pPr>
            <a:endParaRPr lang="en-US" dirty="0"/>
          </a:p>
          <a:p>
            <a:pPr>
              <a:defRPr/>
            </a:pPr>
            <a:endParaRPr lang="en-US"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73</a:t>
            </a:fld>
            <a:endParaRPr lang="en-US"/>
          </a:p>
        </p:txBody>
      </p:sp>
    </p:spTree>
    <p:extLst>
      <p:ext uri="{BB962C8B-B14F-4D97-AF65-F5344CB8AC3E}">
        <p14:creationId xmlns:p14="http://schemas.microsoft.com/office/powerpoint/2010/main" val="41605337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Poll Title: Quiz 8: Is your utility currently coordinating, or has your utility ever coordinated in the past, with your Local Emergency Planning Committee (LEPC)?
https://www.polleverywhere.com/multiple_choice_polls/wFP2N0Z3gFuq5XjuGL3Pv</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74</a:t>
            </a:fld>
            <a:endParaRPr lang="en-US"/>
          </a:p>
        </p:txBody>
      </p:sp>
    </p:spTree>
    <p:extLst>
      <p:ext uri="{BB962C8B-B14F-4D97-AF65-F5344CB8AC3E}">
        <p14:creationId xmlns:p14="http://schemas.microsoft.com/office/powerpoint/2010/main" val="12325857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Now that we have discussed the AWIA ERP requirements, let’s go into detail about EPA’s ERP Guidance Template and Instructions to help utilities meet the requirements.</a:t>
            </a:r>
          </a:p>
          <a:p>
            <a:endParaRPr lang="en-US" dirty="0"/>
          </a:p>
          <a:p>
            <a:r>
              <a:rPr lang="en-US" dirty="0"/>
              <a:t>If doing the full training, this section is after lunch so check-in with the group, ask questions if need be, to keep people awake and engaged.</a:t>
            </a:r>
          </a:p>
        </p:txBody>
      </p:sp>
      <p:sp>
        <p:nvSpPr>
          <p:cNvPr id="4" name="Slide Number Placeholder 3"/>
          <p:cNvSpPr>
            <a:spLocks noGrp="1"/>
          </p:cNvSpPr>
          <p:nvPr>
            <p:ph type="sldNum" sz="quarter" idx="5"/>
          </p:nvPr>
        </p:nvSpPr>
        <p:spPr/>
        <p:txBody>
          <a:bodyPr/>
          <a:lstStyle/>
          <a:p>
            <a:fld id="{FB3F1709-43F8-492A-AA07-BC8F673B8001}" type="slidenum">
              <a:rPr lang="en-US" smtClean="0"/>
              <a:t>75</a:t>
            </a:fld>
            <a:endParaRPr lang="en-US"/>
          </a:p>
        </p:txBody>
      </p:sp>
    </p:spTree>
    <p:extLst>
      <p:ext uri="{BB962C8B-B14F-4D97-AF65-F5344CB8AC3E}">
        <p14:creationId xmlns:p14="http://schemas.microsoft.com/office/powerpoint/2010/main" val="25192614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As you will see, the ERP guidance is structured after the criteria specified in AWIA that all ERP’s must include. </a:t>
            </a:r>
          </a:p>
          <a:p>
            <a:pPr marL="156791" indent="-156791">
              <a:buFont typeface="Arial" panose="020B0604020202020204" pitchFamily="34" charset="0"/>
              <a:buChar char="•"/>
            </a:pPr>
            <a:r>
              <a:rPr lang="en-US" sz="1100" dirty="0"/>
              <a:t>So as for features of the guidance:</a:t>
            </a:r>
          </a:p>
          <a:p>
            <a:pPr marL="574900" lvl="1" indent="-156791">
              <a:buFont typeface="Arial" panose="020B0604020202020204" pitchFamily="34" charset="0"/>
              <a:buChar char="•"/>
            </a:pPr>
            <a:r>
              <a:rPr lang="en-US" sz="1100" dirty="0"/>
              <a:t>It is formatted as a single PDF document that provides instructions on what information should be provided in each section of the ERP template.</a:t>
            </a:r>
          </a:p>
          <a:p>
            <a:pPr marL="574900" lvl="1" indent="-156791">
              <a:buFont typeface="Arial" panose="020B0604020202020204" pitchFamily="34" charset="0"/>
              <a:buChar char="•"/>
            </a:pPr>
            <a:r>
              <a:rPr lang="en-US" sz="1100" dirty="0"/>
              <a:t>It also includes useful links for additional information and guidance</a:t>
            </a:r>
          </a:p>
          <a:p>
            <a:pPr marL="574900" lvl="1" indent="-156791">
              <a:buFont typeface="Arial" panose="020B0604020202020204" pitchFamily="34" charset="0"/>
              <a:buChar char="•"/>
            </a:pPr>
            <a:r>
              <a:rPr lang="en-US" sz="1100" dirty="0"/>
              <a:t>The blank ERP template is in Microsoft Word format, which is embedded in the PDF document and can be easily accessed and modified to meet your own utility’s needs. </a:t>
            </a:r>
          </a:p>
          <a:p>
            <a:pPr marL="574900" lvl="1" indent="-156791">
              <a:buFont typeface="Arial" panose="020B0604020202020204" pitchFamily="34" charset="0"/>
              <a:buChar char="•"/>
            </a:pPr>
            <a:r>
              <a:rPr lang="en-US" sz="1100" dirty="0"/>
              <a:t>The template is very user-friendly and features fillable tables, checklists and charts to use as a starting point for utilities to develop their own plans.</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76</a:t>
            </a:fld>
            <a:endParaRPr lang="en-US"/>
          </a:p>
        </p:txBody>
      </p:sp>
    </p:spTree>
    <p:extLst>
      <p:ext uri="{BB962C8B-B14F-4D97-AF65-F5344CB8AC3E}">
        <p14:creationId xmlns:p14="http://schemas.microsoft.com/office/powerpoint/2010/main" val="30115947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This next slide shows the overall outline for the guidance and, as I mentioned, it is structured around the ERP criteria identified in AWIA.</a:t>
            </a:r>
            <a:endParaRPr lang="en-US" sz="1000" dirty="0"/>
          </a:p>
          <a:p>
            <a:pPr marL="156791" indent="-156791">
              <a:buFont typeface="Arial" panose="020B0604020202020204" pitchFamily="34" charset="0"/>
              <a:buChar char="•"/>
            </a:pPr>
            <a:r>
              <a:rPr lang="en-US" sz="1100" dirty="0"/>
              <a:t>This includes: </a:t>
            </a:r>
            <a:endParaRPr lang="en-US" sz="1000" dirty="0"/>
          </a:p>
          <a:p>
            <a:pPr marL="574900" lvl="1" indent="-156791">
              <a:buFont typeface="Arial" panose="020B0604020202020204" pitchFamily="34" charset="0"/>
              <a:buChar char="•"/>
            </a:pPr>
            <a:r>
              <a:rPr lang="en-US" sz="1100" dirty="0"/>
              <a:t>Utility Information</a:t>
            </a:r>
            <a:endParaRPr lang="en-US" sz="1000" dirty="0"/>
          </a:p>
          <a:p>
            <a:pPr marL="574900" lvl="1" indent="-156791">
              <a:buFont typeface="Arial" panose="020B0604020202020204" pitchFamily="34" charset="0"/>
              <a:buChar char="•"/>
            </a:pPr>
            <a:r>
              <a:rPr lang="en-US" sz="1100" dirty="0"/>
              <a:t>Resilience Strategies</a:t>
            </a:r>
            <a:endParaRPr lang="en-US" sz="1000" dirty="0"/>
          </a:p>
          <a:p>
            <a:pPr marL="574900" lvl="1" indent="-156791">
              <a:buFont typeface="Arial" panose="020B0604020202020204" pitchFamily="34" charset="0"/>
              <a:buChar char="•"/>
            </a:pPr>
            <a:r>
              <a:rPr lang="en-US" sz="1100" dirty="0"/>
              <a:t>Emergency Plans and Procedures</a:t>
            </a:r>
            <a:endParaRPr lang="en-US" sz="1000" dirty="0"/>
          </a:p>
          <a:p>
            <a:pPr marL="574900" lvl="1" indent="-156791">
              <a:buFont typeface="Arial" panose="020B0604020202020204" pitchFamily="34" charset="0"/>
              <a:buChar char="•"/>
            </a:pPr>
            <a:r>
              <a:rPr lang="en-US" sz="1100" dirty="0"/>
              <a:t>Mitigation Actions, and</a:t>
            </a:r>
            <a:endParaRPr lang="en-US" sz="1000" dirty="0"/>
          </a:p>
          <a:p>
            <a:pPr marL="574900" lvl="1" indent="-156791">
              <a:buFont typeface="Arial" panose="020B0604020202020204" pitchFamily="34" charset="0"/>
              <a:buChar char="•"/>
            </a:pPr>
            <a:r>
              <a:rPr lang="en-US" sz="1100" dirty="0"/>
              <a:t>Detection Strategies  </a:t>
            </a:r>
            <a:endParaRPr lang="en-US" sz="1000" dirty="0"/>
          </a:p>
          <a:p>
            <a:pPr marL="156791" indent="-156791">
              <a:buFont typeface="Arial" panose="020B0604020202020204" pitchFamily="34" charset="0"/>
              <a:buChar char="•"/>
            </a:pPr>
            <a:r>
              <a:rPr lang="en-US" sz="1100" dirty="0"/>
              <a:t>I will provide more information on each of these sections in the next few slides.</a:t>
            </a:r>
            <a:endParaRPr lang="en-US" sz="1000"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77</a:t>
            </a:fld>
            <a:endParaRPr lang="en-US"/>
          </a:p>
        </p:txBody>
      </p:sp>
    </p:spTree>
    <p:extLst>
      <p:ext uri="{BB962C8B-B14F-4D97-AF65-F5344CB8AC3E}">
        <p14:creationId xmlns:p14="http://schemas.microsoft.com/office/powerpoint/2010/main" val="20095944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71450" indent="-171450">
              <a:buFontTx/>
              <a:buChar char="•"/>
            </a:pPr>
            <a:r>
              <a:rPr lang="en-US" altLang="en-US" b="1" dirty="0"/>
              <a:t>Utility Overview: </a:t>
            </a:r>
            <a:r>
              <a:rPr lang="en-US" altLang="en-US" dirty="0"/>
              <a:t>Provide basic information about your utility in the table in this section. The information required here should be readily available.</a:t>
            </a:r>
          </a:p>
          <a:p>
            <a:pPr marL="171450" indent="-171450">
              <a:buFontTx/>
              <a:buChar char="•"/>
            </a:pPr>
            <a:r>
              <a:rPr lang="en-US" altLang="en-US" b="1" dirty="0"/>
              <a:t>Personnel Information</a:t>
            </a:r>
            <a:r>
              <a:rPr lang="en-US" altLang="en-US" dirty="0"/>
              <a:t>: Have a personnel roster available during an incident to quickly contact your employees. </a:t>
            </a:r>
          </a:p>
          <a:p>
            <a:pPr marL="171450" indent="-171450">
              <a:buFontTx/>
              <a:buChar char="•"/>
            </a:pPr>
            <a:r>
              <a:rPr lang="en-US" altLang="en-US" b="1" dirty="0"/>
              <a:t>Primary Utility Components</a:t>
            </a:r>
            <a:r>
              <a:rPr lang="en-US" altLang="en-US" dirty="0"/>
              <a:t>: List, as appropriate, all the components necessary to maintain effective operation of your utility. This includes information on wells, intakes, treatment plants, storage/distribution systems (e.g., tanks, primary mains, pumping stations), and treatment chemical storage, as appropriate.</a:t>
            </a:r>
          </a:p>
          <a:p>
            <a:pPr marL="171450" indent="-171450">
              <a:buFontTx/>
              <a:buChar char="•"/>
            </a:pPr>
            <a:r>
              <a:rPr lang="en-US" altLang="en-US" b="1" dirty="0"/>
              <a:t>Industry Chemical Handling &amp; Storage Facilities</a:t>
            </a:r>
            <a:r>
              <a:rPr lang="en-US" altLang="en-US" dirty="0"/>
              <a:t>: Industry surrounding your utility can also be impacted by incidents such as accidental releases, hurricanes or earthquakes. It is important that you understand what chemicals may be released in your area during an incident and how they may impact your utility operations. </a:t>
            </a:r>
          </a:p>
          <a:p>
            <a:pPr marL="171450" indent="-171450">
              <a:buFontTx/>
              <a:buChar char="•"/>
            </a:pPr>
            <a:r>
              <a:rPr lang="en-US" altLang="en-US" b="1" dirty="0"/>
              <a:t>Safety:</a:t>
            </a:r>
            <a:r>
              <a:rPr lang="en-US" altLang="en-US" dirty="0"/>
              <a:t> Having easy access to safety materials and important safety information and procedures will help protect utility personnel during an incident.</a:t>
            </a:r>
          </a:p>
          <a:p>
            <a:pPr marL="171450" indent="-171450">
              <a:buFontTx/>
              <a:buChar char="•"/>
            </a:pPr>
            <a:r>
              <a:rPr lang="en-US" altLang="en-US" b="1" dirty="0"/>
              <a:t>Response Resources</a:t>
            </a:r>
            <a:r>
              <a:rPr lang="en-US" altLang="en-US" dirty="0"/>
              <a:t>: Having an accurate inventory of available resources (e.g., equipment, supplies) either maintained onsite or readily available offsite (e.g., neighboring water system) allows utility responders to know what resources are immediately available during an incident.  </a:t>
            </a:r>
          </a:p>
          <a:p>
            <a:pPr marL="171450" indent="-171450">
              <a:buFontTx/>
              <a:buChar char="•"/>
            </a:pPr>
            <a:r>
              <a:rPr lang="en-US" altLang="en-US" b="1" dirty="0"/>
              <a:t>Key Local Services: </a:t>
            </a:r>
            <a:r>
              <a:rPr lang="en-US" altLang="en-US" dirty="0"/>
              <a:t>Note the closest locations of key logistical and medical services that you or mutual aid and assistance providers may need during an incident.</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78</a:t>
            </a:fld>
            <a:endParaRPr lang="en-US"/>
          </a:p>
        </p:txBody>
      </p:sp>
    </p:spTree>
    <p:extLst>
      <p:ext uri="{BB962C8B-B14F-4D97-AF65-F5344CB8AC3E}">
        <p14:creationId xmlns:p14="http://schemas.microsoft.com/office/powerpoint/2010/main" val="30359090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56791" indent="-156791">
              <a:buFont typeface="Arial" panose="020B0604020202020204" pitchFamily="34" charset="0"/>
              <a:buChar char="•"/>
            </a:pPr>
            <a:r>
              <a:rPr lang="en-US" sz="1200" dirty="0"/>
              <a:t>This next slide provides an example of the fillable tables in the template for the primary utility components section.  </a:t>
            </a:r>
          </a:p>
          <a:p>
            <a:pPr marL="156791" indent="-156791">
              <a:buFont typeface="Arial" panose="020B0604020202020204" pitchFamily="34" charset="0"/>
              <a:buChar char="•"/>
            </a:pPr>
            <a:r>
              <a:rPr lang="en-US" sz="1200" dirty="0"/>
              <a:t>It includes tables to enter key information for wells, intakes, treatment plants, storage and distribution system (e.g., Tanks, Primary Mains and Pumping Stations), treatment chemical storage facilities and other components as appropriate for your utility.  </a:t>
            </a:r>
          </a:p>
          <a:p>
            <a:pPr marL="156791" indent="-156791">
              <a:buFont typeface="Arial" panose="020B0604020202020204" pitchFamily="34" charset="0"/>
              <a:buChar char="•"/>
            </a:pPr>
            <a:r>
              <a:rPr lang="en-US" sz="1200" dirty="0"/>
              <a:t>As you can see, the tables are very easy to fill out. </a:t>
            </a:r>
          </a:p>
          <a:p>
            <a:pPr marL="156791" indent="-156791">
              <a:buFont typeface="Arial" panose="020B0604020202020204" pitchFamily="34" charset="0"/>
              <a:buChar char="•"/>
            </a:pPr>
            <a:r>
              <a:rPr lang="en-US" sz="1200" dirty="0"/>
              <a:t>Again, the template is in Word format so if your system doesn’t have wells you can simply delete this section. </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79</a:t>
            </a:fld>
            <a:endParaRPr lang="en-US"/>
          </a:p>
        </p:txBody>
      </p:sp>
    </p:spTree>
    <p:extLst>
      <p:ext uri="{BB962C8B-B14F-4D97-AF65-F5344CB8AC3E}">
        <p14:creationId xmlns:p14="http://schemas.microsoft.com/office/powerpoint/2010/main" val="14668808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an example table for Response Resources and Key Local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response resources, pr</a:t>
            </a:r>
            <a:r>
              <a:rPr lang="en-US" sz="1200" kern="1200" dirty="0">
                <a:solidFill>
                  <a:schemeClr val="tx1"/>
                </a:solidFill>
                <a:effectLst/>
                <a:latin typeface="+mn-lt"/>
                <a:ea typeface="+mn-ea"/>
                <a:cs typeface="+mn-cs"/>
              </a:rPr>
              <a:t>ovide an inventory of available resources (e.g., equipment, supplies) either maintained on-site or readily available off-site (e.g., neighboring water system) in the table, or insert an existing inventory sheet.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key local services, note the closest locations of key logistical and medical services that you or mutual aid and assistance providers may need during an incident. Include a map if available. Remember that external help that is brought in may not know the area.</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80</a:t>
            </a:fld>
            <a:endParaRPr lang="en-US"/>
          </a:p>
        </p:txBody>
      </p:sp>
    </p:spTree>
    <p:extLst>
      <p:ext uri="{BB962C8B-B14F-4D97-AF65-F5344CB8AC3E}">
        <p14:creationId xmlns:p14="http://schemas.microsoft.com/office/powerpoint/2010/main" val="18096553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56791" indent="-156791">
              <a:buFont typeface="Arial" panose="020B0604020202020204" pitchFamily="34" charset="0"/>
              <a:buChar char="•"/>
            </a:pPr>
            <a:r>
              <a:rPr lang="en-US" sz="1200" dirty="0"/>
              <a:t>The next section of your ERP, Resilience Strategies, should contain strategies and resources to improve the resilience of your system.</a:t>
            </a:r>
          </a:p>
          <a:p>
            <a:pPr marL="156791" indent="-156791">
              <a:buFont typeface="Arial" panose="020B0604020202020204" pitchFamily="34" charset="0"/>
              <a:buChar char="•"/>
            </a:pPr>
            <a:r>
              <a:rPr lang="en-US" sz="1200" dirty="0"/>
              <a:t>Overall, resilience strategies incorporate how you will assign roles and responsibilities, how you will work with response partners, and how you intend to communicate during an incident.</a:t>
            </a:r>
          </a:p>
          <a:p>
            <a:pPr marL="171450" indent="-171450">
              <a:buFontTx/>
              <a:buChar char="•"/>
            </a:pPr>
            <a:r>
              <a:rPr lang="en-US" altLang="en-US" b="1" dirty="0"/>
              <a:t>Emergency Response Roles</a:t>
            </a:r>
            <a:r>
              <a:rPr lang="en-US" altLang="en-US" dirty="0"/>
              <a:t>: An effective ERP involves active participation of a variety of both utility and external response partner agency personnel, each having well-defined roles and responsibilities.</a:t>
            </a:r>
          </a:p>
          <a:p>
            <a:pPr marL="171450" indent="-171450">
              <a:buFontTx/>
              <a:buChar char="•"/>
            </a:pPr>
            <a:r>
              <a:rPr lang="en-US" altLang="en-US" b="1" dirty="0"/>
              <a:t>ICS Roles</a:t>
            </a:r>
            <a:r>
              <a:rPr lang="en-US" altLang="en-US" dirty="0"/>
              <a:t>: Your utility should consider integrating a standardized incident management structure, such as the ICS, into your response procedures.</a:t>
            </a:r>
          </a:p>
          <a:p>
            <a:pPr marL="171450" indent="-171450">
              <a:buFontTx/>
              <a:buChar char="•"/>
            </a:pPr>
            <a:r>
              <a:rPr lang="en-US" altLang="en-US" b="1" dirty="0"/>
              <a:t>Communication</a:t>
            </a:r>
            <a:r>
              <a:rPr lang="en-US" altLang="en-US" dirty="0"/>
              <a:t>: Communication during an incident is critical to relay information to employees, government agencies, the public, the media, and others about potential risks to health, infrastructure, and the environment.</a:t>
            </a:r>
          </a:p>
          <a:p>
            <a:pPr marL="171450" indent="-171450">
              <a:buFontTx/>
              <a:buChar char="•"/>
            </a:pPr>
            <a:r>
              <a:rPr lang="en-US" altLang="en-US" b="1" dirty="0"/>
              <a:t>Media Outreach</a:t>
            </a:r>
            <a:r>
              <a:rPr lang="en-US" altLang="en-US" dirty="0"/>
              <a:t>: List contact information in the table provided for all media outlets that your utility may coordinate with during notification efforts. This may include newspapers, social media sites, television, and radio stations, etc.</a:t>
            </a:r>
          </a:p>
          <a:p>
            <a:pPr marL="171450" indent="-171450">
              <a:buFontTx/>
              <a:buChar char="•"/>
            </a:pPr>
            <a:r>
              <a:rPr lang="en-US" altLang="en-US" b="1" dirty="0"/>
              <a:t>Risk Communication</a:t>
            </a:r>
            <a:r>
              <a:rPr lang="en-US" altLang="en-US" dirty="0"/>
              <a:t>: RC is a tool that helps water utilities deal with public messaging during emergencies to enhance knowledge and understanding of an incident, build trust and credibility, encourage constructive dialogue, and provide guidance on appropriate protective actions.</a:t>
            </a:r>
          </a:p>
          <a:p>
            <a:pPr marL="171450" indent="-171450">
              <a:buFontTx/>
              <a:buChar char="•"/>
            </a:pPr>
            <a:r>
              <a:rPr lang="en-US" altLang="en-US" b="1" dirty="0"/>
              <a:t>Public Notification</a:t>
            </a:r>
            <a:r>
              <a:rPr lang="en-US" altLang="en-US" dirty="0"/>
              <a:t>: insert your templates for PNs in this portion of the ERP template, or reference where they may be found. Be sure that your templates are consistent with the regulatory requirements for public notification.</a:t>
            </a:r>
          </a:p>
          <a:p>
            <a:pPr marL="0" indent="0">
              <a:buFontTx/>
              <a:buNone/>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i="1" dirty="0"/>
              <a:t>Question to the class if you choose: By a show of hands, who has taken ICS training in this class?  What did you find to be the most valuable aspect of that training?</a:t>
            </a:r>
          </a:p>
          <a:p>
            <a:pPr marL="0" indent="0">
              <a:buFontTx/>
              <a:buNone/>
            </a:pPr>
            <a:endParaRPr lang="en-US" altLang="en-US"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81</a:t>
            </a:fld>
            <a:endParaRPr lang="en-US"/>
          </a:p>
        </p:txBody>
      </p:sp>
    </p:spTree>
    <p:extLst>
      <p:ext uri="{BB962C8B-B14F-4D97-AF65-F5344CB8AC3E}">
        <p14:creationId xmlns:p14="http://schemas.microsoft.com/office/powerpoint/2010/main" val="32346220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defTabSz="836219">
              <a:defRPr/>
            </a:pPr>
            <a:r>
              <a:rPr lang="en-US" altLang="en-US" dirty="0"/>
              <a:t>Remember, the resilience strategies </a:t>
            </a:r>
            <a:r>
              <a:rPr lang="en-US" sz="1200" dirty="0"/>
              <a:t>section of your ERP contains strategies and resources to improve the resilience of the system, including the physical security and cybersecurity of the system. </a:t>
            </a:r>
            <a:endParaRPr lang="en-US" dirty="0"/>
          </a:p>
          <a:p>
            <a:pPr marL="156791" indent="-156791">
              <a:buFont typeface="Arial" panose="020B0604020202020204" pitchFamily="34" charset="0"/>
              <a:buChar char="•"/>
            </a:pPr>
            <a:r>
              <a:rPr lang="en-US" sz="1200" dirty="0"/>
              <a:t>This next slide provides an example of the fillable tables in the template for Resilience Strategies, particularly for ER roles. </a:t>
            </a:r>
          </a:p>
          <a:p>
            <a:pPr marL="156791" indent="-156791">
              <a:buFont typeface="Arial" panose="020B0604020202020204" pitchFamily="34" charset="0"/>
              <a:buChar char="•"/>
            </a:pPr>
            <a:r>
              <a:rPr lang="en-US" sz="1200" dirty="0"/>
              <a:t>Here you can list the name and title of the utility or response partner personnel along with their specific role and a descriptions of their responsibilities.</a:t>
            </a:r>
          </a:p>
          <a:p>
            <a:pPr marL="156791" indent="-156791">
              <a:buFont typeface="Arial" panose="020B0604020202020204" pitchFamily="34" charset="0"/>
              <a:buChar char="•"/>
            </a:pPr>
            <a:r>
              <a:rPr lang="en-US" sz="1200" dirty="0"/>
              <a:t>Italicized text in the table represents examples you may use as a starting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82</a:t>
            </a:fld>
            <a:endParaRPr lang="en-US"/>
          </a:p>
        </p:txBody>
      </p:sp>
    </p:spTree>
    <p:extLst>
      <p:ext uri="{BB962C8B-B14F-4D97-AF65-F5344CB8AC3E}">
        <p14:creationId xmlns:p14="http://schemas.microsoft.com/office/powerpoint/2010/main" val="546524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We have 3 main goals for today:</a:t>
            </a:r>
          </a:p>
          <a:p>
            <a:pPr marL="228600" indent="-228600">
              <a:buAutoNum type="arabicParenR"/>
            </a:pPr>
            <a:r>
              <a:rPr lang="en-US" dirty="0"/>
              <a:t>Understand the requirements of a risk assessment and with that, know how to use the Vulnerability Self-Assessment Tool</a:t>
            </a:r>
          </a:p>
          <a:p>
            <a:pPr marL="228600" indent="-228600">
              <a:buAutoNum type="arabicParenR"/>
            </a:pPr>
            <a:r>
              <a:rPr lang="en-US" dirty="0"/>
              <a:t>Understand the requirements of an emergency response plan and with that, know how to use the Emergency Response Plan Guidance and Template</a:t>
            </a:r>
          </a:p>
          <a:p>
            <a:pPr marL="228600" indent="-228600">
              <a:buAutoNum type="arabicParenR"/>
            </a:pPr>
            <a:r>
              <a:rPr lang="en-US" dirty="0"/>
              <a:t>Learn about the new release notification requirements and accessing chemical inventory data</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8</a:t>
            </a:fld>
            <a:endParaRPr lang="en-US"/>
          </a:p>
        </p:txBody>
      </p:sp>
    </p:spTree>
    <p:extLst>
      <p:ext uri="{BB962C8B-B14F-4D97-AF65-F5344CB8AC3E}">
        <p14:creationId xmlns:p14="http://schemas.microsoft.com/office/powerpoint/2010/main" val="23101681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56791" indent="-156791">
              <a:buFont typeface="Arial" panose="020B0604020202020204" pitchFamily="34" charset="0"/>
              <a:buChar char="•"/>
            </a:pPr>
            <a:r>
              <a:rPr lang="en-US" sz="1200" dirty="0"/>
              <a:t>The next section of your ERP pertains to Emergency Plans and Procedures.</a:t>
            </a:r>
          </a:p>
          <a:p>
            <a:pPr marL="156791" indent="-156791">
              <a:buFont typeface="Arial" panose="020B0604020202020204" pitchFamily="34" charset="0"/>
              <a:buChar char="•"/>
            </a:pPr>
            <a:r>
              <a:rPr lang="en-US" sz="1200" dirty="0"/>
              <a:t>It should contain any plans, procedures, and equipment that can be used during an incident.</a:t>
            </a:r>
          </a:p>
          <a:p>
            <a:pPr marL="156791" indent="-156791">
              <a:buFont typeface="Arial" panose="020B0604020202020204" pitchFamily="34" charset="0"/>
              <a:buChar char="•"/>
            </a:pPr>
            <a:r>
              <a:rPr lang="en-US" sz="1200" dirty="0"/>
              <a:t>There are 2 types of Emergency Plans and Procedures: Core Response Procedures and Incident-Specific Response Procedures (ISRPs), which we will discuss in the next few slides.   </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83</a:t>
            </a:fld>
            <a:endParaRPr lang="en-US"/>
          </a:p>
        </p:txBody>
      </p:sp>
    </p:spTree>
    <p:extLst>
      <p:ext uri="{BB962C8B-B14F-4D97-AF65-F5344CB8AC3E}">
        <p14:creationId xmlns:p14="http://schemas.microsoft.com/office/powerpoint/2010/main" val="24950739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56791" indent="-156791" defTabSz="836219">
              <a:buFontTx/>
              <a:buChar char="•"/>
            </a:pPr>
            <a:r>
              <a:rPr lang="en-US" sz="1200" dirty="0"/>
              <a:t>Core procedures are the “building blocks” for incident-specific procedures since they apply across a broad variety of incidents (e.g., hurricane, earthquake, flood).</a:t>
            </a:r>
          </a:p>
          <a:p>
            <a:pPr marL="156791" indent="-156791" defTabSz="836219">
              <a:buFontTx/>
              <a:buChar char="•"/>
            </a:pPr>
            <a:r>
              <a:rPr lang="en-US" sz="1200" dirty="0"/>
              <a:t>These include:</a:t>
            </a:r>
            <a:endParaRPr lang="en-US" sz="1050" dirty="0"/>
          </a:p>
          <a:p>
            <a:pPr marL="171450" indent="-171450">
              <a:buFontTx/>
              <a:buChar char="•"/>
            </a:pPr>
            <a:r>
              <a:rPr lang="en-US" altLang="en-US" b="1" dirty="0"/>
              <a:t>Access </a:t>
            </a:r>
            <a:r>
              <a:rPr lang="en-US" altLang="en-US" dirty="0"/>
              <a:t>- A significant challenge your utility may face after a major incident is gaining access to critical facilities and other locations to assess damage and implement repairs. </a:t>
            </a:r>
          </a:p>
          <a:p>
            <a:pPr marL="171450" indent="-171450">
              <a:buFontTx/>
              <a:buChar char="•"/>
            </a:pPr>
            <a:r>
              <a:rPr lang="en-US" altLang="en-US" b="1" dirty="0"/>
              <a:t>Physical Security </a:t>
            </a:r>
            <a:r>
              <a:rPr lang="en-US" altLang="en-US" dirty="0"/>
              <a:t>- Protecting utility facilities, equipment, and vital records is essential to restoring operations once an incident has occurred. </a:t>
            </a:r>
          </a:p>
          <a:p>
            <a:pPr marL="171450" indent="-171450">
              <a:buFontTx/>
              <a:buChar char="•"/>
            </a:pPr>
            <a:r>
              <a:rPr lang="en-US" altLang="en-US" b="1" dirty="0"/>
              <a:t>Cybersecurity </a:t>
            </a:r>
            <a:r>
              <a:rPr lang="en-US" altLang="en-US" dirty="0"/>
              <a:t>– Your utility should consider adopting cybersecurity best practices to reduce vulnerabilities to cyber-attacks and develop, implement, and drill response and recovery procedures for cyber incidents to minimize impacts in the event of a successful attack. </a:t>
            </a:r>
          </a:p>
          <a:p>
            <a:pPr marL="171450" indent="-171450">
              <a:buFontTx/>
              <a:buChar char="•"/>
            </a:pPr>
            <a:r>
              <a:rPr lang="en-US" altLang="en-US" b="1" dirty="0"/>
              <a:t>Power Loss </a:t>
            </a:r>
            <a:r>
              <a:rPr lang="en-US" altLang="en-US" dirty="0"/>
              <a:t>- Your utility should consider preparing for a loss of power and know what to do to respond and recover from such an incident </a:t>
            </a:r>
          </a:p>
          <a:p>
            <a:pPr marL="171450" indent="-171450">
              <a:buFontTx/>
              <a:buChar char="•"/>
            </a:pPr>
            <a:r>
              <a:rPr lang="en-US" altLang="en-US" b="1" dirty="0"/>
              <a:t>Emergency Drinking Water Supplies </a:t>
            </a:r>
            <a:r>
              <a:rPr lang="en-US" altLang="en-US" dirty="0"/>
              <a:t>- Your ERP should consider clearly defining how your utility, along with other external response partners such as emergency management, would supply alternate drinking water to your community during both short-term (hours to days) and long-term (weeks to months) outages. </a:t>
            </a:r>
          </a:p>
          <a:p>
            <a:pPr marL="171450" indent="-171450">
              <a:buFontTx/>
              <a:buChar char="•"/>
            </a:pPr>
            <a:r>
              <a:rPr lang="en-US" altLang="en-US" b="1" dirty="0"/>
              <a:t>Sampling and Analysis- </a:t>
            </a:r>
            <a:r>
              <a:rPr lang="en-US" altLang="en-US" dirty="0"/>
              <a:t>include pre-identified sampling sites, procedures for sample collection of both known and unknown contaminants, chain of custody, sample preservation, sample transport, as well as a list and locations of contract analytical laboratories. </a:t>
            </a:r>
          </a:p>
          <a:p>
            <a:pPr marL="171450" indent="-171450">
              <a:buFontTx/>
              <a:buChar char="•"/>
            </a:pPr>
            <a:r>
              <a:rPr lang="en-US" altLang="en-US" b="1" dirty="0"/>
              <a:t>Family-</a:t>
            </a:r>
            <a:r>
              <a:rPr lang="en-US" altLang="en-US" dirty="0"/>
              <a:t>Your personnel are more likely to report for duty or stay on the job during an incident if they know they and their families are safe and cared for. Identify actions that could be taken before, during, and after an incident that are unique to each hazard (e.g., hurricanes, floods, earthquakes). </a:t>
            </a:r>
            <a:endParaRPr lang="en-US" altLang="en-US" b="1"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84</a:t>
            </a:fld>
            <a:endParaRPr lang="en-US"/>
          </a:p>
        </p:txBody>
      </p:sp>
    </p:spTree>
    <p:extLst>
      <p:ext uri="{BB962C8B-B14F-4D97-AF65-F5344CB8AC3E}">
        <p14:creationId xmlns:p14="http://schemas.microsoft.com/office/powerpoint/2010/main" val="114918674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56791" indent="-156791">
              <a:buFont typeface="Arial" panose="020B0604020202020204" pitchFamily="34" charset="0"/>
              <a:buChar char="•"/>
            </a:pPr>
            <a:r>
              <a:rPr lang="en-US" sz="1100" dirty="0"/>
              <a:t>This next slide provides an example of the fillable tables in the template for the Core Response Procedures.</a:t>
            </a:r>
          </a:p>
          <a:p>
            <a:pPr marL="156791" indent="-156791">
              <a:buFont typeface="Arial" panose="020B0604020202020204" pitchFamily="34" charset="0"/>
              <a:buChar char="•"/>
            </a:pPr>
            <a:r>
              <a:rPr lang="en-US" sz="1100" dirty="0"/>
              <a:t>This particular slide shows the tables for Access procedures and Physical Security procedures.</a:t>
            </a:r>
          </a:p>
          <a:p>
            <a:pPr marL="156791" indent="-156791">
              <a:buFont typeface="Arial" panose="020B0604020202020204" pitchFamily="34" charset="0"/>
              <a:buChar char="•"/>
            </a:pPr>
            <a:r>
              <a:rPr lang="en-US" sz="1100" dirty="0"/>
              <a:t>Again, the gray italics are examples to get you started. Feel free to delete them if you don’t need them or if they don’t apply to your system.</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85</a:t>
            </a:fld>
            <a:endParaRPr lang="en-US"/>
          </a:p>
        </p:txBody>
      </p:sp>
    </p:spTree>
    <p:extLst>
      <p:ext uri="{BB962C8B-B14F-4D97-AF65-F5344CB8AC3E}">
        <p14:creationId xmlns:p14="http://schemas.microsoft.com/office/powerpoint/2010/main" val="12448698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71450" indent="-171450">
              <a:buFontTx/>
              <a:buChar char="•"/>
            </a:pPr>
            <a:r>
              <a:rPr lang="en-US" altLang="en-US" dirty="0"/>
              <a:t>An Incident Specific Response Procedure (ISRP) should be an accessible (i.e., “rip and run”) document that can be detached and taken to the field.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dirty="0"/>
              <a:t>You may only need one or two pages to cover specific response information in these procedures since you have already addressed basic emergency response steps under your core response procedures.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dirty="0"/>
              <a:t>EPA has developed a type of ISRPs (called Incident Action Checklists) for 12 different types of incidents listed in the table. Your system can use these or use them as a guide to create your own ISRP for areas where you are at risk.</a:t>
            </a:r>
          </a:p>
        </p:txBody>
      </p:sp>
      <p:sp>
        <p:nvSpPr>
          <p:cNvPr id="4" name="Slide Number Placeholder 3"/>
          <p:cNvSpPr>
            <a:spLocks noGrp="1"/>
          </p:cNvSpPr>
          <p:nvPr>
            <p:ph type="sldNum" sz="quarter" idx="5"/>
          </p:nvPr>
        </p:nvSpPr>
        <p:spPr/>
        <p:txBody>
          <a:bodyPr/>
          <a:lstStyle/>
          <a:p>
            <a:fld id="{FB3F1709-43F8-492A-AA07-BC8F673B8001}" type="slidenum">
              <a:rPr lang="en-US" smtClean="0"/>
              <a:t>86</a:t>
            </a:fld>
            <a:endParaRPr lang="en-US"/>
          </a:p>
        </p:txBody>
      </p:sp>
    </p:spTree>
    <p:extLst>
      <p:ext uri="{BB962C8B-B14F-4D97-AF65-F5344CB8AC3E}">
        <p14:creationId xmlns:p14="http://schemas.microsoft.com/office/powerpoint/2010/main" val="13448067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i="1" dirty="0"/>
              <a:t>Discussion:  Sunbelt Utility should probably consider developing a Flood ISRP and use EPA’s Flood IAC as a starting point .  This would accommodate their situation and allow them to have a written procedure to better prepare for and respond to extreme precipitation and flooding events that generate large amounts of runoff and standing water.  Go through Flood IAC on next slide.  </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87</a:t>
            </a:fld>
            <a:endParaRPr lang="en-US"/>
          </a:p>
        </p:txBody>
      </p:sp>
    </p:spTree>
    <p:extLst>
      <p:ext uri="{BB962C8B-B14F-4D97-AF65-F5344CB8AC3E}">
        <p14:creationId xmlns:p14="http://schemas.microsoft.com/office/powerpoint/2010/main" val="257701653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Poll Title: Quiz 9: According to the scenario we just discussed, what ISRP could Sunbelt Utility use?
https://www.polleverywhere.com/multiple_choice_polls/GJ9X6q1rkOGJv4ytWiEmE</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88</a:t>
            </a:fld>
            <a:endParaRPr lang="en-US"/>
          </a:p>
        </p:txBody>
      </p:sp>
    </p:spTree>
    <p:extLst>
      <p:ext uri="{BB962C8B-B14F-4D97-AF65-F5344CB8AC3E}">
        <p14:creationId xmlns:p14="http://schemas.microsoft.com/office/powerpoint/2010/main" val="41215102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This is an incident action checklist for flooding. This is not from the actual ERP template, but again can be found on EPA’s website. https://www.epa.gov/waterutilityresponse/incident-action-checklists-water-utilities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This particular incident action checklist shown in the slide includes actions to take to prepare, respond and recover from a flood related incident. </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89</a:t>
            </a:fld>
            <a:endParaRPr lang="en-US"/>
          </a:p>
        </p:txBody>
      </p:sp>
    </p:spTree>
    <p:extLst>
      <p:ext uri="{BB962C8B-B14F-4D97-AF65-F5344CB8AC3E}">
        <p14:creationId xmlns:p14="http://schemas.microsoft.com/office/powerpoint/2010/main" val="235454684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56791" indent="-156791">
              <a:buFont typeface="Arial" panose="020B0604020202020204" pitchFamily="34" charset="0"/>
              <a:buChar char="•"/>
            </a:pPr>
            <a:r>
              <a:rPr lang="en-US" sz="1100" dirty="0"/>
              <a:t>The next section of your ERP pertains to mitigation actions, or more specifically as AWIA states: actions, procedures, and equipment which can obviate and significantly lessen the impact of an incident on the public health and the safety and supply of drinking water provided to your community.</a:t>
            </a:r>
            <a:endParaRPr lang="en-US" sz="1000" dirty="0"/>
          </a:p>
          <a:p>
            <a:pPr marL="156791" indent="-156791">
              <a:buFont typeface="Arial" panose="020B0604020202020204" pitchFamily="34" charset="0"/>
              <a:buChar char="•"/>
            </a:pPr>
            <a:r>
              <a:rPr lang="en-US" sz="1100" dirty="0"/>
              <a:t>This includes:</a:t>
            </a:r>
            <a:endParaRPr lang="en-US" sz="1000" dirty="0"/>
          </a:p>
          <a:p>
            <a:pPr lvl="1"/>
            <a:r>
              <a:rPr lang="en-US" sz="1100" dirty="0"/>
              <a:t>Development of alternative source water options</a:t>
            </a:r>
            <a:endParaRPr lang="en-US" sz="1000" dirty="0"/>
          </a:p>
          <a:p>
            <a:pPr lvl="1"/>
            <a:r>
              <a:rPr lang="en-US" sz="1100" dirty="0"/>
              <a:t>Relocation of water intakes</a:t>
            </a:r>
            <a:endParaRPr lang="en-US" sz="1000" dirty="0"/>
          </a:p>
          <a:p>
            <a:pPr lvl="1"/>
            <a:r>
              <a:rPr lang="en-US" sz="1100" dirty="0"/>
              <a:t>Construction of flood protection barriers</a:t>
            </a:r>
            <a:endParaRPr lang="en-US" sz="1000" dirty="0"/>
          </a:p>
          <a:p>
            <a:pPr marL="156791" indent="-156791" defTabSz="836219">
              <a:buFontTx/>
              <a:buChar char="•"/>
            </a:pPr>
            <a:r>
              <a:rPr lang="en-US" sz="1100" dirty="0"/>
              <a:t>Since these three mitigation options are specifically included in the law, you should indicate in your utility’s ERP that you considered these three specific mitigation actions, but the actions do not have to be implemented if they are not consistent with your utility’s risk profile, as defined by your risk assessment.</a:t>
            </a:r>
            <a:endParaRPr lang="en-US" altLang="en-US" dirty="0"/>
          </a:p>
          <a:p>
            <a:pPr marL="171450" indent="-171450">
              <a:buFontTx/>
              <a:buChar char="•"/>
            </a:pPr>
            <a:r>
              <a:rPr lang="en-US" altLang="en-US" dirty="0"/>
              <a:t>Remember, it is more cost-effective to mitigate the risks from natural disasters than it is to repair damage after the disaster. Examples of mitigation projects include: </a:t>
            </a:r>
          </a:p>
          <a:p>
            <a:pPr marL="628650" lvl="1" indent="-171450">
              <a:buFontTx/>
              <a:buChar char="•"/>
            </a:pPr>
            <a:r>
              <a:rPr lang="en-US" altLang="en-US" dirty="0"/>
              <a:t>Elevation of electrical panels at a lift station to prevent flooding damage</a:t>
            </a:r>
          </a:p>
          <a:p>
            <a:pPr marL="628650" lvl="1" indent="-171450">
              <a:buFontTx/>
              <a:buChar char="•"/>
            </a:pPr>
            <a:r>
              <a:rPr lang="en-US" altLang="en-US" dirty="0"/>
              <a:t>Replacement of piping with flexible joints to prevent earthquake damage</a:t>
            </a:r>
          </a:p>
          <a:p>
            <a:pPr marL="628650" lvl="1" indent="-171450">
              <a:buFontTx/>
              <a:buChar char="•"/>
            </a:pPr>
            <a:r>
              <a:rPr lang="en-US" altLang="en-US" dirty="0"/>
              <a:t>Reinforcement of water towers to prevent tornado damage</a:t>
            </a:r>
          </a:p>
          <a:p>
            <a:pPr marL="171450" indent="-171450">
              <a:buFontTx/>
              <a:buChar char="•"/>
            </a:pPr>
            <a:r>
              <a:rPr lang="en-US" altLang="en-US" dirty="0"/>
              <a:t>Overall, mitigation measures require financial investment by the utility; however, mitigation could prevent more costly future damage and improve the reliability of service during a disaster. </a:t>
            </a:r>
          </a:p>
          <a:p>
            <a:endParaRPr lang="en-US" dirty="0"/>
          </a:p>
          <a:p>
            <a:pPr>
              <a:defRPr/>
            </a:pPr>
            <a:r>
              <a:rPr lang="en-US" altLang="en-US" i="1" dirty="0"/>
              <a:t>Question to ask participants if you choose: Who here has participated in their community’s or county’s hazard mitigation planning process?  What projects did you get put into your jurisdiction’s hazard mitigation plan? Have you seen funding yet?</a:t>
            </a:r>
          </a:p>
          <a:p>
            <a:pPr>
              <a:defRPr/>
            </a:pPr>
            <a:r>
              <a:rPr lang="en-US" altLang="en-US" i="1" dirty="0"/>
              <a:t>Discussion: Participating in your jurisdiction’s hazard mitigation planning process is a good way to help fully develop this portion of your ERP. Mention Hazard Mitigation Guide. </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90</a:t>
            </a:fld>
            <a:endParaRPr lang="en-US"/>
          </a:p>
        </p:txBody>
      </p:sp>
    </p:spTree>
    <p:extLst>
      <p:ext uri="{BB962C8B-B14F-4D97-AF65-F5344CB8AC3E}">
        <p14:creationId xmlns:p14="http://schemas.microsoft.com/office/powerpoint/2010/main" val="38049803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56791" indent="-156791">
              <a:buFont typeface="Arial" panose="020B0604020202020204" pitchFamily="34" charset="0"/>
              <a:buChar char="•"/>
            </a:pPr>
            <a:r>
              <a:rPr lang="en-US" sz="1200" dirty="0"/>
              <a:t>This next slide provides an example of the fillable tables in the template for the Mitigation Actions.</a:t>
            </a:r>
          </a:p>
          <a:p>
            <a:pPr marL="156791" indent="-156791">
              <a:buFont typeface="Arial" panose="020B0604020202020204" pitchFamily="34" charset="0"/>
              <a:buChar char="•"/>
            </a:pPr>
            <a:r>
              <a:rPr lang="en-US" sz="1200" dirty="0"/>
              <a:t>It shows the table for alternative source water options your system has in place and an area to list interconnections with other utilities.</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91</a:t>
            </a:fld>
            <a:endParaRPr lang="en-US"/>
          </a:p>
        </p:txBody>
      </p:sp>
    </p:spTree>
    <p:extLst>
      <p:ext uri="{BB962C8B-B14F-4D97-AF65-F5344CB8AC3E}">
        <p14:creationId xmlns:p14="http://schemas.microsoft.com/office/powerpoint/2010/main" val="4907949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EPA has multiple guides published that water systems can use to address mitigation options for hazards they may be at risk to. Those guides are listed on this slide, as well as a quick description. You can find the EPA website where you can go to download them for more information.</a:t>
            </a:r>
          </a:p>
        </p:txBody>
      </p:sp>
      <p:sp>
        <p:nvSpPr>
          <p:cNvPr id="4" name="Slide Number Placeholder 3"/>
          <p:cNvSpPr>
            <a:spLocks noGrp="1"/>
          </p:cNvSpPr>
          <p:nvPr>
            <p:ph type="sldNum" sz="quarter" idx="5"/>
          </p:nvPr>
        </p:nvSpPr>
        <p:spPr/>
        <p:txBody>
          <a:bodyPr/>
          <a:lstStyle/>
          <a:p>
            <a:fld id="{FB3F1709-43F8-492A-AA07-BC8F673B8001}" type="slidenum">
              <a:rPr lang="en-US" smtClean="0"/>
              <a:t>92</a:t>
            </a:fld>
            <a:endParaRPr lang="en-US"/>
          </a:p>
        </p:txBody>
      </p:sp>
    </p:spTree>
    <p:extLst>
      <p:ext uri="{BB962C8B-B14F-4D97-AF65-F5344CB8AC3E}">
        <p14:creationId xmlns:p14="http://schemas.microsoft.com/office/powerpoint/2010/main" val="2365502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we will discuss AWIA Section 2013 sections a-f. which replaces the Safe Drinking Water Act Section 1433.</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9</a:t>
            </a:fld>
            <a:endParaRPr lang="en-US"/>
          </a:p>
        </p:txBody>
      </p:sp>
    </p:spTree>
    <p:extLst>
      <p:ext uri="{BB962C8B-B14F-4D97-AF65-F5344CB8AC3E}">
        <p14:creationId xmlns:p14="http://schemas.microsoft.com/office/powerpoint/2010/main" val="78740329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Here are a few more mitigation resources from EPA.</a:t>
            </a:r>
          </a:p>
        </p:txBody>
      </p:sp>
      <p:sp>
        <p:nvSpPr>
          <p:cNvPr id="4" name="Slide Number Placeholder 3"/>
          <p:cNvSpPr>
            <a:spLocks noGrp="1"/>
          </p:cNvSpPr>
          <p:nvPr>
            <p:ph type="sldNum" sz="quarter" idx="5"/>
          </p:nvPr>
        </p:nvSpPr>
        <p:spPr/>
        <p:txBody>
          <a:bodyPr/>
          <a:lstStyle/>
          <a:p>
            <a:fld id="{FB3F1709-43F8-492A-AA07-BC8F673B8001}" type="slidenum">
              <a:rPr lang="en-US" smtClean="0"/>
              <a:t>93</a:t>
            </a:fld>
            <a:endParaRPr lang="en-US"/>
          </a:p>
        </p:txBody>
      </p:sp>
    </p:spTree>
    <p:extLst>
      <p:ext uri="{BB962C8B-B14F-4D97-AF65-F5344CB8AC3E}">
        <p14:creationId xmlns:p14="http://schemas.microsoft.com/office/powerpoint/2010/main" val="57360607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56791" indent="-156791">
              <a:buFont typeface="Arial" panose="020B0604020202020204" pitchFamily="34" charset="0"/>
              <a:buChar char="•"/>
            </a:pPr>
            <a:r>
              <a:rPr lang="en-US" sz="1200" dirty="0"/>
              <a:t>The last section of your ERP, that is required by AWIA, pertains to Detection Strategies that can aid in the detection of incidents that threaten your utility.</a:t>
            </a:r>
          </a:p>
          <a:p>
            <a:pPr marL="156791" indent="-156791">
              <a:buFont typeface="Arial" panose="020B0604020202020204" pitchFamily="34" charset="0"/>
              <a:buChar char="•"/>
            </a:pPr>
            <a:r>
              <a:rPr lang="en-US" sz="1200" dirty="0"/>
              <a:t>They can range from no-cost strategies (like instituting a “See Something, Say Something” campaign at your utility) or ones requiring more resources to implement (like installing motion sensors and video cameras to monitor for facility break-ins or tampering).</a:t>
            </a:r>
          </a:p>
          <a:p>
            <a:pPr marL="156791" indent="-156791">
              <a:buFont typeface="Arial" panose="020B0604020202020204" pitchFamily="34" charset="0"/>
              <a:buChar char="•"/>
            </a:pPr>
            <a:r>
              <a:rPr lang="en-US" sz="1200" dirty="0"/>
              <a:t>Keep in mind that effective response to an emergency requires timely detection, which allows your utility to implement its ERP as soon as possible.</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94</a:t>
            </a:fld>
            <a:endParaRPr lang="en-US"/>
          </a:p>
        </p:txBody>
      </p:sp>
    </p:spTree>
    <p:extLst>
      <p:ext uri="{BB962C8B-B14F-4D97-AF65-F5344CB8AC3E}">
        <p14:creationId xmlns:p14="http://schemas.microsoft.com/office/powerpoint/2010/main" val="399595448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This next slide again comes from the EPA ERP template and shows some examples of effective strategies for detecting common threats including:</a:t>
            </a:r>
            <a:endParaRPr lang="en-US" sz="1050" dirty="0"/>
          </a:p>
          <a:p>
            <a:pPr marL="171450" indent="-171450">
              <a:buFontTx/>
              <a:buChar char="•"/>
            </a:pPr>
            <a:r>
              <a:rPr lang="en-US" altLang="en-US" b="1" dirty="0"/>
              <a:t>Unauthorized Entry: </a:t>
            </a:r>
            <a:r>
              <a:rPr lang="en-US" altLang="en-US" dirty="0"/>
              <a:t>properly installed &amp; maintained intrusion detection systems provide almost instantaneous notification of break-ins and other unauthorized access into your utility facilities, but notifications from local law enforcement officers and community watch groups are also effective.</a:t>
            </a:r>
          </a:p>
          <a:p>
            <a:pPr marL="171450" indent="-171450">
              <a:buFontTx/>
              <a:buChar char="•"/>
            </a:pPr>
            <a:r>
              <a:rPr lang="en-US" altLang="en-US" b="1" dirty="0"/>
              <a:t>Water Contamination: </a:t>
            </a:r>
            <a:r>
              <a:rPr lang="en-US" altLang="en-US" dirty="0"/>
              <a:t>notification of source water contamination may come from many different agencies and organizations including your primacy agency, 911, LEPC, etc. Potential contamination in your distribution system can be detected through tracking of CC, PHS, PSM at access points to finished water, grab S&amp;A, OWQM, and AMI that can alert your utility of potential backflow events or meter tampering. </a:t>
            </a:r>
          </a:p>
          <a:p>
            <a:pPr marL="171450" indent="-171450">
              <a:buFontTx/>
              <a:buChar char="•"/>
            </a:pPr>
            <a:r>
              <a:rPr lang="en-US" altLang="en-US" b="1" dirty="0"/>
              <a:t>Cyber Intrusion: l</a:t>
            </a:r>
            <a:r>
              <a:rPr lang="en-US" altLang="en-US" dirty="0"/>
              <a:t>earning about and reporting cyber threats helps all utilities be better prepared to detect and respond to this kind of malevolent act. </a:t>
            </a:r>
          </a:p>
          <a:p>
            <a:pPr marL="171450" indent="-171450">
              <a:buFontTx/>
              <a:buChar char="•"/>
            </a:pPr>
            <a:r>
              <a:rPr lang="en-US" altLang="en-US" b="1" dirty="0"/>
              <a:t>Hazardous Chemical Release: </a:t>
            </a:r>
            <a:r>
              <a:rPr lang="en-US" altLang="en-US" dirty="0"/>
              <a:t>routine inspection of your hazardous chemical storage facilities will aid in detecting problems that could lead to an unexpected chemical release. </a:t>
            </a:r>
          </a:p>
          <a:p>
            <a:pPr marL="171450" indent="-171450">
              <a:buFontTx/>
              <a:buChar char="•"/>
            </a:pPr>
            <a:r>
              <a:rPr lang="en-US" altLang="en-US" b="1" dirty="0"/>
              <a:t>Natural Hazards: </a:t>
            </a:r>
            <a:r>
              <a:rPr lang="en-US" altLang="en-US" dirty="0"/>
              <a:t>such as extreme weather can cause severe damage to your utility. Real-time tools such as EPA’s online On-The-Go Mobile Application can help you track severe weather and access other information for an efficient response. </a:t>
            </a:r>
          </a:p>
          <a:p>
            <a:pPr marL="171450" indent="-171450">
              <a:buFontTx/>
              <a:buChar char="•"/>
            </a:pPr>
            <a:r>
              <a:rPr lang="en-US" altLang="en-US" b="1" dirty="0"/>
              <a:t>Power Outages: </a:t>
            </a:r>
            <a:r>
              <a:rPr lang="en-US" altLang="en-US" dirty="0"/>
              <a:t>your utility can detect impending power outages more effectively by signing up to receive notifications from your power provider for any planned maintenance activities or brown outs. </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95</a:t>
            </a:fld>
            <a:endParaRPr lang="en-US"/>
          </a:p>
        </p:txBody>
      </p:sp>
    </p:spTree>
    <p:extLst>
      <p:ext uri="{BB962C8B-B14F-4D97-AF65-F5344CB8AC3E}">
        <p14:creationId xmlns:p14="http://schemas.microsoft.com/office/powerpoint/2010/main" val="87565242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altLang="en-US" i="0" dirty="0"/>
              <a:t>Discussion: The complaint log is an under-utilized resource.  For example, Small Town Utility could use a map with pushpins to start tracking the locations of complaints and potentially identify clusters of complaints in certain parts of town that may be indicative of a larger infrastructure problem.  Additionally, if complaints were classified by categories such as taste &amp; odor or visual appearance, that could serve as an early warning for other problems that may be developing within the system or for a previously unknown contamination event.  This could be very helpful for Small Town Utility, especially if the utility phone is answered by “whoever hears it first” which makes it hard for a single staff person to spot patterns.</a:t>
            </a:r>
          </a:p>
          <a:p>
            <a:endParaRPr lang="en-US" altLang="en-US" i="0" dirty="0"/>
          </a:p>
          <a:p>
            <a:r>
              <a:rPr lang="en-US" altLang="en-US" i="0" dirty="0"/>
              <a:t>Additionally, Small Town Utility could give their local police force a tour of their facilities around town and ask the patrol officers to specifically pay attention to the facilities while out on their patrols.  An additional set of eyes would help Small Town Utility to detect things like vandalism or breaches sooner and may even prevent these kinds of incidents from happening once word got around town that the police regularly patrol the facilities in addition to the visits made by Small Town Utility staff.</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96</a:t>
            </a:fld>
            <a:endParaRPr lang="en-US"/>
          </a:p>
        </p:txBody>
      </p:sp>
    </p:spTree>
    <p:extLst>
      <p:ext uri="{BB962C8B-B14F-4D97-AF65-F5344CB8AC3E}">
        <p14:creationId xmlns:p14="http://schemas.microsoft.com/office/powerpoint/2010/main" val="296444949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Poll Title: Quiz 11: According to AWIA, which of the following needs to be included in your ERP?
https://www.polleverywhere.com/multiple_choice_polls/W7wQ1GegXuxLVvhEOtle8</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97</a:t>
            </a:fld>
            <a:endParaRPr lang="en-US"/>
          </a:p>
        </p:txBody>
      </p:sp>
    </p:spTree>
    <p:extLst>
      <p:ext uri="{BB962C8B-B14F-4D97-AF65-F5344CB8AC3E}">
        <p14:creationId xmlns:p14="http://schemas.microsoft.com/office/powerpoint/2010/main" val="264100372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altLang="en-US" i="1" dirty="0"/>
              <a:t>Question: What forms could you use to document your response actions?</a:t>
            </a:r>
          </a:p>
          <a:p>
            <a:r>
              <a:rPr lang="en-US" altLang="en-US" i="1" dirty="0"/>
              <a:t>Answer: EPA Response O-t-G and the complete ICS form series, available at FEMA’s ICS Resource Center (</a:t>
            </a:r>
            <a:r>
              <a:rPr lang="en-US" altLang="en-US" dirty="0">
                <a:hlinkClick r:id="rId3"/>
              </a:rPr>
              <a:t>https://training.fema.gov/emiweb/is/icsresource/index.htm</a:t>
            </a:r>
            <a:r>
              <a:rPr lang="en-US" altLang="en-US" dirty="0"/>
              <a:t>)</a:t>
            </a:r>
            <a:r>
              <a:rPr lang="en-US" altLang="en-US" i="1" dirty="0"/>
              <a:t>.</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98</a:t>
            </a:fld>
            <a:endParaRPr lang="en-US"/>
          </a:p>
        </p:txBody>
      </p:sp>
    </p:spTree>
    <p:extLst>
      <p:ext uri="{BB962C8B-B14F-4D97-AF65-F5344CB8AC3E}">
        <p14:creationId xmlns:p14="http://schemas.microsoft.com/office/powerpoint/2010/main" val="126980409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altLang="en-US" i="1" dirty="0"/>
              <a:t>Question: What tool does EPA have they can help you develop a training program?</a:t>
            </a:r>
          </a:p>
          <a:p>
            <a:r>
              <a:rPr lang="en-US" altLang="en-US" i="1" dirty="0"/>
              <a:t>Answer: How to Develop a Multi-Year Training &amp; Exercise (T&amp;E) Plan: A Tool for the Water Sector (</a:t>
            </a:r>
            <a:r>
              <a:rPr lang="en-US" altLang="en-US" dirty="0">
                <a:hlinkClick r:id="rId3"/>
              </a:rPr>
              <a:t>https://www.epa.gov/sites/production/files/2015-05/documents/how_to_develop_a_multi-year_training_and_exercise_plan_a_tool_for_the_water_sector.pdf</a:t>
            </a:r>
            <a:r>
              <a:rPr lang="en-US" altLang="en-US" dirty="0"/>
              <a:t>)</a:t>
            </a:r>
          </a:p>
          <a:p>
            <a:endParaRPr lang="en-US" altLang="en-US" i="1" dirty="0"/>
          </a:p>
          <a:p>
            <a:r>
              <a:rPr lang="en-US" altLang="en-US" i="1" dirty="0"/>
              <a:t>Also, for those looking to develop exercises, EPA offers both a Tabletop Exercise Tool (</a:t>
            </a:r>
            <a:r>
              <a:rPr lang="en-US" altLang="en-US" dirty="0">
                <a:hlinkClick r:id="rId4"/>
              </a:rPr>
              <a:t>https://www.epa.gov/waterresiliencetraining/develop-and-conduct-water-resilience-tabletop-exercise-water-utilities</a:t>
            </a:r>
            <a:r>
              <a:rPr lang="en-US" altLang="en-US" dirty="0"/>
              <a:t>) </a:t>
            </a:r>
            <a:r>
              <a:rPr lang="en-US" altLang="en-US" i="1" dirty="0"/>
              <a:t>and an Exercise Design Toolbox (</a:t>
            </a:r>
            <a:r>
              <a:rPr lang="en-US" altLang="en-US" dirty="0">
                <a:hlinkClick r:id="rId5"/>
              </a:rPr>
              <a:t>https://www.epa.gov/waterqualitysurveillance/water-quality-surveillance-and-response-system-exercise-development-toolbox</a:t>
            </a:r>
            <a:r>
              <a:rPr lang="en-US" altLang="en-US" dirty="0"/>
              <a:t>)</a:t>
            </a:r>
            <a:r>
              <a:rPr lang="en-US" altLang="en-US" i="1" dirty="0"/>
              <a:t>.</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100</a:t>
            </a:fld>
            <a:endParaRPr lang="en-US"/>
          </a:p>
        </p:txBody>
      </p:sp>
    </p:spTree>
    <p:extLst>
      <p:ext uri="{BB962C8B-B14F-4D97-AF65-F5344CB8AC3E}">
        <p14:creationId xmlns:p14="http://schemas.microsoft.com/office/powerpoint/2010/main" val="407432853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101</a:t>
            </a:fld>
            <a:endParaRPr lang="en-US"/>
          </a:p>
        </p:txBody>
      </p:sp>
    </p:spTree>
    <p:extLst>
      <p:ext uri="{BB962C8B-B14F-4D97-AF65-F5344CB8AC3E}">
        <p14:creationId xmlns:p14="http://schemas.microsoft.com/office/powerpoint/2010/main" val="327409830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Welcome back! Let’s take a few minutes to review some of the key points from earlier. </a:t>
            </a:r>
            <a:r>
              <a:rPr lang="en-US" i="1" dirty="0"/>
              <a:t>Call on several people in the audience to share what they learned and how they plan to utilize that information at their utility. (e.g., they can talk about how a risk assessment or ERP would have helped at their utility during a specific natural disaster)</a:t>
            </a:r>
          </a:p>
          <a:p>
            <a:endParaRPr lang="en-US" i="1" dirty="0"/>
          </a:p>
          <a:p>
            <a:r>
              <a:rPr lang="en-US" i="0" dirty="0"/>
              <a:t>Great! Now I’ll walk through how to certify your risk assessment and emergency response plan.</a:t>
            </a: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102</a:t>
            </a:fld>
            <a:endParaRPr lang="en-US"/>
          </a:p>
        </p:txBody>
      </p:sp>
    </p:spTree>
    <p:extLst>
      <p:ext uri="{BB962C8B-B14F-4D97-AF65-F5344CB8AC3E}">
        <p14:creationId xmlns:p14="http://schemas.microsoft.com/office/powerpoint/2010/main" val="213515462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cs typeface="Calibri"/>
              </a:rPr>
              <a:t>This slide shows the certification deadline for your risk assessment based on the population served by your utility.</a:t>
            </a:r>
            <a:endParaRPr lang="en-US" i="1" dirty="0"/>
          </a:p>
          <a:p>
            <a:r>
              <a:rPr lang="en-US" dirty="0">
                <a:cs typeface="Calibri"/>
              </a:rPr>
              <a:t>For utilities serving a population of greater than or equal to 100,000, you must certify your risk assessment no later than March 31, 2020.</a:t>
            </a:r>
          </a:p>
          <a:p>
            <a:r>
              <a:rPr lang="en-US" dirty="0"/>
              <a:t>For utilities serving a population of 50,000 to 99,999, you must certify your risk assessment no later than December 31, 2020.</a:t>
            </a:r>
            <a:endParaRPr lang="en-US" dirty="0">
              <a:cs typeface="Calibri"/>
            </a:endParaRPr>
          </a:p>
          <a:p>
            <a:r>
              <a:rPr lang="en-US" dirty="0"/>
              <a:t>For utilities serving a population of 3,301 to 49,999, you must certify your risk assessment no later than June 30, 2021.</a:t>
            </a:r>
            <a:endParaRPr lang="en-US" dirty="0">
              <a:cs typeface="Calibri"/>
            </a:endParaRPr>
          </a:p>
          <a:p>
            <a:r>
              <a:rPr lang="en-US" dirty="0">
                <a:cs typeface="Calibri"/>
              </a:rPr>
              <a:t>Note that population served size is being determined using the SDWIS date from the fourth quarter of 2018.</a:t>
            </a:r>
          </a:p>
          <a:p>
            <a:endParaRPr lang="en-US" i="1" dirty="0"/>
          </a:p>
          <a:p>
            <a:r>
              <a:rPr lang="en-US" i="1" dirty="0"/>
              <a:t>Address penalties if not submitted: </a:t>
            </a:r>
            <a:endParaRPr lang="en-US" dirty="0">
              <a:cs typeface="Calibri"/>
            </a:endParaRPr>
          </a:p>
          <a:p>
            <a:pPr lvl="1"/>
            <a:r>
              <a:rPr lang="en-US" dirty="0"/>
              <a:t>The Water Security Division is working with OECA </a:t>
            </a:r>
            <a:r>
              <a:rPr lang="en-US" i="1" dirty="0"/>
              <a:t>(Office of Enforcement and Compliance Assurance)</a:t>
            </a:r>
            <a:r>
              <a:rPr lang="en-US" dirty="0"/>
              <a:t> to define the process for enforcement. It will likely be very similar to the process used for the Bioterrorism Act of 2002.</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FB3F1709-43F8-492A-AA07-BC8F673B8001}" type="slidenum">
              <a:rPr lang="en-US" smtClean="0"/>
              <a:t>103</a:t>
            </a:fld>
            <a:endParaRPr lang="en-US"/>
          </a:p>
        </p:txBody>
      </p:sp>
    </p:spTree>
    <p:extLst>
      <p:ext uri="{BB962C8B-B14F-4D97-AF65-F5344CB8AC3E}">
        <p14:creationId xmlns:p14="http://schemas.microsoft.com/office/powerpoint/2010/main" val="6456207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6" name="Flowchart: Document 1">
            <a:extLst>
              <a:ext uri="{FF2B5EF4-FFF2-40B4-BE49-F238E27FC236}">
                <a16:creationId xmlns:a16="http://schemas.microsoft.com/office/drawing/2014/main" id="{7548723F-5856-4A55-9686-531122DF3C50}"/>
              </a:ext>
            </a:extLst>
          </p:cNvPr>
          <p:cNvSpPr/>
          <p:nvPr userDrawn="1"/>
        </p:nvSpPr>
        <p:spPr>
          <a:xfrm rot="10800000" flipV="1">
            <a:off x="0" y="0"/>
            <a:ext cx="12192000" cy="438841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0 w 21600"/>
              <a:gd name="connsiteY3" fmla="*/ 7983 h 17322"/>
              <a:gd name="connsiteX4" fmla="*/ 0 w 21600"/>
              <a:gd name="connsiteY4" fmla="*/ 0 h 17322"/>
              <a:gd name="connsiteX0" fmla="*/ 0 w 21600"/>
              <a:gd name="connsiteY0" fmla="*/ 0 h 17324"/>
              <a:gd name="connsiteX1" fmla="*/ 21600 w 21600"/>
              <a:gd name="connsiteY1" fmla="*/ 0 h 17324"/>
              <a:gd name="connsiteX2" fmla="*/ 21600 w 21600"/>
              <a:gd name="connsiteY2" fmla="*/ 17322 h 17324"/>
              <a:gd name="connsiteX3" fmla="*/ 0 w 21600"/>
              <a:gd name="connsiteY3" fmla="*/ 13809 h 17324"/>
              <a:gd name="connsiteX4" fmla="*/ 0 w 21600"/>
              <a:gd name="connsiteY4" fmla="*/ 0 h 17324"/>
              <a:gd name="connsiteX0" fmla="*/ 0 w 21600"/>
              <a:gd name="connsiteY0" fmla="*/ 0 h 14497"/>
              <a:gd name="connsiteX1" fmla="*/ 21600 w 21600"/>
              <a:gd name="connsiteY1" fmla="*/ 0 h 14497"/>
              <a:gd name="connsiteX2" fmla="*/ 21600 w 21600"/>
              <a:gd name="connsiteY2" fmla="*/ 4774 h 14497"/>
              <a:gd name="connsiteX3" fmla="*/ 0 w 21600"/>
              <a:gd name="connsiteY3" fmla="*/ 13809 h 14497"/>
              <a:gd name="connsiteX4" fmla="*/ 0 w 21600"/>
              <a:gd name="connsiteY4" fmla="*/ 0 h 14497"/>
              <a:gd name="connsiteX0" fmla="*/ 0 w 21600"/>
              <a:gd name="connsiteY0" fmla="*/ 0 h 14594"/>
              <a:gd name="connsiteX1" fmla="*/ 21600 w 21600"/>
              <a:gd name="connsiteY1" fmla="*/ 0 h 14594"/>
              <a:gd name="connsiteX2" fmla="*/ 21600 w 21600"/>
              <a:gd name="connsiteY2" fmla="*/ 6656 h 14594"/>
              <a:gd name="connsiteX3" fmla="*/ 0 w 21600"/>
              <a:gd name="connsiteY3" fmla="*/ 13809 h 14594"/>
              <a:gd name="connsiteX4" fmla="*/ 0 w 21600"/>
              <a:gd name="connsiteY4" fmla="*/ 0 h 14594"/>
              <a:gd name="connsiteX0" fmla="*/ 0 w 21600"/>
              <a:gd name="connsiteY0" fmla="*/ 0 h 16231"/>
              <a:gd name="connsiteX1" fmla="*/ 21600 w 21600"/>
              <a:gd name="connsiteY1" fmla="*/ 0 h 16231"/>
              <a:gd name="connsiteX2" fmla="*/ 21600 w 21600"/>
              <a:gd name="connsiteY2" fmla="*/ 6656 h 16231"/>
              <a:gd name="connsiteX3" fmla="*/ 0 w 21600"/>
              <a:gd name="connsiteY3" fmla="*/ 13809 h 16231"/>
              <a:gd name="connsiteX4" fmla="*/ 0 w 21600"/>
              <a:gd name="connsiteY4" fmla="*/ 0 h 16231"/>
              <a:gd name="connsiteX0" fmla="*/ 0 w 21600"/>
              <a:gd name="connsiteY0" fmla="*/ 0 h 16456"/>
              <a:gd name="connsiteX1" fmla="*/ 21600 w 21600"/>
              <a:gd name="connsiteY1" fmla="*/ 0 h 16456"/>
              <a:gd name="connsiteX2" fmla="*/ 21600 w 21600"/>
              <a:gd name="connsiteY2" fmla="*/ 6656 h 16456"/>
              <a:gd name="connsiteX3" fmla="*/ 0 w 21600"/>
              <a:gd name="connsiteY3" fmla="*/ 13809 h 16456"/>
              <a:gd name="connsiteX4" fmla="*/ 0 w 21600"/>
              <a:gd name="connsiteY4" fmla="*/ 0 h 16456"/>
              <a:gd name="connsiteX0" fmla="*/ 0 w 21600"/>
              <a:gd name="connsiteY0" fmla="*/ 0 h 15732"/>
              <a:gd name="connsiteX1" fmla="*/ 21600 w 21600"/>
              <a:gd name="connsiteY1" fmla="*/ 0 h 15732"/>
              <a:gd name="connsiteX2" fmla="*/ 21600 w 21600"/>
              <a:gd name="connsiteY2" fmla="*/ 6656 h 15732"/>
              <a:gd name="connsiteX3" fmla="*/ 0 w 21600"/>
              <a:gd name="connsiteY3" fmla="*/ 13809 h 15732"/>
              <a:gd name="connsiteX4" fmla="*/ 0 w 21600"/>
              <a:gd name="connsiteY4" fmla="*/ 0 h 15732"/>
              <a:gd name="connsiteX0" fmla="*/ 0 w 21600"/>
              <a:gd name="connsiteY0" fmla="*/ 0 h 16200"/>
              <a:gd name="connsiteX1" fmla="*/ 21600 w 21600"/>
              <a:gd name="connsiteY1" fmla="*/ 0 h 16200"/>
              <a:gd name="connsiteX2" fmla="*/ 21600 w 21600"/>
              <a:gd name="connsiteY2" fmla="*/ 6656 h 16200"/>
              <a:gd name="connsiteX3" fmla="*/ 0 w 21600"/>
              <a:gd name="connsiteY3" fmla="*/ 13809 h 16200"/>
              <a:gd name="connsiteX4" fmla="*/ 0 w 21600"/>
              <a:gd name="connsiteY4" fmla="*/ 0 h 16200"/>
              <a:gd name="connsiteX0" fmla="*/ 0 w 21600"/>
              <a:gd name="connsiteY0" fmla="*/ 0 h 16254"/>
              <a:gd name="connsiteX1" fmla="*/ 21600 w 21600"/>
              <a:gd name="connsiteY1" fmla="*/ 0 h 16254"/>
              <a:gd name="connsiteX2" fmla="*/ 21600 w 21600"/>
              <a:gd name="connsiteY2" fmla="*/ 6656 h 16254"/>
              <a:gd name="connsiteX3" fmla="*/ 0 w 21600"/>
              <a:gd name="connsiteY3" fmla="*/ 13809 h 16254"/>
              <a:gd name="connsiteX4" fmla="*/ 0 w 21600"/>
              <a:gd name="connsiteY4" fmla="*/ 0 h 16254"/>
              <a:gd name="connsiteX0" fmla="*/ 0 w 21600"/>
              <a:gd name="connsiteY0" fmla="*/ 0 h 17074"/>
              <a:gd name="connsiteX1" fmla="*/ 21600 w 21600"/>
              <a:gd name="connsiteY1" fmla="*/ 0 h 17074"/>
              <a:gd name="connsiteX2" fmla="*/ 21600 w 21600"/>
              <a:gd name="connsiteY2" fmla="*/ 11261 h 17074"/>
              <a:gd name="connsiteX3" fmla="*/ 0 w 21600"/>
              <a:gd name="connsiteY3" fmla="*/ 13809 h 17074"/>
              <a:gd name="connsiteX4" fmla="*/ 0 w 21600"/>
              <a:gd name="connsiteY4" fmla="*/ 0 h 17074"/>
              <a:gd name="connsiteX0" fmla="*/ 22 w 21622"/>
              <a:gd name="connsiteY0" fmla="*/ 0 h 17862"/>
              <a:gd name="connsiteX1" fmla="*/ 21622 w 21622"/>
              <a:gd name="connsiteY1" fmla="*/ 0 h 17862"/>
              <a:gd name="connsiteX2" fmla="*/ 21622 w 21622"/>
              <a:gd name="connsiteY2" fmla="*/ 11261 h 17862"/>
              <a:gd name="connsiteX3" fmla="*/ 0 w 21622"/>
              <a:gd name="connsiteY3" fmla="*/ 14818 h 17862"/>
              <a:gd name="connsiteX4" fmla="*/ 22 w 21622"/>
              <a:gd name="connsiteY4" fmla="*/ 0 h 17862"/>
              <a:gd name="connsiteX0" fmla="*/ 22 w 21622"/>
              <a:gd name="connsiteY0" fmla="*/ 0 h 14818"/>
              <a:gd name="connsiteX1" fmla="*/ 21622 w 21622"/>
              <a:gd name="connsiteY1" fmla="*/ 0 h 14818"/>
              <a:gd name="connsiteX2" fmla="*/ 21622 w 21622"/>
              <a:gd name="connsiteY2" fmla="*/ 11261 h 14818"/>
              <a:gd name="connsiteX3" fmla="*/ 0 w 21622"/>
              <a:gd name="connsiteY3" fmla="*/ 14818 h 14818"/>
              <a:gd name="connsiteX4" fmla="*/ 22 w 21622"/>
              <a:gd name="connsiteY4" fmla="*/ 0 h 14818"/>
              <a:gd name="connsiteX0" fmla="*/ 22 w 21622"/>
              <a:gd name="connsiteY0" fmla="*/ 0 h 14818"/>
              <a:gd name="connsiteX1" fmla="*/ 21622 w 21622"/>
              <a:gd name="connsiteY1" fmla="*/ 0 h 14818"/>
              <a:gd name="connsiteX2" fmla="*/ 21622 w 21622"/>
              <a:gd name="connsiteY2" fmla="*/ 11261 h 14818"/>
              <a:gd name="connsiteX3" fmla="*/ 0 w 21622"/>
              <a:gd name="connsiteY3" fmla="*/ 14818 h 14818"/>
              <a:gd name="connsiteX4" fmla="*/ 22 w 21622"/>
              <a:gd name="connsiteY4" fmla="*/ 0 h 14818"/>
              <a:gd name="connsiteX0" fmla="*/ 22 w 21622"/>
              <a:gd name="connsiteY0" fmla="*/ 0 h 15967"/>
              <a:gd name="connsiteX1" fmla="*/ 21622 w 21622"/>
              <a:gd name="connsiteY1" fmla="*/ 0 h 15967"/>
              <a:gd name="connsiteX2" fmla="*/ 21622 w 21622"/>
              <a:gd name="connsiteY2" fmla="*/ 11261 h 15967"/>
              <a:gd name="connsiteX3" fmla="*/ 0 w 21622"/>
              <a:gd name="connsiteY3" fmla="*/ 14818 h 15967"/>
              <a:gd name="connsiteX4" fmla="*/ 22 w 21622"/>
              <a:gd name="connsiteY4" fmla="*/ 0 h 15967"/>
              <a:gd name="connsiteX0" fmla="*/ 22 w 21622"/>
              <a:gd name="connsiteY0" fmla="*/ 0 h 15924"/>
              <a:gd name="connsiteX1" fmla="*/ 21622 w 21622"/>
              <a:gd name="connsiteY1" fmla="*/ 0 h 15924"/>
              <a:gd name="connsiteX2" fmla="*/ 21622 w 21622"/>
              <a:gd name="connsiteY2" fmla="*/ 11261 h 15924"/>
              <a:gd name="connsiteX3" fmla="*/ 0 w 21622"/>
              <a:gd name="connsiteY3" fmla="*/ 14818 h 15924"/>
              <a:gd name="connsiteX4" fmla="*/ 22 w 21622"/>
              <a:gd name="connsiteY4" fmla="*/ 0 h 15924"/>
              <a:gd name="connsiteX0" fmla="*/ 22 w 21622"/>
              <a:gd name="connsiteY0" fmla="*/ 0 h 15995"/>
              <a:gd name="connsiteX1" fmla="*/ 21622 w 21622"/>
              <a:gd name="connsiteY1" fmla="*/ 0 h 15995"/>
              <a:gd name="connsiteX2" fmla="*/ 21622 w 21622"/>
              <a:gd name="connsiteY2" fmla="*/ 11261 h 15995"/>
              <a:gd name="connsiteX3" fmla="*/ 0 w 21622"/>
              <a:gd name="connsiteY3" fmla="*/ 14818 h 15995"/>
              <a:gd name="connsiteX4" fmla="*/ 22 w 21622"/>
              <a:gd name="connsiteY4" fmla="*/ 0 h 15995"/>
              <a:gd name="connsiteX0" fmla="*/ 3 w 21603"/>
              <a:gd name="connsiteY0" fmla="*/ 0 h 15995"/>
              <a:gd name="connsiteX1" fmla="*/ 21603 w 21603"/>
              <a:gd name="connsiteY1" fmla="*/ 0 h 15995"/>
              <a:gd name="connsiteX2" fmla="*/ 21603 w 21603"/>
              <a:gd name="connsiteY2" fmla="*/ 11261 h 15995"/>
              <a:gd name="connsiteX3" fmla="*/ 3 w 21603"/>
              <a:gd name="connsiteY3" fmla="*/ 14818 h 15995"/>
              <a:gd name="connsiteX4" fmla="*/ 3 w 21603"/>
              <a:gd name="connsiteY4" fmla="*/ 0 h 15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3" h="15995">
                <a:moveTo>
                  <a:pt x="3" y="0"/>
                </a:moveTo>
                <a:lnTo>
                  <a:pt x="21603" y="0"/>
                </a:lnTo>
                <a:lnTo>
                  <a:pt x="21603" y="11261"/>
                </a:lnTo>
                <a:cubicBezTo>
                  <a:pt x="13215" y="11488"/>
                  <a:pt x="8457" y="18781"/>
                  <a:pt x="3" y="14818"/>
                </a:cubicBezTo>
                <a:cubicBezTo>
                  <a:pt x="10" y="9879"/>
                  <a:pt x="-4" y="4939"/>
                  <a:pt x="3" y="0"/>
                </a:cubicBezTo>
                <a:close/>
              </a:path>
            </a:pathLst>
          </a:custGeom>
          <a:blipFill dpi="0" rotWithShape="1">
            <a:blip r:embed="rId2"/>
            <a:srcRect/>
            <a:stretch>
              <a:fillRect l="-5000" t="-11000" r="-1000" b="-4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userDrawn="1">
            <p:ph type="ctrTitle"/>
          </p:nvPr>
        </p:nvSpPr>
        <p:spPr>
          <a:xfrm>
            <a:off x="575820" y="3748850"/>
            <a:ext cx="11371015" cy="1646302"/>
          </a:xfrm>
        </p:spPr>
        <p:txBody>
          <a:bodyPr anchor="b">
            <a:noAutofit/>
          </a:bodyPr>
          <a:lstStyle>
            <a:lvl1pPr algn="ctr">
              <a:defRPr kumimoji="0" lang="en-US" sz="3800" b="1" i="0" u="none" strike="noStrike" kern="1200" cap="all" spc="0" normalizeH="0" baseline="0" dirty="0">
                <a:ln w="0"/>
                <a:solidFill>
                  <a:schemeClr val="bg2">
                    <a:lumMod val="50000"/>
                  </a:schemeClr>
                </a:solidFill>
                <a:effectLst/>
                <a:uLnTx/>
                <a:uFillTx/>
                <a:latin typeface="Gotham Light" pitchFamily="50" charset="0"/>
                <a:ea typeface="+mj-ea"/>
                <a:cs typeface="+mj-cs"/>
              </a:defRPr>
            </a:lvl1pPr>
          </a:lstStyle>
          <a:p>
            <a:pPr marL="0" marR="0" lvl="0" indent="0" algn="l" defTabSz="1218987" rtl="0" eaLnBrk="1" fontAlgn="auto" latinLnBrk="0" hangingPunct="1">
              <a:lnSpc>
                <a:spcPct val="90000"/>
              </a:lnSpc>
              <a:spcBef>
                <a:spcPct val="0"/>
              </a:spcBef>
              <a:spcAft>
                <a:spcPts val="0"/>
              </a:spcAft>
              <a:buClrTx/>
              <a:buSzTx/>
              <a:buFontTx/>
              <a:buNone/>
              <a:tabLst/>
              <a:defRPr/>
            </a:pPr>
            <a:r>
              <a:rPr lang="en-US" dirty="0"/>
              <a:t>Click to edit Master title style</a:t>
            </a:r>
          </a:p>
        </p:txBody>
      </p:sp>
      <p:sp>
        <p:nvSpPr>
          <p:cNvPr id="3" name="Subtitle 2"/>
          <p:cNvSpPr>
            <a:spLocks noGrp="1"/>
          </p:cNvSpPr>
          <p:nvPr userDrawn="1">
            <p:ph type="subTitle" idx="1" hasCustomPrompt="1"/>
          </p:nvPr>
        </p:nvSpPr>
        <p:spPr>
          <a:xfrm>
            <a:off x="3231573" y="6192982"/>
            <a:ext cx="8686800" cy="322118"/>
          </a:xfrm>
        </p:spPr>
        <p:txBody>
          <a:bodyPr anchor="t">
            <a:normAutofit/>
          </a:bodyPr>
          <a:lstStyle>
            <a:lvl1pPr marL="0" indent="0" algn="l" defTabSz="457200" rtl="0" eaLnBrk="1" latinLnBrk="0" hangingPunct="1">
              <a:buNone/>
              <a:defRPr lang="en-US" sz="2000" b="1" kern="1200" spc="60" dirty="0">
                <a:solidFill>
                  <a:schemeClr val="tx1"/>
                </a:solidFill>
                <a:latin typeface="Gotham Light" pitchFamily="50" charset="0"/>
                <a:ea typeface="Cambria Math" panose="020405030504060302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descr="A close up of a sign&#10;&#10;Description automatically generated">
            <a:extLst>
              <a:ext uri="{FF2B5EF4-FFF2-40B4-BE49-F238E27FC236}">
                <a16:creationId xmlns:a16="http://schemas.microsoft.com/office/drawing/2014/main" id="{F7099B2F-D098-448D-8709-5FFF305F3C76}"/>
              </a:ext>
            </a:extLst>
          </p:cNvPr>
          <p:cNvPicPr>
            <a:picLocks noChangeAspect="1"/>
          </p:cNvPicPr>
          <p:nvPr userDrawn="1"/>
        </p:nvPicPr>
        <p:blipFill>
          <a:blip r:embed="rId3"/>
          <a:stretch>
            <a:fillRect/>
          </a:stretch>
        </p:blipFill>
        <p:spPr>
          <a:xfrm>
            <a:off x="9602654" y="350184"/>
            <a:ext cx="2026352" cy="622090"/>
          </a:xfrm>
          <a:prstGeom prst="rect">
            <a:avLst/>
          </a:prstGeom>
          <a:effectLst>
            <a:glow rad="254000">
              <a:srgbClr val="E3EFF6">
                <a:alpha val="70000"/>
              </a:srgbClr>
            </a:glow>
          </a:effectLst>
        </p:spPr>
      </p:pic>
    </p:spTree>
    <p:extLst>
      <p:ext uri="{BB962C8B-B14F-4D97-AF65-F5344CB8AC3E}">
        <p14:creationId xmlns:p14="http://schemas.microsoft.com/office/powerpoint/2010/main" val="2495218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18D04E8A-232D-448B-B352-231097CE69BF}"/>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3419"/>
          <a:stretch/>
        </p:blipFill>
        <p:spPr>
          <a:xfrm>
            <a:off x="-300338" y="3503778"/>
            <a:ext cx="12940815" cy="4570104"/>
          </a:xfrm>
          <a:prstGeom prst="rect">
            <a:avLst/>
          </a:prstGeom>
        </p:spPr>
      </p:pic>
      <p:sp>
        <p:nvSpPr>
          <p:cNvPr id="15" name="Oval 14">
            <a:extLst>
              <a:ext uri="{FF2B5EF4-FFF2-40B4-BE49-F238E27FC236}">
                <a16:creationId xmlns:a16="http://schemas.microsoft.com/office/drawing/2014/main" id="{57618D77-89D5-49CD-8DC8-252C366AE1F7}"/>
              </a:ext>
            </a:extLst>
          </p:cNvPr>
          <p:cNvSpPr/>
          <p:nvPr userDrawn="1"/>
        </p:nvSpPr>
        <p:spPr>
          <a:xfrm>
            <a:off x="3164114" y="4775200"/>
            <a:ext cx="362857" cy="5805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Document 1">
            <a:extLst>
              <a:ext uri="{FF2B5EF4-FFF2-40B4-BE49-F238E27FC236}">
                <a16:creationId xmlns:a16="http://schemas.microsoft.com/office/drawing/2014/main" id="{0774CF50-7953-4CFB-96F6-6E62C2B2C784}"/>
              </a:ext>
            </a:extLst>
          </p:cNvPr>
          <p:cNvSpPr/>
          <p:nvPr userDrawn="1"/>
        </p:nvSpPr>
        <p:spPr>
          <a:xfrm rot="10800000" flipV="1">
            <a:off x="-113063" y="-93984"/>
            <a:ext cx="12372228" cy="18843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0 w 21600"/>
              <a:gd name="connsiteY3" fmla="*/ 7983 h 17322"/>
              <a:gd name="connsiteX4" fmla="*/ 0 w 21600"/>
              <a:gd name="connsiteY4" fmla="*/ 0 h 17322"/>
              <a:gd name="connsiteX0" fmla="*/ 0 w 21600"/>
              <a:gd name="connsiteY0" fmla="*/ 0 h 17324"/>
              <a:gd name="connsiteX1" fmla="*/ 21600 w 21600"/>
              <a:gd name="connsiteY1" fmla="*/ 0 h 17324"/>
              <a:gd name="connsiteX2" fmla="*/ 21600 w 21600"/>
              <a:gd name="connsiteY2" fmla="*/ 17322 h 17324"/>
              <a:gd name="connsiteX3" fmla="*/ 0 w 21600"/>
              <a:gd name="connsiteY3" fmla="*/ 13809 h 17324"/>
              <a:gd name="connsiteX4" fmla="*/ 0 w 21600"/>
              <a:gd name="connsiteY4" fmla="*/ 0 h 17324"/>
              <a:gd name="connsiteX0" fmla="*/ 0 w 21600"/>
              <a:gd name="connsiteY0" fmla="*/ 0 h 14497"/>
              <a:gd name="connsiteX1" fmla="*/ 21600 w 21600"/>
              <a:gd name="connsiteY1" fmla="*/ 0 h 14497"/>
              <a:gd name="connsiteX2" fmla="*/ 21600 w 21600"/>
              <a:gd name="connsiteY2" fmla="*/ 4774 h 14497"/>
              <a:gd name="connsiteX3" fmla="*/ 0 w 21600"/>
              <a:gd name="connsiteY3" fmla="*/ 13809 h 14497"/>
              <a:gd name="connsiteX4" fmla="*/ 0 w 21600"/>
              <a:gd name="connsiteY4" fmla="*/ 0 h 14497"/>
              <a:gd name="connsiteX0" fmla="*/ 0 w 21600"/>
              <a:gd name="connsiteY0" fmla="*/ 0 h 14594"/>
              <a:gd name="connsiteX1" fmla="*/ 21600 w 21600"/>
              <a:gd name="connsiteY1" fmla="*/ 0 h 14594"/>
              <a:gd name="connsiteX2" fmla="*/ 21600 w 21600"/>
              <a:gd name="connsiteY2" fmla="*/ 6656 h 14594"/>
              <a:gd name="connsiteX3" fmla="*/ 0 w 21600"/>
              <a:gd name="connsiteY3" fmla="*/ 13809 h 14594"/>
              <a:gd name="connsiteX4" fmla="*/ 0 w 21600"/>
              <a:gd name="connsiteY4" fmla="*/ 0 h 14594"/>
              <a:gd name="connsiteX0" fmla="*/ 0 w 21600"/>
              <a:gd name="connsiteY0" fmla="*/ 0 h 16231"/>
              <a:gd name="connsiteX1" fmla="*/ 21600 w 21600"/>
              <a:gd name="connsiteY1" fmla="*/ 0 h 16231"/>
              <a:gd name="connsiteX2" fmla="*/ 21600 w 21600"/>
              <a:gd name="connsiteY2" fmla="*/ 6656 h 16231"/>
              <a:gd name="connsiteX3" fmla="*/ 0 w 21600"/>
              <a:gd name="connsiteY3" fmla="*/ 13809 h 16231"/>
              <a:gd name="connsiteX4" fmla="*/ 0 w 21600"/>
              <a:gd name="connsiteY4" fmla="*/ 0 h 16231"/>
              <a:gd name="connsiteX0" fmla="*/ 0 w 21600"/>
              <a:gd name="connsiteY0" fmla="*/ 0 h 16456"/>
              <a:gd name="connsiteX1" fmla="*/ 21600 w 21600"/>
              <a:gd name="connsiteY1" fmla="*/ 0 h 16456"/>
              <a:gd name="connsiteX2" fmla="*/ 21600 w 21600"/>
              <a:gd name="connsiteY2" fmla="*/ 6656 h 16456"/>
              <a:gd name="connsiteX3" fmla="*/ 0 w 21600"/>
              <a:gd name="connsiteY3" fmla="*/ 13809 h 16456"/>
              <a:gd name="connsiteX4" fmla="*/ 0 w 21600"/>
              <a:gd name="connsiteY4" fmla="*/ 0 h 16456"/>
              <a:gd name="connsiteX0" fmla="*/ 0 w 21600"/>
              <a:gd name="connsiteY0" fmla="*/ 0 h 15732"/>
              <a:gd name="connsiteX1" fmla="*/ 21600 w 21600"/>
              <a:gd name="connsiteY1" fmla="*/ 0 h 15732"/>
              <a:gd name="connsiteX2" fmla="*/ 21600 w 21600"/>
              <a:gd name="connsiteY2" fmla="*/ 6656 h 15732"/>
              <a:gd name="connsiteX3" fmla="*/ 0 w 21600"/>
              <a:gd name="connsiteY3" fmla="*/ 13809 h 15732"/>
              <a:gd name="connsiteX4" fmla="*/ 0 w 21600"/>
              <a:gd name="connsiteY4" fmla="*/ 0 h 15732"/>
              <a:gd name="connsiteX0" fmla="*/ 0 w 21600"/>
              <a:gd name="connsiteY0" fmla="*/ 0 h 16200"/>
              <a:gd name="connsiteX1" fmla="*/ 21600 w 21600"/>
              <a:gd name="connsiteY1" fmla="*/ 0 h 16200"/>
              <a:gd name="connsiteX2" fmla="*/ 21600 w 21600"/>
              <a:gd name="connsiteY2" fmla="*/ 6656 h 16200"/>
              <a:gd name="connsiteX3" fmla="*/ 0 w 21600"/>
              <a:gd name="connsiteY3" fmla="*/ 13809 h 16200"/>
              <a:gd name="connsiteX4" fmla="*/ 0 w 21600"/>
              <a:gd name="connsiteY4" fmla="*/ 0 h 16200"/>
              <a:gd name="connsiteX0" fmla="*/ 0 w 21600"/>
              <a:gd name="connsiteY0" fmla="*/ 0 h 16254"/>
              <a:gd name="connsiteX1" fmla="*/ 21600 w 21600"/>
              <a:gd name="connsiteY1" fmla="*/ 0 h 16254"/>
              <a:gd name="connsiteX2" fmla="*/ 21600 w 21600"/>
              <a:gd name="connsiteY2" fmla="*/ 6656 h 16254"/>
              <a:gd name="connsiteX3" fmla="*/ 0 w 21600"/>
              <a:gd name="connsiteY3" fmla="*/ 13809 h 16254"/>
              <a:gd name="connsiteX4" fmla="*/ 0 w 21600"/>
              <a:gd name="connsiteY4" fmla="*/ 0 h 16254"/>
              <a:gd name="connsiteX0" fmla="*/ 0 w 21600"/>
              <a:gd name="connsiteY0" fmla="*/ 0 h 17074"/>
              <a:gd name="connsiteX1" fmla="*/ 21600 w 21600"/>
              <a:gd name="connsiteY1" fmla="*/ 0 h 17074"/>
              <a:gd name="connsiteX2" fmla="*/ 21600 w 21600"/>
              <a:gd name="connsiteY2" fmla="*/ 11261 h 17074"/>
              <a:gd name="connsiteX3" fmla="*/ 0 w 21600"/>
              <a:gd name="connsiteY3" fmla="*/ 13809 h 17074"/>
              <a:gd name="connsiteX4" fmla="*/ 0 w 21600"/>
              <a:gd name="connsiteY4" fmla="*/ 0 h 17074"/>
              <a:gd name="connsiteX0" fmla="*/ 22 w 21622"/>
              <a:gd name="connsiteY0" fmla="*/ 0 h 17862"/>
              <a:gd name="connsiteX1" fmla="*/ 21622 w 21622"/>
              <a:gd name="connsiteY1" fmla="*/ 0 h 17862"/>
              <a:gd name="connsiteX2" fmla="*/ 21622 w 21622"/>
              <a:gd name="connsiteY2" fmla="*/ 11261 h 17862"/>
              <a:gd name="connsiteX3" fmla="*/ 0 w 21622"/>
              <a:gd name="connsiteY3" fmla="*/ 14818 h 17862"/>
              <a:gd name="connsiteX4" fmla="*/ 22 w 21622"/>
              <a:gd name="connsiteY4" fmla="*/ 0 h 17862"/>
              <a:gd name="connsiteX0" fmla="*/ 22 w 21622"/>
              <a:gd name="connsiteY0" fmla="*/ 0 h 14818"/>
              <a:gd name="connsiteX1" fmla="*/ 21622 w 21622"/>
              <a:gd name="connsiteY1" fmla="*/ 0 h 14818"/>
              <a:gd name="connsiteX2" fmla="*/ 21622 w 21622"/>
              <a:gd name="connsiteY2" fmla="*/ 11261 h 14818"/>
              <a:gd name="connsiteX3" fmla="*/ 0 w 21622"/>
              <a:gd name="connsiteY3" fmla="*/ 14818 h 14818"/>
              <a:gd name="connsiteX4" fmla="*/ 22 w 21622"/>
              <a:gd name="connsiteY4" fmla="*/ 0 h 14818"/>
              <a:gd name="connsiteX0" fmla="*/ 22 w 21622"/>
              <a:gd name="connsiteY0" fmla="*/ 0 h 14818"/>
              <a:gd name="connsiteX1" fmla="*/ 21622 w 21622"/>
              <a:gd name="connsiteY1" fmla="*/ 0 h 14818"/>
              <a:gd name="connsiteX2" fmla="*/ 21622 w 21622"/>
              <a:gd name="connsiteY2" fmla="*/ 11261 h 14818"/>
              <a:gd name="connsiteX3" fmla="*/ 0 w 21622"/>
              <a:gd name="connsiteY3" fmla="*/ 14818 h 14818"/>
              <a:gd name="connsiteX4" fmla="*/ 22 w 21622"/>
              <a:gd name="connsiteY4" fmla="*/ 0 h 14818"/>
              <a:gd name="connsiteX0" fmla="*/ 22 w 21622"/>
              <a:gd name="connsiteY0" fmla="*/ 0 h 15967"/>
              <a:gd name="connsiteX1" fmla="*/ 21622 w 21622"/>
              <a:gd name="connsiteY1" fmla="*/ 0 h 15967"/>
              <a:gd name="connsiteX2" fmla="*/ 21622 w 21622"/>
              <a:gd name="connsiteY2" fmla="*/ 11261 h 15967"/>
              <a:gd name="connsiteX3" fmla="*/ 0 w 21622"/>
              <a:gd name="connsiteY3" fmla="*/ 14818 h 15967"/>
              <a:gd name="connsiteX4" fmla="*/ 22 w 21622"/>
              <a:gd name="connsiteY4" fmla="*/ 0 h 15967"/>
              <a:gd name="connsiteX0" fmla="*/ 22 w 21622"/>
              <a:gd name="connsiteY0" fmla="*/ 0 h 15924"/>
              <a:gd name="connsiteX1" fmla="*/ 21622 w 21622"/>
              <a:gd name="connsiteY1" fmla="*/ 0 h 15924"/>
              <a:gd name="connsiteX2" fmla="*/ 21622 w 21622"/>
              <a:gd name="connsiteY2" fmla="*/ 11261 h 15924"/>
              <a:gd name="connsiteX3" fmla="*/ 0 w 21622"/>
              <a:gd name="connsiteY3" fmla="*/ 14818 h 15924"/>
              <a:gd name="connsiteX4" fmla="*/ 22 w 21622"/>
              <a:gd name="connsiteY4" fmla="*/ 0 h 15924"/>
              <a:gd name="connsiteX0" fmla="*/ 22 w 21622"/>
              <a:gd name="connsiteY0" fmla="*/ 0 h 15995"/>
              <a:gd name="connsiteX1" fmla="*/ 21622 w 21622"/>
              <a:gd name="connsiteY1" fmla="*/ 0 h 15995"/>
              <a:gd name="connsiteX2" fmla="*/ 21622 w 21622"/>
              <a:gd name="connsiteY2" fmla="*/ 11261 h 15995"/>
              <a:gd name="connsiteX3" fmla="*/ 0 w 21622"/>
              <a:gd name="connsiteY3" fmla="*/ 14818 h 15995"/>
              <a:gd name="connsiteX4" fmla="*/ 22 w 21622"/>
              <a:gd name="connsiteY4" fmla="*/ 0 h 15995"/>
              <a:gd name="connsiteX0" fmla="*/ 3 w 21603"/>
              <a:gd name="connsiteY0" fmla="*/ 0 h 15995"/>
              <a:gd name="connsiteX1" fmla="*/ 21603 w 21603"/>
              <a:gd name="connsiteY1" fmla="*/ 0 h 15995"/>
              <a:gd name="connsiteX2" fmla="*/ 21603 w 21603"/>
              <a:gd name="connsiteY2" fmla="*/ 11261 h 15995"/>
              <a:gd name="connsiteX3" fmla="*/ 3 w 21603"/>
              <a:gd name="connsiteY3" fmla="*/ 14818 h 15995"/>
              <a:gd name="connsiteX4" fmla="*/ 3 w 21603"/>
              <a:gd name="connsiteY4" fmla="*/ 0 h 15995"/>
              <a:gd name="connsiteX0" fmla="*/ 3 w 21603"/>
              <a:gd name="connsiteY0" fmla="*/ 0 h 15995"/>
              <a:gd name="connsiteX1" fmla="*/ 21562 w 21603"/>
              <a:gd name="connsiteY1" fmla="*/ 6416 h 15995"/>
              <a:gd name="connsiteX2" fmla="*/ 21603 w 21603"/>
              <a:gd name="connsiteY2" fmla="*/ 11261 h 15995"/>
              <a:gd name="connsiteX3" fmla="*/ 3 w 21603"/>
              <a:gd name="connsiteY3" fmla="*/ 14818 h 15995"/>
              <a:gd name="connsiteX4" fmla="*/ 3 w 21603"/>
              <a:gd name="connsiteY4" fmla="*/ 0 h 15995"/>
              <a:gd name="connsiteX0" fmla="*/ 0 w 21641"/>
              <a:gd name="connsiteY0" fmla="*/ 0 h 9746"/>
              <a:gd name="connsiteX1" fmla="*/ 21600 w 21641"/>
              <a:gd name="connsiteY1" fmla="*/ 167 h 9746"/>
              <a:gd name="connsiteX2" fmla="*/ 21641 w 21641"/>
              <a:gd name="connsiteY2" fmla="*/ 5012 h 9746"/>
              <a:gd name="connsiteX3" fmla="*/ 41 w 21641"/>
              <a:gd name="connsiteY3" fmla="*/ 8569 h 9746"/>
              <a:gd name="connsiteX4" fmla="*/ 0 w 21641"/>
              <a:gd name="connsiteY4" fmla="*/ 0 h 9746"/>
              <a:gd name="connsiteX0" fmla="*/ 0 w 10000"/>
              <a:gd name="connsiteY0" fmla="*/ 0 h 10000"/>
              <a:gd name="connsiteX1" fmla="*/ 10000 w 10000"/>
              <a:gd name="connsiteY1" fmla="*/ 0 h 10000"/>
              <a:gd name="connsiteX2" fmla="*/ 10000 w 10000"/>
              <a:gd name="connsiteY2" fmla="*/ 5143 h 10000"/>
              <a:gd name="connsiteX3" fmla="*/ 19 w 10000"/>
              <a:gd name="connsiteY3" fmla="*/ 8792 h 10000"/>
              <a:gd name="connsiteX4" fmla="*/ 0 w 10000"/>
              <a:gd name="connsiteY4" fmla="*/ 0 h 10000"/>
              <a:gd name="connsiteX0" fmla="*/ 0 w 10000"/>
              <a:gd name="connsiteY0" fmla="*/ 0 h 7831"/>
              <a:gd name="connsiteX1" fmla="*/ 10000 w 10000"/>
              <a:gd name="connsiteY1" fmla="*/ 0 h 7831"/>
              <a:gd name="connsiteX2" fmla="*/ 10000 w 10000"/>
              <a:gd name="connsiteY2" fmla="*/ 5143 h 7831"/>
              <a:gd name="connsiteX3" fmla="*/ 0 w 10000"/>
              <a:gd name="connsiteY3" fmla="*/ 6227 h 7831"/>
              <a:gd name="connsiteX4" fmla="*/ 0 w 10000"/>
              <a:gd name="connsiteY4" fmla="*/ 0 h 7831"/>
              <a:gd name="connsiteX0" fmla="*/ 0 w 10000"/>
              <a:gd name="connsiteY0" fmla="*/ 0 h 9523"/>
              <a:gd name="connsiteX1" fmla="*/ 10000 w 10000"/>
              <a:gd name="connsiteY1" fmla="*/ 0 h 9523"/>
              <a:gd name="connsiteX2" fmla="*/ 10000 w 10000"/>
              <a:gd name="connsiteY2" fmla="*/ 6567 h 9523"/>
              <a:gd name="connsiteX3" fmla="*/ 0 w 10000"/>
              <a:gd name="connsiteY3" fmla="*/ 7952 h 9523"/>
              <a:gd name="connsiteX4" fmla="*/ 0 w 10000"/>
              <a:gd name="connsiteY4" fmla="*/ 0 h 9523"/>
              <a:gd name="connsiteX0" fmla="*/ 0 w 10000"/>
              <a:gd name="connsiteY0" fmla="*/ 0 h 10170"/>
              <a:gd name="connsiteX1" fmla="*/ 10000 w 10000"/>
              <a:gd name="connsiteY1" fmla="*/ 0 h 10170"/>
              <a:gd name="connsiteX2" fmla="*/ 9981 w 10000"/>
              <a:gd name="connsiteY2" fmla="*/ 7698 h 10170"/>
              <a:gd name="connsiteX3" fmla="*/ 0 w 10000"/>
              <a:gd name="connsiteY3" fmla="*/ 8350 h 10170"/>
              <a:gd name="connsiteX4" fmla="*/ 0 w 10000"/>
              <a:gd name="connsiteY4" fmla="*/ 0 h 10170"/>
              <a:gd name="connsiteX0" fmla="*/ 0 w 10000"/>
              <a:gd name="connsiteY0" fmla="*/ 0 h 9802"/>
              <a:gd name="connsiteX1" fmla="*/ 10000 w 10000"/>
              <a:gd name="connsiteY1" fmla="*/ 0 h 9802"/>
              <a:gd name="connsiteX2" fmla="*/ 9981 w 10000"/>
              <a:gd name="connsiteY2" fmla="*/ 7698 h 9802"/>
              <a:gd name="connsiteX3" fmla="*/ 0 w 10000"/>
              <a:gd name="connsiteY3" fmla="*/ 8350 h 9802"/>
              <a:gd name="connsiteX4" fmla="*/ 0 w 10000"/>
              <a:gd name="connsiteY4" fmla="*/ 0 h 9802"/>
              <a:gd name="connsiteX0" fmla="*/ 0 w 10001"/>
              <a:gd name="connsiteY0" fmla="*/ 0 h 9916"/>
              <a:gd name="connsiteX1" fmla="*/ 10000 w 10001"/>
              <a:gd name="connsiteY1" fmla="*/ 0 h 9916"/>
              <a:gd name="connsiteX2" fmla="*/ 10000 w 10001"/>
              <a:gd name="connsiteY2" fmla="*/ 7268 h 9916"/>
              <a:gd name="connsiteX3" fmla="*/ 0 w 10001"/>
              <a:gd name="connsiteY3" fmla="*/ 8519 h 9916"/>
              <a:gd name="connsiteX4" fmla="*/ 0 w 10001"/>
              <a:gd name="connsiteY4" fmla="*/ 0 h 9916"/>
              <a:gd name="connsiteX0" fmla="*/ 0 w 10000"/>
              <a:gd name="connsiteY0" fmla="*/ 0 h 10076"/>
              <a:gd name="connsiteX1" fmla="*/ 9999 w 10000"/>
              <a:gd name="connsiteY1" fmla="*/ 0 h 10076"/>
              <a:gd name="connsiteX2" fmla="*/ 9999 w 10000"/>
              <a:gd name="connsiteY2" fmla="*/ 7330 h 10076"/>
              <a:gd name="connsiteX3" fmla="*/ 0 w 10000"/>
              <a:gd name="connsiteY3" fmla="*/ 8591 h 10076"/>
              <a:gd name="connsiteX4" fmla="*/ 0 w 10000"/>
              <a:gd name="connsiteY4" fmla="*/ 0 h 10076"/>
              <a:gd name="connsiteX0" fmla="*/ 0 w 9999"/>
              <a:gd name="connsiteY0" fmla="*/ 0 h 10230"/>
              <a:gd name="connsiteX1" fmla="*/ 9999 w 9999"/>
              <a:gd name="connsiteY1" fmla="*/ 0 h 10230"/>
              <a:gd name="connsiteX2" fmla="*/ 9965 w 9999"/>
              <a:gd name="connsiteY2" fmla="*/ 8251 h 10230"/>
              <a:gd name="connsiteX3" fmla="*/ 0 w 9999"/>
              <a:gd name="connsiteY3" fmla="*/ 8591 h 10230"/>
              <a:gd name="connsiteX4" fmla="*/ 0 w 9999"/>
              <a:gd name="connsiteY4" fmla="*/ 0 h 10230"/>
              <a:gd name="connsiteX0" fmla="*/ 0 w 10000"/>
              <a:gd name="connsiteY0" fmla="*/ 0 h 9451"/>
              <a:gd name="connsiteX1" fmla="*/ 10000 w 10000"/>
              <a:gd name="connsiteY1" fmla="*/ 0 h 9451"/>
              <a:gd name="connsiteX2" fmla="*/ 9966 w 10000"/>
              <a:gd name="connsiteY2" fmla="*/ 8065 h 9451"/>
              <a:gd name="connsiteX3" fmla="*/ 0 w 10000"/>
              <a:gd name="connsiteY3" fmla="*/ 7710 h 9451"/>
              <a:gd name="connsiteX4" fmla="*/ 0 w 10000"/>
              <a:gd name="connsiteY4" fmla="*/ 0 h 9451"/>
              <a:gd name="connsiteX0" fmla="*/ 0 w 10000"/>
              <a:gd name="connsiteY0" fmla="*/ 0 h 10000"/>
              <a:gd name="connsiteX1" fmla="*/ 10000 w 10000"/>
              <a:gd name="connsiteY1" fmla="*/ 0 h 10000"/>
              <a:gd name="connsiteX2" fmla="*/ 9966 w 10000"/>
              <a:gd name="connsiteY2" fmla="*/ 8533 h 10000"/>
              <a:gd name="connsiteX3" fmla="*/ 0 w 10000"/>
              <a:gd name="connsiteY3" fmla="*/ 8158 h 10000"/>
              <a:gd name="connsiteX4" fmla="*/ 0 w 10000"/>
              <a:gd name="connsiteY4" fmla="*/ 0 h 10000"/>
              <a:gd name="connsiteX0" fmla="*/ 0 w 10000"/>
              <a:gd name="connsiteY0" fmla="*/ 0 h 9927"/>
              <a:gd name="connsiteX1" fmla="*/ 10000 w 10000"/>
              <a:gd name="connsiteY1" fmla="*/ 0 h 9927"/>
              <a:gd name="connsiteX2" fmla="*/ 9966 w 10000"/>
              <a:gd name="connsiteY2" fmla="*/ 8533 h 9927"/>
              <a:gd name="connsiteX3" fmla="*/ 0 w 10000"/>
              <a:gd name="connsiteY3" fmla="*/ 8158 h 9927"/>
              <a:gd name="connsiteX4" fmla="*/ 0 w 10000"/>
              <a:gd name="connsiteY4" fmla="*/ 0 h 9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927">
                <a:moveTo>
                  <a:pt x="0" y="0"/>
                </a:moveTo>
                <a:lnTo>
                  <a:pt x="10000" y="0"/>
                </a:lnTo>
                <a:cubicBezTo>
                  <a:pt x="9994" y="2731"/>
                  <a:pt x="9972" y="5804"/>
                  <a:pt x="9966" y="8533"/>
                </a:cubicBezTo>
                <a:cubicBezTo>
                  <a:pt x="4694" y="6767"/>
                  <a:pt x="3008" y="12740"/>
                  <a:pt x="0" y="8158"/>
                </a:cubicBezTo>
                <a:cubicBezTo>
                  <a:pt x="3" y="926"/>
                  <a:pt x="-3" y="7232"/>
                  <a:pt x="0" y="0"/>
                </a:cubicBezTo>
                <a:close/>
              </a:path>
            </a:pathLst>
          </a:cu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B39A3DD4-8908-4856-843A-8AFBD427A2D4}"/>
              </a:ext>
            </a:extLst>
          </p:cNvPr>
          <p:cNvSpPr/>
          <p:nvPr userDrawn="1"/>
        </p:nvSpPr>
        <p:spPr>
          <a:xfrm>
            <a:off x="0" y="-233916"/>
            <a:ext cx="12280605" cy="1212111"/>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71500" y="0"/>
            <a:ext cx="8596668" cy="1165860"/>
          </a:xfrm>
        </p:spPr>
        <p:txBody>
          <a:bodyPr anchor="b" anchorCtr="0">
            <a:normAutofit/>
          </a:bodyPr>
          <a:lstStyle>
            <a:lvl1pPr algn="l" defTabSz="457200" rtl="0" eaLnBrk="1" latinLnBrk="0" hangingPunct="1">
              <a:spcBef>
                <a:spcPct val="0"/>
              </a:spcBef>
              <a:buNone/>
              <a:defRPr lang="en-US" sz="3200" kern="1200" spc="60" dirty="0">
                <a:solidFill>
                  <a:schemeClr val="bg1"/>
                </a:solidFill>
                <a:latin typeface="Gotham Light" pitchFamily="50" charset="0"/>
                <a:ea typeface="Cambria Math" panose="020405030504060302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2834640" y="1817689"/>
            <a:ext cx="8596668" cy="3880773"/>
          </a:xfrm>
        </p:spPr>
        <p:txBody>
          <a:bodyPr/>
          <a:lstStyle>
            <a:lvl1pPr marL="342900" indent="-342900">
              <a:buClr>
                <a:schemeClr val="accent6">
                  <a:lumMod val="75000"/>
                </a:schemeClr>
              </a:buClr>
              <a:buFont typeface="Wingdings" panose="05000000000000000000" pitchFamily="2" charset="2"/>
              <a:buChar char="§"/>
              <a:defRPr/>
            </a:lvl1pPr>
            <a:lvl2pPr marL="742950" indent="-285750">
              <a:buClr>
                <a:schemeClr val="accent6">
                  <a:lumMod val="75000"/>
                </a:schemeClr>
              </a:buClr>
              <a:buFont typeface="Wingdings" panose="05000000000000000000" pitchFamily="2" charset="2"/>
              <a:buChar char="§"/>
              <a:defRPr/>
            </a:lvl2pPr>
            <a:lvl3pPr marL="1143000" indent="-228600">
              <a:buClr>
                <a:schemeClr val="accent6">
                  <a:lumMod val="75000"/>
                </a:schemeClr>
              </a:buClr>
              <a:buFont typeface="Wingdings" panose="05000000000000000000" pitchFamily="2" charset="2"/>
              <a:buChar char="§"/>
              <a:defRPr/>
            </a:lvl3pPr>
            <a:lvl4pPr marL="1600200" indent="-228600">
              <a:buClr>
                <a:schemeClr val="accent6">
                  <a:lumMod val="75000"/>
                </a:schemeClr>
              </a:buClr>
              <a:buFont typeface="Wingdings" panose="05000000000000000000" pitchFamily="2" charset="2"/>
              <a:buChar char="§"/>
              <a:defRPr/>
            </a:lvl4pPr>
            <a:lvl5pPr marL="2057400" indent="-228600">
              <a:buClr>
                <a:schemeClr val="accent6">
                  <a:lumMod val="75000"/>
                </a:schemeClr>
              </a:buClr>
              <a:buFont typeface="Wingdings" panose="05000000000000000000" pitchFamily="2" charset="2"/>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9504823" y="5904202"/>
            <a:ext cx="911939" cy="365125"/>
          </a:xfrm>
        </p:spPr>
        <p:txBody>
          <a:bodyPr/>
          <a:lstStyle/>
          <a:p>
            <a:endParaRPr lang="en-US" dirty="0"/>
          </a:p>
        </p:txBody>
      </p:sp>
      <p:sp>
        <p:nvSpPr>
          <p:cNvPr id="5" name="Footer Placeholder 4"/>
          <p:cNvSpPr>
            <a:spLocks noGrp="1"/>
          </p:cNvSpPr>
          <p:nvPr>
            <p:ph type="ftr" sz="quarter" idx="11"/>
          </p:nvPr>
        </p:nvSpPr>
        <p:spPr>
          <a:xfrm>
            <a:off x="2971800" y="5904202"/>
            <a:ext cx="6297612" cy="365125"/>
          </a:xfrm>
        </p:spPr>
        <p:txBody>
          <a:bodyPr/>
          <a:lstStyle/>
          <a:p>
            <a:endParaRPr lang="en-US" dirty="0"/>
          </a:p>
        </p:txBody>
      </p:sp>
      <p:sp>
        <p:nvSpPr>
          <p:cNvPr id="6" name="Slide Number Placeholder 5"/>
          <p:cNvSpPr>
            <a:spLocks noGrp="1"/>
          </p:cNvSpPr>
          <p:nvPr>
            <p:ph type="sldNum" sz="quarter" idx="12"/>
          </p:nvPr>
        </p:nvSpPr>
        <p:spPr>
          <a:xfrm>
            <a:off x="10890353" y="5904202"/>
            <a:ext cx="683339" cy="365125"/>
          </a:xfrm>
        </p:spPr>
        <p:txBody>
          <a:bodyPr/>
          <a:lstStyle/>
          <a:p>
            <a:fld id="{D57F1E4F-1CFF-5643-939E-217C01CDF565}" type="slidenum">
              <a:rPr lang="en-US" smtClean="0"/>
              <a:pPr/>
              <a:t>‹#›</a:t>
            </a:fld>
            <a:endParaRPr lang="en-US" dirty="0"/>
          </a:p>
        </p:txBody>
      </p:sp>
      <p:sp>
        <p:nvSpPr>
          <p:cNvPr id="57" name="Rectangle 56">
            <a:extLst>
              <a:ext uri="{FF2B5EF4-FFF2-40B4-BE49-F238E27FC236}">
                <a16:creationId xmlns:a16="http://schemas.microsoft.com/office/drawing/2014/main" id="{FD5AB365-11A3-414B-A6B8-E84EC8ACFA2C}"/>
              </a:ext>
            </a:extLst>
          </p:cNvPr>
          <p:cNvSpPr/>
          <p:nvPr userDrawn="1"/>
        </p:nvSpPr>
        <p:spPr>
          <a:xfrm>
            <a:off x="-2788920" y="-3474720"/>
            <a:ext cx="17465040" cy="347472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B080C3F-7CC7-4BCF-A42A-3C3EF94686FF}"/>
              </a:ext>
            </a:extLst>
          </p:cNvPr>
          <p:cNvSpPr/>
          <p:nvPr userDrawn="1"/>
        </p:nvSpPr>
        <p:spPr>
          <a:xfrm>
            <a:off x="-3025140" y="6858000"/>
            <a:ext cx="17465040" cy="162306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CBC6DC6-96C7-4421-A693-8F6DDB74D22E}"/>
              </a:ext>
            </a:extLst>
          </p:cNvPr>
          <p:cNvSpPr/>
          <p:nvPr userDrawn="1"/>
        </p:nvSpPr>
        <p:spPr>
          <a:xfrm rot="16200000">
            <a:off x="-6244590" y="1642110"/>
            <a:ext cx="9014460" cy="347472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4EACCEAD-D163-46D2-BC0E-FF45DFAEAE38}"/>
              </a:ext>
            </a:extLst>
          </p:cNvPr>
          <p:cNvSpPr/>
          <p:nvPr userDrawn="1"/>
        </p:nvSpPr>
        <p:spPr>
          <a:xfrm rot="16200000">
            <a:off x="9422130" y="1657350"/>
            <a:ext cx="9014460" cy="347472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35498F4C-430C-4798-861D-80F45A3C70AF}"/>
              </a:ext>
            </a:extLst>
          </p:cNvPr>
          <p:cNvCxnSpPr>
            <a:cxnSpLocks/>
          </p:cNvCxnSpPr>
          <p:nvPr userDrawn="1"/>
        </p:nvCxnSpPr>
        <p:spPr>
          <a:xfrm>
            <a:off x="3144140" y="5783979"/>
            <a:ext cx="9047860"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pic>
        <p:nvPicPr>
          <p:cNvPr id="17" name="Picture 16" descr="A close up of a logo&#10;&#10;Description automatically generated">
            <a:extLst>
              <a:ext uri="{FF2B5EF4-FFF2-40B4-BE49-F238E27FC236}">
                <a16:creationId xmlns:a16="http://schemas.microsoft.com/office/drawing/2014/main" id="{DD8EC4E6-56CD-428E-9CC5-6CC7DBF8972C}"/>
              </a:ext>
            </a:extLst>
          </p:cNvPr>
          <p:cNvPicPr>
            <a:picLocks noChangeAspect="1"/>
          </p:cNvPicPr>
          <p:nvPr userDrawn="1"/>
        </p:nvPicPr>
        <p:blipFill>
          <a:blip r:embed="rId4">
            <a:extLst>
              <a:ext uri="{BEBA8EAE-BF5A-486C-A8C5-ECC9F3942E4B}">
                <a14:imgProps xmlns:a14="http://schemas.microsoft.com/office/drawing/2010/main">
                  <a14:imgLayer r:embed="rId5">
                    <a14:imgEffect>
                      <a14:sharpenSoften amount="25000"/>
                    </a14:imgEffect>
                    <a14:imgEffect>
                      <a14:brightnessContrast bright="100000" contrast="100000"/>
                    </a14:imgEffect>
                  </a14:imgLayer>
                </a14:imgProps>
              </a:ext>
            </a:extLst>
          </a:blip>
          <a:stretch>
            <a:fillRect/>
          </a:stretch>
        </p:blipFill>
        <p:spPr>
          <a:xfrm>
            <a:off x="9326880" y="707167"/>
            <a:ext cx="2560320" cy="354177"/>
          </a:xfrm>
          <a:prstGeom prst="rect">
            <a:avLst/>
          </a:prstGeom>
        </p:spPr>
      </p:pic>
    </p:spTree>
    <p:extLst>
      <p:ext uri="{BB962C8B-B14F-4D97-AF65-F5344CB8AC3E}">
        <p14:creationId xmlns:p14="http://schemas.microsoft.com/office/powerpoint/2010/main" val="3185251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3" name="Picture Placeholder 4">
            <a:extLst>
              <a:ext uri="{FF2B5EF4-FFF2-40B4-BE49-F238E27FC236}">
                <a16:creationId xmlns:a16="http://schemas.microsoft.com/office/drawing/2014/main" id="{E10DF58C-E857-4954-8B71-9346963B2088}"/>
              </a:ext>
            </a:extLst>
          </p:cNvPr>
          <p:cNvPicPr>
            <a:picLocks noChangeAspect="1"/>
          </p:cNvPicPr>
          <p:nvPr userDrawn="1"/>
        </p:nvPicPr>
        <p:blipFill>
          <a:blip r:embed="rId2"/>
          <a:srcRect l="23148" r="23148"/>
          <a:stretch>
            <a:fillRect/>
          </a:stretch>
        </p:blipFill>
        <p:spPr>
          <a:xfrm>
            <a:off x="6299200" y="0"/>
            <a:ext cx="5892800" cy="6858000"/>
          </a:xfrm>
          <a:prstGeom prst="rect">
            <a:avLst/>
          </a:prstGeom>
        </p:spPr>
      </p:pic>
      <p:sp>
        <p:nvSpPr>
          <p:cNvPr id="14" name="Wave 13">
            <a:extLst>
              <a:ext uri="{FF2B5EF4-FFF2-40B4-BE49-F238E27FC236}">
                <a16:creationId xmlns:a16="http://schemas.microsoft.com/office/drawing/2014/main" id="{1B7D5BB8-2F81-41B8-92F7-5C74C078EE76}"/>
              </a:ext>
            </a:extLst>
          </p:cNvPr>
          <p:cNvSpPr/>
          <p:nvPr userDrawn="1"/>
        </p:nvSpPr>
        <p:spPr>
          <a:xfrm rot="5598133">
            <a:off x="609561" y="-184890"/>
            <a:ext cx="7306567" cy="7246620"/>
          </a:xfrm>
          <a:prstGeom prst="wave">
            <a:avLst>
              <a:gd name="adj1" fmla="val 3670"/>
              <a:gd name="adj2" fmla="val 264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37832" y="1279737"/>
            <a:ext cx="6463068" cy="1826581"/>
          </a:xfrm>
        </p:spPr>
        <p:txBody>
          <a:bodyPr anchor="b">
            <a:normAutofit/>
          </a:bodyPr>
          <a:lstStyle>
            <a:lvl1pPr algn="l">
              <a:defRPr kumimoji="0" lang="en-US" sz="3600" b="0" i="0" u="none" strike="noStrike" kern="1200" cap="all" spc="0" normalizeH="0" baseline="0" dirty="0">
                <a:ln w="0"/>
                <a:solidFill>
                  <a:srgbClr val="0062AC"/>
                </a:solidFill>
                <a:effectLst/>
                <a:uLnTx/>
                <a:uFillTx/>
                <a:latin typeface="Gotham Light" pitchFamily="50" charset="0"/>
                <a:ea typeface="+mj-ea"/>
                <a:cs typeface="+mj-cs"/>
              </a:defRPr>
            </a:lvl1pPr>
          </a:lstStyle>
          <a:p>
            <a:pPr marL="0" marR="0" lvl="0" indent="0" algn="l" defTabSz="1218987" rtl="0" eaLnBrk="1" fontAlgn="auto" latinLnBrk="0" hangingPunct="1">
              <a:lnSpc>
                <a:spcPct val="90000"/>
              </a:lnSpc>
              <a:spcBef>
                <a:spcPct val="0"/>
              </a:spcBef>
              <a:spcAft>
                <a:spcPts val="0"/>
              </a:spcAft>
              <a:buClrTx/>
              <a:buSzTx/>
              <a:buFontTx/>
              <a:buNone/>
              <a:tabLst/>
              <a:defRPr/>
            </a:pPr>
            <a:r>
              <a:rPr lang="en-US" dirty="0"/>
              <a:t>Click to edit Master title style</a:t>
            </a:r>
          </a:p>
        </p:txBody>
      </p:sp>
      <p:sp>
        <p:nvSpPr>
          <p:cNvPr id="3" name="Text Placeholder 2"/>
          <p:cNvSpPr>
            <a:spLocks noGrp="1"/>
          </p:cNvSpPr>
          <p:nvPr>
            <p:ph type="body" idx="1"/>
          </p:nvPr>
        </p:nvSpPr>
        <p:spPr>
          <a:xfrm>
            <a:off x="746144" y="336920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pic>
        <p:nvPicPr>
          <p:cNvPr id="7" name="Picture 6" descr="A close up of a logo&#10;&#10;Description automatically generated">
            <a:extLst>
              <a:ext uri="{FF2B5EF4-FFF2-40B4-BE49-F238E27FC236}">
                <a16:creationId xmlns:a16="http://schemas.microsoft.com/office/drawing/2014/main" id="{9D35B75A-F475-4CB7-A0A7-4A2322447DE3}"/>
              </a:ext>
            </a:extLst>
          </p:cNvPr>
          <p:cNvPicPr>
            <a:picLocks noChangeAspect="1"/>
          </p:cNvPicPr>
          <p:nvPr userDrawn="1"/>
        </p:nvPicPr>
        <p:blipFill rotWithShape="1">
          <a:blip r:embed="rId3">
            <a:duotone>
              <a:schemeClr val="accent2">
                <a:shade val="45000"/>
                <a:satMod val="135000"/>
              </a:schemeClr>
              <a:prstClr val="white"/>
            </a:duotone>
          </a:blip>
          <a:srcRect l="-10862" t="-60879" r="-11582" b="-48445"/>
          <a:stretch/>
        </p:blipFill>
        <p:spPr>
          <a:xfrm>
            <a:off x="0" y="6119446"/>
            <a:ext cx="3123028" cy="738554"/>
          </a:xfrm>
          <a:prstGeom prst="rect">
            <a:avLst/>
          </a:prstGeom>
          <a:solidFill>
            <a:schemeClr val="bg1"/>
          </a:solidFill>
        </p:spPr>
      </p:pic>
    </p:spTree>
    <p:extLst>
      <p:ext uri="{BB962C8B-B14F-4D97-AF65-F5344CB8AC3E}">
        <p14:creationId xmlns:p14="http://schemas.microsoft.com/office/powerpoint/2010/main" val="3799626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CB2C8ECD-8325-4681-A12D-07D83402A214}"/>
              </a:ext>
            </a:extLst>
          </p:cNvPr>
          <p:cNvSpPr/>
          <p:nvPr userDrawn="1"/>
        </p:nvSpPr>
        <p:spPr>
          <a:xfrm>
            <a:off x="3164114" y="4775200"/>
            <a:ext cx="517237" cy="5805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8640" y="0"/>
            <a:ext cx="8766582" cy="1120140"/>
          </a:xfrm>
        </p:spPr>
        <p:txBody>
          <a:bodyPr anchor="b" anchorCtr="0">
            <a:normAutofit/>
          </a:bodyPr>
          <a:lstStyle>
            <a:lvl1pPr algn="l" defTabSz="457200" rtl="0" eaLnBrk="1" latinLnBrk="0" hangingPunct="1">
              <a:spcBef>
                <a:spcPct val="0"/>
              </a:spcBef>
              <a:buNone/>
              <a:defRPr lang="en-US" sz="3200" kern="1200" spc="60" dirty="0">
                <a:solidFill>
                  <a:schemeClr val="bg2">
                    <a:lumMod val="50000"/>
                  </a:schemeClr>
                </a:solidFill>
                <a:latin typeface="Gotham Light" pitchFamily="50" charset="0"/>
                <a:ea typeface="Cambria Math" panose="02040503050406030204" pitchFamily="18" charset="0"/>
                <a:cs typeface="Times New Roman" panose="02020603050405020304" pitchFamily="18" charset="0"/>
              </a:defRPr>
            </a:lvl1pPr>
          </a:lstStyle>
          <a:p>
            <a:r>
              <a:rPr lang="en-US" dirty="0"/>
              <a:t>Click to edit Master title style</a:t>
            </a:r>
          </a:p>
        </p:txBody>
      </p:sp>
      <p:pic>
        <p:nvPicPr>
          <p:cNvPr id="22" name="Picture 21">
            <a:extLst>
              <a:ext uri="{FF2B5EF4-FFF2-40B4-BE49-F238E27FC236}">
                <a16:creationId xmlns:a16="http://schemas.microsoft.com/office/drawing/2014/main" id="{D004A25A-387B-424C-8499-5670839631F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3419"/>
          <a:stretch/>
        </p:blipFill>
        <p:spPr>
          <a:xfrm>
            <a:off x="-300338" y="3503778"/>
            <a:ext cx="12940815" cy="4570104"/>
          </a:xfrm>
          <a:prstGeom prst="rect">
            <a:avLst/>
          </a:prstGeom>
        </p:spPr>
      </p:pic>
      <p:sp>
        <p:nvSpPr>
          <p:cNvPr id="25" name="Rectangle 24">
            <a:extLst>
              <a:ext uri="{FF2B5EF4-FFF2-40B4-BE49-F238E27FC236}">
                <a16:creationId xmlns:a16="http://schemas.microsoft.com/office/drawing/2014/main" id="{70C98980-DC7A-4B44-B531-37682E926462}"/>
              </a:ext>
            </a:extLst>
          </p:cNvPr>
          <p:cNvSpPr/>
          <p:nvPr userDrawn="1"/>
        </p:nvSpPr>
        <p:spPr>
          <a:xfrm>
            <a:off x="-3025140" y="6858000"/>
            <a:ext cx="17465040" cy="162306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CF1F50C-3153-450F-8AD3-C9881881DC84}"/>
              </a:ext>
            </a:extLst>
          </p:cNvPr>
          <p:cNvSpPr/>
          <p:nvPr userDrawn="1"/>
        </p:nvSpPr>
        <p:spPr>
          <a:xfrm rot="16200000">
            <a:off x="-6244590" y="1642110"/>
            <a:ext cx="9014460" cy="347472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CE8F0C7-325E-41A9-B1DF-1EE9EF5422EC}"/>
              </a:ext>
            </a:extLst>
          </p:cNvPr>
          <p:cNvSpPr/>
          <p:nvPr userDrawn="1"/>
        </p:nvSpPr>
        <p:spPr>
          <a:xfrm rot="16200000">
            <a:off x="9422130" y="1657350"/>
            <a:ext cx="9014460" cy="347472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847B1DDD-47AE-4AA9-A851-431D4CD1EFBD}"/>
              </a:ext>
            </a:extLst>
          </p:cNvPr>
          <p:cNvCxnSpPr>
            <a:cxnSpLocks/>
          </p:cNvCxnSpPr>
          <p:nvPr userDrawn="1"/>
        </p:nvCxnSpPr>
        <p:spPr>
          <a:xfrm>
            <a:off x="3144140" y="5783979"/>
            <a:ext cx="9047860"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7FF3713-3746-4CC0-B991-965208772E6F}"/>
              </a:ext>
            </a:extLst>
          </p:cNvPr>
          <p:cNvSpPr/>
          <p:nvPr userDrawn="1"/>
        </p:nvSpPr>
        <p:spPr>
          <a:xfrm>
            <a:off x="3055257" y="4737594"/>
            <a:ext cx="517237" cy="5805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3017520" y="1664330"/>
            <a:ext cx="8526780" cy="3880772"/>
          </a:xfrm>
        </p:spPr>
        <p:txBody>
          <a:bodyPr/>
          <a:lstStyle>
            <a:lvl1pPr marL="342900" indent="-342900">
              <a:buFont typeface="Wingdings" panose="05000000000000000000" pitchFamily="2" charset="2"/>
              <a:buChar char="§"/>
              <a:defRPr/>
            </a:lvl1pPr>
            <a:lvl2pPr marL="742950" indent="-28575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descr="A close up of a logo&#10;&#10;Description automatically generated">
            <a:extLst>
              <a:ext uri="{FF2B5EF4-FFF2-40B4-BE49-F238E27FC236}">
                <a16:creationId xmlns:a16="http://schemas.microsoft.com/office/drawing/2014/main" id="{F581BE0A-EA49-4C56-B588-7ED3CA124F24}"/>
              </a:ext>
            </a:extLst>
          </p:cNvPr>
          <p:cNvPicPr>
            <a:picLocks noChangeAspect="1"/>
          </p:cNvPicPr>
          <p:nvPr userDrawn="1"/>
        </p:nvPicPr>
        <p:blipFill rotWithShape="1">
          <a:blip r:embed="rId4">
            <a:duotone>
              <a:schemeClr val="accent2">
                <a:shade val="45000"/>
                <a:satMod val="135000"/>
              </a:schemeClr>
              <a:prstClr val="white"/>
            </a:duotone>
          </a:blip>
          <a:srcRect l="-10862" t="-60879" r="-11582" b="-48445"/>
          <a:stretch/>
        </p:blipFill>
        <p:spPr>
          <a:xfrm>
            <a:off x="9059595" y="478302"/>
            <a:ext cx="3123028" cy="738554"/>
          </a:xfrm>
          <a:prstGeom prst="rect">
            <a:avLst/>
          </a:prstGeom>
          <a:solidFill>
            <a:schemeClr val="bg1"/>
          </a:solidFill>
        </p:spPr>
      </p:pic>
    </p:spTree>
    <p:extLst>
      <p:ext uri="{BB962C8B-B14F-4D97-AF65-F5344CB8AC3E}">
        <p14:creationId xmlns:p14="http://schemas.microsoft.com/office/powerpoint/2010/main" val="3439750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056D33-BE1B-4F3A-98E4-8CA31126FE74}"/>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283FE889-5EB1-4EE3-88B2-4BC7912B8C7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F9067C8-9F4C-4EC6-A2DC-157D1859457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34266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1114105" y="276447"/>
            <a:ext cx="10491923" cy="645041"/>
          </a:xfrm>
          <a:prstGeom prst="rect">
            <a:avLst/>
          </a:prstGeom>
        </p:spPr>
        <p:txBody>
          <a:bodyPr/>
          <a:lstStyle>
            <a:lvl1pPr>
              <a:defRPr b="1">
                <a:solidFill>
                  <a:srgbClr val="0097CD"/>
                </a:solidFill>
                <a:latin typeface="Arial" charset="0"/>
                <a:ea typeface="Arial" charset="0"/>
                <a:cs typeface="Arial" charset="0"/>
              </a:defRPr>
            </a:lvl1pPr>
          </a:lstStyle>
          <a:p>
            <a:r>
              <a:rPr lang="en-US"/>
              <a:t>Graphic Title</a:t>
            </a:r>
          </a:p>
        </p:txBody>
      </p:sp>
    </p:spTree>
    <p:extLst>
      <p:ext uri="{BB962C8B-B14F-4D97-AF65-F5344CB8AC3E}">
        <p14:creationId xmlns:p14="http://schemas.microsoft.com/office/powerpoint/2010/main" val="6719301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89064"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98906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1686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98906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90239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814235"/>
      </p:ext>
    </p:extLst>
  </p:cSld>
  <p:clrMap bg1="lt1" tx1="dk1" bg2="lt2" tx2="dk2" accent1="accent1" accent2="accent2" accent3="accent3" accent4="accent4" accent5="accent5" accent6="accent6" hlink="hlink" folHlink="folHlink"/>
  <p:sldLayoutIdLst>
    <p:sldLayoutId id="2147483669" r:id="rId1"/>
    <p:sldLayoutId id="2147483688" r:id="rId2"/>
    <p:sldLayoutId id="2147483671" r:id="rId3"/>
    <p:sldLayoutId id="2147483672" r:id="rId4"/>
    <p:sldLayoutId id="2147483689" r:id="rId5"/>
    <p:sldLayoutId id="2147483690" r:id="rId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00.xml.rels><?xml version="1.0" encoding="UTF-8" standalone="yes"?>
<Relationships xmlns="http://schemas.openxmlformats.org/package/2006/relationships"><Relationship Id="rId3" Type="http://schemas.openxmlformats.org/officeDocument/2006/relationships/hyperlink" Target="https://www.epa.gov/waterresiliencetraining"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hyperlink" Target="https://openclipart.org/detail/172038/due-business-stamp-1" TargetMode="External"/><Relationship Id="rId4" Type="http://schemas.microsoft.com/office/2007/relationships/hdphoto" Target="../media/hdphoto4.wdp"/></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1.png"/><Relationship Id="rId7" Type="http://schemas.openxmlformats.org/officeDocument/2006/relationships/image" Target="../media/image27.png"/><Relationship Id="rId2" Type="http://schemas.openxmlformats.org/officeDocument/2006/relationships/notesSlide" Target="../notesSlides/notesSlide101.xml"/><Relationship Id="rId1" Type="http://schemas.openxmlformats.org/officeDocument/2006/relationships/slideLayout" Target="../slideLayouts/slideLayout4.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svg"/></Relationships>
</file>

<file path=ppt/slides/_rels/slide106.xml.rels><?xml version="1.0" encoding="UTF-8" standalone="yes"?>
<Relationships xmlns="http://schemas.openxmlformats.org/package/2006/relationships"><Relationship Id="rId3" Type="http://schemas.openxmlformats.org/officeDocument/2006/relationships/image" Target="../media/image106.tmp"/><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hyperlink" Target="https://cadmusweb.com/Captivate/AWIA_Demo_v10/index.html" TargetMode="External"/><Relationship Id="rId2" Type="http://schemas.openxmlformats.org/officeDocument/2006/relationships/notesSlide" Target="../notesSlides/notesSlide103.xml"/><Relationship Id="rId1" Type="http://schemas.openxmlformats.org/officeDocument/2006/relationships/slideLayout" Target="../slideLayouts/slideLayout4.xml"/><Relationship Id="rId4" Type="http://schemas.openxmlformats.org/officeDocument/2006/relationships/image" Target="../media/image107.tmp"/></Relationships>
</file>

<file path=ppt/slides/_rels/slide108.xml.rels><?xml version="1.0" encoding="UTF-8" standalone="yes"?>
<Relationships xmlns="http://schemas.openxmlformats.org/package/2006/relationships"><Relationship Id="rId3" Type="http://schemas.openxmlformats.org/officeDocument/2006/relationships/image" Target="../media/image108.tmp"/><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tmp"/><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hyperlink" Target="https://cadmusweb.com/Captivate/AWIA_Demo_v10/index.html" TargetMode="External"/><Relationship Id="rId2" Type="http://schemas.openxmlformats.org/officeDocument/2006/relationships/notesSlide" Target="../notesSlides/notesSlide106.xml"/><Relationship Id="rId1" Type="http://schemas.openxmlformats.org/officeDocument/2006/relationships/slideLayout" Target="../slideLayouts/slideLayout4.xml"/><Relationship Id="rId4" Type="http://schemas.openxmlformats.org/officeDocument/2006/relationships/image" Target="../media/image110.tmp"/></Relationships>
</file>

<file path=ppt/slides/_rels/slide111.xml.rels><?xml version="1.0" encoding="UTF-8" standalone="yes"?>
<Relationships xmlns="http://schemas.openxmlformats.org/package/2006/relationships"><Relationship Id="rId3" Type="http://schemas.openxmlformats.org/officeDocument/2006/relationships/hyperlink" Target="https://cadmusweb.com/Captivate/AWIA_Demo_v10/index.html" TargetMode="External"/><Relationship Id="rId2" Type="http://schemas.openxmlformats.org/officeDocument/2006/relationships/notesSlide" Target="../notesSlides/notesSlide107.xml"/><Relationship Id="rId1" Type="http://schemas.openxmlformats.org/officeDocument/2006/relationships/slideLayout" Target="../slideLayouts/slideLayout4.xml"/><Relationship Id="rId4" Type="http://schemas.openxmlformats.org/officeDocument/2006/relationships/image" Target="../media/image111.tmp"/></Relationships>
</file>

<file path=ppt/slides/_rels/slide112.xml.rels><?xml version="1.0" encoding="UTF-8" standalone="yes"?>
<Relationships xmlns="http://schemas.openxmlformats.org/package/2006/relationships"><Relationship Id="rId3" Type="http://schemas.openxmlformats.org/officeDocument/2006/relationships/hyperlink" Target="https://cadmusweb.com/Captivate/AWIA_Demo_v10/index.html" TargetMode="External"/><Relationship Id="rId2" Type="http://schemas.openxmlformats.org/officeDocument/2006/relationships/notesSlide" Target="../notesSlides/notesSlide108.xml"/><Relationship Id="rId1" Type="http://schemas.openxmlformats.org/officeDocument/2006/relationships/slideLayout" Target="../slideLayouts/slideLayout4.xml"/><Relationship Id="rId4" Type="http://schemas.openxmlformats.org/officeDocument/2006/relationships/image" Target="../media/image112.tmp"/></Relationships>
</file>

<file path=ppt/slides/_rels/slide113.xml.rels><?xml version="1.0" encoding="UTF-8" standalone="yes"?>
<Relationships xmlns="http://schemas.openxmlformats.org/package/2006/relationships"><Relationship Id="rId3" Type="http://schemas.openxmlformats.org/officeDocument/2006/relationships/image" Target="../media/image113.tmp"/><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tmp"/><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115.tmp"/><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116.tmp"/><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hyperlink" Target="mailto:scs@epacdx.net" TargetMode="External"/><Relationship Id="rId7" Type="http://schemas.openxmlformats.org/officeDocument/2006/relationships/image" Target="../media/image118.svg"/><Relationship Id="rId2" Type="http://schemas.openxmlformats.org/officeDocument/2006/relationships/notesSlide" Target="../notesSlides/notesSlide113.xml"/><Relationship Id="rId1" Type="http://schemas.openxmlformats.org/officeDocument/2006/relationships/slideLayout" Target="../slideLayouts/slideLayout4.xml"/><Relationship Id="rId6" Type="http://schemas.openxmlformats.org/officeDocument/2006/relationships/image" Target="../media/image117.png"/><Relationship Id="rId5" Type="http://schemas.openxmlformats.org/officeDocument/2006/relationships/image" Target="../media/image104.svg"/><Relationship Id="rId4" Type="http://schemas.openxmlformats.org/officeDocument/2006/relationships/image" Target="../media/image103.png"/><Relationship Id="rId9" Type="http://schemas.openxmlformats.org/officeDocument/2006/relationships/image" Target="../media/image120.svg"/></Relationships>
</file>

<file path=ppt/slides/_rels/slide118.xml.rels><?xml version="1.0" encoding="UTF-8" standalone="yes"?>
<Relationships xmlns="http://schemas.openxmlformats.org/package/2006/relationships"><Relationship Id="rId3" Type="http://schemas.openxmlformats.org/officeDocument/2006/relationships/hyperlink" Target="mailto:awiasupport@epacdx.net" TargetMode="External"/><Relationship Id="rId2" Type="http://schemas.openxmlformats.org/officeDocument/2006/relationships/notesSlide" Target="../notesSlides/notesSlide114.xml"/><Relationship Id="rId1" Type="http://schemas.openxmlformats.org/officeDocument/2006/relationships/slideLayout" Target="../slideLayouts/slideLayout4.xml"/><Relationship Id="rId5" Type="http://schemas.openxmlformats.org/officeDocument/2006/relationships/image" Target="../media/image104.svg"/><Relationship Id="rId4" Type="http://schemas.openxmlformats.org/officeDocument/2006/relationships/image" Target="../media/image103.png"/></Relationships>
</file>

<file path=ppt/slides/_rels/slide119.xml.rels><?xml version="1.0" encoding="UTF-8" standalone="yes"?>
<Relationships xmlns="http://schemas.openxmlformats.org/package/2006/relationships"><Relationship Id="rId3" Type="http://schemas.openxmlformats.org/officeDocument/2006/relationships/image" Target="../media/image121.tmp"/><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6.xml"/><Relationship Id="rId1" Type="http://schemas.openxmlformats.org/officeDocument/2006/relationships/slideLayout" Target="../slideLayouts/slideLayout4.xml"/><Relationship Id="rId4" Type="http://schemas.openxmlformats.org/officeDocument/2006/relationships/image" Target="../media/image102.svg"/></Relationships>
</file>

<file path=ppt/slides/_rels/slide12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7.xml"/><Relationship Id="rId1" Type="http://schemas.openxmlformats.org/officeDocument/2006/relationships/slideLayout" Target="../slideLayouts/slideLayout4.xml"/><Relationship Id="rId6" Type="http://schemas.openxmlformats.org/officeDocument/2006/relationships/image" Target="../media/image124.svg"/><Relationship Id="rId5" Type="http://schemas.openxmlformats.org/officeDocument/2006/relationships/image" Target="../media/image49.png"/><Relationship Id="rId4" Type="http://schemas.openxmlformats.org/officeDocument/2006/relationships/image" Target="../media/image123.svg"/></Relationships>
</file>

<file path=ppt/slides/_rels/slide12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8.xml"/><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jpeg"/><Relationship Id="rId7" Type="http://schemas.openxmlformats.org/officeDocument/2006/relationships/image" Target="../media/image130.png"/><Relationship Id="rId2" Type="http://schemas.openxmlformats.org/officeDocument/2006/relationships/notesSlide" Target="../notesSlides/notesSlide123.xml"/><Relationship Id="rId1" Type="http://schemas.openxmlformats.org/officeDocument/2006/relationships/slideLayout" Target="../slideLayouts/slideLayout4.xml"/><Relationship Id="rId6" Type="http://schemas.openxmlformats.org/officeDocument/2006/relationships/image" Target="../media/image129.jpeg"/><Relationship Id="rId5" Type="http://schemas.openxmlformats.org/officeDocument/2006/relationships/image" Target="../media/image128.jpeg"/><Relationship Id="rId10" Type="http://schemas.openxmlformats.org/officeDocument/2006/relationships/image" Target="../media/image133.jpeg"/><Relationship Id="rId4" Type="http://schemas.openxmlformats.org/officeDocument/2006/relationships/image" Target="../media/image127.jpeg"/><Relationship Id="rId9" Type="http://schemas.openxmlformats.org/officeDocument/2006/relationships/image" Target="../media/image132.emf"/></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5.xml"/><Relationship Id="rId1" Type="http://schemas.openxmlformats.org/officeDocument/2006/relationships/slideLayout" Target="../slideLayouts/slideLayout4.xml"/><Relationship Id="rId5" Type="http://schemas.openxmlformats.org/officeDocument/2006/relationships/image" Target="../media/image136.png"/><Relationship Id="rId4" Type="http://schemas.openxmlformats.org/officeDocument/2006/relationships/image" Target="../media/image1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babylonica.deviantart.com/art/Check-Mark-and-Box-106646881"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7.xml"/><Relationship Id="rId1" Type="http://schemas.openxmlformats.org/officeDocument/2006/relationships/slideLayout" Target="../slideLayouts/slideLayout4.xml"/><Relationship Id="rId4" Type="http://schemas.openxmlformats.org/officeDocument/2006/relationships/image" Target="../media/image139.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hyperlink" Target="http://www.ecfr.gov/cgi-bin/text-idx?SID=110b45fc96f0758d6208324673147f06&amp;mc=true&amp;node=ap40.28.355_161.a&amp;rgn=div9" TargetMode="External"/><Relationship Id="rId7" Type="http://schemas.openxmlformats.org/officeDocument/2006/relationships/image" Target="../media/image141.svg"/><Relationship Id="rId2" Type="http://schemas.openxmlformats.org/officeDocument/2006/relationships/notesSlide" Target="../notesSlides/notesSlide133.xml"/><Relationship Id="rId1" Type="http://schemas.openxmlformats.org/officeDocument/2006/relationships/slideLayout" Target="../slideLayouts/slideLayout4.xml"/><Relationship Id="rId6" Type="http://schemas.openxmlformats.org/officeDocument/2006/relationships/image" Target="../media/image140.png"/><Relationship Id="rId11" Type="http://schemas.openxmlformats.org/officeDocument/2006/relationships/image" Target="../media/image145.svg"/><Relationship Id="rId5" Type="http://schemas.openxmlformats.org/officeDocument/2006/relationships/hyperlink" Target="https://www.ecfr.gov/cgi-bin/text-idx?SID=5eb9206a60662143cb26a1b0a7263e74&amp;mc=true&amp;node=se40.28.302_14&amp;rgn=div8" TargetMode="External"/><Relationship Id="rId10" Type="http://schemas.openxmlformats.org/officeDocument/2006/relationships/image" Target="../media/image144.png"/><Relationship Id="rId4" Type="http://schemas.openxmlformats.org/officeDocument/2006/relationships/hyperlink" Target="http://www.ecfr.gov/cgi-bin/text-idx?SID=110b45fc96f0758d6208324673147f06&amp;mc=true&amp;node=ap40.28.355_161.b&amp;rgn=div9" TargetMode="External"/><Relationship Id="rId9" Type="http://schemas.openxmlformats.org/officeDocument/2006/relationships/image" Target="../media/image143.sv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5.xml"/><Relationship Id="rId1" Type="http://schemas.openxmlformats.org/officeDocument/2006/relationships/slideLayout" Target="../slideLayouts/slideLayout4.xml"/><Relationship Id="rId4" Type="http://schemas.openxmlformats.org/officeDocument/2006/relationships/image" Target="../media/image147.sv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6.xml"/><Relationship Id="rId1" Type="http://schemas.openxmlformats.org/officeDocument/2006/relationships/slideLayout" Target="../slideLayouts/slideLayout4.xml"/><Relationship Id="rId4" Type="http://schemas.openxmlformats.org/officeDocument/2006/relationships/image" Target="../media/image149.svg"/></Relationships>
</file>

<file path=ppt/slides/_rels/slide14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7.xml"/><Relationship Id="rId1" Type="http://schemas.openxmlformats.org/officeDocument/2006/relationships/slideLayout" Target="../slideLayouts/slideLayout4.xml"/><Relationship Id="rId6" Type="http://schemas.openxmlformats.org/officeDocument/2006/relationships/image" Target="../media/image153.svg"/><Relationship Id="rId5" Type="http://schemas.openxmlformats.org/officeDocument/2006/relationships/image" Target="../media/image152.png"/><Relationship Id="rId4" Type="http://schemas.openxmlformats.org/officeDocument/2006/relationships/image" Target="../media/image151.sv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hyperlink" Target="http://www.ecfr.gov/cgi-bin/text-idx?SID=110b45fc96f0758d6208324673147f06&amp;mc=true&amp;node=ap40.28.355_161.a&amp;rgn=div9" TargetMode="External"/><Relationship Id="rId2" Type="http://schemas.openxmlformats.org/officeDocument/2006/relationships/notesSlide" Target="../notesSlides/notesSlide145.xml"/><Relationship Id="rId1" Type="http://schemas.openxmlformats.org/officeDocument/2006/relationships/slideLayout" Target="../slideLayouts/slideLayout4.xml"/><Relationship Id="rId6" Type="http://schemas.openxmlformats.org/officeDocument/2006/relationships/hyperlink" Target="https://www.epa.gov/sites/production/files/2017-08/documents/epcra_fact_sheet_overview_8-2-17.pdf" TargetMode="External"/><Relationship Id="rId5" Type="http://schemas.openxmlformats.org/officeDocument/2006/relationships/hyperlink" Target="https://www.ecfr.gov/cgi-bin/text-idx?SID=5eb9206a60662143cb26a1b0a7263e74&amp;mc=true&amp;node=se40.28.302_14&amp;rgn=div8" TargetMode="External"/><Relationship Id="rId4" Type="http://schemas.openxmlformats.org/officeDocument/2006/relationships/hyperlink" Target="http://www.ecfr.gov/cgi-bin/text-idx?SID=110b45fc96f0758d6208324673147f06&amp;mc=true&amp;node=ap40.28.355_161.b&amp;rgn=div9"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epa.gov/waterresilience/route-resilience-2018-drinking-water-and-wastewater-utilities"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3.tmp"/></Relationships>
</file>

<file path=ppt/slides/_rels/slide1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hyperlink" Target="https://www.epa.gov/sites/production/files/2019-03/documents/awia_epcra_fact_sheet_draft_508_serc_terc_lepc_final.pdf" TargetMode="External"/><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hyperlink" Target="https://www.epa.gov/waterresilience/americas-water-infrastructure-act-2018-spill-notification-and-access-chemical" TargetMode="Externa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2.xml"/><Relationship Id="rId1" Type="http://schemas.openxmlformats.org/officeDocument/2006/relationships/slideLayout" Target="../slideLayouts/slideLayout3.xml"/><Relationship Id="rId5" Type="http://schemas.openxmlformats.org/officeDocument/2006/relationships/image" Target="../media/image79.jpg"/><Relationship Id="rId4" Type="http://schemas.openxmlformats.org/officeDocument/2006/relationships/image" Target="../media/image78.png"/></Relationships>
</file>

<file path=ppt/slides/_rels/slide157.xml.rels><?xml version="1.0" encoding="UTF-8" standalone="yes"?>
<Relationships xmlns="http://schemas.openxmlformats.org/package/2006/relationships"><Relationship Id="rId3" Type="http://schemas.openxmlformats.org/officeDocument/2006/relationships/hyperlink" Target="mailto:allgeier.steve@epa.gov" TargetMode="External"/><Relationship Id="rId2" Type="http://schemas.openxmlformats.org/officeDocument/2006/relationships/notesSlide" Target="../notesSlides/notesSlide153.xml"/><Relationship Id="rId1" Type="http://schemas.openxmlformats.org/officeDocument/2006/relationships/slideLayout" Target="../slideLayouts/slideLayout4.xml"/><Relationship Id="rId4" Type="http://schemas.openxmlformats.org/officeDocument/2006/relationships/image" Target="../media/image154.jpeg"/></Relationships>
</file>

<file path=ppt/slides/_rels/slide158.xml.rels><?xml version="1.0" encoding="UTF-8" standalone="yes"?>
<Relationships xmlns="http://schemas.openxmlformats.org/package/2006/relationships"><Relationship Id="rId3" Type="http://schemas.openxmlformats.org/officeDocument/2006/relationships/hyperlink" Target="mailto:dwresilience@epa.gov" TargetMode="External"/><Relationship Id="rId2" Type="http://schemas.openxmlformats.org/officeDocument/2006/relationships/notesSlide" Target="../notesSlides/notesSlide154.xml"/><Relationship Id="rId1" Type="http://schemas.openxmlformats.org/officeDocument/2006/relationships/slideLayout" Target="../slideLayouts/slideLayout3.xml"/><Relationship Id="rId4" Type="http://schemas.openxmlformats.org/officeDocument/2006/relationships/hyperlink" Target="https://www.epa.gov/waterresilience/americas-water-infrastructure-act-2018-risk-assessments-and-emergency-response-plans"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video" Target="https://www.youtube.com/embed/r25J-DJH2NQ" TargetMode="Externa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4.png"/><Relationship Id="rId3" Type="http://schemas.openxmlformats.org/officeDocument/2006/relationships/image" Target="../media/image49.png"/><Relationship Id="rId7" Type="http://schemas.openxmlformats.org/officeDocument/2006/relationships/image" Target="../media/image42.png"/><Relationship Id="rId12" Type="http://schemas.openxmlformats.org/officeDocument/2006/relationships/image" Target="../media/image54.sv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1.svg"/><Relationship Id="rId11" Type="http://schemas.openxmlformats.org/officeDocument/2006/relationships/image" Target="../media/image53.png"/><Relationship Id="rId5" Type="http://schemas.openxmlformats.org/officeDocument/2006/relationships/image" Target="../media/image40.png"/><Relationship Id="rId10" Type="http://schemas.openxmlformats.org/officeDocument/2006/relationships/image" Target="../media/image52.svg"/><Relationship Id="rId4" Type="http://schemas.openxmlformats.org/officeDocument/2006/relationships/image" Target="../media/image50.svg"/><Relationship Id="rId9" Type="http://schemas.openxmlformats.org/officeDocument/2006/relationships/image" Target="../media/image51.png"/><Relationship Id="rId14" Type="http://schemas.openxmlformats.org/officeDocument/2006/relationships/image" Target="../media/image45.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41.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61.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epa.gov/waterresilience/overview-new-risk-assessment-and-emergency-response-plan-requirements-community"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www.epa.gov/waterresilience/americas-water-infrastructure-act-2018-spill-notification-and-access-chemical"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4.tmp"/><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6.tmp"/><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8.tmp"/><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69.tmp"/><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71.svg"/></Relationships>
</file>

<file path=ppt/slides/_rels/slide58.xml.rels><?xml version="1.0" encoding="UTF-8" standalone="yes"?>
<Relationships xmlns="http://schemas.openxmlformats.org/package/2006/relationships"><Relationship Id="rId3" Type="http://schemas.openxmlformats.org/officeDocument/2006/relationships/image" Target="../media/image72.tmp"/><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74.tmp"/><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75.tmp"/><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76.tmp"/><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79.jpg"/><Relationship Id="rId4" Type="http://schemas.openxmlformats.org/officeDocument/2006/relationships/image" Target="../media/image78.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xml"/><Relationship Id="rId1" Type="http://schemas.openxmlformats.org/officeDocument/2006/relationships/video" Target="https://www.youtube.com/embed/mY60rFDvoyI" TargetMode="External"/><Relationship Id="rId4" Type="http://schemas.openxmlformats.org/officeDocument/2006/relationships/image" Target="../media/image80.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4.xml"/><Relationship Id="rId1" Type="http://schemas.openxmlformats.org/officeDocument/2006/relationships/themeOverride" Target="../theme/themeOverride1.xml"/><Relationship Id="rId4" Type="http://schemas.openxmlformats.org/officeDocument/2006/relationships/image" Target="../media/image87.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89.svg"/></Relationships>
</file>

<file path=ppt/slides/_rels/slide8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4.xml"/><Relationship Id="rId1" Type="http://schemas.openxmlformats.org/officeDocument/2006/relationships/themeOverride" Target="../theme/themeOverride2.xml"/><Relationship Id="rId4" Type="http://schemas.openxmlformats.org/officeDocument/2006/relationships/image" Target="../media/image93.png"/></Relationships>
</file>

<file path=ppt/slides/_rels/slide92.xml.rels><?xml version="1.0" encoding="UTF-8" standalone="yes"?>
<Relationships xmlns="http://schemas.openxmlformats.org/package/2006/relationships"><Relationship Id="rId3" Type="http://schemas.openxmlformats.org/officeDocument/2006/relationships/hyperlink" Target="https://www.epa.gov/waterutilityresponse" TargetMode="External"/><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hyperlink" Target="https://www.epa.gov/communitywaterresilience" TargetMode="External"/><Relationship Id="rId2" Type="http://schemas.openxmlformats.org/officeDocument/2006/relationships/notesSlide" Target="../notesSlides/notesSlide90.xml"/><Relationship Id="rId1" Type="http://schemas.openxmlformats.org/officeDocument/2006/relationships/slideLayout" Target="../slideLayouts/slideLayout4.xml"/><Relationship Id="rId4" Type="http://schemas.openxmlformats.org/officeDocument/2006/relationships/hyperlink" Target="https://www.epa.gov/crwu/resilient-strategies-guide-water-utilities#/" TargetMode="Externa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hyperlink" Target="http://www.epa.gov/waterutilityresponse/water-utility-response-go-mobile-application-and-website" TargetMode="External"/><Relationship Id="rId5" Type="http://schemas.openxmlformats.org/officeDocument/2006/relationships/image" Target="../media/image97.png"/><Relationship Id="rId4" Type="http://schemas.microsoft.com/office/2007/relationships/hdphoto" Target="../media/hdphoto3.wdp"/></Relationships>
</file>

<file path=ppt/slides/_rels/slide9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hyperlink" Target="http://www.epa.gov/waterutilityresponse/water-utility-response-go-mobile-application-and-websit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5AACA-31A3-4DE1-9659-7F55D02BF29E}"/>
              </a:ext>
            </a:extLst>
          </p:cNvPr>
          <p:cNvSpPr>
            <a:spLocks noGrp="1"/>
          </p:cNvSpPr>
          <p:nvPr>
            <p:ph type="ctrTitle"/>
          </p:nvPr>
        </p:nvSpPr>
        <p:spPr>
          <a:xfrm>
            <a:off x="571500" y="4342472"/>
            <a:ext cx="9605010" cy="1646302"/>
          </a:xfrm>
        </p:spPr>
        <p:txBody>
          <a:bodyPr anchor="ctr">
            <a:noAutofit/>
          </a:bodyPr>
          <a:lstStyle/>
          <a:p>
            <a:pPr algn="l"/>
            <a:r>
              <a:rPr lang="en-US" sz="3800" b="1" dirty="0"/>
              <a:t>Risk Assessment &amp; Emergency Response Plan 101 Training</a:t>
            </a:r>
            <a:endParaRPr lang="en-US" sz="3800" dirty="0"/>
          </a:p>
        </p:txBody>
      </p:sp>
      <p:sp>
        <p:nvSpPr>
          <p:cNvPr id="3" name="Subtitle 2">
            <a:extLst>
              <a:ext uri="{FF2B5EF4-FFF2-40B4-BE49-F238E27FC236}">
                <a16:creationId xmlns:a16="http://schemas.microsoft.com/office/drawing/2014/main" id="{857FE467-D5D1-4CE5-A3CB-19BDEE071280}"/>
              </a:ext>
            </a:extLst>
          </p:cNvPr>
          <p:cNvSpPr>
            <a:spLocks noGrp="1"/>
          </p:cNvSpPr>
          <p:nvPr>
            <p:ph type="subTitle" idx="1"/>
          </p:nvPr>
        </p:nvSpPr>
        <p:spPr>
          <a:xfrm>
            <a:off x="1463040" y="5696651"/>
            <a:ext cx="10488637" cy="1096899"/>
          </a:xfrm>
        </p:spPr>
        <p:txBody>
          <a:bodyPr anchor="ctr">
            <a:normAutofit/>
          </a:bodyPr>
          <a:lstStyle/>
          <a:p>
            <a:pPr algn="l">
              <a:spcBef>
                <a:spcPts val="600"/>
              </a:spcBef>
            </a:pPr>
            <a:r>
              <a:rPr lang="en-US" sz="2000" dirty="0">
                <a:solidFill>
                  <a:srgbClr val="0062AC"/>
                </a:solidFill>
              </a:rPr>
              <a:t>Name, Organization</a:t>
            </a:r>
          </a:p>
          <a:p>
            <a:pPr algn="l">
              <a:spcBef>
                <a:spcPts val="600"/>
              </a:spcBef>
            </a:pPr>
            <a:r>
              <a:rPr lang="en-US" dirty="0">
                <a:solidFill>
                  <a:srgbClr val="0062AC"/>
                </a:solidFill>
              </a:rPr>
              <a:t>Date</a:t>
            </a:r>
            <a:endParaRPr lang="en-US" sz="2000" dirty="0">
              <a:solidFill>
                <a:srgbClr val="0062AC"/>
              </a:solidFill>
            </a:endParaRPr>
          </a:p>
        </p:txBody>
      </p:sp>
      <p:cxnSp>
        <p:nvCxnSpPr>
          <p:cNvPr id="4" name="Straight Connector 3">
            <a:extLst>
              <a:ext uri="{FF2B5EF4-FFF2-40B4-BE49-F238E27FC236}">
                <a16:creationId xmlns:a16="http://schemas.microsoft.com/office/drawing/2014/main" id="{DAEC1C2D-2820-4E65-9C55-0FBAD620A93B}"/>
              </a:ext>
            </a:extLst>
          </p:cNvPr>
          <p:cNvCxnSpPr>
            <a:cxnSpLocks/>
          </p:cNvCxnSpPr>
          <p:nvPr/>
        </p:nvCxnSpPr>
        <p:spPr>
          <a:xfrm>
            <a:off x="716096" y="5828511"/>
            <a:ext cx="10284839"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205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D844A-3FDD-4BF2-99E8-9E4E9E8C2377}"/>
              </a:ext>
            </a:extLst>
          </p:cNvPr>
          <p:cNvSpPr>
            <a:spLocks noGrp="1"/>
          </p:cNvSpPr>
          <p:nvPr>
            <p:ph type="title"/>
          </p:nvPr>
        </p:nvSpPr>
        <p:spPr/>
        <p:txBody>
          <a:bodyPr/>
          <a:lstStyle/>
          <a:p>
            <a:r>
              <a:rPr lang="en-US" dirty="0"/>
              <a:t>Purpose</a:t>
            </a:r>
          </a:p>
        </p:txBody>
      </p:sp>
      <p:sp>
        <p:nvSpPr>
          <p:cNvPr id="3" name="Content Placeholder 2">
            <a:extLst>
              <a:ext uri="{FF2B5EF4-FFF2-40B4-BE49-F238E27FC236}">
                <a16:creationId xmlns:a16="http://schemas.microsoft.com/office/drawing/2014/main" id="{D1713641-508D-4B9F-BAD6-87D1CFC57636}"/>
              </a:ext>
            </a:extLst>
          </p:cNvPr>
          <p:cNvSpPr>
            <a:spLocks noGrp="1"/>
          </p:cNvSpPr>
          <p:nvPr>
            <p:ph idx="1"/>
          </p:nvPr>
        </p:nvSpPr>
        <p:spPr/>
        <p:txBody>
          <a:bodyPr>
            <a:normAutofit/>
          </a:bodyPr>
          <a:lstStyle/>
          <a:p>
            <a:pPr>
              <a:spcAft>
                <a:spcPts val="600"/>
              </a:spcAft>
              <a:buClr>
                <a:schemeClr val="tx1">
                  <a:lumMod val="65000"/>
                  <a:lumOff val="35000"/>
                </a:schemeClr>
              </a:buClr>
            </a:pPr>
            <a:r>
              <a:rPr lang="en-US" dirty="0"/>
              <a:t>History – Replaces 2002 Bioterrorism Act</a:t>
            </a:r>
          </a:p>
          <a:p>
            <a:pPr>
              <a:spcAft>
                <a:spcPts val="600"/>
              </a:spcAft>
              <a:buClr>
                <a:schemeClr val="tx1">
                  <a:lumMod val="65000"/>
                  <a:lumOff val="35000"/>
                </a:schemeClr>
              </a:buClr>
            </a:pPr>
            <a:r>
              <a:rPr lang="en-US" dirty="0"/>
              <a:t>RA and ERP completion help utilities to address hazards in your community</a:t>
            </a:r>
          </a:p>
          <a:p>
            <a:pPr>
              <a:spcAft>
                <a:spcPts val="600"/>
              </a:spcAft>
              <a:buClr>
                <a:schemeClr val="tx1">
                  <a:lumMod val="65000"/>
                  <a:lumOff val="35000"/>
                </a:schemeClr>
              </a:buClr>
            </a:pPr>
            <a:r>
              <a:rPr lang="en-US" dirty="0"/>
              <a:t>Examples of utility emergencies</a:t>
            </a:r>
          </a:p>
          <a:p>
            <a:pPr>
              <a:spcAft>
                <a:spcPts val="600"/>
              </a:spcAft>
              <a:buClr>
                <a:schemeClr val="tx1">
                  <a:lumMod val="65000"/>
                  <a:lumOff val="35000"/>
                </a:schemeClr>
              </a:buClr>
            </a:pPr>
            <a:r>
              <a:rPr lang="en-US" dirty="0"/>
              <a:t>Who does it apply to? </a:t>
            </a:r>
          </a:p>
          <a:p>
            <a:pPr>
              <a:spcAft>
                <a:spcPts val="600"/>
              </a:spcAft>
              <a:buClr>
                <a:schemeClr val="tx1">
                  <a:lumMod val="65000"/>
                  <a:lumOff val="35000"/>
                </a:schemeClr>
              </a:buClr>
            </a:pPr>
            <a:r>
              <a:rPr lang="en-US" dirty="0"/>
              <a:t>Funding</a:t>
            </a:r>
          </a:p>
          <a:p>
            <a:endParaRPr lang="en-US" dirty="0"/>
          </a:p>
        </p:txBody>
      </p:sp>
      <p:pic>
        <p:nvPicPr>
          <p:cNvPr id="57" name="Graphic 56" descr="Rain">
            <a:extLst>
              <a:ext uri="{FF2B5EF4-FFF2-40B4-BE49-F238E27FC236}">
                <a16:creationId xmlns:a16="http://schemas.microsoft.com/office/drawing/2014/main" id="{0EF58FA1-1A16-4EF0-930C-2DFE7F138D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67537" y="4186447"/>
            <a:ext cx="1344535" cy="1344535"/>
          </a:xfrm>
          <a:prstGeom prst="rect">
            <a:avLst/>
          </a:prstGeom>
        </p:spPr>
      </p:pic>
      <p:grpSp>
        <p:nvGrpSpPr>
          <p:cNvPr id="58" name="Group 57">
            <a:extLst>
              <a:ext uri="{FF2B5EF4-FFF2-40B4-BE49-F238E27FC236}">
                <a16:creationId xmlns:a16="http://schemas.microsoft.com/office/drawing/2014/main" id="{E2552242-0409-4F32-8FB9-4C2D8EF62C54}"/>
              </a:ext>
            </a:extLst>
          </p:cNvPr>
          <p:cNvGrpSpPr/>
          <p:nvPr/>
        </p:nvGrpSpPr>
        <p:grpSpPr>
          <a:xfrm>
            <a:off x="10015662" y="4183894"/>
            <a:ext cx="1379553" cy="1379554"/>
            <a:chOff x="3708305" y="1752533"/>
            <a:chExt cx="1211358" cy="1211358"/>
          </a:xfrm>
          <a:solidFill>
            <a:srgbClr val="595959"/>
          </a:solidFill>
        </p:grpSpPr>
        <p:pic>
          <p:nvPicPr>
            <p:cNvPr id="59" name="Graphic 58" descr="Laptop">
              <a:extLst>
                <a:ext uri="{FF2B5EF4-FFF2-40B4-BE49-F238E27FC236}">
                  <a16:creationId xmlns:a16="http://schemas.microsoft.com/office/drawing/2014/main" id="{1381AED6-F538-49A9-BF5D-5FD7407E64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08305" y="1752533"/>
              <a:ext cx="1211358" cy="1211358"/>
            </a:xfrm>
            <a:prstGeom prst="rect">
              <a:avLst/>
            </a:prstGeom>
          </p:spPr>
        </p:pic>
        <p:pic>
          <p:nvPicPr>
            <p:cNvPr id="60" name="Graphic 59" descr="Warning">
              <a:extLst>
                <a:ext uri="{FF2B5EF4-FFF2-40B4-BE49-F238E27FC236}">
                  <a16:creationId xmlns:a16="http://schemas.microsoft.com/office/drawing/2014/main" id="{AF58B01A-28E6-4241-B5FA-8E7088AE73F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27938" y="2112579"/>
              <a:ext cx="367862" cy="367862"/>
            </a:xfrm>
            <a:prstGeom prst="rect">
              <a:avLst/>
            </a:prstGeom>
          </p:spPr>
        </p:pic>
      </p:grpSp>
      <p:grpSp>
        <p:nvGrpSpPr>
          <p:cNvPr id="61" name="Group 60">
            <a:extLst>
              <a:ext uri="{FF2B5EF4-FFF2-40B4-BE49-F238E27FC236}">
                <a16:creationId xmlns:a16="http://schemas.microsoft.com/office/drawing/2014/main" id="{37DEF4D4-39D8-4D46-98DB-3E4F1616C08A}"/>
              </a:ext>
            </a:extLst>
          </p:cNvPr>
          <p:cNvGrpSpPr/>
          <p:nvPr/>
        </p:nvGrpSpPr>
        <p:grpSpPr>
          <a:xfrm>
            <a:off x="6014930" y="4368863"/>
            <a:ext cx="1282275" cy="871374"/>
            <a:chOff x="7696676" y="959709"/>
            <a:chExt cx="762000" cy="517819"/>
          </a:xfrm>
          <a:solidFill>
            <a:srgbClr val="00B0F0"/>
          </a:solidFill>
        </p:grpSpPr>
        <p:sp>
          <p:nvSpPr>
            <p:cNvPr id="62" name="Freeform: Shape 61">
              <a:extLst>
                <a:ext uri="{FF2B5EF4-FFF2-40B4-BE49-F238E27FC236}">
                  <a16:creationId xmlns:a16="http://schemas.microsoft.com/office/drawing/2014/main" id="{05083143-DF63-439C-8CC5-7D817FE2005A}"/>
                </a:ext>
              </a:extLst>
            </p:cNvPr>
            <p:cNvSpPr/>
            <p:nvPr/>
          </p:nvSpPr>
          <p:spPr>
            <a:xfrm>
              <a:off x="7696676" y="1401328"/>
              <a:ext cx="762000" cy="76200"/>
            </a:xfrm>
            <a:custGeom>
              <a:avLst/>
              <a:gdLst>
                <a:gd name="connsiteX0" fmla="*/ 723900 w 762000"/>
                <a:gd name="connsiteY0" fmla="*/ 12097 h 76200"/>
                <a:gd name="connsiteX1" fmla="*/ 666750 w 762000"/>
                <a:gd name="connsiteY1" fmla="*/ 0 h 76200"/>
                <a:gd name="connsiteX2" fmla="*/ 666750 w 762000"/>
                <a:gd name="connsiteY2" fmla="*/ 0 h 76200"/>
                <a:gd name="connsiteX3" fmla="*/ 609600 w 762000"/>
                <a:gd name="connsiteY3" fmla="*/ 12097 h 76200"/>
                <a:gd name="connsiteX4" fmla="*/ 571500 w 762000"/>
                <a:gd name="connsiteY4" fmla="*/ 21050 h 76200"/>
                <a:gd name="connsiteX5" fmla="*/ 571500 w 762000"/>
                <a:gd name="connsiteY5" fmla="*/ 21050 h 76200"/>
                <a:gd name="connsiteX6" fmla="*/ 533400 w 762000"/>
                <a:gd name="connsiteY6" fmla="*/ 12097 h 76200"/>
                <a:gd name="connsiteX7" fmla="*/ 476250 w 762000"/>
                <a:gd name="connsiteY7" fmla="*/ 0 h 76200"/>
                <a:gd name="connsiteX8" fmla="*/ 476250 w 762000"/>
                <a:gd name="connsiteY8" fmla="*/ 0 h 76200"/>
                <a:gd name="connsiteX9" fmla="*/ 419100 w 762000"/>
                <a:gd name="connsiteY9" fmla="*/ 12097 h 76200"/>
                <a:gd name="connsiteX10" fmla="*/ 381000 w 762000"/>
                <a:gd name="connsiteY10" fmla="*/ 21050 h 76200"/>
                <a:gd name="connsiteX11" fmla="*/ 342900 w 762000"/>
                <a:gd name="connsiteY11" fmla="*/ 12097 h 76200"/>
                <a:gd name="connsiteX12" fmla="*/ 285750 w 762000"/>
                <a:gd name="connsiteY12" fmla="*/ 0 h 76200"/>
                <a:gd name="connsiteX13" fmla="*/ 285750 w 762000"/>
                <a:gd name="connsiteY13" fmla="*/ 0 h 76200"/>
                <a:gd name="connsiteX14" fmla="*/ 228600 w 762000"/>
                <a:gd name="connsiteY14" fmla="*/ 12097 h 76200"/>
                <a:gd name="connsiteX15" fmla="*/ 190500 w 762000"/>
                <a:gd name="connsiteY15" fmla="*/ 21050 h 76200"/>
                <a:gd name="connsiteX16" fmla="*/ 152400 w 762000"/>
                <a:gd name="connsiteY16" fmla="*/ 12097 h 76200"/>
                <a:gd name="connsiteX17" fmla="*/ 95250 w 762000"/>
                <a:gd name="connsiteY17" fmla="*/ 0 h 76200"/>
                <a:gd name="connsiteX18" fmla="*/ 95250 w 762000"/>
                <a:gd name="connsiteY18" fmla="*/ 0 h 76200"/>
                <a:gd name="connsiteX19" fmla="*/ 38100 w 762000"/>
                <a:gd name="connsiteY19" fmla="*/ 12097 h 76200"/>
                <a:gd name="connsiteX20" fmla="*/ 0 w 762000"/>
                <a:gd name="connsiteY20" fmla="*/ 21050 h 76200"/>
                <a:gd name="connsiteX21" fmla="*/ 0 w 762000"/>
                <a:gd name="connsiteY21" fmla="*/ 78200 h 76200"/>
                <a:gd name="connsiteX22" fmla="*/ 57150 w 762000"/>
                <a:gd name="connsiteY22" fmla="*/ 66103 h 76200"/>
                <a:gd name="connsiteX23" fmla="*/ 95250 w 762000"/>
                <a:gd name="connsiteY23" fmla="*/ 56578 h 76200"/>
                <a:gd name="connsiteX24" fmla="*/ 133350 w 762000"/>
                <a:gd name="connsiteY24" fmla="*/ 66103 h 76200"/>
                <a:gd name="connsiteX25" fmla="*/ 190500 w 762000"/>
                <a:gd name="connsiteY25" fmla="*/ 78200 h 76200"/>
                <a:gd name="connsiteX26" fmla="*/ 190500 w 762000"/>
                <a:gd name="connsiteY26" fmla="*/ 78200 h 76200"/>
                <a:gd name="connsiteX27" fmla="*/ 247650 w 762000"/>
                <a:gd name="connsiteY27" fmla="*/ 66103 h 76200"/>
                <a:gd name="connsiteX28" fmla="*/ 285750 w 762000"/>
                <a:gd name="connsiteY28" fmla="*/ 56578 h 76200"/>
                <a:gd name="connsiteX29" fmla="*/ 323850 w 762000"/>
                <a:gd name="connsiteY29" fmla="*/ 65532 h 76200"/>
                <a:gd name="connsiteX30" fmla="*/ 381000 w 762000"/>
                <a:gd name="connsiteY30" fmla="*/ 77724 h 76200"/>
                <a:gd name="connsiteX31" fmla="*/ 438150 w 762000"/>
                <a:gd name="connsiteY31" fmla="*/ 65627 h 76200"/>
                <a:gd name="connsiteX32" fmla="*/ 476250 w 762000"/>
                <a:gd name="connsiteY32" fmla="*/ 56102 h 76200"/>
                <a:gd name="connsiteX33" fmla="*/ 514350 w 762000"/>
                <a:gd name="connsiteY33" fmla="*/ 65627 h 76200"/>
                <a:gd name="connsiteX34" fmla="*/ 571500 w 762000"/>
                <a:gd name="connsiteY34" fmla="*/ 77724 h 76200"/>
                <a:gd name="connsiteX35" fmla="*/ 571500 w 762000"/>
                <a:gd name="connsiteY35" fmla="*/ 77724 h 76200"/>
                <a:gd name="connsiteX36" fmla="*/ 628650 w 762000"/>
                <a:gd name="connsiteY36" fmla="*/ 65627 h 76200"/>
                <a:gd name="connsiteX37" fmla="*/ 666750 w 762000"/>
                <a:gd name="connsiteY37" fmla="*/ 56102 h 76200"/>
                <a:gd name="connsiteX38" fmla="*/ 704850 w 762000"/>
                <a:gd name="connsiteY38" fmla="*/ 65056 h 76200"/>
                <a:gd name="connsiteX39" fmla="*/ 762000 w 762000"/>
                <a:gd name="connsiteY39" fmla="*/ 77248 h 76200"/>
                <a:gd name="connsiteX40" fmla="*/ 762000 w 762000"/>
                <a:gd name="connsiteY40" fmla="*/ 20098 h 76200"/>
                <a:gd name="connsiteX41" fmla="*/ 723900 w 762000"/>
                <a:gd name="connsiteY41" fmla="*/ 1209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62000" h="76200">
                  <a:moveTo>
                    <a:pt x="723900" y="12097"/>
                  </a:moveTo>
                  <a:cubicBezTo>
                    <a:pt x="705675" y="4850"/>
                    <a:pt x="686349" y="759"/>
                    <a:pt x="666750" y="0"/>
                  </a:cubicBezTo>
                  <a:lnTo>
                    <a:pt x="666750" y="0"/>
                  </a:lnTo>
                  <a:cubicBezTo>
                    <a:pt x="647154" y="778"/>
                    <a:pt x="627831" y="4868"/>
                    <a:pt x="609600" y="12097"/>
                  </a:cubicBezTo>
                  <a:cubicBezTo>
                    <a:pt x="597481" y="17164"/>
                    <a:pt x="584607" y="20189"/>
                    <a:pt x="571500" y="21050"/>
                  </a:cubicBezTo>
                  <a:lnTo>
                    <a:pt x="571500" y="21050"/>
                  </a:lnTo>
                  <a:cubicBezTo>
                    <a:pt x="558396" y="20167"/>
                    <a:pt x="545525" y="17142"/>
                    <a:pt x="533400" y="12097"/>
                  </a:cubicBezTo>
                  <a:cubicBezTo>
                    <a:pt x="515175" y="4850"/>
                    <a:pt x="495849" y="759"/>
                    <a:pt x="476250" y="0"/>
                  </a:cubicBezTo>
                  <a:lnTo>
                    <a:pt x="476250" y="0"/>
                  </a:lnTo>
                  <a:cubicBezTo>
                    <a:pt x="456654" y="778"/>
                    <a:pt x="437331" y="4868"/>
                    <a:pt x="419100" y="12097"/>
                  </a:cubicBezTo>
                  <a:cubicBezTo>
                    <a:pt x="406981" y="17164"/>
                    <a:pt x="394107" y="20189"/>
                    <a:pt x="381000" y="21050"/>
                  </a:cubicBezTo>
                  <a:cubicBezTo>
                    <a:pt x="367896" y="20167"/>
                    <a:pt x="355025" y="17142"/>
                    <a:pt x="342900" y="12097"/>
                  </a:cubicBezTo>
                  <a:cubicBezTo>
                    <a:pt x="324675" y="4850"/>
                    <a:pt x="305349" y="759"/>
                    <a:pt x="285750" y="0"/>
                  </a:cubicBezTo>
                  <a:lnTo>
                    <a:pt x="285750" y="0"/>
                  </a:lnTo>
                  <a:cubicBezTo>
                    <a:pt x="266154" y="778"/>
                    <a:pt x="246831" y="4868"/>
                    <a:pt x="228600" y="12097"/>
                  </a:cubicBezTo>
                  <a:cubicBezTo>
                    <a:pt x="216481" y="17164"/>
                    <a:pt x="203607" y="20189"/>
                    <a:pt x="190500" y="21050"/>
                  </a:cubicBezTo>
                  <a:cubicBezTo>
                    <a:pt x="177396" y="20167"/>
                    <a:pt x="164525" y="17142"/>
                    <a:pt x="152400" y="12097"/>
                  </a:cubicBezTo>
                  <a:cubicBezTo>
                    <a:pt x="134175" y="4850"/>
                    <a:pt x="114849" y="759"/>
                    <a:pt x="95250" y="0"/>
                  </a:cubicBezTo>
                  <a:lnTo>
                    <a:pt x="95250" y="0"/>
                  </a:lnTo>
                  <a:cubicBezTo>
                    <a:pt x="75654" y="778"/>
                    <a:pt x="56331" y="4868"/>
                    <a:pt x="38100" y="12097"/>
                  </a:cubicBezTo>
                  <a:cubicBezTo>
                    <a:pt x="25981" y="17164"/>
                    <a:pt x="13107" y="20189"/>
                    <a:pt x="0" y="21050"/>
                  </a:cubicBezTo>
                  <a:lnTo>
                    <a:pt x="0" y="78200"/>
                  </a:lnTo>
                  <a:cubicBezTo>
                    <a:pt x="19610" y="77533"/>
                    <a:pt x="38952" y="73440"/>
                    <a:pt x="57150" y="66103"/>
                  </a:cubicBezTo>
                  <a:cubicBezTo>
                    <a:pt x="69258" y="60908"/>
                    <a:pt x="82122" y="57692"/>
                    <a:pt x="95250" y="56578"/>
                  </a:cubicBezTo>
                  <a:cubicBezTo>
                    <a:pt x="108382" y="57670"/>
                    <a:pt x="121249" y="60888"/>
                    <a:pt x="133350" y="66103"/>
                  </a:cubicBezTo>
                  <a:cubicBezTo>
                    <a:pt x="151554" y="73422"/>
                    <a:pt x="170893" y="77514"/>
                    <a:pt x="190500" y="78200"/>
                  </a:cubicBezTo>
                  <a:lnTo>
                    <a:pt x="190500" y="78200"/>
                  </a:lnTo>
                  <a:cubicBezTo>
                    <a:pt x="210110" y="77533"/>
                    <a:pt x="229452" y="73440"/>
                    <a:pt x="247650" y="66103"/>
                  </a:cubicBezTo>
                  <a:cubicBezTo>
                    <a:pt x="259758" y="60908"/>
                    <a:pt x="272622" y="57692"/>
                    <a:pt x="285750" y="56578"/>
                  </a:cubicBezTo>
                  <a:cubicBezTo>
                    <a:pt x="298844" y="57524"/>
                    <a:pt x="311705" y="60547"/>
                    <a:pt x="323850" y="65532"/>
                  </a:cubicBezTo>
                  <a:cubicBezTo>
                    <a:pt x="342062" y="72837"/>
                    <a:pt x="361393" y="76960"/>
                    <a:pt x="381000" y="77724"/>
                  </a:cubicBezTo>
                  <a:cubicBezTo>
                    <a:pt x="400610" y="77058"/>
                    <a:pt x="419952" y="72963"/>
                    <a:pt x="438150" y="65627"/>
                  </a:cubicBezTo>
                  <a:cubicBezTo>
                    <a:pt x="450258" y="60431"/>
                    <a:pt x="463122" y="57216"/>
                    <a:pt x="476250" y="56102"/>
                  </a:cubicBezTo>
                  <a:cubicBezTo>
                    <a:pt x="489382" y="57194"/>
                    <a:pt x="502249" y="60411"/>
                    <a:pt x="514350" y="65627"/>
                  </a:cubicBezTo>
                  <a:cubicBezTo>
                    <a:pt x="532554" y="72945"/>
                    <a:pt x="551893" y="77038"/>
                    <a:pt x="571500" y="77724"/>
                  </a:cubicBezTo>
                  <a:lnTo>
                    <a:pt x="571500" y="77724"/>
                  </a:lnTo>
                  <a:cubicBezTo>
                    <a:pt x="591110" y="77057"/>
                    <a:pt x="610452" y="72963"/>
                    <a:pt x="628650" y="65627"/>
                  </a:cubicBezTo>
                  <a:cubicBezTo>
                    <a:pt x="640758" y="60431"/>
                    <a:pt x="653622" y="57216"/>
                    <a:pt x="666750" y="56102"/>
                  </a:cubicBezTo>
                  <a:cubicBezTo>
                    <a:pt x="679844" y="57048"/>
                    <a:pt x="692705" y="60070"/>
                    <a:pt x="704850" y="65056"/>
                  </a:cubicBezTo>
                  <a:cubicBezTo>
                    <a:pt x="723044" y="72421"/>
                    <a:pt x="742385" y="76548"/>
                    <a:pt x="762000" y="77248"/>
                  </a:cubicBezTo>
                  <a:lnTo>
                    <a:pt x="762000" y="20098"/>
                  </a:lnTo>
                  <a:cubicBezTo>
                    <a:pt x="748942" y="19582"/>
                    <a:pt x="736062" y="16877"/>
                    <a:pt x="723900" y="12097"/>
                  </a:cubicBezTo>
                  <a:close/>
                </a:path>
              </a:pathLst>
            </a:custGeom>
            <a:solidFill>
              <a:schemeClr val="tx1">
                <a:lumMod val="65000"/>
                <a:lumOff val="35000"/>
              </a:schemeClr>
            </a:solidFill>
            <a:ln w="11013"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7EB2F594-1480-473C-A541-A9E3BBF3838D}"/>
                </a:ext>
              </a:extLst>
            </p:cNvPr>
            <p:cNvSpPr/>
            <p:nvPr/>
          </p:nvSpPr>
          <p:spPr>
            <a:xfrm>
              <a:off x="7780020" y="1131703"/>
              <a:ext cx="606743" cy="110464"/>
            </a:xfrm>
            <a:custGeom>
              <a:avLst/>
              <a:gdLst>
                <a:gd name="connsiteX0" fmla="*/ 468630 w 600075"/>
                <a:gd name="connsiteY0" fmla="*/ 114300 h 247650"/>
                <a:gd name="connsiteX1" fmla="*/ 370904 w 600075"/>
                <a:gd name="connsiteY1" fmla="*/ 122301 h 247650"/>
                <a:gd name="connsiteX2" fmla="*/ 363855 w 600075"/>
                <a:gd name="connsiteY2" fmla="*/ 0 h 247650"/>
                <a:gd name="connsiteX3" fmla="*/ 232124 w 600075"/>
                <a:gd name="connsiteY3" fmla="*/ 0 h 247650"/>
                <a:gd name="connsiteX4" fmla="*/ 222599 w 600075"/>
                <a:gd name="connsiteY4" fmla="*/ 165068 h 247650"/>
                <a:gd name="connsiteX5" fmla="*/ 200120 w 600075"/>
                <a:gd name="connsiteY5" fmla="*/ 178879 h 247650"/>
                <a:gd name="connsiteX6" fmla="*/ 173355 w 600075"/>
                <a:gd name="connsiteY6" fmla="*/ 142875 h 247650"/>
                <a:gd name="connsiteX7" fmla="*/ 30480 w 600075"/>
                <a:gd name="connsiteY7" fmla="*/ 189357 h 247650"/>
                <a:gd name="connsiteX8" fmla="*/ 0 w 600075"/>
                <a:gd name="connsiteY8" fmla="*/ 230505 h 247650"/>
                <a:gd name="connsiteX9" fmla="*/ 12097 w 600075"/>
                <a:gd name="connsiteY9" fmla="*/ 229457 h 247650"/>
                <a:gd name="connsiteX10" fmla="*/ 69247 w 600075"/>
                <a:gd name="connsiteY10" fmla="*/ 241554 h 247650"/>
                <a:gd name="connsiteX11" fmla="*/ 107347 w 600075"/>
                <a:gd name="connsiteY11" fmla="*/ 250508 h 247650"/>
                <a:gd name="connsiteX12" fmla="*/ 145447 w 600075"/>
                <a:gd name="connsiteY12" fmla="*/ 241554 h 247650"/>
                <a:gd name="connsiteX13" fmla="*/ 202597 w 600075"/>
                <a:gd name="connsiteY13" fmla="*/ 229457 h 247650"/>
                <a:gd name="connsiteX14" fmla="*/ 259747 w 600075"/>
                <a:gd name="connsiteY14" fmla="*/ 241554 h 247650"/>
                <a:gd name="connsiteX15" fmla="*/ 297847 w 600075"/>
                <a:gd name="connsiteY15" fmla="*/ 250508 h 247650"/>
                <a:gd name="connsiteX16" fmla="*/ 335947 w 600075"/>
                <a:gd name="connsiteY16" fmla="*/ 241554 h 247650"/>
                <a:gd name="connsiteX17" fmla="*/ 393097 w 600075"/>
                <a:gd name="connsiteY17" fmla="*/ 229457 h 247650"/>
                <a:gd name="connsiteX18" fmla="*/ 450247 w 600075"/>
                <a:gd name="connsiteY18" fmla="*/ 241554 h 247650"/>
                <a:gd name="connsiteX19" fmla="*/ 488347 w 600075"/>
                <a:gd name="connsiteY19" fmla="*/ 250508 h 247650"/>
                <a:gd name="connsiteX20" fmla="*/ 526447 w 600075"/>
                <a:gd name="connsiteY20" fmla="*/ 241554 h 247650"/>
                <a:gd name="connsiteX21" fmla="*/ 583597 w 600075"/>
                <a:gd name="connsiteY21" fmla="*/ 229457 h 247650"/>
                <a:gd name="connsiteX22" fmla="*/ 606743 w 600075"/>
                <a:gd name="connsiteY22" fmla="*/ 232124 h 247650"/>
                <a:gd name="connsiteX23" fmla="*/ 468630 w 600075"/>
                <a:gd name="connsiteY23" fmla="*/ 114300 h 247650"/>
                <a:gd name="connsiteX0" fmla="*/ 468630 w 606743"/>
                <a:gd name="connsiteY0" fmla="*/ 114300 h 250508"/>
                <a:gd name="connsiteX1" fmla="*/ 370904 w 606743"/>
                <a:gd name="connsiteY1" fmla="*/ 122301 h 250508"/>
                <a:gd name="connsiteX2" fmla="*/ 363855 w 606743"/>
                <a:gd name="connsiteY2" fmla="*/ 0 h 250508"/>
                <a:gd name="connsiteX3" fmla="*/ 170340 w 606743"/>
                <a:gd name="connsiteY3" fmla="*/ 140044 h 250508"/>
                <a:gd name="connsiteX4" fmla="*/ 222599 w 606743"/>
                <a:gd name="connsiteY4" fmla="*/ 165068 h 250508"/>
                <a:gd name="connsiteX5" fmla="*/ 200120 w 606743"/>
                <a:gd name="connsiteY5" fmla="*/ 178879 h 250508"/>
                <a:gd name="connsiteX6" fmla="*/ 173355 w 606743"/>
                <a:gd name="connsiteY6" fmla="*/ 142875 h 250508"/>
                <a:gd name="connsiteX7" fmla="*/ 30480 w 606743"/>
                <a:gd name="connsiteY7" fmla="*/ 189357 h 250508"/>
                <a:gd name="connsiteX8" fmla="*/ 0 w 606743"/>
                <a:gd name="connsiteY8" fmla="*/ 230505 h 250508"/>
                <a:gd name="connsiteX9" fmla="*/ 12097 w 606743"/>
                <a:gd name="connsiteY9" fmla="*/ 229457 h 250508"/>
                <a:gd name="connsiteX10" fmla="*/ 69247 w 606743"/>
                <a:gd name="connsiteY10" fmla="*/ 241554 h 250508"/>
                <a:gd name="connsiteX11" fmla="*/ 107347 w 606743"/>
                <a:gd name="connsiteY11" fmla="*/ 250508 h 250508"/>
                <a:gd name="connsiteX12" fmla="*/ 145447 w 606743"/>
                <a:gd name="connsiteY12" fmla="*/ 241554 h 250508"/>
                <a:gd name="connsiteX13" fmla="*/ 202597 w 606743"/>
                <a:gd name="connsiteY13" fmla="*/ 229457 h 250508"/>
                <a:gd name="connsiteX14" fmla="*/ 259747 w 606743"/>
                <a:gd name="connsiteY14" fmla="*/ 241554 h 250508"/>
                <a:gd name="connsiteX15" fmla="*/ 297847 w 606743"/>
                <a:gd name="connsiteY15" fmla="*/ 250508 h 250508"/>
                <a:gd name="connsiteX16" fmla="*/ 335947 w 606743"/>
                <a:gd name="connsiteY16" fmla="*/ 241554 h 250508"/>
                <a:gd name="connsiteX17" fmla="*/ 393097 w 606743"/>
                <a:gd name="connsiteY17" fmla="*/ 229457 h 250508"/>
                <a:gd name="connsiteX18" fmla="*/ 450247 w 606743"/>
                <a:gd name="connsiteY18" fmla="*/ 241554 h 250508"/>
                <a:gd name="connsiteX19" fmla="*/ 488347 w 606743"/>
                <a:gd name="connsiteY19" fmla="*/ 250508 h 250508"/>
                <a:gd name="connsiteX20" fmla="*/ 526447 w 606743"/>
                <a:gd name="connsiteY20" fmla="*/ 241554 h 250508"/>
                <a:gd name="connsiteX21" fmla="*/ 583597 w 606743"/>
                <a:gd name="connsiteY21" fmla="*/ 229457 h 250508"/>
                <a:gd name="connsiteX22" fmla="*/ 606743 w 606743"/>
                <a:gd name="connsiteY22" fmla="*/ 232124 h 250508"/>
                <a:gd name="connsiteX23" fmla="*/ 468630 w 606743"/>
                <a:gd name="connsiteY23" fmla="*/ 114300 h 250508"/>
                <a:gd name="connsiteX0" fmla="*/ 468630 w 606743"/>
                <a:gd name="connsiteY0" fmla="*/ 3482 h 139690"/>
                <a:gd name="connsiteX1" fmla="*/ 370904 w 606743"/>
                <a:gd name="connsiteY1" fmla="*/ 11483 h 139690"/>
                <a:gd name="connsiteX2" fmla="*/ 310309 w 606743"/>
                <a:gd name="connsiteY2" fmla="*/ 62177 h 139690"/>
                <a:gd name="connsiteX3" fmla="*/ 170340 w 606743"/>
                <a:gd name="connsiteY3" fmla="*/ 29226 h 139690"/>
                <a:gd name="connsiteX4" fmla="*/ 222599 w 606743"/>
                <a:gd name="connsiteY4" fmla="*/ 54250 h 139690"/>
                <a:gd name="connsiteX5" fmla="*/ 200120 w 606743"/>
                <a:gd name="connsiteY5" fmla="*/ 68061 h 139690"/>
                <a:gd name="connsiteX6" fmla="*/ 173355 w 606743"/>
                <a:gd name="connsiteY6" fmla="*/ 32057 h 139690"/>
                <a:gd name="connsiteX7" fmla="*/ 30480 w 606743"/>
                <a:gd name="connsiteY7" fmla="*/ 78539 h 139690"/>
                <a:gd name="connsiteX8" fmla="*/ 0 w 606743"/>
                <a:gd name="connsiteY8" fmla="*/ 119687 h 139690"/>
                <a:gd name="connsiteX9" fmla="*/ 12097 w 606743"/>
                <a:gd name="connsiteY9" fmla="*/ 118639 h 139690"/>
                <a:gd name="connsiteX10" fmla="*/ 69247 w 606743"/>
                <a:gd name="connsiteY10" fmla="*/ 130736 h 139690"/>
                <a:gd name="connsiteX11" fmla="*/ 107347 w 606743"/>
                <a:gd name="connsiteY11" fmla="*/ 139690 h 139690"/>
                <a:gd name="connsiteX12" fmla="*/ 145447 w 606743"/>
                <a:gd name="connsiteY12" fmla="*/ 130736 h 139690"/>
                <a:gd name="connsiteX13" fmla="*/ 202597 w 606743"/>
                <a:gd name="connsiteY13" fmla="*/ 118639 h 139690"/>
                <a:gd name="connsiteX14" fmla="*/ 259747 w 606743"/>
                <a:gd name="connsiteY14" fmla="*/ 130736 h 139690"/>
                <a:gd name="connsiteX15" fmla="*/ 297847 w 606743"/>
                <a:gd name="connsiteY15" fmla="*/ 139690 h 139690"/>
                <a:gd name="connsiteX16" fmla="*/ 335947 w 606743"/>
                <a:gd name="connsiteY16" fmla="*/ 130736 h 139690"/>
                <a:gd name="connsiteX17" fmla="*/ 393097 w 606743"/>
                <a:gd name="connsiteY17" fmla="*/ 118639 h 139690"/>
                <a:gd name="connsiteX18" fmla="*/ 450247 w 606743"/>
                <a:gd name="connsiteY18" fmla="*/ 130736 h 139690"/>
                <a:gd name="connsiteX19" fmla="*/ 488347 w 606743"/>
                <a:gd name="connsiteY19" fmla="*/ 139690 h 139690"/>
                <a:gd name="connsiteX20" fmla="*/ 526447 w 606743"/>
                <a:gd name="connsiteY20" fmla="*/ 130736 h 139690"/>
                <a:gd name="connsiteX21" fmla="*/ 583597 w 606743"/>
                <a:gd name="connsiteY21" fmla="*/ 118639 h 139690"/>
                <a:gd name="connsiteX22" fmla="*/ 606743 w 606743"/>
                <a:gd name="connsiteY22" fmla="*/ 121306 h 139690"/>
                <a:gd name="connsiteX23" fmla="*/ 468630 w 606743"/>
                <a:gd name="connsiteY23" fmla="*/ 3482 h 139690"/>
                <a:gd name="connsiteX0" fmla="*/ 468630 w 606743"/>
                <a:gd name="connsiteY0" fmla="*/ 785 h 136993"/>
                <a:gd name="connsiteX1" fmla="*/ 395617 w 606743"/>
                <a:gd name="connsiteY1" fmla="*/ 54094 h 136993"/>
                <a:gd name="connsiteX2" fmla="*/ 310309 w 606743"/>
                <a:gd name="connsiteY2" fmla="*/ 59480 h 136993"/>
                <a:gd name="connsiteX3" fmla="*/ 170340 w 606743"/>
                <a:gd name="connsiteY3" fmla="*/ 26529 h 136993"/>
                <a:gd name="connsiteX4" fmla="*/ 222599 w 606743"/>
                <a:gd name="connsiteY4" fmla="*/ 51553 h 136993"/>
                <a:gd name="connsiteX5" fmla="*/ 200120 w 606743"/>
                <a:gd name="connsiteY5" fmla="*/ 65364 h 136993"/>
                <a:gd name="connsiteX6" fmla="*/ 173355 w 606743"/>
                <a:gd name="connsiteY6" fmla="*/ 29360 h 136993"/>
                <a:gd name="connsiteX7" fmla="*/ 30480 w 606743"/>
                <a:gd name="connsiteY7" fmla="*/ 75842 h 136993"/>
                <a:gd name="connsiteX8" fmla="*/ 0 w 606743"/>
                <a:gd name="connsiteY8" fmla="*/ 116990 h 136993"/>
                <a:gd name="connsiteX9" fmla="*/ 12097 w 606743"/>
                <a:gd name="connsiteY9" fmla="*/ 115942 h 136993"/>
                <a:gd name="connsiteX10" fmla="*/ 69247 w 606743"/>
                <a:gd name="connsiteY10" fmla="*/ 128039 h 136993"/>
                <a:gd name="connsiteX11" fmla="*/ 107347 w 606743"/>
                <a:gd name="connsiteY11" fmla="*/ 136993 h 136993"/>
                <a:gd name="connsiteX12" fmla="*/ 145447 w 606743"/>
                <a:gd name="connsiteY12" fmla="*/ 128039 h 136993"/>
                <a:gd name="connsiteX13" fmla="*/ 202597 w 606743"/>
                <a:gd name="connsiteY13" fmla="*/ 115942 h 136993"/>
                <a:gd name="connsiteX14" fmla="*/ 259747 w 606743"/>
                <a:gd name="connsiteY14" fmla="*/ 128039 h 136993"/>
                <a:gd name="connsiteX15" fmla="*/ 297847 w 606743"/>
                <a:gd name="connsiteY15" fmla="*/ 136993 h 136993"/>
                <a:gd name="connsiteX16" fmla="*/ 335947 w 606743"/>
                <a:gd name="connsiteY16" fmla="*/ 128039 h 136993"/>
                <a:gd name="connsiteX17" fmla="*/ 393097 w 606743"/>
                <a:gd name="connsiteY17" fmla="*/ 115942 h 136993"/>
                <a:gd name="connsiteX18" fmla="*/ 450247 w 606743"/>
                <a:gd name="connsiteY18" fmla="*/ 128039 h 136993"/>
                <a:gd name="connsiteX19" fmla="*/ 488347 w 606743"/>
                <a:gd name="connsiteY19" fmla="*/ 136993 h 136993"/>
                <a:gd name="connsiteX20" fmla="*/ 526447 w 606743"/>
                <a:gd name="connsiteY20" fmla="*/ 128039 h 136993"/>
                <a:gd name="connsiteX21" fmla="*/ 583597 w 606743"/>
                <a:gd name="connsiteY21" fmla="*/ 115942 h 136993"/>
                <a:gd name="connsiteX22" fmla="*/ 606743 w 606743"/>
                <a:gd name="connsiteY22" fmla="*/ 118609 h 136993"/>
                <a:gd name="connsiteX23" fmla="*/ 468630 w 606743"/>
                <a:gd name="connsiteY23" fmla="*/ 785 h 136993"/>
                <a:gd name="connsiteX0" fmla="*/ 480986 w 606743"/>
                <a:gd name="connsiteY0" fmla="*/ 24467 h 111248"/>
                <a:gd name="connsiteX1" fmla="*/ 395617 w 606743"/>
                <a:gd name="connsiteY1" fmla="*/ 28349 h 111248"/>
                <a:gd name="connsiteX2" fmla="*/ 310309 w 606743"/>
                <a:gd name="connsiteY2" fmla="*/ 33735 h 111248"/>
                <a:gd name="connsiteX3" fmla="*/ 170340 w 606743"/>
                <a:gd name="connsiteY3" fmla="*/ 784 h 111248"/>
                <a:gd name="connsiteX4" fmla="*/ 222599 w 606743"/>
                <a:gd name="connsiteY4" fmla="*/ 25808 h 111248"/>
                <a:gd name="connsiteX5" fmla="*/ 200120 w 606743"/>
                <a:gd name="connsiteY5" fmla="*/ 39619 h 111248"/>
                <a:gd name="connsiteX6" fmla="*/ 173355 w 606743"/>
                <a:gd name="connsiteY6" fmla="*/ 3615 h 111248"/>
                <a:gd name="connsiteX7" fmla="*/ 30480 w 606743"/>
                <a:gd name="connsiteY7" fmla="*/ 50097 h 111248"/>
                <a:gd name="connsiteX8" fmla="*/ 0 w 606743"/>
                <a:gd name="connsiteY8" fmla="*/ 91245 h 111248"/>
                <a:gd name="connsiteX9" fmla="*/ 12097 w 606743"/>
                <a:gd name="connsiteY9" fmla="*/ 90197 h 111248"/>
                <a:gd name="connsiteX10" fmla="*/ 69247 w 606743"/>
                <a:gd name="connsiteY10" fmla="*/ 102294 h 111248"/>
                <a:gd name="connsiteX11" fmla="*/ 107347 w 606743"/>
                <a:gd name="connsiteY11" fmla="*/ 111248 h 111248"/>
                <a:gd name="connsiteX12" fmla="*/ 145447 w 606743"/>
                <a:gd name="connsiteY12" fmla="*/ 102294 h 111248"/>
                <a:gd name="connsiteX13" fmla="*/ 202597 w 606743"/>
                <a:gd name="connsiteY13" fmla="*/ 90197 h 111248"/>
                <a:gd name="connsiteX14" fmla="*/ 259747 w 606743"/>
                <a:gd name="connsiteY14" fmla="*/ 102294 h 111248"/>
                <a:gd name="connsiteX15" fmla="*/ 297847 w 606743"/>
                <a:gd name="connsiteY15" fmla="*/ 111248 h 111248"/>
                <a:gd name="connsiteX16" fmla="*/ 335947 w 606743"/>
                <a:gd name="connsiteY16" fmla="*/ 102294 h 111248"/>
                <a:gd name="connsiteX17" fmla="*/ 393097 w 606743"/>
                <a:gd name="connsiteY17" fmla="*/ 90197 h 111248"/>
                <a:gd name="connsiteX18" fmla="*/ 450247 w 606743"/>
                <a:gd name="connsiteY18" fmla="*/ 102294 h 111248"/>
                <a:gd name="connsiteX19" fmla="*/ 488347 w 606743"/>
                <a:gd name="connsiteY19" fmla="*/ 111248 h 111248"/>
                <a:gd name="connsiteX20" fmla="*/ 526447 w 606743"/>
                <a:gd name="connsiteY20" fmla="*/ 102294 h 111248"/>
                <a:gd name="connsiteX21" fmla="*/ 583597 w 606743"/>
                <a:gd name="connsiteY21" fmla="*/ 90197 h 111248"/>
                <a:gd name="connsiteX22" fmla="*/ 606743 w 606743"/>
                <a:gd name="connsiteY22" fmla="*/ 92864 h 111248"/>
                <a:gd name="connsiteX23" fmla="*/ 480986 w 606743"/>
                <a:gd name="connsiteY23" fmla="*/ 24467 h 111248"/>
                <a:gd name="connsiteX0" fmla="*/ 480986 w 606743"/>
                <a:gd name="connsiteY0" fmla="*/ 23683 h 110464"/>
                <a:gd name="connsiteX1" fmla="*/ 395617 w 606743"/>
                <a:gd name="connsiteY1" fmla="*/ 27565 h 110464"/>
                <a:gd name="connsiteX2" fmla="*/ 310309 w 606743"/>
                <a:gd name="connsiteY2" fmla="*/ 32951 h 110464"/>
                <a:gd name="connsiteX3" fmla="*/ 170340 w 606743"/>
                <a:gd name="connsiteY3" fmla="*/ 0 h 110464"/>
                <a:gd name="connsiteX4" fmla="*/ 222599 w 606743"/>
                <a:gd name="connsiteY4" fmla="*/ 25024 h 110464"/>
                <a:gd name="connsiteX5" fmla="*/ 200120 w 606743"/>
                <a:gd name="connsiteY5" fmla="*/ 38835 h 110464"/>
                <a:gd name="connsiteX6" fmla="*/ 173355 w 606743"/>
                <a:gd name="connsiteY6" fmla="*/ 27544 h 110464"/>
                <a:gd name="connsiteX7" fmla="*/ 30480 w 606743"/>
                <a:gd name="connsiteY7" fmla="*/ 49313 h 110464"/>
                <a:gd name="connsiteX8" fmla="*/ 0 w 606743"/>
                <a:gd name="connsiteY8" fmla="*/ 90461 h 110464"/>
                <a:gd name="connsiteX9" fmla="*/ 12097 w 606743"/>
                <a:gd name="connsiteY9" fmla="*/ 89413 h 110464"/>
                <a:gd name="connsiteX10" fmla="*/ 69247 w 606743"/>
                <a:gd name="connsiteY10" fmla="*/ 101510 h 110464"/>
                <a:gd name="connsiteX11" fmla="*/ 107347 w 606743"/>
                <a:gd name="connsiteY11" fmla="*/ 110464 h 110464"/>
                <a:gd name="connsiteX12" fmla="*/ 145447 w 606743"/>
                <a:gd name="connsiteY12" fmla="*/ 101510 h 110464"/>
                <a:gd name="connsiteX13" fmla="*/ 202597 w 606743"/>
                <a:gd name="connsiteY13" fmla="*/ 89413 h 110464"/>
                <a:gd name="connsiteX14" fmla="*/ 259747 w 606743"/>
                <a:gd name="connsiteY14" fmla="*/ 101510 h 110464"/>
                <a:gd name="connsiteX15" fmla="*/ 297847 w 606743"/>
                <a:gd name="connsiteY15" fmla="*/ 110464 h 110464"/>
                <a:gd name="connsiteX16" fmla="*/ 335947 w 606743"/>
                <a:gd name="connsiteY16" fmla="*/ 101510 h 110464"/>
                <a:gd name="connsiteX17" fmla="*/ 393097 w 606743"/>
                <a:gd name="connsiteY17" fmla="*/ 89413 h 110464"/>
                <a:gd name="connsiteX18" fmla="*/ 450247 w 606743"/>
                <a:gd name="connsiteY18" fmla="*/ 101510 h 110464"/>
                <a:gd name="connsiteX19" fmla="*/ 488347 w 606743"/>
                <a:gd name="connsiteY19" fmla="*/ 110464 h 110464"/>
                <a:gd name="connsiteX20" fmla="*/ 526447 w 606743"/>
                <a:gd name="connsiteY20" fmla="*/ 101510 h 110464"/>
                <a:gd name="connsiteX21" fmla="*/ 583597 w 606743"/>
                <a:gd name="connsiteY21" fmla="*/ 89413 h 110464"/>
                <a:gd name="connsiteX22" fmla="*/ 606743 w 606743"/>
                <a:gd name="connsiteY22" fmla="*/ 92080 h 110464"/>
                <a:gd name="connsiteX23" fmla="*/ 480986 w 606743"/>
                <a:gd name="connsiteY23" fmla="*/ 23683 h 11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743" h="110464">
                  <a:moveTo>
                    <a:pt x="480986" y="23683"/>
                  </a:moveTo>
                  <a:cubicBezTo>
                    <a:pt x="451268" y="15968"/>
                    <a:pt x="429430" y="18040"/>
                    <a:pt x="395617" y="27565"/>
                  </a:cubicBezTo>
                  <a:lnTo>
                    <a:pt x="310309" y="32951"/>
                  </a:lnTo>
                  <a:lnTo>
                    <a:pt x="170340" y="0"/>
                  </a:lnTo>
                  <a:cubicBezTo>
                    <a:pt x="167165" y="55023"/>
                    <a:pt x="225774" y="-29999"/>
                    <a:pt x="222599" y="25024"/>
                  </a:cubicBezTo>
                  <a:cubicBezTo>
                    <a:pt x="214875" y="29239"/>
                    <a:pt x="207371" y="33849"/>
                    <a:pt x="200120" y="38835"/>
                  </a:cubicBezTo>
                  <a:cubicBezTo>
                    <a:pt x="195997" y="23918"/>
                    <a:pt x="186452" y="35791"/>
                    <a:pt x="173355" y="27544"/>
                  </a:cubicBezTo>
                  <a:cubicBezTo>
                    <a:pt x="146780" y="10304"/>
                    <a:pt x="51149" y="34835"/>
                    <a:pt x="30480" y="49313"/>
                  </a:cubicBezTo>
                  <a:cubicBezTo>
                    <a:pt x="17882" y="61043"/>
                    <a:pt x="7550" y="74991"/>
                    <a:pt x="0" y="90461"/>
                  </a:cubicBezTo>
                  <a:cubicBezTo>
                    <a:pt x="4001" y="90461"/>
                    <a:pt x="8096" y="89604"/>
                    <a:pt x="12097" y="89413"/>
                  </a:cubicBezTo>
                  <a:cubicBezTo>
                    <a:pt x="31695" y="90172"/>
                    <a:pt x="51022" y="94263"/>
                    <a:pt x="69247" y="101510"/>
                  </a:cubicBezTo>
                  <a:cubicBezTo>
                    <a:pt x="81372" y="106555"/>
                    <a:pt x="94243" y="109581"/>
                    <a:pt x="107347" y="110464"/>
                  </a:cubicBezTo>
                  <a:cubicBezTo>
                    <a:pt x="120454" y="109602"/>
                    <a:pt x="133328" y="106577"/>
                    <a:pt x="145447" y="101510"/>
                  </a:cubicBezTo>
                  <a:cubicBezTo>
                    <a:pt x="163678" y="94281"/>
                    <a:pt x="183001" y="90191"/>
                    <a:pt x="202597" y="89413"/>
                  </a:cubicBezTo>
                  <a:cubicBezTo>
                    <a:pt x="222195" y="90172"/>
                    <a:pt x="241522" y="94263"/>
                    <a:pt x="259747" y="101510"/>
                  </a:cubicBezTo>
                  <a:cubicBezTo>
                    <a:pt x="271872" y="106555"/>
                    <a:pt x="284743" y="109581"/>
                    <a:pt x="297847" y="110464"/>
                  </a:cubicBezTo>
                  <a:cubicBezTo>
                    <a:pt x="310954" y="109602"/>
                    <a:pt x="323828" y="106577"/>
                    <a:pt x="335947" y="101510"/>
                  </a:cubicBezTo>
                  <a:cubicBezTo>
                    <a:pt x="354178" y="94281"/>
                    <a:pt x="373501" y="90191"/>
                    <a:pt x="393097" y="89413"/>
                  </a:cubicBezTo>
                  <a:cubicBezTo>
                    <a:pt x="412695" y="90172"/>
                    <a:pt x="432022" y="94263"/>
                    <a:pt x="450247" y="101510"/>
                  </a:cubicBezTo>
                  <a:cubicBezTo>
                    <a:pt x="462372" y="106555"/>
                    <a:pt x="475243" y="109581"/>
                    <a:pt x="488347" y="110464"/>
                  </a:cubicBezTo>
                  <a:cubicBezTo>
                    <a:pt x="501454" y="109602"/>
                    <a:pt x="514328" y="106577"/>
                    <a:pt x="526447" y="101510"/>
                  </a:cubicBezTo>
                  <a:cubicBezTo>
                    <a:pt x="544678" y="94281"/>
                    <a:pt x="564001" y="90191"/>
                    <a:pt x="583597" y="89413"/>
                  </a:cubicBezTo>
                  <a:cubicBezTo>
                    <a:pt x="591363" y="89773"/>
                    <a:pt x="599097" y="90665"/>
                    <a:pt x="606743" y="92080"/>
                  </a:cubicBezTo>
                  <a:cubicBezTo>
                    <a:pt x="579215" y="57695"/>
                    <a:pt x="530326" y="36542"/>
                    <a:pt x="480986" y="23683"/>
                  </a:cubicBezTo>
                  <a:close/>
                </a:path>
              </a:pathLst>
            </a:custGeom>
            <a:solidFill>
              <a:schemeClr val="tx1">
                <a:lumMod val="65000"/>
                <a:lumOff val="35000"/>
              </a:schemeClr>
            </a:solidFill>
            <a:ln w="11013"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B9F7FD0-C905-44FD-8569-CC7221D01F0D}"/>
                </a:ext>
              </a:extLst>
            </p:cNvPr>
            <p:cNvSpPr/>
            <p:nvPr/>
          </p:nvSpPr>
          <p:spPr>
            <a:xfrm>
              <a:off x="7696676" y="1287028"/>
              <a:ext cx="762000" cy="76200"/>
            </a:xfrm>
            <a:custGeom>
              <a:avLst/>
              <a:gdLst>
                <a:gd name="connsiteX0" fmla="*/ 723900 w 762000"/>
                <a:gd name="connsiteY0" fmla="*/ 12097 h 76200"/>
                <a:gd name="connsiteX1" fmla="*/ 666750 w 762000"/>
                <a:gd name="connsiteY1" fmla="*/ 0 h 76200"/>
                <a:gd name="connsiteX2" fmla="*/ 666750 w 762000"/>
                <a:gd name="connsiteY2" fmla="*/ 0 h 76200"/>
                <a:gd name="connsiteX3" fmla="*/ 609600 w 762000"/>
                <a:gd name="connsiteY3" fmla="*/ 12097 h 76200"/>
                <a:gd name="connsiteX4" fmla="*/ 571500 w 762000"/>
                <a:gd name="connsiteY4" fmla="*/ 21050 h 76200"/>
                <a:gd name="connsiteX5" fmla="*/ 571500 w 762000"/>
                <a:gd name="connsiteY5" fmla="*/ 21050 h 76200"/>
                <a:gd name="connsiteX6" fmla="*/ 533400 w 762000"/>
                <a:gd name="connsiteY6" fmla="*/ 12097 h 76200"/>
                <a:gd name="connsiteX7" fmla="*/ 476250 w 762000"/>
                <a:gd name="connsiteY7" fmla="*/ 0 h 76200"/>
                <a:gd name="connsiteX8" fmla="*/ 476250 w 762000"/>
                <a:gd name="connsiteY8" fmla="*/ 0 h 76200"/>
                <a:gd name="connsiteX9" fmla="*/ 419100 w 762000"/>
                <a:gd name="connsiteY9" fmla="*/ 12097 h 76200"/>
                <a:gd name="connsiteX10" fmla="*/ 381000 w 762000"/>
                <a:gd name="connsiteY10" fmla="*/ 21050 h 76200"/>
                <a:gd name="connsiteX11" fmla="*/ 342900 w 762000"/>
                <a:gd name="connsiteY11" fmla="*/ 12097 h 76200"/>
                <a:gd name="connsiteX12" fmla="*/ 285750 w 762000"/>
                <a:gd name="connsiteY12" fmla="*/ 0 h 76200"/>
                <a:gd name="connsiteX13" fmla="*/ 285750 w 762000"/>
                <a:gd name="connsiteY13" fmla="*/ 0 h 76200"/>
                <a:gd name="connsiteX14" fmla="*/ 228600 w 762000"/>
                <a:gd name="connsiteY14" fmla="*/ 12097 h 76200"/>
                <a:gd name="connsiteX15" fmla="*/ 190500 w 762000"/>
                <a:gd name="connsiteY15" fmla="*/ 21050 h 76200"/>
                <a:gd name="connsiteX16" fmla="*/ 152400 w 762000"/>
                <a:gd name="connsiteY16" fmla="*/ 12097 h 76200"/>
                <a:gd name="connsiteX17" fmla="*/ 95250 w 762000"/>
                <a:gd name="connsiteY17" fmla="*/ 0 h 76200"/>
                <a:gd name="connsiteX18" fmla="*/ 95250 w 762000"/>
                <a:gd name="connsiteY18" fmla="*/ 0 h 76200"/>
                <a:gd name="connsiteX19" fmla="*/ 38100 w 762000"/>
                <a:gd name="connsiteY19" fmla="*/ 12097 h 76200"/>
                <a:gd name="connsiteX20" fmla="*/ 0 w 762000"/>
                <a:gd name="connsiteY20" fmla="*/ 21050 h 76200"/>
                <a:gd name="connsiteX21" fmla="*/ 0 w 762000"/>
                <a:gd name="connsiteY21" fmla="*/ 78200 h 76200"/>
                <a:gd name="connsiteX22" fmla="*/ 57150 w 762000"/>
                <a:gd name="connsiteY22" fmla="*/ 66103 h 76200"/>
                <a:gd name="connsiteX23" fmla="*/ 95250 w 762000"/>
                <a:gd name="connsiteY23" fmla="*/ 56578 h 76200"/>
                <a:gd name="connsiteX24" fmla="*/ 133350 w 762000"/>
                <a:gd name="connsiteY24" fmla="*/ 66103 h 76200"/>
                <a:gd name="connsiteX25" fmla="*/ 190500 w 762000"/>
                <a:gd name="connsiteY25" fmla="*/ 78200 h 76200"/>
                <a:gd name="connsiteX26" fmla="*/ 190500 w 762000"/>
                <a:gd name="connsiteY26" fmla="*/ 78200 h 76200"/>
                <a:gd name="connsiteX27" fmla="*/ 247650 w 762000"/>
                <a:gd name="connsiteY27" fmla="*/ 66103 h 76200"/>
                <a:gd name="connsiteX28" fmla="*/ 285750 w 762000"/>
                <a:gd name="connsiteY28" fmla="*/ 56578 h 76200"/>
                <a:gd name="connsiteX29" fmla="*/ 323850 w 762000"/>
                <a:gd name="connsiteY29" fmla="*/ 65532 h 76200"/>
                <a:gd name="connsiteX30" fmla="*/ 381000 w 762000"/>
                <a:gd name="connsiteY30" fmla="*/ 77724 h 76200"/>
                <a:gd name="connsiteX31" fmla="*/ 438150 w 762000"/>
                <a:gd name="connsiteY31" fmla="*/ 65627 h 76200"/>
                <a:gd name="connsiteX32" fmla="*/ 476250 w 762000"/>
                <a:gd name="connsiteY32" fmla="*/ 56102 h 76200"/>
                <a:gd name="connsiteX33" fmla="*/ 514350 w 762000"/>
                <a:gd name="connsiteY33" fmla="*/ 65627 h 76200"/>
                <a:gd name="connsiteX34" fmla="*/ 571500 w 762000"/>
                <a:gd name="connsiteY34" fmla="*/ 77724 h 76200"/>
                <a:gd name="connsiteX35" fmla="*/ 571500 w 762000"/>
                <a:gd name="connsiteY35" fmla="*/ 77724 h 76200"/>
                <a:gd name="connsiteX36" fmla="*/ 628650 w 762000"/>
                <a:gd name="connsiteY36" fmla="*/ 65627 h 76200"/>
                <a:gd name="connsiteX37" fmla="*/ 666750 w 762000"/>
                <a:gd name="connsiteY37" fmla="*/ 56102 h 76200"/>
                <a:gd name="connsiteX38" fmla="*/ 704850 w 762000"/>
                <a:gd name="connsiteY38" fmla="*/ 65056 h 76200"/>
                <a:gd name="connsiteX39" fmla="*/ 762000 w 762000"/>
                <a:gd name="connsiteY39" fmla="*/ 77248 h 76200"/>
                <a:gd name="connsiteX40" fmla="*/ 762000 w 762000"/>
                <a:gd name="connsiteY40" fmla="*/ 20098 h 76200"/>
                <a:gd name="connsiteX41" fmla="*/ 723900 w 762000"/>
                <a:gd name="connsiteY41" fmla="*/ 1209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62000" h="76200">
                  <a:moveTo>
                    <a:pt x="723900" y="12097"/>
                  </a:moveTo>
                  <a:cubicBezTo>
                    <a:pt x="705675" y="4850"/>
                    <a:pt x="686349" y="759"/>
                    <a:pt x="666750" y="0"/>
                  </a:cubicBezTo>
                  <a:lnTo>
                    <a:pt x="666750" y="0"/>
                  </a:lnTo>
                  <a:cubicBezTo>
                    <a:pt x="647154" y="778"/>
                    <a:pt x="627831" y="4868"/>
                    <a:pt x="609600" y="12097"/>
                  </a:cubicBezTo>
                  <a:cubicBezTo>
                    <a:pt x="597481" y="17164"/>
                    <a:pt x="584607" y="20189"/>
                    <a:pt x="571500" y="21050"/>
                  </a:cubicBezTo>
                  <a:lnTo>
                    <a:pt x="571500" y="21050"/>
                  </a:lnTo>
                  <a:cubicBezTo>
                    <a:pt x="558396" y="20167"/>
                    <a:pt x="545525" y="17142"/>
                    <a:pt x="533400" y="12097"/>
                  </a:cubicBezTo>
                  <a:cubicBezTo>
                    <a:pt x="515175" y="4850"/>
                    <a:pt x="495849" y="759"/>
                    <a:pt x="476250" y="0"/>
                  </a:cubicBezTo>
                  <a:lnTo>
                    <a:pt x="476250" y="0"/>
                  </a:lnTo>
                  <a:cubicBezTo>
                    <a:pt x="456654" y="778"/>
                    <a:pt x="437331" y="4868"/>
                    <a:pt x="419100" y="12097"/>
                  </a:cubicBezTo>
                  <a:cubicBezTo>
                    <a:pt x="406981" y="17164"/>
                    <a:pt x="394107" y="20189"/>
                    <a:pt x="381000" y="21050"/>
                  </a:cubicBezTo>
                  <a:cubicBezTo>
                    <a:pt x="367896" y="20167"/>
                    <a:pt x="355025" y="17142"/>
                    <a:pt x="342900" y="12097"/>
                  </a:cubicBezTo>
                  <a:cubicBezTo>
                    <a:pt x="324675" y="4850"/>
                    <a:pt x="305349" y="759"/>
                    <a:pt x="285750" y="0"/>
                  </a:cubicBezTo>
                  <a:lnTo>
                    <a:pt x="285750" y="0"/>
                  </a:lnTo>
                  <a:cubicBezTo>
                    <a:pt x="266154" y="778"/>
                    <a:pt x="246831" y="4868"/>
                    <a:pt x="228600" y="12097"/>
                  </a:cubicBezTo>
                  <a:cubicBezTo>
                    <a:pt x="216481" y="17164"/>
                    <a:pt x="203607" y="20189"/>
                    <a:pt x="190500" y="21050"/>
                  </a:cubicBezTo>
                  <a:cubicBezTo>
                    <a:pt x="177396" y="20167"/>
                    <a:pt x="164525" y="17142"/>
                    <a:pt x="152400" y="12097"/>
                  </a:cubicBezTo>
                  <a:cubicBezTo>
                    <a:pt x="134175" y="4850"/>
                    <a:pt x="114849" y="759"/>
                    <a:pt x="95250" y="0"/>
                  </a:cubicBezTo>
                  <a:lnTo>
                    <a:pt x="95250" y="0"/>
                  </a:lnTo>
                  <a:cubicBezTo>
                    <a:pt x="75654" y="778"/>
                    <a:pt x="56331" y="4868"/>
                    <a:pt x="38100" y="12097"/>
                  </a:cubicBezTo>
                  <a:cubicBezTo>
                    <a:pt x="25981" y="17164"/>
                    <a:pt x="13107" y="20189"/>
                    <a:pt x="0" y="21050"/>
                  </a:cubicBezTo>
                  <a:lnTo>
                    <a:pt x="0" y="78200"/>
                  </a:lnTo>
                  <a:cubicBezTo>
                    <a:pt x="19610" y="77533"/>
                    <a:pt x="38952" y="73440"/>
                    <a:pt x="57150" y="66103"/>
                  </a:cubicBezTo>
                  <a:cubicBezTo>
                    <a:pt x="69258" y="60908"/>
                    <a:pt x="82122" y="57692"/>
                    <a:pt x="95250" y="56578"/>
                  </a:cubicBezTo>
                  <a:cubicBezTo>
                    <a:pt x="108382" y="57670"/>
                    <a:pt x="121249" y="60888"/>
                    <a:pt x="133350" y="66103"/>
                  </a:cubicBezTo>
                  <a:cubicBezTo>
                    <a:pt x="151554" y="73422"/>
                    <a:pt x="170893" y="77514"/>
                    <a:pt x="190500" y="78200"/>
                  </a:cubicBezTo>
                  <a:lnTo>
                    <a:pt x="190500" y="78200"/>
                  </a:lnTo>
                  <a:cubicBezTo>
                    <a:pt x="210110" y="77533"/>
                    <a:pt x="229452" y="73440"/>
                    <a:pt x="247650" y="66103"/>
                  </a:cubicBezTo>
                  <a:cubicBezTo>
                    <a:pt x="259758" y="60908"/>
                    <a:pt x="272622" y="57692"/>
                    <a:pt x="285750" y="56578"/>
                  </a:cubicBezTo>
                  <a:cubicBezTo>
                    <a:pt x="298844" y="57524"/>
                    <a:pt x="311705" y="60547"/>
                    <a:pt x="323850" y="65532"/>
                  </a:cubicBezTo>
                  <a:cubicBezTo>
                    <a:pt x="342062" y="72837"/>
                    <a:pt x="361393" y="76960"/>
                    <a:pt x="381000" y="77724"/>
                  </a:cubicBezTo>
                  <a:cubicBezTo>
                    <a:pt x="400610" y="77058"/>
                    <a:pt x="419952" y="72963"/>
                    <a:pt x="438150" y="65627"/>
                  </a:cubicBezTo>
                  <a:cubicBezTo>
                    <a:pt x="450258" y="60431"/>
                    <a:pt x="463122" y="57216"/>
                    <a:pt x="476250" y="56102"/>
                  </a:cubicBezTo>
                  <a:cubicBezTo>
                    <a:pt x="489382" y="57194"/>
                    <a:pt x="502249" y="60411"/>
                    <a:pt x="514350" y="65627"/>
                  </a:cubicBezTo>
                  <a:cubicBezTo>
                    <a:pt x="532554" y="72945"/>
                    <a:pt x="551893" y="77038"/>
                    <a:pt x="571500" y="77724"/>
                  </a:cubicBezTo>
                  <a:lnTo>
                    <a:pt x="571500" y="77724"/>
                  </a:lnTo>
                  <a:cubicBezTo>
                    <a:pt x="591110" y="77057"/>
                    <a:pt x="610452" y="72963"/>
                    <a:pt x="628650" y="65627"/>
                  </a:cubicBezTo>
                  <a:cubicBezTo>
                    <a:pt x="640758" y="60431"/>
                    <a:pt x="653622" y="57216"/>
                    <a:pt x="666750" y="56102"/>
                  </a:cubicBezTo>
                  <a:cubicBezTo>
                    <a:pt x="679844" y="57048"/>
                    <a:pt x="692705" y="60070"/>
                    <a:pt x="704850" y="65056"/>
                  </a:cubicBezTo>
                  <a:cubicBezTo>
                    <a:pt x="723044" y="72421"/>
                    <a:pt x="742385" y="76548"/>
                    <a:pt x="762000" y="77248"/>
                  </a:cubicBezTo>
                  <a:lnTo>
                    <a:pt x="762000" y="20098"/>
                  </a:lnTo>
                  <a:cubicBezTo>
                    <a:pt x="748942" y="19582"/>
                    <a:pt x="736062" y="16877"/>
                    <a:pt x="723900" y="12097"/>
                  </a:cubicBezTo>
                  <a:close/>
                </a:path>
              </a:pathLst>
            </a:custGeom>
            <a:solidFill>
              <a:schemeClr val="tx1">
                <a:lumMod val="65000"/>
                <a:lumOff val="35000"/>
              </a:schemeClr>
            </a:solidFill>
            <a:ln w="11013" cap="flat">
              <a:noFill/>
              <a:prstDash val="solid"/>
              <a:miter/>
            </a:ln>
          </p:spPr>
          <p:txBody>
            <a:bodyPr rtlCol="0" anchor="ctr"/>
            <a:lstStyle/>
            <a:p>
              <a:endParaRPr lang="en-US"/>
            </a:p>
          </p:txBody>
        </p:sp>
        <p:sp>
          <p:nvSpPr>
            <p:cNvPr id="65" name="Isosceles Triangle 64">
              <a:extLst>
                <a:ext uri="{FF2B5EF4-FFF2-40B4-BE49-F238E27FC236}">
                  <a16:creationId xmlns:a16="http://schemas.microsoft.com/office/drawing/2014/main" id="{D2552CD5-EEC3-418E-8B08-8C0C6C8278CC}"/>
                </a:ext>
              </a:extLst>
            </p:cNvPr>
            <p:cNvSpPr/>
            <p:nvPr/>
          </p:nvSpPr>
          <p:spPr>
            <a:xfrm>
              <a:off x="7755924" y="959709"/>
              <a:ext cx="679621" cy="259492"/>
            </a:xfrm>
            <a:prstGeom prst="triangle">
              <a:avLst/>
            </a:prstGeom>
            <a:solidFill>
              <a:schemeClr val="tx1">
                <a:lumMod val="65000"/>
                <a:lumOff val="35000"/>
              </a:schemeClr>
            </a:solidFill>
            <a:ln w="1101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93240FA-0857-40DB-9877-4BFCB29D401D}"/>
                </a:ext>
              </a:extLst>
            </p:cNvPr>
            <p:cNvSpPr/>
            <p:nvPr/>
          </p:nvSpPr>
          <p:spPr>
            <a:xfrm>
              <a:off x="7846541" y="1017374"/>
              <a:ext cx="86497" cy="140043"/>
            </a:xfrm>
            <a:prstGeom prst="rect">
              <a:avLst/>
            </a:prstGeom>
            <a:solidFill>
              <a:schemeClr val="tx1">
                <a:lumMod val="65000"/>
                <a:lumOff val="35000"/>
              </a:schemeClr>
            </a:solidFill>
            <a:ln w="1101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A6E983D5-D6A0-48AA-9F45-BA7544B8C96C}"/>
              </a:ext>
            </a:extLst>
          </p:cNvPr>
          <p:cNvGrpSpPr/>
          <p:nvPr/>
        </p:nvGrpSpPr>
        <p:grpSpPr>
          <a:xfrm>
            <a:off x="8239641" y="4193273"/>
            <a:ext cx="1036062" cy="1086160"/>
            <a:chOff x="5600700" y="5058195"/>
            <a:chExt cx="1123950" cy="1178297"/>
          </a:xfrm>
          <a:solidFill>
            <a:srgbClr val="00B0F0"/>
          </a:solidFill>
        </p:grpSpPr>
        <p:sp>
          <p:nvSpPr>
            <p:cNvPr id="68" name="Moon 67">
              <a:extLst>
                <a:ext uri="{FF2B5EF4-FFF2-40B4-BE49-F238E27FC236}">
                  <a16:creationId xmlns:a16="http://schemas.microsoft.com/office/drawing/2014/main" id="{8D801BFD-45AE-42C7-9E3E-F9C325792AE0}"/>
                </a:ext>
              </a:extLst>
            </p:cNvPr>
            <p:cNvSpPr/>
            <p:nvPr/>
          </p:nvSpPr>
          <p:spPr>
            <a:xfrm rot="6658903">
              <a:off x="6125261" y="4883820"/>
              <a:ext cx="187023" cy="535774"/>
            </a:xfrm>
            <a:prstGeom prst="moon">
              <a:avLst>
                <a:gd name="adj" fmla="val 17306"/>
              </a:avLst>
            </a:prstGeom>
            <a:solidFill>
              <a:schemeClr val="tx1">
                <a:lumMod val="65000"/>
                <a:lumOff val="35000"/>
              </a:schemeClr>
            </a:solidFill>
            <a:ln w="1101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3380A023-FFBF-4276-B5B6-C64BAF45353E}"/>
                </a:ext>
              </a:extLst>
            </p:cNvPr>
            <p:cNvSpPr/>
            <p:nvPr/>
          </p:nvSpPr>
          <p:spPr>
            <a:xfrm>
              <a:off x="5600700" y="5425221"/>
              <a:ext cx="1123950" cy="811271"/>
            </a:xfrm>
            <a:custGeom>
              <a:avLst/>
              <a:gdLst>
                <a:gd name="connsiteX0" fmla="*/ 3181350 w 7600950"/>
                <a:gd name="connsiteY0" fmla="*/ 190500 h 5486400"/>
                <a:gd name="connsiteX1" fmla="*/ 1657350 w 7600950"/>
                <a:gd name="connsiteY1" fmla="*/ 2590800 h 5486400"/>
                <a:gd name="connsiteX2" fmla="*/ 4076700 w 7600950"/>
                <a:gd name="connsiteY2" fmla="*/ 2590800 h 5486400"/>
                <a:gd name="connsiteX3" fmla="*/ 3162300 w 7600950"/>
                <a:gd name="connsiteY3" fmla="*/ 3752850 h 5486400"/>
                <a:gd name="connsiteX4" fmla="*/ 514350 w 7600950"/>
                <a:gd name="connsiteY4" fmla="*/ 3752850 h 5486400"/>
                <a:gd name="connsiteX5" fmla="*/ 2019300 w 7600950"/>
                <a:gd name="connsiteY5" fmla="*/ 5314950 h 5486400"/>
                <a:gd name="connsiteX6" fmla="*/ 1466850 w 7600950"/>
                <a:gd name="connsiteY6" fmla="*/ 4057650 h 5486400"/>
                <a:gd name="connsiteX7" fmla="*/ 3524250 w 7600950"/>
                <a:gd name="connsiteY7" fmla="*/ 4057650 h 5486400"/>
                <a:gd name="connsiteX8" fmla="*/ 4400550 w 7600950"/>
                <a:gd name="connsiteY8" fmla="*/ 2895600 h 5486400"/>
                <a:gd name="connsiteX9" fmla="*/ 5981700 w 7600950"/>
                <a:gd name="connsiteY9" fmla="*/ 2895600 h 5486400"/>
                <a:gd name="connsiteX10" fmla="*/ 5638800 w 7600950"/>
                <a:gd name="connsiteY10" fmla="*/ 4057650 h 5486400"/>
                <a:gd name="connsiteX11" fmla="*/ 6858000 w 7600950"/>
                <a:gd name="connsiteY11" fmla="*/ 2609850 h 5486400"/>
                <a:gd name="connsiteX12" fmla="*/ 4686300 w 7600950"/>
                <a:gd name="connsiteY12" fmla="*/ 2609850 h 5486400"/>
                <a:gd name="connsiteX13" fmla="*/ 5276850 w 7600950"/>
                <a:gd name="connsiteY13" fmla="*/ 1981200 h 5486400"/>
                <a:gd name="connsiteX14" fmla="*/ 3200400 w 7600950"/>
                <a:gd name="connsiteY14" fmla="*/ 1981200 h 5486400"/>
                <a:gd name="connsiteX15" fmla="*/ 4057650 w 7600950"/>
                <a:gd name="connsiteY15" fmla="*/ 228600 h 5486400"/>
                <a:gd name="connsiteX16" fmla="*/ 4343400 w 7600950"/>
                <a:gd name="connsiteY16" fmla="*/ 723900 h 5486400"/>
                <a:gd name="connsiteX17" fmla="*/ 4324350 w 7600950"/>
                <a:gd name="connsiteY17" fmla="*/ 1047750 h 5486400"/>
                <a:gd name="connsiteX18" fmla="*/ 4648200 w 7600950"/>
                <a:gd name="connsiteY18" fmla="*/ 1066800 h 5486400"/>
                <a:gd name="connsiteX19" fmla="*/ 4933950 w 7600950"/>
                <a:gd name="connsiteY19" fmla="*/ 1447800 h 5486400"/>
                <a:gd name="connsiteX20" fmla="*/ 7600950 w 7600950"/>
                <a:gd name="connsiteY20" fmla="*/ 1447800 h 5486400"/>
                <a:gd name="connsiteX21" fmla="*/ 7600950 w 7600950"/>
                <a:gd name="connsiteY21" fmla="*/ 5486400 h 5486400"/>
                <a:gd name="connsiteX22" fmla="*/ 0 w 7600950"/>
                <a:gd name="connsiteY22" fmla="*/ 5486400 h 5486400"/>
                <a:gd name="connsiteX23" fmla="*/ 0 w 7600950"/>
                <a:gd name="connsiteY23" fmla="*/ 1390650 h 5486400"/>
                <a:gd name="connsiteX24" fmla="*/ 590550 w 7600950"/>
                <a:gd name="connsiteY24" fmla="*/ 1104900 h 5486400"/>
                <a:gd name="connsiteX25" fmla="*/ 1390650 w 7600950"/>
                <a:gd name="connsiteY25" fmla="*/ 1123950 h 5486400"/>
                <a:gd name="connsiteX26" fmla="*/ 1962150 w 7600950"/>
                <a:gd name="connsiteY26" fmla="*/ 857250 h 5486400"/>
                <a:gd name="connsiteX27" fmla="*/ 2038350 w 7600950"/>
                <a:gd name="connsiteY27" fmla="*/ 247650 h 5486400"/>
                <a:gd name="connsiteX28" fmla="*/ 2533650 w 7600950"/>
                <a:gd name="connsiteY28" fmla="*/ 0 h 5486400"/>
                <a:gd name="connsiteX29" fmla="*/ 3219450 w 7600950"/>
                <a:gd name="connsiteY29" fmla="*/ 247650 h 5486400"/>
                <a:gd name="connsiteX30" fmla="*/ 3143250 w 7600950"/>
                <a:gd name="connsiteY30" fmla="*/ 22860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00950" h="5486400">
                  <a:moveTo>
                    <a:pt x="3181350" y="190500"/>
                  </a:moveTo>
                  <a:lnTo>
                    <a:pt x="1657350" y="2590800"/>
                  </a:lnTo>
                  <a:lnTo>
                    <a:pt x="4076700" y="2590800"/>
                  </a:lnTo>
                  <a:lnTo>
                    <a:pt x="3162300" y="3752850"/>
                  </a:lnTo>
                  <a:lnTo>
                    <a:pt x="514350" y="3752850"/>
                  </a:lnTo>
                  <a:lnTo>
                    <a:pt x="2019300" y="5314950"/>
                  </a:lnTo>
                  <a:lnTo>
                    <a:pt x="1466850" y="4057650"/>
                  </a:lnTo>
                  <a:lnTo>
                    <a:pt x="3524250" y="4057650"/>
                  </a:lnTo>
                  <a:lnTo>
                    <a:pt x="4400550" y="2895600"/>
                  </a:lnTo>
                  <a:lnTo>
                    <a:pt x="5981700" y="2895600"/>
                  </a:lnTo>
                  <a:lnTo>
                    <a:pt x="5638800" y="4057650"/>
                  </a:lnTo>
                  <a:lnTo>
                    <a:pt x="6858000" y="2609850"/>
                  </a:lnTo>
                  <a:lnTo>
                    <a:pt x="4686300" y="2609850"/>
                  </a:lnTo>
                  <a:lnTo>
                    <a:pt x="5276850" y="1981200"/>
                  </a:lnTo>
                  <a:lnTo>
                    <a:pt x="3200400" y="1981200"/>
                  </a:lnTo>
                  <a:lnTo>
                    <a:pt x="4057650" y="228600"/>
                  </a:lnTo>
                  <a:lnTo>
                    <a:pt x="4343400" y="723900"/>
                  </a:lnTo>
                  <a:lnTo>
                    <a:pt x="4324350" y="1047750"/>
                  </a:lnTo>
                  <a:lnTo>
                    <a:pt x="4648200" y="1066800"/>
                  </a:lnTo>
                  <a:lnTo>
                    <a:pt x="4933950" y="1447800"/>
                  </a:lnTo>
                  <a:lnTo>
                    <a:pt x="7600950" y="1447800"/>
                  </a:lnTo>
                  <a:lnTo>
                    <a:pt x="7600950" y="5486400"/>
                  </a:lnTo>
                  <a:lnTo>
                    <a:pt x="0" y="5486400"/>
                  </a:lnTo>
                  <a:lnTo>
                    <a:pt x="0" y="1390650"/>
                  </a:lnTo>
                  <a:lnTo>
                    <a:pt x="590550" y="1104900"/>
                  </a:lnTo>
                  <a:lnTo>
                    <a:pt x="1390650" y="1123950"/>
                  </a:lnTo>
                  <a:lnTo>
                    <a:pt x="1962150" y="857250"/>
                  </a:lnTo>
                  <a:lnTo>
                    <a:pt x="2038350" y="247650"/>
                  </a:lnTo>
                  <a:lnTo>
                    <a:pt x="2533650" y="0"/>
                  </a:lnTo>
                  <a:lnTo>
                    <a:pt x="3219450" y="247650"/>
                  </a:lnTo>
                  <a:lnTo>
                    <a:pt x="3143250" y="228600"/>
                  </a:lnTo>
                </a:path>
              </a:pathLst>
            </a:custGeom>
            <a:solidFill>
              <a:schemeClr val="tx1">
                <a:lumMod val="65000"/>
                <a:lumOff val="35000"/>
              </a:schemeClr>
            </a:solidFill>
            <a:ln w="1101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Moon 69">
              <a:extLst>
                <a:ext uri="{FF2B5EF4-FFF2-40B4-BE49-F238E27FC236}">
                  <a16:creationId xmlns:a16="http://schemas.microsoft.com/office/drawing/2014/main" id="{4AB715A7-3324-441E-A4DB-215C73C87982}"/>
                </a:ext>
              </a:extLst>
            </p:cNvPr>
            <p:cNvSpPr/>
            <p:nvPr/>
          </p:nvSpPr>
          <p:spPr>
            <a:xfrm rot="5908332">
              <a:off x="6038983" y="5036390"/>
              <a:ext cx="147749" cy="431015"/>
            </a:xfrm>
            <a:prstGeom prst="moon">
              <a:avLst>
                <a:gd name="adj" fmla="val 19266"/>
              </a:avLst>
            </a:prstGeom>
            <a:solidFill>
              <a:schemeClr val="tx1">
                <a:lumMod val="65000"/>
                <a:lumOff val="35000"/>
              </a:schemeClr>
            </a:solidFill>
            <a:ln w="1101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Moon 70">
              <a:extLst>
                <a:ext uri="{FF2B5EF4-FFF2-40B4-BE49-F238E27FC236}">
                  <a16:creationId xmlns:a16="http://schemas.microsoft.com/office/drawing/2014/main" id="{47CF2D47-AEED-49A1-BEDC-DE7C6A126022}"/>
                </a:ext>
              </a:extLst>
            </p:cNvPr>
            <p:cNvSpPr/>
            <p:nvPr/>
          </p:nvSpPr>
          <p:spPr>
            <a:xfrm rot="6595698">
              <a:off x="6111064" y="5217332"/>
              <a:ext cx="118999" cy="347985"/>
            </a:xfrm>
            <a:prstGeom prst="moon">
              <a:avLst>
                <a:gd name="adj" fmla="val 19266"/>
              </a:avLst>
            </a:prstGeom>
            <a:solidFill>
              <a:schemeClr val="tx1">
                <a:lumMod val="65000"/>
                <a:lumOff val="35000"/>
              </a:schemeClr>
            </a:solidFill>
            <a:ln w="1101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a:extLst>
              <a:ext uri="{FF2B5EF4-FFF2-40B4-BE49-F238E27FC236}">
                <a16:creationId xmlns:a16="http://schemas.microsoft.com/office/drawing/2014/main" id="{68954F4E-57FF-4F83-8C27-504A9C2B7779}"/>
              </a:ext>
            </a:extLst>
          </p:cNvPr>
          <p:cNvSpPr>
            <a:spLocks noGrp="1"/>
          </p:cNvSpPr>
          <p:nvPr>
            <p:ph type="sldNum" sz="quarter" idx="12"/>
          </p:nvPr>
        </p:nvSpPr>
        <p:spPr/>
        <p:txBody>
          <a:bodyPr/>
          <a:lstStyle/>
          <a:p>
            <a:fld id="{D57F1E4F-1CFF-5643-939E-217C01CDF565}" type="slidenum">
              <a:rPr lang="en-US" smtClean="0"/>
              <a:pPr/>
              <a:t>10</a:t>
            </a:fld>
            <a:endParaRPr lang="en-US" dirty="0"/>
          </a:p>
        </p:txBody>
      </p:sp>
      <p:cxnSp>
        <p:nvCxnSpPr>
          <p:cNvPr id="20" name="Straight Connector 19">
            <a:extLst>
              <a:ext uri="{FF2B5EF4-FFF2-40B4-BE49-F238E27FC236}">
                <a16:creationId xmlns:a16="http://schemas.microsoft.com/office/drawing/2014/main" id="{93028BA4-FB73-4302-BA0B-3003012FB50C}"/>
              </a:ext>
            </a:extLst>
          </p:cNvPr>
          <p:cNvCxnSpPr>
            <a:cxnSpLocks/>
          </p:cNvCxnSpPr>
          <p:nvPr/>
        </p:nvCxnSpPr>
        <p:spPr>
          <a:xfrm>
            <a:off x="0" y="1246124"/>
            <a:ext cx="2365829"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489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1FE05-4A40-4FF0-90CB-A1BAD052FCBC}"/>
              </a:ext>
            </a:extLst>
          </p:cNvPr>
          <p:cNvSpPr>
            <a:spLocks noGrp="1"/>
          </p:cNvSpPr>
          <p:nvPr>
            <p:ph type="title"/>
          </p:nvPr>
        </p:nvSpPr>
        <p:spPr/>
        <p:txBody>
          <a:bodyPr/>
          <a:lstStyle/>
          <a:p>
            <a:r>
              <a:rPr lang="en-US" altLang="en-US" dirty="0"/>
              <a:t>Final Thoughts - continued</a:t>
            </a:r>
            <a:endParaRPr lang="en-US" dirty="0"/>
          </a:p>
        </p:txBody>
      </p:sp>
      <p:sp>
        <p:nvSpPr>
          <p:cNvPr id="3" name="Content Placeholder 2">
            <a:extLst>
              <a:ext uri="{FF2B5EF4-FFF2-40B4-BE49-F238E27FC236}">
                <a16:creationId xmlns:a16="http://schemas.microsoft.com/office/drawing/2014/main" id="{EDC7509E-F30B-4F52-91D4-6271B9C4E87C}"/>
              </a:ext>
            </a:extLst>
          </p:cNvPr>
          <p:cNvSpPr>
            <a:spLocks noGrp="1"/>
          </p:cNvSpPr>
          <p:nvPr>
            <p:ph idx="1"/>
          </p:nvPr>
        </p:nvSpPr>
        <p:spPr>
          <a:xfrm>
            <a:off x="2549361" y="1488613"/>
            <a:ext cx="8596668" cy="3880773"/>
          </a:xfrm>
        </p:spPr>
        <p:txBody>
          <a:bodyPr/>
          <a:lstStyle/>
          <a:p>
            <a:pPr marL="0" indent="0">
              <a:buNone/>
            </a:pPr>
            <a:r>
              <a:rPr lang="en-US" altLang="en-US" b="1" dirty="0"/>
              <a:t>Training:</a:t>
            </a:r>
          </a:p>
          <a:p>
            <a:pPr marL="508000" lvl="1" indent="-277813"/>
            <a:r>
              <a:rPr lang="en-US" altLang="en-US" sz="1700" dirty="0"/>
              <a:t>Once your ERP is complete, consider training your utility personnel and response partners on its contents and their individual roles and responsibilities</a:t>
            </a:r>
          </a:p>
          <a:p>
            <a:pPr marL="508000" lvl="1" indent="-277813"/>
            <a:r>
              <a:rPr lang="en-US" altLang="en-US" sz="1700" dirty="0"/>
              <a:t>Conducting periodic trainings (e.g., seminars, workshops, tabletops, functionals) for both senior and new personnel helps ensure that your ERP procedures will be effectively implemented during actual response</a:t>
            </a:r>
            <a:endParaRPr lang="en-US" sz="1700" dirty="0"/>
          </a:p>
          <a:p>
            <a:endParaRPr lang="en-US" dirty="0"/>
          </a:p>
        </p:txBody>
      </p:sp>
      <p:sp>
        <p:nvSpPr>
          <p:cNvPr id="4" name="Content Placeholder 2">
            <a:extLst>
              <a:ext uri="{FF2B5EF4-FFF2-40B4-BE49-F238E27FC236}">
                <a16:creationId xmlns:a16="http://schemas.microsoft.com/office/drawing/2014/main" id="{A2749514-F2E9-4ABF-A993-FE8A293ACECD}"/>
              </a:ext>
            </a:extLst>
          </p:cNvPr>
          <p:cNvSpPr txBox="1">
            <a:spLocks/>
          </p:cNvSpPr>
          <p:nvPr/>
        </p:nvSpPr>
        <p:spPr>
          <a:xfrm>
            <a:off x="2549361" y="3549457"/>
            <a:ext cx="859666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6">
                  <a:lumMod val="75000"/>
                </a:schemeClr>
              </a:buClr>
              <a:buSzPct val="80000"/>
              <a:buFont typeface="Wingdings" panose="05000000000000000000" pitchFamily="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6">
                  <a:lumMod val="75000"/>
                </a:schemeClr>
              </a:buClr>
              <a:buSzPct val="80000"/>
              <a:buFont typeface="Wingdings" panose="05000000000000000000" pitchFamily="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6">
                  <a:lumMod val="75000"/>
                </a:schemeClr>
              </a:buClr>
              <a:buSzPct val="80000"/>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6">
                  <a:lumMod val="75000"/>
                </a:schemeClr>
              </a:buClr>
              <a:buSzPct val="80000"/>
              <a:buFont typeface="Wingdings" panose="05000000000000000000" pitchFamily="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6">
                  <a:lumMod val="75000"/>
                </a:schemeClr>
              </a:buClr>
              <a:buSzPct val="80000"/>
              <a:buFont typeface="Wingdings" panose="05000000000000000000" pitchFamily="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panose="05000000000000000000" pitchFamily="2" charset="2"/>
              <a:buNone/>
            </a:pPr>
            <a:r>
              <a:rPr lang="en-US" altLang="en-US" b="1" dirty="0"/>
              <a:t>Training Tools:</a:t>
            </a:r>
          </a:p>
          <a:p>
            <a:pPr marL="508000" lvl="1" indent="-277813"/>
            <a:r>
              <a:rPr lang="en-US" altLang="en-US" sz="1700" i="1" dirty="0"/>
              <a:t>How to Develop a Multi-Year Training &amp; Exercise (T&amp;E) Plan: A Tool for the Water Sector </a:t>
            </a:r>
          </a:p>
          <a:p>
            <a:pPr marL="508000" lvl="1" indent="-277813"/>
            <a:r>
              <a:rPr lang="en-US" altLang="en-US" sz="1700" i="1" dirty="0"/>
              <a:t>Tabletop Exercise Tool </a:t>
            </a:r>
          </a:p>
          <a:p>
            <a:pPr marL="508000" lvl="1" indent="-277813"/>
            <a:r>
              <a:rPr lang="en-US" sz="1700" i="1" dirty="0"/>
              <a:t>Exercise Development Toolbox</a:t>
            </a:r>
          </a:p>
          <a:p>
            <a:pPr marL="508000" lvl="1" indent="-277813"/>
            <a:r>
              <a:rPr lang="en-US" sz="1700" dirty="0">
                <a:hlinkClick r:id="rId3"/>
              </a:rPr>
              <a:t>https://www.epa.gov/waterresiliencetraining</a:t>
            </a:r>
            <a:endParaRPr lang="en-US" sz="1700" dirty="0"/>
          </a:p>
          <a:p>
            <a:pPr marL="508000" lvl="1" indent="-277813"/>
            <a:endParaRPr lang="en-US" sz="1700" dirty="0"/>
          </a:p>
          <a:p>
            <a:endParaRPr lang="en-US" dirty="0"/>
          </a:p>
        </p:txBody>
      </p:sp>
      <p:sp>
        <p:nvSpPr>
          <p:cNvPr id="5" name="Slide Number Placeholder 4">
            <a:extLst>
              <a:ext uri="{FF2B5EF4-FFF2-40B4-BE49-F238E27FC236}">
                <a16:creationId xmlns:a16="http://schemas.microsoft.com/office/drawing/2014/main" id="{8A7EA453-1A20-4DCA-A6C7-B0DDD29F43DC}"/>
              </a:ext>
            </a:extLst>
          </p:cNvPr>
          <p:cNvSpPr>
            <a:spLocks noGrp="1"/>
          </p:cNvSpPr>
          <p:nvPr>
            <p:ph type="sldNum" sz="quarter" idx="12"/>
          </p:nvPr>
        </p:nvSpPr>
        <p:spPr/>
        <p:txBody>
          <a:bodyPr/>
          <a:lstStyle/>
          <a:p>
            <a:fld id="{D57F1E4F-1CFF-5643-939E-217C01CDF565}" type="slidenum">
              <a:rPr lang="en-US" smtClean="0"/>
              <a:pPr/>
              <a:t>100</a:t>
            </a:fld>
            <a:endParaRPr lang="en-US" dirty="0"/>
          </a:p>
        </p:txBody>
      </p:sp>
      <p:cxnSp>
        <p:nvCxnSpPr>
          <p:cNvPr id="6" name="Straight Connector 5">
            <a:extLst>
              <a:ext uri="{FF2B5EF4-FFF2-40B4-BE49-F238E27FC236}">
                <a16:creationId xmlns:a16="http://schemas.microsoft.com/office/drawing/2014/main" id="{BE5147BD-C3DE-48E8-BF99-3801FF6FB316}"/>
              </a:ext>
            </a:extLst>
          </p:cNvPr>
          <p:cNvCxnSpPr>
            <a:cxnSpLocks/>
          </p:cNvCxnSpPr>
          <p:nvPr/>
        </p:nvCxnSpPr>
        <p:spPr>
          <a:xfrm>
            <a:off x="0" y="1246124"/>
            <a:ext cx="6212114"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774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71AEDB-A3F0-42F8-8201-20F58EDC9E70}"/>
              </a:ext>
            </a:extLst>
          </p:cNvPr>
          <p:cNvSpPr>
            <a:spLocks noGrp="1"/>
          </p:cNvSpPr>
          <p:nvPr>
            <p:ph type="ctrTitle"/>
          </p:nvPr>
        </p:nvSpPr>
        <p:spPr>
          <a:xfrm>
            <a:off x="575821" y="3903596"/>
            <a:ext cx="8554112" cy="1646302"/>
          </a:xfrm>
        </p:spPr>
        <p:txBody>
          <a:bodyPr/>
          <a:lstStyle/>
          <a:p>
            <a:pPr algn="r"/>
            <a:r>
              <a:rPr lang="en-US" sz="4400" dirty="0"/>
              <a:t>BREAK – 15 minutes</a:t>
            </a:r>
          </a:p>
        </p:txBody>
      </p:sp>
      <p:cxnSp>
        <p:nvCxnSpPr>
          <p:cNvPr id="3" name="Straight Connector 2">
            <a:extLst>
              <a:ext uri="{FF2B5EF4-FFF2-40B4-BE49-F238E27FC236}">
                <a16:creationId xmlns:a16="http://schemas.microsoft.com/office/drawing/2014/main" id="{A93E00F5-1E83-4BDB-B7DC-319CD9EA2181}"/>
              </a:ext>
            </a:extLst>
          </p:cNvPr>
          <p:cNvCxnSpPr>
            <a:cxnSpLocks/>
          </p:cNvCxnSpPr>
          <p:nvPr/>
        </p:nvCxnSpPr>
        <p:spPr>
          <a:xfrm>
            <a:off x="0" y="5715196"/>
            <a:ext cx="9027639"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6004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76A0D6-FFAB-4C7D-9125-E76B14ACF097}"/>
              </a:ext>
            </a:extLst>
          </p:cNvPr>
          <p:cNvSpPr>
            <a:spLocks noGrp="1"/>
          </p:cNvSpPr>
          <p:nvPr>
            <p:ph type="title"/>
          </p:nvPr>
        </p:nvSpPr>
        <p:spPr>
          <a:xfrm>
            <a:off x="737831" y="1279737"/>
            <a:ext cx="6816519" cy="1826581"/>
          </a:xfrm>
        </p:spPr>
        <p:txBody>
          <a:bodyPr/>
          <a:lstStyle/>
          <a:p>
            <a:r>
              <a:rPr lang="en-US" dirty="0"/>
              <a:t>Certify Your Risk Assessment/Emergency Response Plan</a:t>
            </a:r>
          </a:p>
        </p:txBody>
      </p:sp>
      <p:sp>
        <p:nvSpPr>
          <p:cNvPr id="5" name="Text Placeholder 4">
            <a:extLst>
              <a:ext uri="{FF2B5EF4-FFF2-40B4-BE49-F238E27FC236}">
                <a16:creationId xmlns:a16="http://schemas.microsoft.com/office/drawing/2014/main" id="{CC240784-67B6-4F53-8890-22BC98A95D1A}"/>
              </a:ext>
            </a:extLst>
          </p:cNvPr>
          <p:cNvSpPr>
            <a:spLocks noGrp="1"/>
          </p:cNvSpPr>
          <p:nvPr>
            <p:ph type="body" idx="1"/>
          </p:nvPr>
        </p:nvSpPr>
        <p:spPr/>
        <p:txBody>
          <a:bodyPr/>
          <a:lstStyle/>
          <a:p>
            <a:r>
              <a:rPr lang="en-US" sz="2800" spc="60" dirty="0">
                <a:solidFill>
                  <a:schemeClr val="tx1">
                    <a:lumMod val="65000"/>
                    <a:lumOff val="35000"/>
                  </a:schemeClr>
                </a:solidFill>
                <a:latin typeface="Gotham Book" pitchFamily="50" charset="0"/>
                <a:ea typeface="Cambria Math" panose="02040503050406030204" pitchFamily="18" charset="0"/>
                <a:cs typeface="Gotham Book" pitchFamily="50" charset="0"/>
              </a:rPr>
              <a:t>Section 4</a:t>
            </a:r>
          </a:p>
          <a:p>
            <a:endParaRPr lang="en-US" dirty="0"/>
          </a:p>
        </p:txBody>
      </p:sp>
      <p:cxnSp>
        <p:nvCxnSpPr>
          <p:cNvPr id="6" name="Straight Connector 5">
            <a:extLst>
              <a:ext uri="{FF2B5EF4-FFF2-40B4-BE49-F238E27FC236}">
                <a16:creationId xmlns:a16="http://schemas.microsoft.com/office/drawing/2014/main" id="{15D6867D-896A-40CF-9E54-05334E407DC2}"/>
              </a:ext>
            </a:extLst>
          </p:cNvPr>
          <p:cNvCxnSpPr>
            <a:cxnSpLocks/>
          </p:cNvCxnSpPr>
          <p:nvPr/>
        </p:nvCxnSpPr>
        <p:spPr>
          <a:xfrm>
            <a:off x="862311" y="3253349"/>
            <a:ext cx="6294325"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87702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EBD6700-1641-4C8F-B7C6-B244F2103068}"/>
              </a:ext>
            </a:extLst>
          </p:cNvPr>
          <p:cNvGrpSpPr/>
          <p:nvPr/>
        </p:nvGrpSpPr>
        <p:grpSpPr>
          <a:xfrm>
            <a:off x="8825112" y="2106045"/>
            <a:ext cx="2423160" cy="1452176"/>
            <a:chOff x="4553646" y="769252"/>
            <a:chExt cx="1945368" cy="1452176"/>
          </a:xfrm>
        </p:grpSpPr>
        <p:sp>
          <p:nvSpPr>
            <p:cNvPr id="21" name="Rectangle: Top Corners Rounded 20">
              <a:extLst>
                <a:ext uri="{FF2B5EF4-FFF2-40B4-BE49-F238E27FC236}">
                  <a16:creationId xmlns:a16="http://schemas.microsoft.com/office/drawing/2014/main" id="{A9BB6428-5B38-465F-8FC9-DFA2539F5B4B}"/>
                </a:ext>
              </a:extLst>
            </p:cNvPr>
            <p:cNvSpPr/>
            <p:nvPr/>
          </p:nvSpPr>
          <p:spPr>
            <a:xfrm>
              <a:off x="4553646" y="769252"/>
              <a:ext cx="1945368" cy="1452176"/>
            </a:xfrm>
            <a:prstGeom prst="round2SameRect">
              <a:avLst>
                <a:gd name="adj1" fmla="val 8000"/>
                <a:gd name="adj2" fmla="val 0"/>
              </a:avLst>
            </a:prstGeom>
          </p:spPr>
          <p:style>
            <a:lnRef idx="2">
              <a:schemeClr val="accent5">
                <a:hueOff val="-6758543"/>
                <a:satOff val="-17419"/>
                <a:lumOff val="-1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Rectangle: Top Corners Rounded 14">
              <a:extLst>
                <a:ext uri="{FF2B5EF4-FFF2-40B4-BE49-F238E27FC236}">
                  <a16:creationId xmlns:a16="http://schemas.microsoft.com/office/drawing/2014/main" id="{765C2DE4-48B3-4168-9508-551415508864}"/>
                </a:ext>
              </a:extLst>
            </p:cNvPr>
            <p:cNvSpPr txBox="1"/>
            <p:nvPr/>
          </p:nvSpPr>
          <p:spPr>
            <a:xfrm>
              <a:off x="4587672" y="803278"/>
              <a:ext cx="1877316" cy="14181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91440" rIns="30480" bIns="30480" numCol="1" spcCol="1270" anchor="t" anchorCtr="0">
              <a:noAutofit/>
            </a:bodyPr>
            <a:lstStyle/>
            <a:p>
              <a:pPr marL="228600" lvl="1" indent="-228600" algn="ctr" defTabSz="1066800">
                <a:lnSpc>
                  <a:spcPct val="90000"/>
                </a:lnSpc>
                <a:spcBef>
                  <a:spcPct val="0"/>
                </a:spcBef>
                <a:spcAft>
                  <a:spcPct val="15000"/>
                </a:spcAft>
                <a:buFontTx/>
                <a:buNone/>
              </a:pPr>
              <a:r>
                <a:rPr lang="en-US" sz="2400" kern="1200" dirty="0"/>
                <a:t>Population</a:t>
              </a:r>
            </a:p>
            <a:p>
              <a:pPr marL="228600" lvl="1" indent="-228600" algn="ctr" defTabSz="1066800">
                <a:lnSpc>
                  <a:spcPct val="90000"/>
                </a:lnSpc>
                <a:spcBef>
                  <a:spcPct val="0"/>
                </a:spcBef>
                <a:spcAft>
                  <a:spcPct val="15000"/>
                </a:spcAft>
                <a:buFontTx/>
                <a:buNone/>
              </a:pPr>
              <a:r>
                <a:rPr lang="en-US" sz="2400" kern="1200" dirty="0"/>
                <a:t>served</a:t>
              </a:r>
            </a:p>
            <a:p>
              <a:pPr marL="228600" lvl="1" indent="-228600" algn="ctr" defTabSz="1066800">
                <a:lnSpc>
                  <a:spcPct val="90000"/>
                </a:lnSpc>
                <a:spcBef>
                  <a:spcPct val="0"/>
                </a:spcBef>
                <a:spcAft>
                  <a:spcPct val="15000"/>
                </a:spcAft>
                <a:buFontTx/>
                <a:buNone/>
              </a:pPr>
              <a:r>
                <a:rPr lang="en-US" sz="2400" b="1" kern="1200" dirty="0"/>
                <a:t>3,301-49,999</a:t>
              </a:r>
            </a:p>
          </p:txBody>
        </p:sp>
      </p:grpSp>
      <p:grpSp>
        <p:nvGrpSpPr>
          <p:cNvPr id="23" name="Group 22">
            <a:extLst>
              <a:ext uri="{FF2B5EF4-FFF2-40B4-BE49-F238E27FC236}">
                <a16:creationId xmlns:a16="http://schemas.microsoft.com/office/drawing/2014/main" id="{23C5FA69-E2F9-48E0-8BE0-084297A2B24A}"/>
              </a:ext>
            </a:extLst>
          </p:cNvPr>
          <p:cNvGrpSpPr/>
          <p:nvPr/>
        </p:nvGrpSpPr>
        <p:grpSpPr>
          <a:xfrm>
            <a:off x="8825112" y="3558221"/>
            <a:ext cx="2423160" cy="624435"/>
            <a:chOff x="4553646" y="2221428"/>
            <a:chExt cx="1945368" cy="624435"/>
          </a:xfrm>
        </p:grpSpPr>
        <p:sp>
          <p:nvSpPr>
            <p:cNvPr id="24" name="Rectangle 23">
              <a:extLst>
                <a:ext uri="{FF2B5EF4-FFF2-40B4-BE49-F238E27FC236}">
                  <a16:creationId xmlns:a16="http://schemas.microsoft.com/office/drawing/2014/main" id="{58F5A9ED-2B83-4596-B345-74D493618226}"/>
                </a:ext>
              </a:extLst>
            </p:cNvPr>
            <p:cNvSpPr/>
            <p:nvPr/>
          </p:nvSpPr>
          <p:spPr>
            <a:xfrm>
              <a:off x="4553646" y="2221428"/>
              <a:ext cx="1945368" cy="624435"/>
            </a:xfrm>
            <a:prstGeom prst="rect">
              <a:avLst/>
            </a:prstGeom>
          </p:spPr>
          <p:style>
            <a:lnRef idx="2">
              <a:schemeClr val="accent5">
                <a:hueOff val="-6758543"/>
                <a:satOff val="-17419"/>
                <a:lumOff val="-11765"/>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sp>
          <p:nvSpPr>
            <p:cNvPr id="25" name="TextBox 24">
              <a:extLst>
                <a:ext uri="{FF2B5EF4-FFF2-40B4-BE49-F238E27FC236}">
                  <a16:creationId xmlns:a16="http://schemas.microsoft.com/office/drawing/2014/main" id="{7D245A4F-794A-4DA1-847E-FFFCAC06FFC3}"/>
                </a:ext>
              </a:extLst>
            </p:cNvPr>
            <p:cNvSpPr txBox="1"/>
            <p:nvPr/>
          </p:nvSpPr>
          <p:spPr>
            <a:xfrm>
              <a:off x="4553646" y="2221428"/>
              <a:ext cx="1369977" cy="6244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0" rIns="27940" bIns="0" numCol="1" spcCol="1270" anchor="ctr" anchorCtr="0">
              <a:noAutofit/>
            </a:bodyPr>
            <a:lstStyle/>
            <a:p>
              <a:pPr marL="0" lvl="0" indent="0" algn="l" defTabSz="977900">
                <a:lnSpc>
                  <a:spcPct val="90000"/>
                </a:lnSpc>
                <a:spcBef>
                  <a:spcPct val="0"/>
                </a:spcBef>
                <a:spcAft>
                  <a:spcPct val="35000"/>
                </a:spcAft>
                <a:buNone/>
              </a:pPr>
              <a:r>
                <a:rPr lang="en-US" b="1" kern="1200" dirty="0"/>
                <a:t>June 30, </a:t>
              </a:r>
              <a:br>
                <a:rPr lang="en-US" b="1" kern="1200" dirty="0"/>
              </a:br>
              <a:r>
                <a:rPr lang="en-US" b="1" kern="1200" dirty="0"/>
                <a:t>2021</a:t>
              </a:r>
            </a:p>
          </p:txBody>
        </p:sp>
      </p:grpSp>
      <p:sp>
        <p:nvSpPr>
          <p:cNvPr id="4" name="Title 3">
            <a:extLst>
              <a:ext uri="{FF2B5EF4-FFF2-40B4-BE49-F238E27FC236}">
                <a16:creationId xmlns:a16="http://schemas.microsoft.com/office/drawing/2014/main" id="{22305CAC-7318-4798-A836-EA5E736CC73B}"/>
              </a:ext>
            </a:extLst>
          </p:cNvPr>
          <p:cNvSpPr>
            <a:spLocks noGrp="1"/>
          </p:cNvSpPr>
          <p:nvPr>
            <p:ph type="title"/>
          </p:nvPr>
        </p:nvSpPr>
        <p:spPr>
          <a:xfrm>
            <a:off x="571500" y="0"/>
            <a:ext cx="5553529" cy="1165860"/>
          </a:xfrm>
        </p:spPr>
        <p:txBody>
          <a:bodyPr/>
          <a:lstStyle/>
          <a:p>
            <a:r>
              <a:rPr lang="en-US" dirty="0"/>
              <a:t>Risk Assessment Certification Deadlines</a:t>
            </a:r>
          </a:p>
        </p:txBody>
      </p:sp>
      <p:sp>
        <p:nvSpPr>
          <p:cNvPr id="5" name="Content Placeholder 4">
            <a:extLst>
              <a:ext uri="{FF2B5EF4-FFF2-40B4-BE49-F238E27FC236}">
                <a16:creationId xmlns:a16="http://schemas.microsoft.com/office/drawing/2014/main" id="{4BEA6DC6-2589-4119-90E0-580D6CB6D7AA}"/>
              </a:ext>
            </a:extLst>
          </p:cNvPr>
          <p:cNvSpPr>
            <a:spLocks noGrp="1"/>
          </p:cNvSpPr>
          <p:nvPr>
            <p:ph idx="1"/>
          </p:nvPr>
        </p:nvSpPr>
        <p:spPr>
          <a:xfrm>
            <a:off x="3062514" y="4513943"/>
            <a:ext cx="8368794" cy="1184519"/>
          </a:xfrm>
        </p:spPr>
        <p:txBody>
          <a:bodyPr/>
          <a:lstStyle/>
          <a:p>
            <a:pPr>
              <a:buClr>
                <a:schemeClr val="accent1"/>
              </a:buClr>
            </a:pPr>
            <a:r>
              <a:rPr lang="en-US" dirty="0"/>
              <a:t>Effective Date of System Size:</a:t>
            </a:r>
          </a:p>
          <a:p>
            <a:pPr marL="742950" lvl="2" indent="-342900">
              <a:buClr>
                <a:schemeClr val="accent1"/>
              </a:buClr>
            </a:pPr>
            <a:r>
              <a:rPr lang="en-US" sz="1600" dirty="0"/>
              <a:t>U.S. EPA is using the SDWIS database from 4th quarter of 2018 to determine the population size served by each utility and the corresponding deadline.  </a:t>
            </a:r>
            <a:endParaRPr lang="en-US" dirty="0"/>
          </a:p>
          <a:p>
            <a:endParaRPr lang="en-US" dirty="0"/>
          </a:p>
        </p:txBody>
      </p:sp>
      <p:grpSp>
        <p:nvGrpSpPr>
          <p:cNvPr id="28" name="Group 27">
            <a:extLst>
              <a:ext uri="{FF2B5EF4-FFF2-40B4-BE49-F238E27FC236}">
                <a16:creationId xmlns:a16="http://schemas.microsoft.com/office/drawing/2014/main" id="{007BBA8E-3D85-42BA-9C01-0FDEA7823218}"/>
              </a:ext>
            </a:extLst>
          </p:cNvPr>
          <p:cNvGrpSpPr/>
          <p:nvPr/>
        </p:nvGrpSpPr>
        <p:grpSpPr>
          <a:xfrm>
            <a:off x="3135075" y="2106045"/>
            <a:ext cx="2423160" cy="2076611"/>
            <a:chOff x="2612571" y="2106045"/>
            <a:chExt cx="2423160" cy="2076611"/>
          </a:xfrm>
        </p:grpSpPr>
        <p:grpSp>
          <p:nvGrpSpPr>
            <p:cNvPr id="6" name="Group 5">
              <a:extLst>
                <a:ext uri="{FF2B5EF4-FFF2-40B4-BE49-F238E27FC236}">
                  <a16:creationId xmlns:a16="http://schemas.microsoft.com/office/drawing/2014/main" id="{831EC286-C368-4767-BA22-4D1D2A22C7CE}"/>
                </a:ext>
              </a:extLst>
            </p:cNvPr>
            <p:cNvGrpSpPr/>
            <p:nvPr/>
          </p:nvGrpSpPr>
          <p:grpSpPr>
            <a:xfrm>
              <a:off x="2612571" y="2106045"/>
              <a:ext cx="2423160" cy="1452176"/>
              <a:chOff x="4504" y="769252"/>
              <a:chExt cx="1945368" cy="1452176"/>
            </a:xfrm>
          </p:grpSpPr>
          <p:sp>
            <p:nvSpPr>
              <p:cNvPr id="7" name="Rectangle: Top Corners Rounded 6">
                <a:extLst>
                  <a:ext uri="{FF2B5EF4-FFF2-40B4-BE49-F238E27FC236}">
                    <a16:creationId xmlns:a16="http://schemas.microsoft.com/office/drawing/2014/main" id="{31D10B30-427A-4ECE-BB40-0F909B4E4591}"/>
                  </a:ext>
                </a:extLst>
              </p:cNvPr>
              <p:cNvSpPr/>
              <p:nvPr/>
            </p:nvSpPr>
            <p:spPr>
              <a:xfrm>
                <a:off x="4504" y="769252"/>
                <a:ext cx="1945368" cy="1452176"/>
              </a:xfrm>
              <a:prstGeom prst="round2SameRect">
                <a:avLst>
                  <a:gd name="adj1" fmla="val 8000"/>
                  <a:gd name="adj2" fmla="val 0"/>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Rectangle: Top Corners Rounded 4">
                <a:extLst>
                  <a:ext uri="{FF2B5EF4-FFF2-40B4-BE49-F238E27FC236}">
                    <a16:creationId xmlns:a16="http://schemas.microsoft.com/office/drawing/2014/main" id="{BBE50F37-E3EB-4B68-B3CA-2C9B57404B64}"/>
                  </a:ext>
                </a:extLst>
              </p:cNvPr>
              <p:cNvSpPr txBox="1"/>
              <p:nvPr/>
            </p:nvSpPr>
            <p:spPr>
              <a:xfrm>
                <a:off x="38530" y="803278"/>
                <a:ext cx="1877316" cy="14181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91440" rIns="30480" bIns="30480" numCol="1" spcCol="1270" anchor="t" anchorCtr="0">
                <a:noAutofit/>
              </a:bodyPr>
              <a:lstStyle/>
              <a:p>
                <a:pPr marL="228600" lvl="1" indent="-228600" algn="ctr" defTabSz="1066800">
                  <a:lnSpc>
                    <a:spcPct val="90000"/>
                  </a:lnSpc>
                  <a:spcBef>
                    <a:spcPct val="0"/>
                  </a:spcBef>
                  <a:spcAft>
                    <a:spcPct val="15000"/>
                  </a:spcAft>
                  <a:buFontTx/>
                  <a:buNone/>
                </a:pPr>
                <a:r>
                  <a:rPr lang="en-US" sz="2400" kern="1200" dirty="0"/>
                  <a:t>Population</a:t>
                </a:r>
              </a:p>
              <a:p>
                <a:pPr marL="228600" lvl="1" indent="-228600" algn="ctr" defTabSz="1066800">
                  <a:lnSpc>
                    <a:spcPct val="90000"/>
                  </a:lnSpc>
                  <a:spcBef>
                    <a:spcPct val="0"/>
                  </a:spcBef>
                  <a:spcAft>
                    <a:spcPct val="15000"/>
                  </a:spcAft>
                  <a:buFontTx/>
                  <a:buNone/>
                </a:pPr>
                <a:r>
                  <a:rPr lang="en-US" sz="2400" kern="1200" dirty="0"/>
                  <a:t>served</a:t>
                </a:r>
              </a:p>
              <a:p>
                <a:pPr marL="228600" lvl="1" indent="-228600" algn="ctr" defTabSz="1066800">
                  <a:lnSpc>
                    <a:spcPct val="90000"/>
                  </a:lnSpc>
                  <a:spcBef>
                    <a:spcPct val="0"/>
                  </a:spcBef>
                  <a:spcAft>
                    <a:spcPct val="15000"/>
                  </a:spcAft>
                  <a:buFontTx/>
                  <a:buNone/>
                </a:pPr>
                <a:r>
                  <a:rPr lang="en-US" sz="2400" b="1" kern="1200" dirty="0"/>
                  <a:t>≥100,000</a:t>
                </a:r>
              </a:p>
            </p:txBody>
          </p:sp>
        </p:grpSp>
        <p:grpSp>
          <p:nvGrpSpPr>
            <p:cNvPr id="9" name="Group 8">
              <a:extLst>
                <a:ext uri="{FF2B5EF4-FFF2-40B4-BE49-F238E27FC236}">
                  <a16:creationId xmlns:a16="http://schemas.microsoft.com/office/drawing/2014/main" id="{C8FCE4A2-91A3-4241-BFD4-F65909BA5F17}"/>
                </a:ext>
              </a:extLst>
            </p:cNvPr>
            <p:cNvGrpSpPr/>
            <p:nvPr/>
          </p:nvGrpSpPr>
          <p:grpSpPr>
            <a:xfrm>
              <a:off x="2612571" y="3558221"/>
              <a:ext cx="2423160" cy="624435"/>
              <a:chOff x="4504" y="2221428"/>
              <a:chExt cx="1945368" cy="624435"/>
            </a:xfrm>
          </p:grpSpPr>
          <p:sp>
            <p:nvSpPr>
              <p:cNvPr id="10" name="Rectangle 9">
                <a:extLst>
                  <a:ext uri="{FF2B5EF4-FFF2-40B4-BE49-F238E27FC236}">
                    <a16:creationId xmlns:a16="http://schemas.microsoft.com/office/drawing/2014/main" id="{E064F5A3-69BF-4F2E-9870-2754E70A1793}"/>
                  </a:ext>
                </a:extLst>
              </p:cNvPr>
              <p:cNvSpPr/>
              <p:nvPr/>
            </p:nvSpPr>
            <p:spPr>
              <a:xfrm>
                <a:off x="4504" y="2221428"/>
                <a:ext cx="1945368" cy="624435"/>
              </a:xfrm>
              <a:prstGeom prst="rect">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1" name="TextBox 10">
                <a:extLst>
                  <a:ext uri="{FF2B5EF4-FFF2-40B4-BE49-F238E27FC236}">
                    <a16:creationId xmlns:a16="http://schemas.microsoft.com/office/drawing/2014/main" id="{89991573-9BD3-499D-9AA4-6AD3AB2874A7}"/>
                  </a:ext>
                </a:extLst>
              </p:cNvPr>
              <p:cNvSpPr txBox="1"/>
              <p:nvPr/>
            </p:nvSpPr>
            <p:spPr>
              <a:xfrm>
                <a:off x="4504" y="2221428"/>
                <a:ext cx="1771165" cy="6244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0" rIns="27940" bIns="0" numCol="1" spcCol="1270" anchor="ctr" anchorCtr="0">
                <a:noAutofit/>
              </a:bodyPr>
              <a:lstStyle/>
              <a:p>
                <a:pPr marL="0" lvl="0" indent="0" algn="l" defTabSz="977900">
                  <a:lnSpc>
                    <a:spcPct val="90000"/>
                  </a:lnSpc>
                  <a:spcBef>
                    <a:spcPct val="0"/>
                  </a:spcBef>
                  <a:spcAft>
                    <a:spcPct val="35000"/>
                  </a:spcAft>
                  <a:buNone/>
                </a:pPr>
                <a:r>
                  <a:rPr lang="en-US" b="1" kern="1200" dirty="0"/>
                  <a:t>March 31, </a:t>
                </a:r>
                <a:br>
                  <a:rPr lang="en-US" b="1" kern="1200" dirty="0"/>
                </a:br>
                <a:r>
                  <a:rPr lang="en-US" b="1" kern="1200" dirty="0"/>
                  <a:t>2020</a:t>
                </a:r>
              </a:p>
            </p:txBody>
          </p:sp>
        </p:grpSp>
      </p:grpSp>
      <p:grpSp>
        <p:nvGrpSpPr>
          <p:cNvPr id="3" name="Group 2">
            <a:extLst>
              <a:ext uri="{FF2B5EF4-FFF2-40B4-BE49-F238E27FC236}">
                <a16:creationId xmlns:a16="http://schemas.microsoft.com/office/drawing/2014/main" id="{CDE59261-42E5-4B1F-A4EA-3CFE5C343B59}"/>
              </a:ext>
            </a:extLst>
          </p:cNvPr>
          <p:cNvGrpSpPr/>
          <p:nvPr/>
        </p:nvGrpSpPr>
        <p:grpSpPr>
          <a:xfrm>
            <a:off x="5984476" y="2106045"/>
            <a:ext cx="2423162" cy="2076611"/>
            <a:chOff x="5432944" y="2106045"/>
            <a:chExt cx="2423162" cy="2076611"/>
          </a:xfrm>
        </p:grpSpPr>
        <p:grpSp>
          <p:nvGrpSpPr>
            <p:cNvPr id="13" name="Group 12">
              <a:extLst>
                <a:ext uri="{FF2B5EF4-FFF2-40B4-BE49-F238E27FC236}">
                  <a16:creationId xmlns:a16="http://schemas.microsoft.com/office/drawing/2014/main" id="{87602826-14D7-44C3-BE34-249FADB2D659}"/>
                </a:ext>
              </a:extLst>
            </p:cNvPr>
            <p:cNvGrpSpPr/>
            <p:nvPr/>
          </p:nvGrpSpPr>
          <p:grpSpPr>
            <a:xfrm>
              <a:off x="5432946" y="2106045"/>
              <a:ext cx="2423160" cy="1452176"/>
              <a:chOff x="2279075" y="769252"/>
              <a:chExt cx="1945368" cy="1452176"/>
            </a:xfrm>
          </p:grpSpPr>
          <p:sp>
            <p:nvSpPr>
              <p:cNvPr id="14" name="Rectangle: Top Corners Rounded 13">
                <a:extLst>
                  <a:ext uri="{FF2B5EF4-FFF2-40B4-BE49-F238E27FC236}">
                    <a16:creationId xmlns:a16="http://schemas.microsoft.com/office/drawing/2014/main" id="{BFF066B2-BB27-4652-AE6D-23163CF81E72}"/>
                  </a:ext>
                </a:extLst>
              </p:cNvPr>
              <p:cNvSpPr/>
              <p:nvPr/>
            </p:nvSpPr>
            <p:spPr>
              <a:xfrm>
                <a:off x="2279075" y="769252"/>
                <a:ext cx="1945368" cy="1452176"/>
              </a:xfrm>
              <a:prstGeom prst="round2SameRect">
                <a:avLst>
                  <a:gd name="adj1" fmla="val 8000"/>
                  <a:gd name="adj2" fmla="val 0"/>
                </a:avLst>
              </a:prstGeom>
            </p:spPr>
            <p:style>
              <a:lnRef idx="2">
                <a:schemeClr val="accent5">
                  <a:hueOff val="-3379271"/>
                  <a:satOff val="-8710"/>
                  <a:lumOff val="-588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Rectangle: Top Corners Rounded 9">
                <a:extLst>
                  <a:ext uri="{FF2B5EF4-FFF2-40B4-BE49-F238E27FC236}">
                    <a16:creationId xmlns:a16="http://schemas.microsoft.com/office/drawing/2014/main" id="{99B7F259-D620-4382-B4E4-3851CBACEFFE}"/>
                  </a:ext>
                </a:extLst>
              </p:cNvPr>
              <p:cNvSpPr txBox="1"/>
              <p:nvPr/>
            </p:nvSpPr>
            <p:spPr>
              <a:xfrm>
                <a:off x="2313101" y="803278"/>
                <a:ext cx="1877316" cy="14181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91440" rIns="30480" bIns="30480" numCol="1" spcCol="1270" anchor="t" anchorCtr="0">
                <a:noAutofit/>
              </a:bodyPr>
              <a:lstStyle/>
              <a:p>
                <a:pPr marL="228600" lvl="1" indent="-228600" algn="ctr" defTabSz="1066800">
                  <a:lnSpc>
                    <a:spcPct val="90000"/>
                  </a:lnSpc>
                  <a:spcBef>
                    <a:spcPct val="0"/>
                  </a:spcBef>
                  <a:spcAft>
                    <a:spcPct val="15000"/>
                  </a:spcAft>
                  <a:buNone/>
                </a:pPr>
                <a:r>
                  <a:rPr lang="en-US" sz="2400" kern="1200" dirty="0"/>
                  <a:t>Population</a:t>
                </a:r>
              </a:p>
              <a:p>
                <a:pPr marL="228600" lvl="1" indent="-228600" algn="ctr" defTabSz="1066800">
                  <a:lnSpc>
                    <a:spcPct val="90000"/>
                  </a:lnSpc>
                  <a:spcBef>
                    <a:spcPct val="0"/>
                  </a:spcBef>
                  <a:spcAft>
                    <a:spcPct val="15000"/>
                  </a:spcAft>
                  <a:buNone/>
                </a:pPr>
                <a:r>
                  <a:rPr lang="en-US" sz="2400" kern="1200" dirty="0"/>
                  <a:t>served</a:t>
                </a:r>
              </a:p>
              <a:p>
                <a:pPr marL="228600" lvl="1" indent="-228600" algn="ctr" defTabSz="1066800">
                  <a:lnSpc>
                    <a:spcPct val="90000"/>
                  </a:lnSpc>
                  <a:spcBef>
                    <a:spcPct val="0"/>
                  </a:spcBef>
                  <a:spcAft>
                    <a:spcPct val="15000"/>
                  </a:spcAft>
                  <a:buNone/>
                </a:pPr>
                <a:r>
                  <a:rPr lang="en-US" sz="2400" b="1" dirty="0"/>
                  <a:t>50,000-99,999</a:t>
                </a:r>
              </a:p>
            </p:txBody>
          </p:sp>
        </p:grpSp>
        <p:grpSp>
          <p:nvGrpSpPr>
            <p:cNvPr id="16" name="Group 15">
              <a:extLst>
                <a:ext uri="{FF2B5EF4-FFF2-40B4-BE49-F238E27FC236}">
                  <a16:creationId xmlns:a16="http://schemas.microsoft.com/office/drawing/2014/main" id="{A6DB451E-81EF-4A72-A50A-2D6751FDD457}"/>
                </a:ext>
              </a:extLst>
            </p:cNvPr>
            <p:cNvGrpSpPr/>
            <p:nvPr/>
          </p:nvGrpSpPr>
          <p:grpSpPr>
            <a:xfrm>
              <a:off x="5432944" y="3558221"/>
              <a:ext cx="2423161" cy="624435"/>
              <a:chOff x="2279074" y="2221428"/>
              <a:chExt cx="1945369" cy="624435"/>
            </a:xfrm>
          </p:grpSpPr>
          <p:sp>
            <p:nvSpPr>
              <p:cNvPr id="17" name="Rectangle 16">
                <a:extLst>
                  <a:ext uri="{FF2B5EF4-FFF2-40B4-BE49-F238E27FC236}">
                    <a16:creationId xmlns:a16="http://schemas.microsoft.com/office/drawing/2014/main" id="{1FB5AF41-2A1D-4D7E-AC12-897CEF7FAB24}"/>
                  </a:ext>
                </a:extLst>
              </p:cNvPr>
              <p:cNvSpPr/>
              <p:nvPr/>
            </p:nvSpPr>
            <p:spPr>
              <a:xfrm>
                <a:off x="2279075" y="2221428"/>
                <a:ext cx="1945368" cy="624435"/>
              </a:xfrm>
              <a:prstGeom prst="rect">
                <a:avLst/>
              </a:prstGeom>
            </p:spPr>
            <p:style>
              <a:lnRef idx="2">
                <a:schemeClr val="accent5">
                  <a:hueOff val="-3379271"/>
                  <a:satOff val="-8710"/>
                  <a:lumOff val="-5883"/>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sp>
          <p:sp>
            <p:nvSpPr>
              <p:cNvPr id="18" name="TextBox 17">
                <a:extLst>
                  <a:ext uri="{FF2B5EF4-FFF2-40B4-BE49-F238E27FC236}">
                    <a16:creationId xmlns:a16="http://schemas.microsoft.com/office/drawing/2014/main" id="{4412ED8A-21B1-43DD-9910-C42835CE5166}"/>
                  </a:ext>
                </a:extLst>
              </p:cNvPr>
              <p:cNvSpPr txBox="1"/>
              <p:nvPr/>
            </p:nvSpPr>
            <p:spPr>
              <a:xfrm>
                <a:off x="2279074" y="2221428"/>
                <a:ext cx="1942255" cy="6244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0" rIns="27940" bIns="0" numCol="1" spcCol="1270" anchor="ctr" anchorCtr="0">
                <a:noAutofit/>
              </a:bodyPr>
              <a:lstStyle/>
              <a:p>
                <a:pPr marL="0" lvl="0" indent="0" algn="l" defTabSz="977900">
                  <a:lnSpc>
                    <a:spcPct val="90000"/>
                  </a:lnSpc>
                  <a:spcBef>
                    <a:spcPct val="0"/>
                  </a:spcBef>
                  <a:spcAft>
                    <a:spcPct val="35000"/>
                  </a:spcAft>
                  <a:buNone/>
                </a:pPr>
                <a:r>
                  <a:rPr lang="en-US" b="1" kern="1200" dirty="0"/>
                  <a:t>December 31,</a:t>
                </a:r>
                <a:br>
                  <a:rPr lang="en-US" b="1" kern="1200" dirty="0"/>
                </a:br>
                <a:r>
                  <a:rPr lang="en-US" b="1" kern="1200" dirty="0"/>
                  <a:t>2020</a:t>
                </a:r>
              </a:p>
            </p:txBody>
          </p:sp>
        </p:grpSp>
      </p:grpSp>
      <p:grpSp>
        <p:nvGrpSpPr>
          <p:cNvPr id="30" name="Group 29">
            <a:extLst>
              <a:ext uri="{FF2B5EF4-FFF2-40B4-BE49-F238E27FC236}">
                <a16:creationId xmlns:a16="http://schemas.microsoft.com/office/drawing/2014/main" id="{B3E638D3-BCEF-42F8-8232-13F70FA65812}"/>
              </a:ext>
            </a:extLst>
          </p:cNvPr>
          <p:cNvGrpSpPr/>
          <p:nvPr/>
        </p:nvGrpSpPr>
        <p:grpSpPr>
          <a:xfrm>
            <a:off x="10380741" y="3278923"/>
            <a:ext cx="1201652" cy="1201652"/>
            <a:chOff x="10453311" y="3293437"/>
            <a:chExt cx="1201652" cy="1201652"/>
          </a:xfrm>
        </p:grpSpPr>
        <p:sp>
          <p:nvSpPr>
            <p:cNvPr id="29" name="Rectangle: Rounded Corners 28">
              <a:extLst>
                <a:ext uri="{FF2B5EF4-FFF2-40B4-BE49-F238E27FC236}">
                  <a16:creationId xmlns:a16="http://schemas.microsoft.com/office/drawing/2014/main" id="{6A019963-2B95-4A72-8DF7-7326357F91DD}"/>
                </a:ext>
              </a:extLst>
            </p:cNvPr>
            <p:cNvSpPr/>
            <p:nvPr/>
          </p:nvSpPr>
          <p:spPr>
            <a:xfrm rot="18832561">
              <a:off x="10505527" y="3580432"/>
              <a:ext cx="1126294" cy="610546"/>
            </a:xfrm>
            <a:prstGeom prst="roundRect">
              <a:avLst/>
            </a:prstGeom>
            <a:solidFill>
              <a:srgbClr val="FFCC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7948586-2597-4EA9-9CFE-8A814FA819E2}"/>
                </a:ext>
              </a:extLst>
            </p:cNvPr>
            <p:cNvSpPr/>
            <p:nvPr/>
          </p:nvSpPr>
          <p:spPr>
            <a:xfrm>
              <a:off x="10453311" y="3293437"/>
              <a:ext cx="1201652" cy="1201652"/>
            </a:xfrm>
            <a:prstGeom prst="ellipse">
              <a:avLst/>
            </a:prstGeom>
            <a: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a:noFill/>
            </a:ln>
          </p:spPr>
          <p:style>
            <a:lnRef idx="2">
              <a:scrgbClr r="0" g="0" b="0"/>
            </a:lnRef>
            <a:fillRef idx="1">
              <a:scrgbClr r="0" g="0" b="0"/>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sp>
      </p:grpSp>
      <p:grpSp>
        <p:nvGrpSpPr>
          <p:cNvPr id="37" name="Group 36">
            <a:extLst>
              <a:ext uri="{FF2B5EF4-FFF2-40B4-BE49-F238E27FC236}">
                <a16:creationId xmlns:a16="http://schemas.microsoft.com/office/drawing/2014/main" id="{BAA9A38D-764C-47E7-900A-2B74B781BB5A}"/>
              </a:ext>
            </a:extLst>
          </p:cNvPr>
          <p:cNvGrpSpPr/>
          <p:nvPr/>
        </p:nvGrpSpPr>
        <p:grpSpPr>
          <a:xfrm>
            <a:off x="7557711" y="3257151"/>
            <a:ext cx="1201652" cy="1201652"/>
            <a:chOff x="10453311" y="3293437"/>
            <a:chExt cx="1201652" cy="1201652"/>
          </a:xfrm>
        </p:grpSpPr>
        <p:sp>
          <p:nvSpPr>
            <p:cNvPr id="38" name="Rectangle: Rounded Corners 37">
              <a:extLst>
                <a:ext uri="{FF2B5EF4-FFF2-40B4-BE49-F238E27FC236}">
                  <a16:creationId xmlns:a16="http://schemas.microsoft.com/office/drawing/2014/main" id="{C61628E5-6198-489B-B352-D0A278BFB658}"/>
                </a:ext>
              </a:extLst>
            </p:cNvPr>
            <p:cNvSpPr/>
            <p:nvPr/>
          </p:nvSpPr>
          <p:spPr>
            <a:xfrm rot="18832561">
              <a:off x="10505527" y="3580432"/>
              <a:ext cx="1126294" cy="610546"/>
            </a:xfrm>
            <a:prstGeom prst="roundRect">
              <a:avLst/>
            </a:prstGeom>
            <a:solidFill>
              <a:srgbClr val="FFCC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FD7C799-EFAE-4F06-9D32-9AD880B202E4}"/>
                </a:ext>
              </a:extLst>
            </p:cNvPr>
            <p:cNvSpPr/>
            <p:nvPr/>
          </p:nvSpPr>
          <p:spPr>
            <a:xfrm>
              <a:off x="10453311" y="3293437"/>
              <a:ext cx="1201652" cy="1201652"/>
            </a:xfrm>
            <a:prstGeom prst="ellipse">
              <a:avLst/>
            </a:prstGeom>
            <a: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a:noFill/>
            </a:ln>
          </p:spPr>
          <p:style>
            <a:lnRef idx="2">
              <a:scrgbClr r="0" g="0" b="0"/>
            </a:lnRef>
            <a:fillRef idx="1">
              <a:scrgbClr r="0" g="0" b="0"/>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sp>
      </p:grpSp>
      <p:grpSp>
        <p:nvGrpSpPr>
          <p:cNvPr id="40" name="Group 39">
            <a:extLst>
              <a:ext uri="{FF2B5EF4-FFF2-40B4-BE49-F238E27FC236}">
                <a16:creationId xmlns:a16="http://schemas.microsoft.com/office/drawing/2014/main" id="{7F609428-4F64-49B9-BDD9-0655CE0E7867}"/>
              </a:ext>
            </a:extLst>
          </p:cNvPr>
          <p:cNvGrpSpPr/>
          <p:nvPr/>
        </p:nvGrpSpPr>
        <p:grpSpPr>
          <a:xfrm>
            <a:off x="4712910" y="3257151"/>
            <a:ext cx="1201652" cy="1201652"/>
            <a:chOff x="10453311" y="3293437"/>
            <a:chExt cx="1201652" cy="1201652"/>
          </a:xfrm>
        </p:grpSpPr>
        <p:sp>
          <p:nvSpPr>
            <p:cNvPr id="41" name="Rectangle: Rounded Corners 40">
              <a:extLst>
                <a:ext uri="{FF2B5EF4-FFF2-40B4-BE49-F238E27FC236}">
                  <a16:creationId xmlns:a16="http://schemas.microsoft.com/office/drawing/2014/main" id="{AAFE825C-E0BD-4845-B199-ABB782761668}"/>
                </a:ext>
              </a:extLst>
            </p:cNvPr>
            <p:cNvSpPr/>
            <p:nvPr/>
          </p:nvSpPr>
          <p:spPr>
            <a:xfrm rot="18832561">
              <a:off x="10505527" y="3580432"/>
              <a:ext cx="1126294" cy="610546"/>
            </a:xfrm>
            <a:prstGeom prst="roundRect">
              <a:avLst/>
            </a:prstGeom>
            <a:solidFill>
              <a:srgbClr val="FFCC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467E9DCD-BC75-406F-8A25-126BCFBBDF00}"/>
                </a:ext>
              </a:extLst>
            </p:cNvPr>
            <p:cNvSpPr/>
            <p:nvPr/>
          </p:nvSpPr>
          <p:spPr>
            <a:xfrm>
              <a:off x="10453311" y="3293437"/>
              <a:ext cx="1201652" cy="1201652"/>
            </a:xfrm>
            <a:prstGeom prst="ellipse">
              <a:avLst/>
            </a:prstGeom>
            <a: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a:noFill/>
            </a:ln>
          </p:spPr>
          <p:style>
            <a:lnRef idx="2">
              <a:scrgbClr r="0" g="0" b="0"/>
            </a:lnRef>
            <a:fillRef idx="1">
              <a:scrgbClr r="0" g="0" b="0"/>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sp>
      </p:grpSp>
      <p:sp>
        <p:nvSpPr>
          <p:cNvPr id="2" name="Slide Number Placeholder 1">
            <a:extLst>
              <a:ext uri="{FF2B5EF4-FFF2-40B4-BE49-F238E27FC236}">
                <a16:creationId xmlns:a16="http://schemas.microsoft.com/office/drawing/2014/main" id="{D0C01D01-9FC5-4DBB-8A39-4D334BFEE821}"/>
              </a:ext>
            </a:extLst>
          </p:cNvPr>
          <p:cNvSpPr>
            <a:spLocks noGrp="1"/>
          </p:cNvSpPr>
          <p:nvPr>
            <p:ph type="sldNum" sz="quarter" idx="12"/>
          </p:nvPr>
        </p:nvSpPr>
        <p:spPr/>
        <p:txBody>
          <a:bodyPr/>
          <a:lstStyle/>
          <a:p>
            <a:fld id="{D57F1E4F-1CFF-5643-939E-217C01CDF565}" type="slidenum">
              <a:rPr lang="en-US" smtClean="0"/>
              <a:pPr/>
              <a:t>103</a:t>
            </a:fld>
            <a:endParaRPr lang="en-US" dirty="0"/>
          </a:p>
        </p:txBody>
      </p:sp>
      <p:cxnSp>
        <p:nvCxnSpPr>
          <p:cNvPr id="34" name="Straight Connector 33">
            <a:extLst>
              <a:ext uri="{FF2B5EF4-FFF2-40B4-BE49-F238E27FC236}">
                <a16:creationId xmlns:a16="http://schemas.microsoft.com/office/drawing/2014/main" id="{E0519930-E335-431A-96DC-FF1D855568E5}"/>
              </a:ext>
            </a:extLst>
          </p:cNvPr>
          <p:cNvCxnSpPr>
            <a:cxnSpLocks/>
          </p:cNvCxnSpPr>
          <p:nvPr/>
        </p:nvCxnSpPr>
        <p:spPr>
          <a:xfrm>
            <a:off x="0" y="1246124"/>
            <a:ext cx="5384800"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5718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2F3D42-C1BF-423F-BF4F-866A2FFCD7BC}"/>
              </a:ext>
            </a:extLst>
          </p:cNvPr>
          <p:cNvSpPr>
            <a:spLocks noGrp="1"/>
          </p:cNvSpPr>
          <p:nvPr>
            <p:ph type="title"/>
          </p:nvPr>
        </p:nvSpPr>
        <p:spPr/>
        <p:txBody>
          <a:bodyPr/>
          <a:lstStyle/>
          <a:p>
            <a:r>
              <a:rPr lang="en-US" dirty="0"/>
              <a:t>ERP Certification Deadlines</a:t>
            </a:r>
          </a:p>
        </p:txBody>
      </p:sp>
      <p:sp>
        <p:nvSpPr>
          <p:cNvPr id="6" name="Text Placeholder 2">
            <a:extLst>
              <a:ext uri="{FF2B5EF4-FFF2-40B4-BE49-F238E27FC236}">
                <a16:creationId xmlns:a16="http://schemas.microsoft.com/office/drawing/2014/main" id="{5A90C731-7871-4BEA-88B7-DC0C863919E7}"/>
              </a:ext>
            </a:extLst>
          </p:cNvPr>
          <p:cNvSpPr txBox="1">
            <a:spLocks/>
          </p:cNvSpPr>
          <p:nvPr/>
        </p:nvSpPr>
        <p:spPr>
          <a:xfrm>
            <a:off x="3144254" y="1427748"/>
            <a:ext cx="8871284" cy="4186990"/>
          </a:xfrm>
          <a:prstGeom prst="rect">
            <a:avLst/>
          </a:prstGeom>
          <a:solidFill>
            <a:schemeClr val="tx2">
              <a:lumMod val="20000"/>
              <a:lumOff val="80000"/>
              <a:alpha val="60000"/>
            </a:schemeClr>
          </a:solidFill>
          <a:ln w="6350" cap="rnd">
            <a:solidFill>
              <a:schemeClr val="bg1">
                <a:lumMod val="65000"/>
              </a:schemeClr>
            </a:solidFill>
          </a:ln>
        </p:spPr>
        <p:txBody>
          <a:bodyPr wrap="square" rIns="365760" anchor="t" anchorCtr="0">
            <a:noAutofit/>
          </a:bodyPr>
          <a:lstStyle>
            <a:defPPr>
              <a:defRPr lang="en-US"/>
            </a:defPPr>
            <a:lvl1pPr marL="115888">
              <a:defRPr sz="2200"/>
            </a:lvl1pPr>
            <a:lvl2pPr marL="685800" indent="-228600" algn="l" defTabSz="914400" rtl="0" eaLnBrk="1" latinLnBrk="0" hangingPunct="1">
              <a:lnSpc>
                <a:spcPct val="90000"/>
              </a:lnSpc>
              <a:spcBef>
                <a:spcPts val="500"/>
              </a:spcBef>
              <a:spcAft>
                <a:spcPts val="0"/>
              </a:spcAft>
              <a:buClr>
                <a:schemeClr val="accent1"/>
              </a:buClr>
              <a:buSzPct val="80000"/>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0"/>
              </a:spcAft>
              <a:buClr>
                <a:schemeClr val="accent1"/>
              </a:buClr>
              <a:buSzPct val="80000"/>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0"/>
              </a:spcAft>
              <a:buClr>
                <a:schemeClr val="accent1"/>
              </a:buClr>
              <a:buSzPct val="80000"/>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0"/>
              </a:spcAft>
              <a:buClr>
                <a:schemeClr val="accent1"/>
              </a:buClr>
              <a:buSzPct val="80000"/>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spcAft>
                <a:spcPts val="0"/>
              </a:spcAft>
              <a:buClr>
                <a:schemeClr val="accent1"/>
              </a:buClr>
              <a:buSzPct val="80000"/>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spcAft>
                <a:spcPts val="0"/>
              </a:spcAft>
              <a:buClr>
                <a:schemeClr val="accent1"/>
              </a:buClr>
              <a:buSzPct val="80000"/>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spcAft>
                <a:spcPts val="0"/>
              </a:spcAft>
              <a:buClr>
                <a:schemeClr val="accent1"/>
              </a:buClr>
              <a:buSzPct val="80000"/>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spcAft>
                <a:spcPts val="0"/>
              </a:spcAft>
              <a:buClr>
                <a:schemeClr val="accent1"/>
              </a:buClr>
              <a:buSzPct val="80000"/>
              <a:buFont typeface="Arial"/>
              <a:buChar char="•"/>
              <a:defRPr sz="1800" kern="1200">
                <a:solidFill>
                  <a:schemeClr val="tx1"/>
                </a:solidFill>
                <a:latin typeface="+mn-lt"/>
                <a:ea typeface="+mn-ea"/>
                <a:cs typeface="+mn-cs"/>
              </a:defRPr>
            </a:lvl9pPr>
          </a:lstStyle>
          <a:p>
            <a:pPr algn="ctr"/>
            <a:endParaRPr lang="en-US" sz="3200" dirty="0">
              <a:solidFill>
                <a:schemeClr val="bg2">
                  <a:lumMod val="50000"/>
                </a:schemeClr>
              </a:solidFill>
            </a:endParaRPr>
          </a:p>
          <a:p>
            <a:pPr algn="ctr"/>
            <a:r>
              <a:rPr lang="en-US" sz="3200" dirty="0">
                <a:solidFill>
                  <a:schemeClr val="bg2">
                    <a:lumMod val="50000"/>
                  </a:schemeClr>
                </a:solidFill>
                <a:latin typeface="Gotham Medium" pitchFamily="50" charset="0"/>
                <a:cs typeface="Gotham Medium" pitchFamily="50" charset="0"/>
              </a:rPr>
              <a:t>ERP</a:t>
            </a:r>
          </a:p>
          <a:p>
            <a:pPr algn="ctr"/>
            <a:endParaRPr lang="en-US" sz="3200" dirty="0">
              <a:solidFill>
                <a:schemeClr val="bg2">
                  <a:lumMod val="50000"/>
                </a:schemeClr>
              </a:solidFill>
            </a:endParaRPr>
          </a:p>
          <a:p>
            <a:pPr algn="ctr"/>
            <a:r>
              <a:rPr lang="en-US" sz="2800" dirty="0"/>
              <a:t>Certify ERP no later than 6 months after certification of the risk assessment.</a:t>
            </a:r>
          </a:p>
        </p:txBody>
      </p:sp>
      <p:cxnSp>
        <p:nvCxnSpPr>
          <p:cNvPr id="7" name="Straight Connector 6">
            <a:extLst>
              <a:ext uri="{FF2B5EF4-FFF2-40B4-BE49-F238E27FC236}">
                <a16:creationId xmlns:a16="http://schemas.microsoft.com/office/drawing/2014/main" id="{F454DFDF-2BB9-44BA-BC05-147D75798CB7}"/>
              </a:ext>
            </a:extLst>
          </p:cNvPr>
          <p:cNvCxnSpPr>
            <a:cxnSpLocks/>
          </p:cNvCxnSpPr>
          <p:nvPr/>
        </p:nvCxnSpPr>
        <p:spPr>
          <a:xfrm>
            <a:off x="0" y="1246124"/>
            <a:ext cx="629920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51940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86005-0892-4609-BA59-9FD5A78AA7A6}"/>
              </a:ext>
            </a:extLst>
          </p:cNvPr>
          <p:cNvSpPr>
            <a:spLocks noGrp="1"/>
          </p:cNvSpPr>
          <p:nvPr>
            <p:ph type="title"/>
          </p:nvPr>
        </p:nvSpPr>
        <p:spPr/>
        <p:txBody>
          <a:bodyPr/>
          <a:lstStyle/>
          <a:p>
            <a:r>
              <a:rPr lang="en-US" dirty="0"/>
              <a:t>Three Ways To Certify</a:t>
            </a:r>
          </a:p>
        </p:txBody>
      </p:sp>
      <p:sp>
        <p:nvSpPr>
          <p:cNvPr id="3" name="Content Placeholder 2">
            <a:extLst>
              <a:ext uri="{FF2B5EF4-FFF2-40B4-BE49-F238E27FC236}">
                <a16:creationId xmlns:a16="http://schemas.microsoft.com/office/drawing/2014/main" id="{1D40C8C2-7099-43CE-B0B1-56163BC04DE4}"/>
              </a:ext>
            </a:extLst>
          </p:cNvPr>
          <p:cNvSpPr>
            <a:spLocks noGrp="1"/>
          </p:cNvSpPr>
          <p:nvPr>
            <p:ph sz="half" idx="1"/>
          </p:nvPr>
        </p:nvSpPr>
        <p:spPr/>
        <p:txBody>
          <a:bodyPr>
            <a:normAutofit/>
          </a:bodyPr>
          <a:lstStyle/>
          <a:p>
            <a:r>
              <a:rPr lang="en-US" sz="2000" dirty="0"/>
              <a:t>Electronic Submission (preferred method)</a:t>
            </a:r>
          </a:p>
          <a:p>
            <a:r>
              <a:rPr lang="en-US" sz="2000" dirty="0"/>
              <a:t>Email</a:t>
            </a:r>
          </a:p>
          <a:p>
            <a:r>
              <a:rPr lang="en-US" sz="2000" dirty="0"/>
              <a:t>Regular Mail</a:t>
            </a:r>
          </a:p>
          <a:p>
            <a:endParaRPr lang="en-US" sz="2000" dirty="0"/>
          </a:p>
        </p:txBody>
      </p:sp>
      <p:cxnSp>
        <p:nvCxnSpPr>
          <p:cNvPr id="4" name="Straight Connector 3">
            <a:extLst>
              <a:ext uri="{FF2B5EF4-FFF2-40B4-BE49-F238E27FC236}">
                <a16:creationId xmlns:a16="http://schemas.microsoft.com/office/drawing/2014/main" id="{976C3EF8-257B-47F2-9754-BED02284F91A}"/>
              </a:ext>
            </a:extLst>
          </p:cNvPr>
          <p:cNvCxnSpPr>
            <a:cxnSpLocks/>
          </p:cNvCxnSpPr>
          <p:nvPr/>
        </p:nvCxnSpPr>
        <p:spPr>
          <a:xfrm>
            <a:off x="0" y="1246124"/>
            <a:ext cx="5196114"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D42EBB1-3385-4F1C-81A3-414595C6044C}"/>
              </a:ext>
            </a:extLst>
          </p:cNvPr>
          <p:cNvGrpSpPr/>
          <p:nvPr/>
        </p:nvGrpSpPr>
        <p:grpSpPr>
          <a:xfrm>
            <a:off x="3379704" y="3476750"/>
            <a:ext cx="5286395" cy="1237343"/>
            <a:chOff x="3069662" y="2608943"/>
            <a:chExt cx="4010177" cy="938629"/>
          </a:xfrm>
        </p:grpSpPr>
        <p:pic>
          <p:nvPicPr>
            <p:cNvPr id="6" name="Graphic 5" descr="Envelope">
              <a:extLst>
                <a:ext uri="{FF2B5EF4-FFF2-40B4-BE49-F238E27FC236}">
                  <a16:creationId xmlns:a16="http://schemas.microsoft.com/office/drawing/2014/main" id="{E080B3B8-4C6B-43E2-8C40-85CBCFFEB7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685352">
              <a:off x="6165439" y="2608943"/>
              <a:ext cx="914400" cy="914400"/>
            </a:xfrm>
            <a:prstGeom prst="rect">
              <a:avLst/>
            </a:prstGeom>
          </p:spPr>
        </p:pic>
        <p:pic>
          <p:nvPicPr>
            <p:cNvPr id="8" name="Graphic 7" descr="Send">
              <a:extLst>
                <a:ext uri="{FF2B5EF4-FFF2-40B4-BE49-F238E27FC236}">
                  <a16:creationId xmlns:a16="http://schemas.microsoft.com/office/drawing/2014/main" id="{387C7587-3D83-448C-95E2-A3F9857DD2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11689" y="2699657"/>
              <a:ext cx="785000" cy="785000"/>
            </a:xfrm>
            <a:prstGeom prst="rect">
              <a:avLst/>
            </a:prstGeom>
          </p:spPr>
        </p:pic>
        <p:pic>
          <p:nvPicPr>
            <p:cNvPr id="10" name="Graphic 9" descr="Laptop">
              <a:extLst>
                <a:ext uri="{FF2B5EF4-FFF2-40B4-BE49-F238E27FC236}">
                  <a16:creationId xmlns:a16="http://schemas.microsoft.com/office/drawing/2014/main" id="{54294EAB-5FAA-4A39-96DF-D01FDB52B8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69662" y="2633172"/>
              <a:ext cx="914400" cy="914400"/>
            </a:xfrm>
            <a:prstGeom prst="rect">
              <a:avLst/>
            </a:prstGeom>
          </p:spPr>
        </p:pic>
      </p:grpSp>
    </p:spTree>
    <p:extLst>
      <p:ext uri="{BB962C8B-B14F-4D97-AF65-F5344CB8AC3E}">
        <p14:creationId xmlns:p14="http://schemas.microsoft.com/office/powerpoint/2010/main" val="15831670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80B065-0D85-459D-B03B-132916D4023A}"/>
              </a:ext>
            </a:extLst>
          </p:cNvPr>
          <p:cNvSpPr/>
          <p:nvPr/>
        </p:nvSpPr>
        <p:spPr>
          <a:xfrm>
            <a:off x="9608458" y="478971"/>
            <a:ext cx="2481942" cy="667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892427E-5288-4161-9D79-0AC68ED85DEB}"/>
              </a:ext>
            </a:extLst>
          </p:cNvPr>
          <p:cNvSpPr/>
          <p:nvPr/>
        </p:nvSpPr>
        <p:spPr>
          <a:xfrm>
            <a:off x="9710058" y="5232400"/>
            <a:ext cx="2481942" cy="667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https://cadmusweb.com/Captivate/AWIA_Demo_v10/index.html - Internet Explorer">
            <a:extLst>
              <a:ext uri="{FF2B5EF4-FFF2-40B4-BE49-F238E27FC236}">
                <a16:creationId xmlns:a16="http://schemas.microsoft.com/office/drawing/2014/main" id="{C352E1A0-65CA-4C77-99E0-41AA51654E5C}"/>
              </a:ext>
            </a:extLst>
          </p:cNvPr>
          <p:cNvPicPr>
            <a:picLocks noGrp="1" noChangeAspect="1"/>
          </p:cNvPicPr>
          <p:nvPr>
            <p:ph sz="half" idx="1"/>
          </p:nvPr>
        </p:nvPicPr>
        <p:blipFill rotWithShape="1">
          <a:blip r:embed="rId3"/>
          <a:srcRect l="772" t="3502" r="2702" b="8073"/>
          <a:stretch/>
        </p:blipFill>
        <p:spPr>
          <a:xfrm>
            <a:off x="1364343" y="0"/>
            <a:ext cx="9702297" cy="6858000"/>
          </a:xfrm>
          <a:ln w="6350">
            <a:solidFill>
              <a:schemeClr val="bg1">
                <a:lumMod val="65000"/>
              </a:schemeClr>
            </a:solidFill>
          </a:ln>
        </p:spPr>
      </p:pic>
    </p:spTree>
    <p:extLst>
      <p:ext uri="{BB962C8B-B14F-4D97-AF65-F5344CB8AC3E}">
        <p14:creationId xmlns:p14="http://schemas.microsoft.com/office/powerpoint/2010/main" val="30582596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F9467-8D8F-4985-A569-3C6718F8C1F6}"/>
              </a:ext>
            </a:extLst>
          </p:cNvPr>
          <p:cNvSpPr>
            <a:spLocks noGrp="1"/>
          </p:cNvSpPr>
          <p:nvPr>
            <p:ph type="title"/>
          </p:nvPr>
        </p:nvSpPr>
        <p:spPr>
          <a:xfrm>
            <a:off x="116840" y="-508332"/>
            <a:ext cx="8766582" cy="1120140"/>
          </a:xfrm>
        </p:spPr>
        <p:txBody>
          <a:bodyPr/>
          <a:lstStyle/>
          <a:p>
            <a:r>
              <a:rPr lang="en-US" dirty="0"/>
              <a:t>STEP 1: Account Registration</a:t>
            </a:r>
          </a:p>
        </p:txBody>
      </p:sp>
      <p:sp>
        <p:nvSpPr>
          <p:cNvPr id="4" name="Rectangle 3">
            <a:extLst>
              <a:ext uri="{FF2B5EF4-FFF2-40B4-BE49-F238E27FC236}">
                <a16:creationId xmlns:a16="http://schemas.microsoft.com/office/drawing/2014/main" id="{34C55150-DF68-4A4A-A69D-6A0F6B06E407}"/>
              </a:ext>
            </a:extLst>
          </p:cNvPr>
          <p:cNvSpPr/>
          <p:nvPr/>
        </p:nvSpPr>
        <p:spPr>
          <a:xfrm>
            <a:off x="8868229" y="478971"/>
            <a:ext cx="3222171" cy="667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0730288-C1F9-41B9-8587-A223299EB4A2}"/>
              </a:ext>
            </a:extLst>
          </p:cNvPr>
          <p:cNvSpPr/>
          <p:nvPr/>
        </p:nvSpPr>
        <p:spPr>
          <a:xfrm>
            <a:off x="9710058" y="5232400"/>
            <a:ext cx="2481942" cy="667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https://cadmusweb.com/Captivate/AWIA_Demo_v10/index.html - Internet Explorer">
            <a:hlinkClick r:id="rId3"/>
            <a:extLst>
              <a:ext uri="{FF2B5EF4-FFF2-40B4-BE49-F238E27FC236}">
                <a16:creationId xmlns:a16="http://schemas.microsoft.com/office/drawing/2014/main" id="{1C536E4A-91EE-4240-B7C5-998AEDD55D7A}"/>
              </a:ext>
            </a:extLst>
          </p:cNvPr>
          <p:cNvPicPr>
            <a:picLocks noGrp="1" noChangeAspect="1"/>
          </p:cNvPicPr>
          <p:nvPr>
            <p:ph sz="half" idx="1"/>
          </p:nvPr>
        </p:nvPicPr>
        <p:blipFill rotWithShape="1">
          <a:blip r:embed="rId4"/>
          <a:srcRect l="766" t="3085" r="2876" b="8940"/>
          <a:stretch/>
        </p:blipFill>
        <p:spPr>
          <a:xfrm>
            <a:off x="2510971" y="689429"/>
            <a:ext cx="8447315" cy="5950857"/>
          </a:xfrm>
          <a:ln w="6350">
            <a:solidFill>
              <a:schemeClr val="bg1">
                <a:lumMod val="65000"/>
              </a:schemeClr>
            </a:solidFill>
          </a:ln>
        </p:spPr>
      </p:pic>
    </p:spTree>
    <p:extLst>
      <p:ext uri="{BB962C8B-B14F-4D97-AF65-F5344CB8AC3E}">
        <p14:creationId xmlns:p14="http://schemas.microsoft.com/office/powerpoint/2010/main" val="34299220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7D02F-F48A-4E4B-A119-1733523F3ADA}"/>
              </a:ext>
            </a:extLst>
          </p:cNvPr>
          <p:cNvSpPr>
            <a:spLocks noGrp="1"/>
          </p:cNvSpPr>
          <p:nvPr>
            <p:ph type="title"/>
          </p:nvPr>
        </p:nvSpPr>
        <p:spPr>
          <a:xfrm>
            <a:off x="0" y="-560070"/>
            <a:ext cx="8766582" cy="1120140"/>
          </a:xfrm>
        </p:spPr>
        <p:txBody>
          <a:bodyPr/>
          <a:lstStyle/>
          <a:p>
            <a:r>
              <a:rPr lang="en-US" dirty="0"/>
              <a:t>STEP 2: PWSID Number</a:t>
            </a:r>
          </a:p>
        </p:txBody>
      </p:sp>
      <p:sp>
        <p:nvSpPr>
          <p:cNvPr id="4" name="Rectangle 3">
            <a:extLst>
              <a:ext uri="{FF2B5EF4-FFF2-40B4-BE49-F238E27FC236}">
                <a16:creationId xmlns:a16="http://schemas.microsoft.com/office/drawing/2014/main" id="{00C33326-CFA1-47DB-BD6B-0C13940A0B15}"/>
              </a:ext>
            </a:extLst>
          </p:cNvPr>
          <p:cNvSpPr/>
          <p:nvPr/>
        </p:nvSpPr>
        <p:spPr>
          <a:xfrm>
            <a:off x="8868229" y="478971"/>
            <a:ext cx="3222171" cy="667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E073555-CD98-4B03-8E69-036C91C75637}"/>
              </a:ext>
            </a:extLst>
          </p:cNvPr>
          <p:cNvSpPr/>
          <p:nvPr/>
        </p:nvSpPr>
        <p:spPr>
          <a:xfrm>
            <a:off x="9710058" y="5232400"/>
            <a:ext cx="2481942" cy="667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https://cadmusweb.com/Captivate/AWIA_Demo_v10/index.html - Internet Explorer">
            <a:extLst>
              <a:ext uri="{FF2B5EF4-FFF2-40B4-BE49-F238E27FC236}">
                <a16:creationId xmlns:a16="http://schemas.microsoft.com/office/drawing/2014/main" id="{73AD6BFA-D2E4-40A3-B5F3-80CFE30D2A5D}"/>
              </a:ext>
            </a:extLst>
          </p:cNvPr>
          <p:cNvPicPr>
            <a:picLocks noGrp="1" noChangeAspect="1"/>
          </p:cNvPicPr>
          <p:nvPr>
            <p:ph sz="half" idx="1"/>
          </p:nvPr>
        </p:nvPicPr>
        <p:blipFill rotWithShape="1">
          <a:blip r:embed="rId3"/>
          <a:srcRect l="902" t="2637" r="2680" b="8761"/>
          <a:stretch/>
        </p:blipFill>
        <p:spPr>
          <a:xfrm>
            <a:off x="2743201" y="684615"/>
            <a:ext cx="8389257" cy="5948413"/>
          </a:xfrm>
          <a:ln w="6350">
            <a:solidFill>
              <a:schemeClr val="bg1">
                <a:lumMod val="65000"/>
              </a:schemeClr>
            </a:solidFill>
          </a:ln>
        </p:spPr>
      </p:pic>
    </p:spTree>
    <p:extLst>
      <p:ext uri="{BB962C8B-B14F-4D97-AF65-F5344CB8AC3E}">
        <p14:creationId xmlns:p14="http://schemas.microsoft.com/office/powerpoint/2010/main" val="18745164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7D02F-F48A-4E4B-A119-1733523F3ADA}"/>
              </a:ext>
            </a:extLst>
          </p:cNvPr>
          <p:cNvSpPr>
            <a:spLocks noGrp="1"/>
          </p:cNvSpPr>
          <p:nvPr>
            <p:ph type="title"/>
          </p:nvPr>
        </p:nvSpPr>
        <p:spPr>
          <a:xfrm>
            <a:off x="0" y="-469900"/>
            <a:ext cx="8766582" cy="1120140"/>
          </a:xfrm>
        </p:spPr>
        <p:txBody>
          <a:bodyPr/>
          <a:lstStyle/>
          <a:p>
            <a:r>
              <a:rPr lang="en-US" dirty="0"/>
              <a:t>STEP 3: Terms and Conditions</a:t>
            </a:r>
          </a:p>
        </p:txBody>
      </p:sp>
      <p:sp>
        <p:nvSpPr>
          <p:cNvPr id="4" name="Rectangle 3">
            <a:extLst>
              <a:ext uri="{FF2B5EF4-FFF2-40B4-BE49-F238E27FC236}">
                <a16:creationId xmlns:a16="http://schemas.microsoft.com/office/drawing/2014/main" id="{B7BC5867-B403-4763-A04F-821F6ABC7B84}"/>
              </a:ext>
            </a:extLst>
          </p:cNvPr>
          <p:cNvSpPr/>
          <p:nvPr/>
        </p:nvSpPr>
        <p:spPr>
          <a:xfrm>
            <a:off x="8868229" y="478971"/>
            <a:ext cx="3222171" cy="667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AA7413-E528-4208-AF12-06FB685D6353}"/>
              </a:ext>
            </a:extLst>
          </p:cNvPr>
          <p:cNvSpPr/>
          <p:nvPr/>
        </p:nvSpPr>
        <p:spPr>
          <a:xfrm>
            <a:off x="9710058" y="5232400"/>
            <a:ext cx="2481942" cy="667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https://cadmusweb.com/Captivate/AWIA_Demo_v10/index.html - Internet Explorer">
            <a:extLst>
              <a:ext uri="{FF2B5EF4-FFF2-40B4-BE49-F238E27FC236}">
                <a16:creationId xmlns:a16="http://schemas.microsoft.com/office/drawing/2014/main" id="{0C7E47A9-71E7-42D8-9F20-D43504D63CB4}"/>
              </a:ext>
            </a:extLst>
          </p:cNvPr>
          <p:cNvPicPr>
            <a:picLocks noGrp="1" noChangeAspect="1"/>
          </p:cNvPicPr>
          <p:nvPr>
            <p:ph sz="half" idx="1"/>
          </p:nvPr>
        </p:nvPicPr>
        <p:blipFill rotWithShape="1">
          <a:blip r:embed="rId3"/>
          <a:srcRect l="1166" t="2998" r="3254" b="9312"/>
          <a:stretch/>
        </p:blipFill>
        <p:spPr>
          <a:xfrm>
            <a:off x="2743200" y="702074"/>
            <a:ext cx="8490858" cy="6010784"/>
          </a:xfrm>
          <a:ln w="6350">
            <a:solidFill>
              <a:schemeClr val="bg1">
                <a:lumMod val="65000"/>
              </a:schemeClr>
            </a:solidFill>
          </a:ln>
        </p:spPr>
      </p:pic>
    </p:spTree>
    <p:extLst>
      <p:ext uri="{BB962C8B-B14F-4D97-AF65-F5344CB8AC3E}">
        <p14:creationId xmlns:p14="http://schemas.microsoft.com/office/powerpoint/2010/main" val="1948300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DBE92-E3D5-4979-9823-EB30E27D243D}"/>
              </a:ext>
            </a:extLst>
          </p:cNvPr>
          <p:cNvSpPr>
            <a:spLocks noGrp="1"/>
          </p:cNvSpPr>
          <p:nvPr>
            <p:ph type="title"/>
          </p:nvPr>
        </p:nvSpPr>
        <p:spPr>
          <a:xfrm>
            <a:off x="571500" y="0"/>
            <a:ext cx="8766582" cy="1120140"/>
          </a:xfrm>
        </p:spPr>
        <p:txBody>
          <a:bodyPr/>
          <a:lstStyle/>
          <a:p>
            <a:r>
              <a:rPr lang="en-US" dirty="0">
                <a:solidFill>
                  <a:schemeClr val="bg2">
                    <a:lumMod val="50000"/>
                  </a:schemeClr>
                </a:solidFill>
              </a:rPr>
              <a:t>Bioterrorism Act of 2002</a:t>
            </a:r>
          </a:p>
        </p:txBody>
      </p:sp>
      <p:sp>
        <p:nvSpPr>
          <p:cNvPr id="3" name="Content Placeholder 2">
            <a:extLst>
              <a:ext uri="{FF2B5EF4-FFF2-40B4-BE49-F238E27FC236}">
                <a16:creationId xmlns:a16="http://schemas.microsoft.com/office/drawing/2014/main" id="{03BD1D4B-7BD2-40F4-BD05-F497EE531732}"/>
              </a:ext>
            </a:extLst>
          </p:cNvPr>
          <p:cNvSpPr>
            <a:spLocks noGrp="1"/>
          </p:cNvSpPr>
          <p:nvPr>
            <p:ph sz="half" idx="1"/>
          </p:nvPr>
        </p:nvSpPr>
        <p:spPr>
          <a:xfrm>
            <a:off x="3012864" y="1664330"/>
            <a:ext cx="8600016" cy="3880772"/>
          </a:xfrm>
        </p:spPr>
        <p:txBody>
          <a:bodyPr>
            <a:normAutofit fontScale="92500"/>
          </a:bodyPr>
          <a:lstStyle/>
          <a:p>
            <a:pPr>
              <a:buClr>
                <a:schemeClr val="tx1">
                  <a:lumMod val="65000"/>
                  <a:lumOff val="35000"/>
                </a:schemeClr>
              </a:buClr>
            </a:pPr>
            <a:r>
              <a:rPr lang="en-US" dirty="0"/>
              <a:t>Public Health Security and Bioterrorism Response Act was signed into law by President Bush on June 12, 2002.</a:t>
            </a:r>
          </a:p>
          <a:p>
            <a:pPr lvl="1">
              <a:buClr>
                <a:schemeClr val="tx1">
                  <a:lumMod val="65000"/>
                  <a:lumOff val="35000"/>
                </a:schemeClr>
              </a:buClr>
              <a:buFont typeface="Wingdings" panose="05000000000000000000" pitchFamily="2" charset="2"/>
              <a:buChar char="§"/>
            </a:pPr>
            <a:r>
              <a:rPr lang="en-US" dirty="0"/>
              <a:t>Added SDWA Section 1433.</a:t>
            </a:r>
          </a:p>
          <a:p>
            <a:pPr>
              <a:buClr>
                <a:schemeClr val="tx1">
                  <a:lumMod val="65000"/>
                  <a:lumOff val="35000"/>
                </a:schemeClr>
              </a:buClr>
            </a:pPr>
            <a:r>
              <a:rPr lang="en-US" dirty="0"/>
              <a:t>Initial requirement for community water systems to conduct a vulnerability assessment by set deadlines (submit a copy to EPA) and develop an emergency response plan (certify completion to EPA).</a:t>
            </a:r>
          </a:p>
          <a:p>
            <a:pPr lvl="1">
              <a:buClr>
                <a:schemeClr val="tx1">
                  <a:lumMod val="65000"/>
                  <a:lumOff val="35000"/>
                </a:schemeClr>
              </a:buClr>
              <a:buFont typeface="Wingdings" panose="05000000000000000000" pitchFamily="2" charset="2"/>
              <a:buChar char="§"/>
            </a:pPr>
            <a:r>
              <a:rPr lang="en-US" dirty="0"/>
              <a:t>Assessment of system to terrorist attack or other intentional acts designed to disrupt the water system.</a:t>
            </a:r>
          </a:p>
          <a:p>
            <a:pPr>
              <a:buClr>
                <a:schemeClr val="tx1">
                  <a:lumMod val="65000"/>
                  <a:lumOff val="35000"/>
                </a:schemeClr>
              </a:buClr>
            </a:pPr>
            <a:r>
              <a:rPr lang="en-US" dirty="0"/>
              <a:t>Required EPA to develop stringent measures to protect the information found in or derived from the Vulnerability Assessments.</a:t>
            </a:r>
          </a:p>
          <a:p>
            <a:pPr>
              <a:buClr>
                <a:schemeClr val="tx1">
                  <a:lumMod val="65000"/>
                  <a:lumOff val="35000"/>
                </a:schemeClr>
              </a:buClr>
            </a:pPr>
            <a:r>
              <a:rPr lang="en-US" dirty="0"/>
              <a:t>Required EPA to provide technical assistance to certain community water systems.</a:t>
            </a:r>
          </a:p>
          <a:p>
            <a:pPr>
              <a:buClr>
                <a:schemeClr val="tx1">
                  <a:lumMod val="65000"/>
                  <a:lumOff val="35000"/>
                </a:schemeClr>
              </a:buClr>
            </a:pPr>
            <a:r>
              <a:rPr lang="en-US" dirty="0"/>
              <a:t>EPA is the primary agency responsible for enforcing Section 1433.</a:t>
            </a:r>
          </a:p>
        </p:txBody>
      </p:sp>
      <p:cxnSp>
        <p:nvCxnSpPr>
          <p:cNvPr id="6" name="Straight Connector 5">
            <a:extLst>
              <a:ext uri="{FF2B5EF4-FFF2-40B4-BE49-F238E27FC236}">
                <a16:creationId xmlns:a16="http://schemas.microsoft.com/office/drawing/2014/main" id="{06C56E41-41C7-4AA1-9909-3D367E86CE46}"/>
              </a:ext>
            </a:extLst>
          </p:cNvPr>
          <p:cNvCxnSpPr>
            <a:cxnSpLocks/>
          </p:cNvCxnSpPr>
          <p:nvPr/>
        </p:nvCxnSpPr>
        <p:spPr>
          <a:xfrm>
            <a:off x="0" y="1246124"/>
            <a:ext cx="5849257"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3449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7D02F-F48A-4E4B-A119-1733523F3ADA}"/>
              </a:ext>
            </a:extLst>
          </p:cNvPr>
          <p:cNvSpPr>
            <a:spLocks noGrp="1"/>
          </p:cNvSpPr>
          <p:nvPr>
            <p:ph type="title"/>
          </p:nvPr>
        </p:nvSpPr>
        <p:spPr>
          <a:xfrm>
            <a:off x="91440" y="-560070"/>
            <a:ext cx="8766582" cy="1120140"/>
          </a:xfrm>
        </p:spPr>
        <p:txBody>
          <a:bodyPr/>
          <a:lstStyle/>
          <a:p>
            <a:r>
              <a:rPr lang="en-US" dirty="0"/>
              <a:t>STEP 4: Account Details</a:t>
            </a:r>
          </a:p>
        </p:txBody>
      </p:sp>
      <p:sp>
        <p:nvSpPr>
          <p:cNvPr id="4" name="Rectangle 3">
            <a:extLst>
              <a:ext uri="{FF2B5EF4-FFF2-40B4-BE49-F238E27FC236}">
                <a16:creationId xmlns:a16="http://schemas.microsoft.com/office/drawing/2014/main" id="{8139D3E3-02A4-4DCC-9EA6-1D41A55E8FF8}"/>
              </a:ext>
            </a:extLst>
          </p:cNvPr>
          <p:cNvSpPr/>
          <p:nvPr/>
        </p:nvSpPr>
        <p:spPr>
          <a:xfrm>
            <a:off x="8868229" y="478971"/>
            <a:ext cx="3222171" cy="667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987D229-85B9-499B-92D1-339CA2C65B2A}"/>
              </a:ext>
            </a:extLst>
          </p:cNvPr>
          <p:cNvSpPr/>
          <p:nvPr/>
        </p:nvSpPr>
        <p:spPr>
          <a:xfrm>
            <a:off x="9710058" y="5232400"/>
            <a:ext cx="2481942" cy="667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https://cadmusweb.com/Captivate/AWIA_Demo_v10/index.html - Internet Explorer">
            <a:hlinkClick r:id="rId3"/>
            <a:extLst>
              <a:ext uri="{FF2B5EF4-FFF2-40B4-BE49-F238E27FC236}">
                <a16:creationId xmlns:a16="http://schemas.microsoft.com/office/drawing/2014/main" id="{5420C212-712A-4DD4-8909-327938CCE8EC}"/>
              </a:ext>
            </a:extLst>
          </p:cNvPr>
          <p:cNvPicPr>
            <a:picLocks noGrp="1" noChangeAspect="1"/>
          </p:cNvPicPr>
          <p:nvPr>
            <p:ph sz="half" idx="1"/>
          </p:nvPr>
        </p:nvPicPr>
        <p:blipFill rotWithShape="1">
          <a:blip r:embed="rId4"/>
          <a:srcRect l="1023" t="3057" r="3089" b="9571"/>
          <a:stretch/>
        </p:blipFill>
        <p:spPr>
          <a:xfrm>
            <a:off x="2714170" y="624114"/>
            <a:ext cx="8548915" cy="6010500"/>
          </a:xfrm>
          <a:noFill/>
          <a:ln w="6350">
            <a:solidFill>
              <a:schemeClr val="bg1">
                <a:lumMod val="65000"/>
              </a:schemeClr>
            </a:solidFill>
          </a:ln>
        </p:spPr>
      </p:pic>
    </p:spTree>
    <p:extLst>
      <p:ext uri="{BB962C8B-B14F-4D97-AF65-F5344CB8AC3E}">
        <p14:creationId xmlns:p14="http://schemas.microsoft.com/office/powerpoint/2010/main" val="21725555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FFF76D-8DEC-4AAE-AB3F-2728ED3356C8}"/>
              </a:ext>
            </a:extLst>
          </p:cNvPr>
          <p:cNvSpPr/>
          <p:nvPr/>
        </p:nvSpPr>
        <p:spPr>
          <a:xfrm>
            <a:off x="8868229" y="478971"/>
            <a:ext cx="3222171" cy="667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1681190-7B3E-4864-BC1C-DD44897CD3BA}"/>
              </a:ext>
            </a:extLst>
          </p:cNvPr>
          <p:cNvSpPr/>
          <p:nvPr/>
        </p:nvSpPr>
        <p:spPr>
          <a:xfrm>
            <a:off x="9710058" y="5232400"/>
            <a:ext cx="2481942" cy="667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https://cadmusweb.com/Captivate/AWIA_Demo_v10/index.html - Internet Explorer">
            <a:hlinkClick r:id="rId3"/>
            <a:extLst>
              <a:ext uri="{FF2B5EF4-FFF2-40B4-BE49-F238E27FC236}">
                <a16:creationId xmlns:a16="http://schemas.microsoft.com/office/drawing/2014/main" id="{11C11432-4BC2-4604-97E6-B825C2AAD399}"/>
              </a:ext>
            </a:extLst>
          </p:cNvPr>
          <p:cNvPicPr>
            <a:picLocks noGrp="1" noChangeAspect="1"/>
          </p:cNvPicPr>
          <p:nvPr>
            <p:ph sz="half" idx="1"/>
          </p:nvPr>
        </p:nvPicPr>
        <p:blipFill rotWithShape="1">
          <a:blip r:embed="rId4"/>
          <a:srcRect l="852" t="3146" r="2791" b="9737"/>
          <a:stretch/>
        </p:blipFill>
        <p:spPr>
          <a:xfrm>
            <a:off x="2801257" y="740228"/>
            <a:ext cx="8447315" cy="5892800"/>
          </a:xfrm>
          <a:ln w="6350">
            <a:solidFill>
              <a:schemeClr val="bg1">
                <a:lumMod val="65000"/>
              </a:schemeClr>
            </a:solidFill>
          </a:ln>
        </p:spPr>
      </p:pic>
      <p:sp>
        <p:nvSpPr>
          <p:cNvPr id="2" name="Title 1">
            <a:extLst>
              <a:ext uri="{FF2B5EF4-FFF2-40B4-BE49-F238E27FC236}">
                <a16:creationId xmlns:a16="http://schemas.microsoft.com/office/drawing/2014/main" id="{F9E7D02F-F48A-4E4B-A119-1733523F3ADA}"/>
              </a:ext>
            </a:extLst>
          </p:cNvPr>
          <p:cNvSpPr>
            <a:spLocks noGrp="1"/>
          </p:cNvSpPr>
          <p:nvPr>
            <p:ph type="title"/>
          </p:nvPr>
        </p:nvSpPr>
        <p:spPr>
          <a:xfrm>
            <a:off x="-1" y="0"/>
            <a:ext cx="11408229" cy="622570"/>
          </a:xfrm>
        </p:spPr>
        <p:txBody>
          <a:bodyPr/>
          <a:lstStyle/>
          <a:p>
            <a:r>
              <a:rPr lang="en-US" dirty="0"/>
              <a:t>STEP 5: Organization or Community Water System Information</a:t>
            </a:r>
          </a:p>
        </p:txBody>
      </p:sp>
    </p:spTree>
    <p:extLst>
      <p:ext uri="{BB962C8B-B14F-4D97-AF65-F5344CB8AC3E}">
        <p14:creationId xmlns:p14="http://schemas.microsoft.com/office/powerpoint/2010/main" val="4169318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7D02F-F48A-4E4B-A119-1733523F3ADA}"/>
              </a:ext>
            </a:extLst>
          </p:cNvPr>
          <p:cNvSpPr>
            <a:spLocks noGrp="1"/>
          </p:cNvSpPr>
          <p:nvPr>
            <p:ph type="title"/>
          </p:nvPr>
        </p:nvSpPr>
        <p:spPr>
          <a:xfrm>
            <a:off x="269240" y="-481112"/>
            <a:ext cx="8766582" cy="1120140"/>
          </a:xfrm>
        </p:spPr>
        <p:txBody>
          <a:bodyPr/>
          <a:lstStyle/>
          <a:p>
            <a:r>
              <a:rPr lang="en-US" dirty="0"/>
              <a:t>STEP 6: Email Validation</a:t>
            </a:r>
          </a:p>
        </p:txBody>
      </p:sp>
      <p:sp>
        <p:nvSpPr>
          <p:cNvPr id="4" name="Rectangle 3">
            <a:extLst>
              <a:ext uri="{FF2B5EF4-FFF2-40B4-BE49-F238E27FC236}">
                <a16:creationId xmlns:a16="http://schemas.microsoft.com/office/drawing/2014/main" id="{09680CFC-71B6-43D5-8628-DC1258532256}"/>
              </a:ext>
            </a:extLst>
          </p:cNvPr>
          <p:cNvSpPr/>
          <p:nvPr/>
        </p:nvSpPr>
        <p:spPr>
          <a:xfrm>
            <a:off x="8868229" y="478971"/>
            <a:ext cx="3222171" cy="667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2A83FF7-E0A5-4557-805A-CB6E32BD78CB}"/>
              </a:ext>
            </a:extLst>
          </p:cNvPr>
          <p:cNvSpPr/>
          <p:nvPr/>
        </p:nvSpPr>
        <p:spPr>
          <a:xfrm>
            <a:off x="9710058" y="5232400"/>
            <a:ext cx="2481942" cy="667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https://cadmusweb.com/Captivate/AWIA_Demo_v10/index.html - Internet Explorer">
            <a:hlinkClick r:id="rId3"/>
            <a:extLst>
              <a:ext uri="{FF2B5EF4-FFF2-40B4-BE49-F238E27FC236}">
                <a16:creationId xmlns:a16="http://schemas.microsoft.com/office/drawing/2014/main" id="{4DA5D867-4E18-4BE6-AC1F-2BADB759BD57}"/>
              </a:ext>
            </a:extLst>
          </p:cNvPr>
          <p:cNvPicPr>
            <a:picLocks noGrp="1" noChangeAspect="1"/>
          </p:cNvPicPr>
          <p:nvPr>
            <p:ph sz="half" idx="1"/>
          </p:nvPr>
        </p:nvPicPr>
        <p:blipFill rotWithShape="1">
          <a:blip r:embed="rId4"/>
          <a:srcRect l="798" t="3071" r="3042" b="9226"/>
          <a:stretch/>
        </p:blipFill>
        <p:spPr>
          <a:xfrm>
            <a:off x="2728687" y="711199"/>
            <a:ext cx="8455683" cy="5950858"/>
          </a:xfrm>
          <a:ln w="6350">
            <a:solidFill>
              <a:schemeClr val="bg1">
                <a:lumMod val="65000"/>
              </a:schemeClr>
            </a:solidFill>
          </a:ln>
        </p:spPr>
      </p:pic>
    </p:spTree>
    <p:extLst>
      <p:ext uri="{BB962C8B-B14F-4D97-AF65-F5344CB8AC3E}">
        <p14:creationId xmlns:p14="http://schemas.microsoft.com/office/powerpoint/2010/main" val="17865243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7D02F-F48A-4E4B-A119-1733523F3ADA}"/>
              </a:ext>
            </a:extLst>
          </p:cNvPr>
          <p:cNvSpPr>
            <a:spLocks noGrp="1"/>
          </p:cNvSpPr>
          <p:nvPr>
            <p:ph type="title"/>
          </p:nvPr>
        </p:nvSpPr>
        <p:spPr>
          <a:xfrm>
            <a:off x="142240" y="-502056"/>
            <a:ext cx="8766582" cy="1120140"/>
          </a:xfrm>
        </p:spPr>
        <p:txBody>
          <a:bodyPr/>
          <a:lstStyle/>
          <a:p>
            <a:r>
              <a:rPr lang="en-US" dirty="0"/>
              <a:t>STEP 7: Certification Selection Process</a:t>
            </a:r>
          </a:p>
        </p:txBody>
      </p:sp>
      <p:sp>
        <p:nvSpPr>
          <p:cNvPr id="4" name="Rectangle 3">
            <a:extLst>
              <a:ext uri="{FF2B5EF4-FFF2-40B4-BE49-F238E27FC236}">
                <a16:creationId xmlns:a16="http://schemas.microsoft.com/office/drawing/2014/main" id="{EF1C4F87-16CA-4339-A323-EB9CBE5263B9}"/>
              </a:ext>
            </a:extLst>
          </p:cNvPr>
          <p:cNvSpPr/>
          <p:nvPr/>
        </p:nvSpPr>
        <p:spPr>
          <a:xfrm>
            <a:off x="8868229" y="478971"/>
            <a:ext cx="3222171" cy="667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F7E0592-1849-466F-8224-1A2248C010DA}"/>
              </a:ext>
            </a:extLst>
          </p:cNvPr>
          <p:cNvSpPr/>
          <p:nvPr/>
        </p:nvSpPr>
        <p:spPr>
          <a:xfrm>
            <a:off x="9710058" y="5232400"/>
            <a:ext cx="2481942" cy="667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https://cadmusweb.com/Captivate/AWIA_Demo_v10/index.html - Internet Explorer">
            <a:extLst>
              <a:ext uri="{FF2B5EF4-FFF2-40B4-BE49-F238E27FC236}">
                <a16:creationId xmlns:a16="http://schemas.microsoft.com/office/drawing/2014/main" id="{CC364B09-EE33-4F2A-8094-1E1ECC3AA044}"/>
              </a:ext>
            </a:extLst>
          </p:cNvPr>
          <p:cNvPicPr>
            <a:picLocks noGrp="1" noChangeAspect="1"/>
          </p:cNvPicPr>
          <p:nvPr>
            <p:ph sz="half" idx="1"/>
          </p:nvPr>
        </p:nvPicPr>
        <p:blipFill rotWithShape="1">
          <a:blip r:embed="rId3"/>
          <a:srcRect l="990" t="3104" r="2602" b="9322"/>
          <a:stretch/>
        </p:blipFill>
        <p:spPr>
          <a:xfrm>
            <a:off x="2931886" y="711199"/>
            <a:ext cx="8331199" cy="5839214"/>
          </a:xfrm>
          <a:ln w="6350">
            <a:solidFill>
              <a:schemeClr val="bg1">
                <a:lumMod val="65000"/>
              </a:schemeClr>
            </a:solidFill>
          </a:ln>
        </p:spPr>
      </p:pic>
    </p:spTree>
    <p:extLst>
      <p:ext uri="{BB962C8B-B14F-4D97-AF65-F5344CB8AC3E}">
        <p14:creationId xmlns:p14="http://schemas.microsoft.com/office/powerpoint/2010/main" val="121978852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7D02F-F48A-4E4B-A119-1733523F3ADA}"/>
              </a:ext>
            </a:extLst>
          </p:cNvPr>
          <p:cNvSpPr>
            <a:spLocks noGrp="1"/>
          </p:cNvSpPr>
          <p:nvPr>
            <p:ph type="title"/>
          </p:nvPr>
        </p:nvSpPr>
        <p:spPr>
          <a:xfrm>
            <a:off x="137823" y="-437322"/>
            <a:ext cx="8766582" cy="1120140"/>
          </a:xfrm>
        </p:spPr>
        <p:txBody>
          <a:bodyPr/>
          <a:lstStyle/>
          <a:p>
            <a:r>
              <a:rPr lang="en-US" dirty="0"/>
              <a:t>STEP 8: Certification Statements</a:t>
            </a:r>
          </a:p>
        </p:txBody>
      </p:sp>
      <p:sp>
        <p:nvSpPr>
          <p:cNvPr id="4" name="Rectangle 3">
            <a:extLst>
              <a:ext uri="{FF2B5EF4-FFF2-40B4-BE49-F238E27FC236}">
                <a16:creationId xmlns:a16="http://schemas.microsoft.com/office/drawing/2014/main" id="{0195DD60-D06B-4608-BB7F-81657669F4D9}"/>
              </a:ext>
            </a:extLst>
          </p:cNvPr>
          <p:cNvSpPr/>
          <p:nvPr/>
        </p:nvSpPr>
        <p:spPr>
          <a:xfrm>
            <a:off x="8868229" y="478971"/>
            <a:ext cx="3222171" cy="667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4540F2F-0EFD-46B0-AB55-146298C126AA}"/>
              </a:ext>
            </a:extLst>
          </p:cNvPr>
          <p:cNvSpPr/>
          <p:nvPr/>
        </p:nvSpPr>
        <p:spPr>
          <a:xfrm>
            <a:off x="9710058" y="5232400"/>
            <a:ext cx="2481942" cy="667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https://cadmusweb.com/Captivate/AWIA_Demo_v10/index.html - Internet Explorer">
            <a:extLst>
              <a:ext uri="{FF2B5EF4-FFF2-40B4-BE49-F238E27FC236}">
                <a16:creationId xmlns:a16="http://schemas.microsoft.com/office/drawing/2014/main" id="{93C32924-8C96-4700-9E66-D7E8F383ECC0}"/>
              </a:ext>
            </a:extLst>
          </p:cNvPr>
          <p:cNvPicPr>
            <a:picLocks noGrp="1" noChangeAspect="1"/>
          </p:cNvPicPr>
          <p:nvPr>
            <p:ph sz="half" idx="1"/>
          </p:nvPr>
        </p:nvPicPr>
        <p:blipFill rotWithShape="1">
          <a:blip r:embed="rId3"/>
          <a:srcRect l="711" t="2783" r="2670" b="9587"/>
          <a:stretch/>
        </p:blipFill>
        <p:spPr>
          <a:xfrm>
            <a:off x="2728686" y="769256"/>
            <a:ext cx="8461829" cy="5921829"/>
          </a:xfrm>
          <a:ln w="6350">
            <a:solidFill>
              <a:schemeClr val="bg1">
                <a:lumMod val="65000"/>
              </a:schemeClr>
            </a:solidFill>
          </a:ln>
        </p:spPr>
      </p:pic>
    </p:spTree>
    <p:extLst>
      <p:ext uri="{BB962C8B-B14F-4D97-AF65-F5344CB8AC3E}">
        <p14:creationId xmlns:p14="http://schemas.microsoft.com/office/powerpoint/2010/main" val="3078952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5DFDC0-B84A-488E-97F3-7FC8691FED03}"/>
              </a:ext>
            </a:extLst>
          </p:cNvPr>
          <p:cNvSpPr/>
          <p:nvPr/>
        </p:nvSpPr>
        <p:spPr>
          <a:xfrm>
            <a:off x="8868229" y="478971"/>
            <a:ext cx="3222171" cy="667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99D65B-D3D7-47BC-8E44-2E8F63587DAD}"/>
              </a:ext>
            </a:extLst>
          </p:cNvPr>
          <p:cNvSpPr/>
          <p:nvPr/>
        </p:nvSpPr>
        <p:spPr>
          <a:xfrm>
            <a:off x="9710058" y="5232400"/>
            <a:ext cx="2481942" cy="667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https://cadmusweb.com/Captivate/AWIA_Demo_v10/index.html - Internet Explorer">
            <a:extLst>
              <a:ext uri="{FF2B5EF4-FFF2-40B4-BE49-F238E27FC236}">
                <a16:creationId xmlns:a16="http://schemas.microsoft.com/office/drawing/2014/main" id="{68C5C4C0-FAA0-4969-869D-63AEAF87B992}"/>
              </a:ext>
            </a:extLst>
          </p:cNvPr>
          <p:cNvPicPr>
            <a:picLocks noGrp="1" noChangeAspect="1"/>
          </p:cNvPicPr>
          <p:nvPr>
            <p:ph sz="half" idx="1"/>
          </p:nvPr>
        </p:nvPicPr>
        <p:blipFill rotWithShape="1">
          <a:blip r:embed="rId3"/>
          <a:srcRect l="449" t="2993" r="2862" b="8683"/>
          <a:stretch/>
        </p:blipFill>
        <p:spPr>
          <a:xfrm>
            <a:off x="2888342" y="762097"/>
            <a:ext cx="8360230" cy="5892703"/>
          </a:xfrm>
          <a:ln w="6350">
            <a:solidFill>
              <a:schemeClr val="bg1">
                <a:lumMod val="65000"/>
              </a:schemeClr>
            </a:solidFill>
          </a:ln>
        </p:spPr>
      </p:pic>
      <p:sp>
        <p:nvSpPr>
          <p:cNvPr id="2" name="Title 1">
            <a:extLst>
              <a:ext uri="{FF2B5EF4-FFF2-40B4-BE49-F238E27FC236}">
                <a16:creationId xmlns:a16="http://schemas.microsoft.com/office/drawing/2014/main" id="{F9E7D02F-F48A-4E4B-A119-1733523F3ADA}"/>
              </a:ext>
            </a:extLst>
          </p:cNvPr>
          <p:cNvSpPr>
            <a:spLocks noGrp="1"/>
          </p:cNvSpPr>
          <p:nvPr>
            <p:ph type="title"/>
          </p:nvPr>
        </p:nvSpPr>
        <p:spPr>
          <a:xfrm>
            <a:off x="104139" y="-139700"/>
            <a:ext cx="11913689" cy="836386"/>
          </a:xfrm>
        </p:spPr>
        <p:txBody>
          <a:bodyPr/>
          <a:lstStyle/>
          <a:p>
            <a:r>
              <a:rPr lang="en-US" dirty="0"/>
              <a:t>STEP 9: Management of Vulnerability Assessments</a:t>
            </a:r>
          </a:p>
        </p:txBody>
      </p:sp>
    </p:spTree>
    <p:extLst>
      <p:ext uri="{BB962C8B-B14F-4D97-AF65-F5344CB8AC3E}">
        <p14:creationId xmlns:p14="http://schemas.microsoft.com/office/powerpoint/2010/main" val="28871277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7D02F-F48A-4E4B-A119-1733523F3ADA}"/>
              </a:ext>
            </a:extLst>
          </p:cNvPr>
          <p:cNvSpPr>
            <a:spLocks noGrp="1"/>
          </p:cNvSpPr>
          <p:nvPr>
            <p:ph type="title"/>
          </p:nvPr>
        </p:nvSpPr>
        <p:spPr>
          <a:xfrm>
            <a:off x="129540" y="-560070"/>
            <a:ext cx="8766582" cy="1120140"/>
          </a:xfrm>
        </p:spPr>
        <p:txBody>
          <a:bodyPr/>
          <a:lstStyle/>
          <a:p>
            <a:r>
              <a:rPr lang="en-US" dirty="0"/>
              <a:t>STEP 10: Future Logins</a:t>
            </a:r>
          </a:p>
        </p:txBody>
      </p:sp>
      <p:sp>
        <p:nvSpPr>
          <p:cNvPr id="4" name="Rectangle 3">
            <a:extLst>
              <a:ext uri="{FF2B5EF4-FFF2-40B4-BE49-F238E27FC236}">
                <a16:creationId xmlns:a16="http://schemas.microsoft.com/office/drawing/2014/main" id="{66802533-704D-471A-8467-338F79D29009}"/>
              </a:ext>
            </a:extLst>
          </p:cNvPr>
          <p:cNvSpPr/>
          <p:nvPr/>
        </p:nvSpPr>
        <p:spPr>
          <a:xfrm>
            <a:off x="8868229" y="478971"/>
            <a:ext cx="3222171" cy="667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B625EDB-D183-47D8-A416-FEFBECA9C1A3}"/>
              </a:ext>
            </a:extLst>
          </p:cNvPr>
          <p:cNvSpPr/>
          <p:nvPr/>
        </p:nvSpPr>
        <p:spPr>
          <a:xfrm>
            <a:off x="9710058" y="5232400"/>
            <a:ext cx="2481942" cy="667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https://cadmusweb.com/Captivate/AWIA_Demo_v10/index.html - Internet Explorer">
            <a:extLst>
              <a:ext uri="{FF2B5EF4-FFF2-40B4-BE49-F238E27FC236}">
                <a16:creationId xmlns:a16="http://schemas.microsoft.com/office/drawing/2014/main" id="{5DD28344-5D82-40DC-804F-2F294BCCE5AE}"/>
              </a:ext>
            </a:extLst>
          </p:cNvPr>
          <p:cNvPicPr>
            <a:picLocks noGrp="1" noChangeAspect="1"/>
          </p:cNvPicPr>
          <p:nvPr>
            <p:ph sz="half" idx="1"/>
          </p:nvPr>
        </p:nvPicPr>
        <p:blipFill rotWithShape="1">
          <a:blip r:embed="rId3"/>
          <a:srcRect l="657" t="2807" r="2653" b="8682"/>
          <a:stretch/>
        </p:blipFill>
        <p:spPr>
          <a:xfrm>
            <a:off x="2767496" y="682171"/>
            <a:ext cx="8424973" cy="5950858"/>
          </a:xfrm>
          <a:ln w="6350">
            <a:solidFill>
              <a:schemeClr val="bg1">
                <a:lumMod val="65000"/>
              </a:schemeClr>
            </a:solidFill>
          </a:ln>
        </p:spPr>
      </p:pic>
    </p:spTree>
    <p:extLst>
      <p:ext uri="{BB962C8B-B14F-4D97-AF65-F5344CB8AC3E}">
        <p14:creationId xmlns:p14="http://schemas.microsoft.com/office/powerpoint/2010/main" val="7024164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375DB-BDAC-4420-A984-49229A67B825}"/>
              </a:ext>
            </a:extLst>
          </p:cNvPr>
          <p:cNvSpPr>
            <a:spLocks noGrp="1"/>
          </p:cNvSpPr>
          <p:nvPr>
            <p:ph type="title"/>
          </p:nvPr>
        </p:nvSpPr>
        <p:spPr/>
        <p:txBody>
          <a:bodyPr/>
          <a:lstStyle/>
          <a:p>
            <a:r>
              <a:rPr lang="en-US" dirty="0"/>
              <a:t>Help and Technical Support</a:t>
            </a:r>
          </a:p>
        </p:txBody>
      </p:sp>
      <p:sp>
        <p:nvSpPr>
          <p:cNvPr id="3" name="Content Placeholder 2">
            <a:extLst>
              <a:ext uri="{FF2B5EF4-FFF2-40B4-BE49-F238E27FC236}">
                <a16:creationId xmlns:a16="http://schemas.microsoft.com/office/drawing/2014/main" id="{8E89F5F4-0496-4949-A4E7-5AB6CA129BCC}"/>
              </a:ext>
            </a:extLst>
          </p:cNvPr>
          <p:cNvSpPr>
            <a:spLocks noGrp="1"/>
          </p:cNvSpPr>
          <p:nvPr>
            <p:ph sz="half" idx="1"/>
          </p:nvPr>
        </p:nvSpPr>
        <p:spPr/>
        <p:txBody>
          <a:bodyPr/>
          <a:lstStyle/>
          <a:p>
            <a:r>
              <a:rPr lang="en-US" dirty="0"/>
              <a:t>Help Desk: </a:t>
            </a:r>
            <a:r>
              <a:rPr lang="en-US" dirty="0">
                <a:hlinkClick r:id="rId3"/>
              </a:rPr>
              <a:t>scs@epacdx.net</a:t>
            </a:r>
            <a:endParaRPr lang="en-US" dirty="0"/>
          </a:p>
          <a:p>
            <a:r>
              <a:rPr lang="en-US" dirty="0"/>
              <a:t>1-888-890-1995</a:t>
            </a:r>
          </a:p>
        </p:txBody>
      </p:sp>
      <p:cxnSp>
        <p:nvCxnSpPr>
          <p:cNvPr id="4" name="Straight Connector 3">
            <a:extLst>
              <a:ext uri="{FF2B5EF4-FFF2-40B4-BE49-F238E27FC236}">
                <a16:creationId xmlns:a16="http://schemas.microsoft.com/office/drawing/2014/main" id="{1F2643ED-DD9E-4FAB-91AF-05110DF293DD}"/>
              </a:ext>
            </a:extLst>
          </p:cNvPr>
          <p:cNvCxnSpPr>
            <a:cxnSpLocks/>
          </p:cNvCxnSpPr>
          <p:nvPr/>
        </p:nvCxnSpPr>
        <p:spPr>
          <a:xfrm>
            <a:off x="0" y="1246124"/>
            <a:ext cx="6342743"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5" name="Graphic 4" descr="Send">
            <a:extLst>
              <a:ext uri="{FF2B5EF4-FFF2-40B4-BE49-F238E27FC236}">
                <a16:creationId xmlns:a16="http://schemas.microsoft.com/office/drawing/2014/main" id="{0421A69C-899D-477E-A50A-0333A5216A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27368" y="3030339"/>
            <a:ext cx="1148754" cy="1148754"/>
          </a:xfrm>
          <a:prstGeom prst="rect">
            <a:avLst/>
          </a:prstGeom>
        </p:spPr>
      </p:pic>
      <p:pic>
        <p:nvPicPr>
          <p:cNvPr id="7" name="Graphic 6" descr="Smart Phone">
            <a:extLst>
              <a:ext uri="{FF2B5EF4-FFF2-40B4-BE49-F238E27FC236}">
                <a16:creationId xmlns:a16="http://schemas.microsoft.com/office/drawing/2014/main" id="{CAAAEF05-D660-4374-82E6-2151B93E92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28343" y="3147516"/>
            <a:ext cx="914400" cy="914400"/>
          </a:xfrm>
          <a:prstGeom prst="rect">
            <a:avLst/>
          </a:prstGeom>
        </p:spPr>
      </p:pic>
      <p:pic>
        <p:nvPicPr>
          <p:cNvPr id="9" name="Graphic 8" descr="Laptop">
            <a:extLst>
              <a:ext uri="{FF2B5EF4-FFF2-40B4-BE49-F238E27FC236}">
                <a16:creationId xmlns:a16="http://schemas.microsoft.com/office/drawing/2014/main" id="{31F75E30-5145-4FE7-BFB7-A61B4ABF06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94964" y="3147516"/>
            <a:ext cx="914400" cy="914400"/>
          </a:xfrm>
          <a:prstGeom prst="rect">
            <a:avLst/>
          </a:prstGeom>
        </p:spPr>
      </p:pic>
    </p:spTree>
    <p:extLst>
      <p:ext uri="{BB962C8B-B14F-4D97-AF65-F5344CB8AC3E}">
        <p14:creationId xmlns:p14="http://schemas.microsoft.com/office/powerpoint/2010/main" val="3268002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92025-2AD4-440B-BA70-C36DCA9CBB67}"/>
              </a:ext>
            </a:extLst>
          </p:cNvPr>
          <p:cNvSpPr>
            <a:spLocks noGrp="1"/>
          </p:cNvSpPr>
          <p:nvPr>
            <p:ph type="title"/>
          </p:nvPr>
        </p:nvSpPr>
        <p:spPr/>
        <p:txBody>
          <a:bodyPr/>
          <a:lstStyle/>
          <a:p>
            <a:r>
              <a:rPr lang="en-US" dirty="0"/>
              <a:t>Email Submission</a:t>
            </a:r>
          </a:p>
        </p:txBody>
      </p:sp>
      <p:sp>
        <p:nvSpPr>
          <p:cNvPr id="3" name="Content Placeholder 2">
            <a:extLst>
              <a:ext uri="{FF2B5EF4-FFF2-40B4-BE49-F238E27FC236}">
                <a16:creationId xmlns:a16="http://schemas.microsoft.com/office/drawing/2014/main" id="{0C37499C-9FBC-4F4E-8C19-8BAB35C482F2}"/>
              </a:ext>
            </a:extLst>
          </p:cNvPr>
          <p:cNvSpPr>
            <a:spLocks noGrp="1"/>
          </p:cNvSpPr>
          <p:nvPr>
            <p:ph sz="half" idx="1"/>
          </p:nvPr>
        </p:nvSpPr>
        <p:spPr/>
        <p:txBody>
          <a:bodyPr/>
          <a:lstStyle/>
          <a:p>
            <a:r>
              <a:rPr lang="en-US" dirty="0"/>
              <a:t>Complete the Risk and Resilience Assessment Certification Statement or Emergency Response Plan Certification Statement fillable pdf provided online at epa.gov/</a:t>
            </a:r>
            <a:r>
              <a:rPr lang="en-US" dirty="0" err="1"/>
              <a:t>waterresilience</a:t>
            </a:r>
            <a:r>
              <a:rPr lang="en-US" dirty="0"/>
              <a:t>. </a:t>
            </a:r>
          </a:p>
          <a:p>
            <a:r>
              <a:rPr lang="en-US" dirty="0"/>
              <a:t>Email statement to </a:t>
            </a:r>
            <a:r>
              <a:rPr lang="en-US" dirty="0">
                <a:hlinkClick r:id="rId3"/>
              </a:rPr>
              <a:t>awiasupport@epacdx.net</a:t>
            </a:r>
            <a:endParaRPr lang="en-US" dirty="0"/>
          </a:p>
          <a:p>
            <a:endParaRPr lang="en-US" dirty="0"/>
          </a:p>
        </p:txBody>
      </p:sp>
      <p:cxnSp>
        <p:nvCxnSpPr>
          <p:cNvPr id="4" name="Straight Connector 3">
            <a:extLst>
              <a:ext uri="{FF2B5EF4-FFF2-40B4-BE49-F238E27FC236}">
                <a16:creationId xmlns:a16="http://schemas.microsoft.com/office/drawing/2014/main" id="{96149051-2936-434A-9BAB-7D5D7E447EA2}"/>
              </a:ext>
            </a:extLst>
          </p:cNvPr>
          <p:cNvCxnSpPr>
            <a:cxnSpLocks/>
          </p:cNvCxnSpPr>
          <p:nvPr/>
        </p:nvCxnSpPr>
        <p:spPr>
          <a:xfrm>
            <a:off x="0" y="1246124"/>
            <a:ext cx="424797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7" name="Graphic 6" descr="Send">
            <a:extLst>
              <a:ext uri="{FF2B5EF4-FFF2-40B4-BE49-F238E27FC236}">
                <a16:creationId xmlns:a16="http://schemas.microsoft.com/office/drawing/2014/main" id="{E5945AF9-14C9-4E97-8B07-68513C8B93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75120" y="3594695"/>
            <a:ext cx="1148754" cy="1148754"/>
          </a:xfrm>
          <a:prstGeom prst="rect">
            <a:avLst/>
          </a:prstGeom>
        </p:spPr>
      </p:pic>
    </p:spTree>
    <p:extLst>
      <p:ext uri="{BB962C8B-B14F-4D97-AF65-F5344CB8AC3E}">
        <p14:creationId xmlns:p14="http://schemas.microsoft.com/office/powerpoint/2010/main" val="234291066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7C77E-8873-4E8F-88A2-957AFCF95EB2}"/>
              </a:ext>
            </a:extLst>
          </p:cNvPr>
          <p:cNvSpPr>
            <a:spLocks noGrp="1"/>
          </p:cNvSpPr>
          <p:nvPr>
            <p:ph type="title"/>
          </p:nvPr>
        </p:nvSpPr>
        <p:spPr/>
        <p:txBody>
          <a:bodyPr/>
          <a:lstStyle/>
          <a:p>
            <a:r>
              <a:rPr lang="en-US" dirty="0"/>
              <a:t>Certification Statement</a:t>
            </a:r>
          </a:p>
        </p:txBody>
      </p:sp>
      <p:sp>
        <p:nvSpPr>
          <p:cNvPr id="4" name="Slide Number Placeholder 3">
            <a:extLst>
              <a:ext uri="{FF2B5EF4-FFF2-40B4-BE49-F238E27FC236}">
                <a16:creationId xmlns:a16="http://schemas.microsoft.com/office/drawing/2014/main" id="{CBEF8AAB-67CB-4147-8CB6-D387DD0BA16D}"/>
              </a:ext>
            </a:extLst>
          </p:cNvPr>
          <p:cNvSpPr>
            <a:spLocks noGrp="1"/>
          </p:cNvSpPr>
          <p:nvPr>
            <p:ph type="sldNum" sz="quarter" idx="12"/>
          </p:nvPr>
        </p:nvSpPr>
        <p:spPr/>
        <p:txBody>
          <a:bodyPr/>
          <a:lstStyle/>
          <a:p>
            <a:fld id="{D57F1E4F-1CFF-5643-939E-217C01CDF565}" type="slidenum">
              <a:rPr lang="en-US" smtClean="0"/>
              <a:pPr/>
              <a:t>119</a:t>
            </a:fld>
            <a:endParaRPr lang="en-US" dirty="0"/>
          </a:p>
        </p:txBody>
      </p:sp>
      <p:pic>
        <p:nvPicPr>
          <p:cNvPr id="8" name="Picture 7" descr="A screenshot of a cell phone&#10;&#10;Description automatically generated">
            <a:extLst>
              <a:ext uri="{FF2B5EF4-FFF2-40B4-BE49-F238E27FC236}">
                <a16:creationId xmlns:a16="http://schemas.microsoft.com/office/drawing/2014/main" id="{3CCB651F-640E-4089-B43B-66BEA773D550}"/>
              </a:ext>
            </a:extLst>
          </p:cNvPr>
          <p:cNvPicPr>
            <a:picLocks noChangeAspect="1"/>
          </p:cNvPicPr>
          <p:nvPr/>
        </p:nvPicPr>
        <p:blipFill rotWithShape="1">
          <a:blip r:embed="rId3"/>
          <a:srcRect l="3903" t="1212" r="4371" b="3930"/>
          <a:stretch/>
        </p:blipFill>
        <p:spPr>
          <a:xfrm>
            <a:off x="5697414" y="1313646"/>
            <a:ext cx="4624754" cy="5525038"/>
          </a:xfrm>
          <a:prstGeom prst="rect">
            <a:avLst/>
          </a:prstGeom>
          <a:solidFill>
            <a:schemeClr val="bg1"/>
          </a:solidFill>
          <a:ln w="50800" cap="sq">
            <a:solidFill>
              <a:schemeClr val="bg1"/>
            </a:solidFill>
            <a:miter lim="800000"/>
          </a:ln>
        </p:spPr>
      </p:pic>
      <p:cxnSp>
        <p:nvCxnSpPr>
          <p:cNvPr id="5" name="Straight Connector 4">
            <a:extLst>
              <a:ext uri="{FF2B5EF4-FFF2-40B4-BE49-F238E27FC236}">
                <a16:creationId xmlns:a16="http://schemas.microsoft.com/office/drawing/2014/main" id="{B2AF4333-8FDA-41D7-B465-B0F76BD38094}"/>
              </a:ext>
            </a:extLst>
          </p:cNvPr>
          <p:cNvCxnSpPr>
            <a:cxnSpLocks/>
          </p:cNvCxnSpPr>
          <p:nvPr/>
        </p:nvCxnSpPr>
        <p:spPr>
          <a:xfrm>
            <a:off x="0" y="1246124"/>
            <a:ext cx="5457371"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309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DBE92-E3D5-4979-9823-EB30E27D243D}"/>
              </a:ext>
            </a:extLst>
          </p:cNvPr>
          <p:cNvSpPr>
            <a:spLocks noGrp="1"/>
          </p:cNvSpPr>
          <p:nvPr>
            <p:ph type="title"/>
          </p:nvPr>
        </p:nvSpPr>
        <p:spPr>
          <a:xfrm>
            <a:off x="571500" y="0"/>
            <a:ext cx="7150100" cy="1120140"/>
          </a:xfrm>
        </p:spPr>
        <p:txBody>
          <a:bodyPr/>
          <a:lstStyle/>
          <a:p>
            <a:r>
              <a:rPr lang="en-US" dirty="0">
                <a:solidFill>
                  <a:schemeClr val="bg2">
                    <a:lumMod val="50000"/>
                  </a:schemeClr>
                </a:solidFill>
              </a:rPr>
              <a:t>America’s Water Infrastructure Act of 2018: Section 2013</a:t>
            </a:r>
          </a:p>
        </p:txBody>
      </p:sp>
      <p:sp>
        <p:nvSpPr>
          <p:cNvPr id="3" name="Content Placeholder 2">
            <a:extLst>
              <a:ext uri="{FF2B5EF4-FFF2-40B4-BE49-F238E27FC236}">
                <a16:creationId xmlns:a16="http://schemas.microsoft.com/office/drawing/2014/main" id="{03BD1D4B-7BD2-40F4-BD05-F497EE531732}"/>
              </a:ext>
            </a:extLst>
          </p:cNvPr>
          <p:cNvSpPr>
            <a:spLocks noGrp="1"/>
          </p:cNvSpPr>
          <p:nvPr>
            <p:ph sz="half" idx="1"/>
          </p:nvPr>
        </p:nvSpPr>
        <p:spPr>
          <a:xfrm>
            <a:off x="3012864" y="1664330"/>
            <a:ext cx="8600016" cy="3880772"/>
          </a:xfrm>
        </p:spPr>
        <p:txBody>
          <a:bodyPr>
            <a:normAutofit/>
          </a:bodyPr>
          <a:lstStyle/>
          <a:p>
            <a:pPr>
              <a:buClr>
                <a:schemeClr val="tx1">
                  <a:lumMod val="65000"/>
                  <a:lumOff val="35000"/>
                </a:schemeClr>
              </a:buClr>
            </a:pPr>
            <a:r>
              <a:rPr lang="en-US" dirty="0"/>
              <a:t>Amends SDWA Section 1433.</a:t>
            </a:r>
          </a:p>
          <a:p>
            <a:pPr>
              <a:buClr>
                <a:schemeClr val="tx1">
                  <a:lumMod val="65000"/>
                  <a:lumOff val="35000"/>
                </a:schemeClr>
              </a:buClr>
            </a:pPr>
            <a:r>
              <a:rPr lang="en-US" dirty="0"/>
              <a:t>Initial risk and resilience assessment and emergency response plan completion and certification by set deadlines, based on utility service size.</a:t>
            </a:r>
          </a:p>
          <a:p>
            <a:pPr lvl="1">
              <a:buClr>
                <a:schemeClr val="tx1">
                  <a:lumMod val="65000"/>
                  <a:lumOff val="35000"/>
                </a:schemeClr>
              </a:buClr>
              <a:buFont typeface="Wingdings" panose="05000000000000000000" pitchFamily="2" charset="2"/>
              <a:buChar char="§"/>
            </a:pPr>
            <a:r>
              <a:rPr lang="en-US" dirty="0"/>
              <a:t>Includes malevolent acts and natural hazards.</a:t>
            </a:r>
          </a:p>
          <a:p>
            <a:pPr>
              <a:buClr>
                <a:schemeClr val="tx1">
                  <a:lumMod val="65000"/>
                  <a:lumOff val="35000"/>
                </a:schemeClr>
              </a:buClr>
            </a:pPr>
            <a:r>
              <a:rPr lang="en-US" dirty="0"/>
              <a:t>Utility must re-certify every 5 years.</a:t>
            </a:r>
          </a:p>
          <a:p>
            <a:pPr>
              <a:buClr>
                <a:schemeClr val="tx1">
                  <a:lumMod val="65000"/>
                  <a:lumOff val="35000"/>
                </a:schemeClr>
              </a:buClr>
            </a:pPr>
            <a:r>
              <a:rPr lang="en-US" dirty="0"/>
              <a:t>Required EPA to provide guidance to systems serving populations of 3,300 or less.</a:t>
            </a:r>
          </a:p>
          <a:p>
            <a:pPr>
              <a:buClr>
                <a:schemeClr val="tx1">
                  <a:lumMod val="65000"/>
                  <a:lumOff val="35000"/>
                </a:schemeClr>
              </a:buClr>
            </a:pPr>
            <a:r>
              <a:rPr lang="en-US" dirty="0"/>
              <a:t>EPA is the primary agency responsible for enforcing Section 1433.</a:t>
            </a:r>
          </a:p>
        </p:txBody>
      </p:sp>
      <p:cxnSp>
        <p:nvCxnSpPr>
          <p:cNvPr id="6" name="Straight Connector 5">
            <a:extLst>
              <a:ext uri="{FF2B5EF4-FFF2-40B4-BE49-F238E27FC236}">
                <a16:creationId xmlns:a16="http://schemas.microsoft.com/office/drawing/2014/main" id="{06C56E41-41C7-4AA1-9909-3D367E86CE46}"/>
              </a:ext>
            </a:extLst>
          </p:cNvPr>
          <p:cNvCxnSpPr>
            <a:cxnSpLocks/>
          </p:cNvCxnSpPr>
          <p:nvPr/>
        </p:nvCxnSpPr>
        <p:spPr>
          <a:xfrm>
            <a:off x="0" y="1246124"/>
            <a:ext cx="5925787"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883962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47CC9-D4D8-42F3-9DDD-5F9E61500BB4}"/>
              </a:ext>
            </a:extLst>
          </p:cNvPr>
          <p:cNvSpPr>
            <a:spLocks noGrp="1"/>
          </p:cNvSpPr>
          <p:nvPr>
            <p:ph type="title"/>
          </p:nvPr>
        </p:nvSpPr>
        <p:spPr/>
        <p:txBody>
          <a:bodyPr/>
          <a:lstStyle/>
          <a:p>
            <a:r>
              <a:rPr lang="en-US" dirty="0"/>
              <a:t>Mail Submission</a:t>
            </a:r>
          </a:p>
        </p:txBody>
      </p:sp>
      <p:sp>
        <p:nvSpPr>
          <p:cNvPr id="3" name="Content Placeholder 2">
            <a:extLst>
              <a:ext uri="{FF2B5EF4-FFF2-40B4-BE49-F238E27FC236}">
                <a16:creationId xmlns:a16="http://schemas.microsoft.com/office/drawing/2014/main" id="{8078B521-A3E5-4AF3-8658-2139E5D49527}"/>
              </a:ext>
            </a:extLst>
          </p:cNvPr>
          <p:cNvSpPr>
            <a:spLocks noGrp="1"/>
          </p:cNvSpPr>
          <p:nvPr>
            <p:ph sz="half" idx="1"/>
          </p:nvPr>
        </p:nvSpPr>
        <p:spPr/>
        <p:txBody>
          <a:bodyPr/>
          <a:lstStyle/>
          <a:p>
            <a:pPr>
              <a:buClr>
                <a:schemeClr val="accent6">
                  <a:lumMod val="75000"/>
                </a:schemeClr>
              </a:buClr>
            </a:pPr>
            <a:r>
              <a:rPr lang="en-US" dirty="0"/>
              <a:t>Complete the Risk and Resilience Assessment Certification Statement or Emergency Response Plan Certification Statement fillable pdf provided online at epa.gov/</a:t>
            </a:r>
            <a:r>
              <a:rPr lang="en-US" dirty="0" err="1"/>
              <a:t>waterresilience</a:t>
            </a:r>
            <a:r>
              <a:rPr lang="en-US" dirty="0"/>
              <a:t>. </a:t>
            </a:r>
          </a:p>
          <a:p>
            <a:pPr>
              <a:buClr>
                <a:schemeClr val="accent6">
                  <a:lumMod val="75000"/>
                </a:schemeClr>
              </a:buClr>
            </a:pPr>
            <a:r>
              <a:rPr lang="en-US" dirty="0"/>
              <a:t>Mail statement to the following address:</a:t>
            </a:r>
          </a:p>
          <a:p>
            <a:pPr marL="1828800" indent="-285750">
              <a:buNone/>
            </a:pPr>
            <a:r>
              <a:rPr lang="en-US" b="1" i="1" dirty="0"/>
              <a:t>	U.S. EPA Data Process Center</a:t>
            </a:r>
            <a:endParaRPr lang="en-US" dirty="0"/>
          </a:p>
          <a:p>
            <a:pPr marL="1828800" indent="-285750">
              <a:buNone/>
            </a:pPr>
            <a:r>
              <a:rPr lang="en-US" b="1" i="1" dirty="0"/>
              <a:t>	ATTN: AWIA</a:t>
            </a:r>
            <a:endParaRPr lang="en-US" dirty="0"/>
          </a:p>
          <a:p>
            <a:pPr marL="1828800" indent="-285750">
              <a:buNone/>
            </a:pPr>
            <a:r>
              <a:rPr lang="en-US" b="1" i="1" dirty="0"/>
              <a:t>	C/O CGI Federal</a:t>
            </a:r>
            <a:endParaRPr lang="en-US" dirty="0"/>
          </a:p>
          <a:p>
            <a:pPr marL="1828800" indent="-285750">
              <a:buNone/>
            </a:pPr>
            <a:r>
              <a:rPr lang="en-US" b="1" i="1" dirty="0"/>
              <a:t>	12601 Fair Lakes Circle</a:t>
            </a:r>
            <a:endParaRPr lang="en-US" dirty="0"/>
          </a:p>
          <a:p>
            <a:pPr marL="1828800" indent="-285750">
              <a:buNone/>
            </a:pPr>
            <a:r>
              <a:rPr lang="en-US" b="1" i="1" dirty="0"/>
              <a:t>	Fairfax, VA 22033</a:t>
            </a:r>
            <a:endParaRPr lang="en-US" dirty="0"/>
          </a:p>
          <a:p>
            <a:pPr marL="2293938" lvl="1"/>
            <a:endParaRPr lang="en-US" dirty="0"/>
          </a:p>
          <a:p>
            <a:endParaRPr lang="en-US" dirty="0"/>
          </a:p>
        </p:txBody>
      </p:sp>
      <p:cxnSp>
        <p:nvCxnSpPr>
          <p:cNvPr id="4" name="Straight Connector 3">
            <a:extLst>
              <a:ext uri="{FF2B5EF4-FFF2-40B4-BE49-F238E27FC236}">
                <a16:creationId xmlns:a16="http://schemas.microsoft.com/office/drawing/2014/main" id="{8952BD1E-456E-433A-8E61-869155A46D7F}"/>
              </a:ext>
            </a:extLst>
          </p:cNvPr>
          <p:cNvCxnSpPr>
            <a:cxnSpLocks/>
          </p:cNvCxnSpPr>
          <p:nvPr/>
        </p:nvCxnSpPr>
        <p:spPr>
          <a:xfrm>
            <a:off x="0" y="1246124"/>
            <a:ext cx="3947886"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6" name="Graphic 5" descr="Envelope">
            <a:extLst>
              <a:ext uri="{FF2B5EF4-FFF2-40B4-BE49-F238E27FC236}">
                <a16:creationId xmlns:a16="http://schemas.microsoft.com/office/drawing/2014/main" id="{E6DB0851-2970-4370-88A0-E58CB2ED39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685352">
            <a:off x="3385995" y="3589044"/>
            <a:ext cx="1205403" cy="1205403"/>
          </a:xfrm>
          <a:prstGeom prst="rect">
            <a:avLst/>
          </a:prstGeom>
        </p:spPr>
      </p:pic>
    </p:spTree>
    <p:extLst>
      <p:ext uri="{BB962C8B-B14F-4D97-AF65-F5344CB8AC3E}">
        <p14:creationId xmlns:p14="http://schemas.microsoft.com/office/powerpoint/2010/main" val="246723736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0F0F1-0EF6-4E72-9F42-0838485C6CCA}"/>
              </a:ext>
            </a:extLst>
          </p:cNvPr>
          <p:cNvSpPr>
            <a:spLocks noGrp="1"/>
          </p:cNvSpPr>
          <p:nvPr>
            <p:ph type="title"/>
          </p:nvPr>
        </p:nvSpPr>
        <p:spPr/>
        <p:txBody>
          <a:bodyPr/>
          <a:lstStyle/>
          <a:p>
            <a:r>
              <a:rPr lang="en-US" dirty="0"/>
              <a:t>Renewal &amp; Record Maintenance</a:t>
            </a:r>
          </a:p>
        </p:txBody>
      </p:sp>
      <p:sp>
        <p:nvSpPr>
          <p:cNvPr id="3" name="Content Placeholder 2">
            <a:extLst>
              <a:ext uri="{FF2B5EF4-FFF2-40B4-BE49-F238E27FC236}">
                <a16:creationId xmlns:a16="http://schemas.microsoft.com/office/drawing/2014/main" id="{BFA24108-6A1D-4339-A2B7-C8534E768990}"/>
              </a:ext>
            </a:extLst>
          </p:cNvPr>
          <p:cNvSpPr>
            <a:spLocks noGrp="1"/>
          </p:cNvSpPr>
          <p:nvPr>
            <p:ph sz="half" idx="1"/>
          </p:nvPr>
        </p:nvSpPr>
        <p:spPr>
          <a:xfrm>
            <a:off x="3017519" y="1664330"/>
            <a:ext cx="8811623" cy="3880772"/>
          </a:xfrm>
        </p:spPr>
        <p:txBody>
          <a:bodyPr>
            <a:normAutofit/>
          </a:bodyPr>
          <a:lstStyle/>
          <a:p>
            <a:r>
              <a:rPr lang="en-US" sz="2000" dirty="0"/>
              <a:t>Access to public (FOIABLE) – depends on the state</a:t>
            </a:r>
          </a:p>
          <a:p>
            <a:r>
              <a:rPr lang="en-US" sz="2000" dirty="0"/>
              <a:t>Retention time = 5 year</a:t>
            </a:r>
          </a:p>
          <a:p>
            <a:pPr lvl="1"/>
            <a:r>
              <a:rPr lang="en-US" sz="1800" dirty="0"/>
              <a:t>CWS must maintain a copy of the RA and ERP 5 years after the date it was certified.</a:t>
            </a:r>
          </a:p>
          <a:p>
            <a:endParaRPr lang="en-US" sz="2000" dirty="0"/>
          </a:p>
        </p:txBody>
      </p:sp>
      <p:cxnSp>
        <p:nvCxnSpPr>
          <p:cNvPr id="4" name="Straight Connector 3">
            <a:extLst>
              <a:ext uri="{FF2B5EF4-FFF2-40B4-BE49-F238E27FC236}">
                <a16:creationId xmlns:a16="http://schemas.microsoft.com/office/drawing/2014/main" id="{97DBC90C-B0F1-438E-B8C3-C5F9E9E5D839}"/>
              </a:ext>
            </a:extLst>
          </p:cNvPr>
          <p:cNvCxnSpPr>
            <a:cxnSpLocks/>
          </p:cNvCxnSpPr>
          <p:nvPr/>
        </p:nvCxnSpPr>
        <p:spPr>
          <a:xfrm>
            <a:off x="0" y="1246124"/>
            <a:ext cx="7141029"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7" name="Graphic 6" descr="Open folder">
            <a:extLst>
              <a:ext uri="{FF2B5EF4-FFF2-40B4-BE49-F238E27FC236}">
                <a16:creationId xmlns:a16="http://schemas.microsoft.com/office/drawing/2014/main" id="{981477F1-00DD-42A8-BA7B-AC74EDFFDE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3115" y="3581397"/>
            <a:ext cx="1179095" cy="1179095"/>
          </a:xfrm>
          <a:prstGeom prst="rect">
            <a:avLst/>
          </a:prstGeom>
        </p:spPr>
      </p:pic>
      <p:pic>
        <p:nvPicPr>
          <p:cNvPr id="9" name="Graphic 8" descr="Tools">
            <a:extLst>
              <a:ext uri="{FF2B5EF4-FFF2-40B4-BE49-F238E27FC236}">
                <a16:creationId xmlns:a16="http://schemas.microsoft.com/office/drawing/2014/main" id="{16C1F647-EB52-459A-BF35-F70ED25EEF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07538" y="3607073"/>
            <a:ext cx="1029094" cy="1029094"/>
          </a:xfrm>
          <a:prstGeom prst="rect">
            <a:avLst/>
          </a:prstGeom>
        </p:spPr>
      </p:pic>
    </p:spTree>
    <p:extLst>
      <p:ext uri="{BB962C8B-B14F-4D97-AF65-F5344CB8AC3E}">
        <p14:creationId xmlns:p14="http://schemas.microsoft.com/office/powerpoint/2010/main" val="78226880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EFAF5D83-B227-4F24-9AF5-854D37C7B9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Tree>
    <p:extLst>
      <p:ext uri="{BB962C8B-B14F-4D97-AF65-F5344CB8AC3E}">
        <p14:creationId xmlns:p14="http://schemas.microsoft.com/office/powerpoint/2010/main" val="245113808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F1186-F4DD-478B-BA15-C9FB669E3048}"/>
              </a:ext>
            </a:extLst>
          </p:cNvPr>
          <p:cNvSpPr>
            <a:spLocks noGrp="1"/>
          </p:cNvSpPr>
          <p:nvPr>
            <p:ph type="title"/>
          </p:nvPr>
        </p:nvSpPr>
        <p:spPr/>
        <p:txBody>
          <a:bodyPr/>
          <a:lstStyle/>
          <a:p>
            <a:r>
              <a:rPr lang="en-US" dirty="0"/>
              <a:t>QUESTION &amp; ANSWER</a:t>
            </a:r>
          </a:p>
        </p:txBody>
      </p:sp>
      <p:cxnSp>
        <p:nvCxnSpPr>
          <p:cNvPr id="4" name="Straight Connector 3">
            <a:extLst>
              <a:ext uri="{FF2B5EF4-FFF2-40B4-BE49-F238E27FC236}">
                <a16:creationId xmlns:a16="http://schemas.microsoft.com/office/drawing/2014/main" id="{8A7D71C5-10EE-45CF-8472-F37854947EA2}"/>
              </a:ext>
            </a:extLst>
          </p:cNvPr>
          <p:cNvCxnSpPr>
            <a:cxnSpLocks/>
          </p:cNvCxnSpPr>
          <p:nvPr/>
        </p:nvCxnSpPr>
        <p:spPr>
          <a:xfrm>
            <a:off x="862311" y="3253349"/>
            <a:ext cx="5204381"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686570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E219E-3E98-4F99-AD7D-41BA5ED8E6E0}"/>
              </a:ext>
            </a:extLst>
          </p:cNvPr>
          <p:cNvSpPr>
            <a:spLocks noGrp="1"/>
          </p:cNvSpPr>
          <p:nvPr>
            <p:ph type="title"/>
          </p:nvPr>
        </p:nvSpPr>
        <p:spPr/>
        <p:txBody>
          <a:bodyPr/>
          <a:lstStyle/>
          <a:p>
            <a:r>
              <a:rPr lang="en-US" dirty="0"/>
              <a:t>FAQs</a:t>
            </a:r>
          </a:p>
        </p:txBody>
      </p:sp>
      <p:sp>
        <p:nvSpPr>
          <p:cNvPr id="3" name="Content Placeholder 2">
            <a:extLst>
              <a:ext uri="{FF2B5EF4-FFF2-40B4-BE49-F238E27FC236}">
                <a16:creationId xmlns:a16="http://schemas.microsoft.com/office/drawing/2014/main" id="{CFD03BC7-77B9-4E37-91EB-E58299F0AA74}"/>
              </a:ext>
            </a:extLst>
          </p:cNvPr>
          <p:cNvSpPr>
            <a:spLocks noGrp="1"/>
          </p:cNvSpPr>
          <p:nvPr>
            <p:ph sz="half" idx="1"/>
          </p:nvPr>
        </p:nvSpPr>
        <p:spPr/>
        <p:txBody>
          <a:bodyPr>
            <a:normAutofit/>
          </a:bodyPr>
          <a:lstStyle/>
          <a:p>
            <a:pPr>
              <a:buClr>
                <a:schemeClr val="accent6">
                  <a:lumMod val="75000"/>
                </a:schemeClr>
              </a:buClr>
            </a:pPr>
            <a:r>
              <a:rPr lang="en-US" sz="2000" kern="0" dirty="0"/>
              <a:t>Will my information be protected? </a:t>
            </a:r>
            <a:r>
              <a:rPr lang="en-US" sz="2000" dirty="0"/>
              <a:t>b) Sensitive information.— </a:t>
            </a:r>
          </a:p>
          <a:p>
            <a:pPr>
              <a:buClr>
                <a:schemeClr val="accent6">
                  <a:lumMod val="75000"/>
                </a:schemeClr>
              </a:buClr>
            </a:pPr>
            <a:r>
              <a:rPr lang="en-US" sz="2000" dirty="0"/>
              <a:t>(1) PROTECTION FROM DISCLOSURE.—Information submitted to the Administrator of the Environmental Protection Agency pursuant to section 1433 of the Safe Drinking Water Act, as in effect on the day before the date of enactment of America’s Water Infrastructure Act of 2018, shall be protected from disclosure in accordance with the provisions of such section as in effect on such day.</a:t>
            </a:r>
          </a:p>
          <a:p>
            <a:pPr>
              <a:buClr>
                <a:schemeClr val="accent6">
                  <a:lumMod val="75000"/>
                </a:schemeClr>
              </a:buClr>
            </a:pPr>
            <a:r>
              <a:rPr lang="en-US" sz="2000" kern="0" dirty="0"/>
              <a:t>Do I need to send a copy of the RA or ERP? No, you only need to certify that you have completed them in accordance with the legal requirements.</a:t>
            </a:r>
          </a:p>
        </p:txBody>
      </p:sp>
      <p:cxnSp>
        <p:nvCxnSpPr>
          <p:cNvPr id="5" name="Straight Connector 4">
            <a:extLst>
              <a:ext uri="{FF2B5EF4-FFF2-40B4-BE49-F238E27FC236}">
                <a16:creationId xmlns:a16="http://schemas.microsoft.com/office/drawing/2014/main" id="{DE3D65FD-879D-42DB-81E5-06DED20CE672}"/>
              </a:ext>
            </a:extLst>
          </p:cNvPr>
          <p:cNvCxnSpPr>
            <a:cxnSpLocks/>
          </p:cNvCxnSpPr>
          <p:nvPr/>
        </p:nvCxnSpPr>
        <p:spPr>
          <a:xfrm>
            <a:off x="0" y="1246124"/>
            <a:ext cx="1758462"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93735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73A18-BF1D-4608-A684-927BE39B4543}"/>
              </a:ext>
            </a:extLst>
          </p:cNvPr>
          <p:cNvSpPr>
            <a:spLocks noGrp="1"/>
          </p:cNvSpPr>
          <p:nvPr>
            <p:ph type="title"/>
          </p:nvPr>
        </p:nvSpPr>
        <p:spPr/>
        <p:txBody>
          <a:bodyPr/>
          <a:lstStyle/>
          <a:p>
            <a:r>
              <a:rPr lang="en-US" dirty="0"/>
              <a:t>Third Party Standards</a:t>
            </a:r>
          </a:p>
        </p:txBody>
      </p:sp>
      <p:sp>
        <p:nvSpPr>
          <p:cNvPr id="3" name="Content Placeholder 2">
            <a:extLst>
              <a:ext uri="{FF2B5EF4-FFF2-40B4-BE49-F238E27FC236}">
                <a16:creationId xmlns:a16="http://schemas.microsoft.com/office/drawing/2014/main" id="{F1489449-B5AD-497E-8A6E-7438FCD503D3}"/>
              </a:ext>
            </a:extLst>
          </p:cNvPr>
          <p:cNvSpPr>
            <a:spLocks noGrp="1"/>
          </p:cNvSpPr>
          <p:nvPr>
            <p:ph sz="half" idx="1"/>
          </p:nvPr>
        </p:nvSpPr>
        <p:spPr/>
        <p:txBody>
          <a:bodyPr>
            <a:normAutofit/>
          </a:bodyPr>
          <a:lstStyle/>
          <a:p>
            <a:pPr>
              <a:spcAft>
                <a:spcPts val="1200"/>
              </a:spcAft>
              <a:buClr>
                <a:schemeClr val="accent6">
                  <a:lumMod val="75000"/>
                </a:schemeClr>
              </a:buClr>
            </a:pPr>
            <a:r>
              <a:rPr lang="en-US" kern="0" dirty="0"/>
              <a:t>EPA does not require water systems to use any designated standards, methods, or tools to conduct the RA or to prepare the ERP required under AWIA Section 2013.</a:t>
            </a:r>
          </a:p>
          <a:p>
            <a:pPr>
              <a:spcAft>
                <a:spcPts val="1200"/>
              </a:spcAft>
              <a:buClr>
                <a:schemeClr val="accent6">
                  <a:lumMod val="75000"/>
                </a:schemeClr>
              </a:buClr>
            </a:pPr>
            <a:r>
              <a:rPr lang="en-US" kern="0" dirty="0"/>
              <a:t>Water systems must conduct RAs and prepare ERPs in accordance with all the requirements of AWIA Sections 2013 requirements.</a:t>
            </a:r>
          </a:p>
          <a:p>
            <a:pPr>
              <a:spcAft>
                <a:spcPts val="1200"/>
              </a:spcAft>
              <a:buClr>
                <a:schemeClr val="accent6">
                  <a:lumMod val="75000"/>
                </a:schemeClr>
              </a:buClr>
            </a:pPr>
            <a:r>
              <a:rPr lang="en-US" kern="0" dirty="0"/>
              <a:t>Water systems may use any standards, methods, or tools that aid the water system in meeting the requirements of AWIA Sections 2013(a) and (b).</a:t>
            </a:r>
          </a:p>
          <a:p>
            <a:pPr>
              <a:spcAft>
                <a:spcPts val="1200"/>
              </a:spcAft>
              <a:buClr>
                <a:schemeClr val="accent6">
                  <a:lumMod val="75000"/>
                </a:schemeClr>
              </a:buClr>
            </a:pPr>
            <a:r>
              <a:rPr lang="en-US" kern="0" dirty="0"/>
              <a:t>Regardless of the use of any standard, method, or tool, the water system is responsible for ensuring that its risk and resilience assessment and ERP fully address all AWIA requirements.</a:t>
            </a:r>
          </a:p>
        </p:txBody>
      </p:sp>
      <p:cxnSp>
        <p:nvCxnSpPr>
          <p:cNvPr id="4" name="Straight Connector 3">
            <a:extLst>
              <a:ext uri="{FF2B5EF4-FFF2-40B4-BE49-F238E27FC236}">
                <a16:creationId xmlns:a16="http://schemas.microsoft.com/office/drawing/2014/main" id="{7F7E3F74-A65D-4F45-B641-0E88D1B7F837}"/>
              </a:ext>
            </a:extLst>
          </p:cNvPr>
          <p:cNvCxnSpPr>
            <a:cxnSpLocks/>
          </p:cNvCxnSpPr>
          <p:nvPr/>
        </p:nvCxnSpPr>
        <p:spPr>
          <a:xfrm>
            <a:off x="0" y="1246124"/>
            <a:ext cx="5099538"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156060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C86370-3FE7-47B0-89FD-D35940A45DF0}"/>
              </a:ext>
            </a:extLst>
          </p:cNvPr>
          <p:cNvSpPr>
            <a:spLocks noGrp="1"/>
          </p:cNvSpPr>
          <p:nvPr>
            <p:ph type="title"/>
          </p:nvPr>
        </p:nvSpPr>
        <p:spPr/>
        <p:txBody>
          <a:bodyPr/>
          <a:lstStyle/>
          <a:p>
            <a:r>
              <a:rPr lang="en-US" dirty="0"/>
              <a:t>AWIA Section 2018</a:t>
            </a:r>
          </a:p>
        </p:txBody>
      </p:sp>
      <p:sp>
        <p:nvSpPr>
          <p:cNvPr id="5" name="Text Placeholder 4">
            <a:extLst>
              <a:ext uri="{FF2B5EF4-FFF2-40B4-BE49-F238E27FC236}">
                <a16:creationId xmlns:a16="http://schemas.microsoft.com/office/drawing/2014/main" id="{EA5EE47C-455C-48C4-A89C-3C7D95F8463C}"/>
              </a:ext>
            </a:extLst>
          </p:cNvPr>
          <p:cNvSpPr>
            <a:spLocks noGrp="1"/>
          </p:cNvSpPr>
          <p:nvPr>
            <p:ph type="body" idx="1"/>
          </p:nvPr>
        </p:nvSpPr>
        <p:spPr>
          <a:xfrm>
            <a:off x="746144" y="3369208"/>
            <a:ext cx="8596668" cy="1712746"/>
          </a:xfrm>
        </p:spPr>
        <p:txBody>
          <a:bodyPr>
            <a:normAutofit/>
          </a:bodyPr>
          <a:lstStyle/>
          <a:p>
            <a:r>
              <a:rPr lang="en-US" sz="2800" spc="60" dirty="0">
                <a:solidFill>
                  <a:schemeClr val="tx1">
                    <a:lumMod val="65000"/>
                    <a:lumOff val="35000"/>
                  </a:schemeClr>
                </a:solidFill>
                <a:latin typeface="Gotham Book" pitchFamily="50" charset="0"/>
                <a:ea typeface="Cambria Math" panose="02040503050406030204" pitchFamily="18" charset="0"/>
                <a:cs typeface="Gotham Book" pitchFamily="50" charset="0"/>
              </a:rPr>
              <a:t>Section 5</a:t>
            </a:r>
          </a:p>
          <a:p>
            <a:endParaRPr lang="en-US" sz="2800" spc="60" dirty="0">
              <a:solidFill>
                <a:schemeClr val="tx1">
                  <a:lumMod val="65000"/>
                  <a:lumOff val="35000"/>
                </a:schemeClr>
              </a:solidFill>
              <a:latin typeface="Gotham Book" pitchFamily="50" charset="0"/>
              <a:ea typeface="Cambria Math" panose="02040503050406030204" pitchFamily="18" charset="0"/>
              <a:cs typeface="Gotham Book" pitchFamily="50" charset="0"/>
            </a:endParaRPr>
          </a:p>
          <a:p>
            <a:r>
              <a:rPr lang="en-US" sz="2800" spc="60" dirty="0">
                <a:solidFill>
                  <a:schemeClr val="tx1">
                    <a:lumMod val="65000"/>
                    <a:lumOff val="35000"/>
                  </a:schemeClr>
                </a:solidFill>
                <a:latin typeface="Gotham Book" pitchFamily="50" charset="0"/>
                <a:ea typeface="Cambria Math" panose="02040503050406030204" pitchFamily="18" charset="0"/>
                <a:cs typeface="Gotham Book" pitchFamily="50" charset="0"/>
              </a:rPr>
              <a:t>Background</a:t>
            </a:r>
          </a:p>
          <a:p>
            <a:endParaRPr lang="en-US" sz="2800" spc="60" dirty="0">
              <a:solidFill>
                <a:schemeClr val="tx1">
                  <a:lumMod val="65000"/>
                  <a:lumOff val="35000"/>
                </a:schemeClr>
              </a:solidFill>
              <a:latin typeface="Gotham Book" pitchFamily="50" charset="0"/>
              <a:ea typeface="Cambria Math" panose="02040503050406030204" pitchFamily="18" charset="0"/>
              <a:cs typeface="Gotham Book" pitchFamily="50" charset="0"/>
            </a:endParaRPr>
          </a:p>
          <a:p>
            <a:endParaRPr lang="en-US" dirty="0"/>
          </a:p>
        </p:txBody>
      </p:sp>
      <p:cxnSp>
        <p:nvCxnSpPr>
          <p:cNvPr id="6" name="Straight Connector 5">
            <a:extLst>
              <a:ext uri="{FF2B5EF4-FFF2-40B4-BE49-F238E27FC236}">
                <a16:creationId xmlns:a16="http://schemas.microsoft.com/office/drawing/2014/main" id="{5343D151-91BF-4E4C-8934-5A67D7A88E44}"/>
              </a:ext>
            </a:extLst>
          </p:cNvPr>
          <p:cNvCxnSpPr>
            <a:cxnSpLocks/>
          </p:cNvCxnSpPr>
          <p:nvPr/>
        </p:nvCxnSpPr>
        <p:spPr>
          <a:xfrm>
            <a:off x="853917" y="3253349"/>
            <a:ext cx="4712693"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95487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D7C0-C6A5-44D3-9420-1D0C4CB0D0BD}"/>
              </a:ext>
            </a:extLst>
          </p:cNvPr>
          <p:cNvSpPr>
            <a:spLocks noGrp="1"/>
          </p:cNvSpPr>
          <p:nvPr>
            <p:ph type="title"/>
          </p:nvPr>
        </p:nvSpPr>
        <p:spPr>
          <a:xfrm>
            <a:off x="548640" y="0"/>
            <a:ext cx="11643360" cy="1120140"/>
          </a:xfrm>
        </p:spPr>
        <p:txBody>
          <a:bodyPr/>
          <a:lstStyle/>
          <a:p>
            <a:r>
              <a:rPr lang="en-US" dirty="0"/>
              <a:t>Risks to Water Security &amp; Resilience</a:t>
            </a:r>
          </a:p>
        </p:txBody>
      </p:sp>
      <p:cxnSp>
        <p:nvCxnSpPr>
          <p:cNvPr id="4" name="Straight Connector 3">
            <a:extLst>
              <a:ext uri="{FF2B5EF4-FFF2-40B4-BE49-F238E27FC236}">
                <a16:creationId xmlns:a16="http://schemas.microsoft.com/office/drawing/2014/main" id="{8A68610E-45B8-4B84-92BD-41BA0DE11F7C}"/>
              </a:ext>
            </a:extLst>
          </p:cNvPr>
          <p:cNvCxnSpPr>
            <a:cxnSpLocks/>
          </p:cNvCxnSpPr>
          <p:nvPr/>
        </p:nvCxnSpPr>
        <p:spPr>
          <a:xfrm>
            <a:off x="0" y="1246124"/>
            <a:ext cx="8053754"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1C8165F7-24C1-43F9-8AB4-9307DB7E6885}"/>
              </a:ext>
            </a:extLst>
          </p:cNvPr>
          <p:cNvSpPr txBox="1">
            <a:spLocks/>
          </p:cNvSpPr>
          <p:nvPr/>
        </p:nvSpPr>
        <p:spPr>
          <a:xfrm>
            <a:off x="2769870" y="1397630"/>
            <a:ext cx="8526780" cy="388077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panose="05000000000000000000" pitchFamily="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panose="05000000000000000000" pitchFamily="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panose="05000000000000000000" pitchFamily="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panose="05000000000000000000" pitchFamily="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buClr>
                <a:schemeClr val="accent6">
                  <a:lumMod val="75000"/>
                </a:schemeClr>
              </a:buClr>
            </a:pPr>
            <a:r>
              <a:rPr lang="en-US" b="1" dirty="0"/>
              <a:t>Threats</a:t>
            </a:r>
          </a:p>
          <a:p>
            <a:pPr marL="457200" indent="-257175">
              <a:spcBef>
                <a:spcPts val="600"/>
              </a:spcBef>
              <a:buClr>
                <a:schemeClr val="accent6">
                  <a:lumMod val="75000"/>
                </a:schemeClr>
              </a:buClr>
            </a:pPr>
            <a:r>
              <a:rPr lang="en-US" dirty="0"/>
              <a:t>Terrorism</a:t>
            </a:r>
          </a:p>
          <a:p>
            <a:pPr marL="457200" indent="-257175">
              <a:spcBef>
                <a:spcPts val="600"/>
              </a:spcBef>
              <a:buClr>
                <a:schemeClr val="accent6">
                  <a:lumMod val="75000"/>
                </a:schemeClr>
              </a:buClr>
            </a:pPr>
            <a:r>
              <a:rPr lang="en-US" dirty="0"/>
              <a:t>Criminal activity</a:t>
            </a:r>
          </a:p>
          <a:p>
            <a:pPr marL="457200" indent="-257175">
              <a:spcBef>
                <a:spcPts val="600"/>
              </a:spcBef>
              <a:buClr>
                <a:schemeClr val="accent6">
                  <a:lumMod val="75000"/>
                </a:schemeClr>
              </a:buClr>
            </a:pPr>
            <a:r>
              <a:rPr lang="en-US" dirty="0"/>
              <a:t>Cyber attack</a:t>
            </a:r>
          </a:p>
          <a:p>
            <a:pPr marL="457200" indent="-257175">
              <a:spcBef>
                <a:spcPts val="600"/>
              </a:spcBef>
              <a:buClr>
                <a:schemeClr val="accent6">
                  <a:lumMod val="75000"/>
                </a:schemeClr>
              </a:buClr>
            </a:pPr>
            <a:r>
              <a:rPr lang="en-US" dirty="0">
                <a:solidFill>
                  <a:srgbClr val="FF0000"/>
                </a:solidFill>
              </a:rPr>
              <a:t>Spills/Releases</a:t>
            </a:r>
          </a:p>
          <a:p>
            <a:pPr marL="457200" indent="-257175">
              <a:spcBef>
                <a:spcPts val="600"/>
              </a:spcBef>
              <a:buClr>
                <a:schemeClr val="accent6">
                  <a:lumMod val="75000"/>
                </a:schemeClr>
              </a:buClr>
            </a:pPr>
            <a:r>
              <a:rPr lang="en-US" dirty="0"/>
              <a:t>Natural disasters</a:t>
            </a:r>
          </a:p>
          <a:p>
            <a:pPr marL="457200" indent="-257175">
              <a:spcBef>
                <a:spcPts val="600"/>
              </a:spcBef>
              <a:buClr>
                <a:schemeClr val="accent6">
                  <a:lumMod val="75000"/>
                </a:schemeClr>
              </a:buClr>
            </a:pPr>
            <a:r>
              <a:rPr lang="en-US" dirty="0"/>
              <a:t>Climate change</a:t>
            </a:r>
            <a:br>
              <a:rPr lang="en-US" dirty="0">
                <a:solidFill>
                  <a:schemeClr val="accent2">
                    <a:lumMod val="50000"/>
                  </a:schemeClr>
                </a:solidFill>
              </a:rPr>
            </a:br>
            <a:endParaRPr lang="en-US" dirty="0">
              <a:solidFill>
                <a:schemeClr val="accent2">
                  <a:lumMod val="50000"/>
                </a:schemeClr>
              </a:solidFill>
            </a:endParaRPr>
          </a:p>
          <a:p>
            <a:pPr marL="257175" indent="-257175">
              <a:spcBef>
                <a:spcPts val="600"/>
              </a:spcBef>
              <a:buClr>
                <a:schemeClr val="accent6">
                  <a:lumMod val="75000"/>
                </a:schemeClr>
              </a:buClr>
            </a:pPr>
            <a:r>
              <a:rPr lang="en-US" b="1" dirty="0"/>
              <a:t>Consequences</a:t>
            </a:r>
          </a:p>
          <a:p>
            <a:pPr marL="457200" indent="-257175">
              <a:spcBef>
                <a:spcPts val="600"/>
              </a:spcBef>
              <a:buClr>
                <a:schemeClr val="accent6">
                  <a:lumMod val="75000"/>
                </a:schemeClr>
              </a:buClr>
            </a:pPr>
            <a:r>
              <a:rPr lang="en-US" dirty="0">
                <a:solidFill>
                  <a:srgbClr val="FF0000"/>
                </a:solidFill>
              </a:rPr>
              <a:t>Water contamination</a:t>
            </a:r>
          </a:p>
          <a:p>
            <a:pPr marL="457200" indent="-257175">
              <a:spcBef>
                <a:spcPts val="600"/>
              </a:spcBef>
              <a:buClr>
                <a:schemeClr val="accent6">
                  <a:lumMod val="75000"/>
                </a:schemeClr>
              </a:buClr>
            </a:pPr>
            <a:r>
              <a:rPr lang="en-US" dirty="0"/>
              <a:t>Physical damage</a:t>
            </a:r>
          </a:p>
          <a:p>
            <a:pPr marL="457200" indent="-257175">
              <a:spcBef>
                <a:spcPts val="600"/>
              </a:spcBef>
              <a:buClr>
                <a:schemeClr val="accent6">
                  <a:lumMod val="75000"/>
                </a:schemeClr>
              </a:buClr>
            </a:pPr>
            <a:r>
              <a:rPr lang="en-US" dirty="0">
                <a:solidFill>
                  <a:srgbClr val="FF0000"/>
                </a:solidFill>
              </a:rPr>
              <a:t>Disruption in service</a:t>
            </a:r>
          </a:p>
        </p:txBody>
      </p:sp>
      <p:grpSp>
        <p:nvGrpSpPr>
          <p:cNvPr id="6" name="Group 5">
            <a:extLst>
              <a:ext uri="{FF2B5EF4-FFF2-40B4-BE49-F238E27FC236}">
                <a16:creationId xmlns:a16="http://schemas.microsoft.com/office/drawing/2014/main" id="{346658CE-6C22-4EB5-8D7D-B9FB9B3AFC18}"/>
              </a:ext>
            </a:extLst>
          </p:cNvPr>
          <p:cNvGrpSpPr/>
          <p:nvPr/>
        </p:nvGrpSpPr>
        <p:grpSpPr>
          <a:xfrm>
            <a:off x="6438743" y="1705707"/>
            <a:ext cx="4356746" cy="3437595"/>
            <a:chOff x="5625454" y="2358491"/>
            <a:chExt cx="3895294" cy="3155554"/>
          </a:xfrm>
        </p:grpSpPr>
        <p:pic>
          <p:nvPicPr>
            <p:cNvPr id="7" name="Picture 6" descr="2515-27_BrokenTarmac.jpg">
              <a:extLst>
                <a:ext uri="{FF2B5EF4-FFF2-40B4-BE49-F238E27FC236}">
                  <a16:creationId xmlns:a16="http://schemas.microsoft.com/office/drawing/2014/main" id="{102961CB-3047-4BFF-8BC2-83689BA416EE}"/>
                </a:ext>
              </a:extLst>
            </p:cNvPr>
            <p:cNvPicPr>
              <a:picLocks noChangeAspect="1"/>
            </p:cNvPicPr>
            <p:nvPr/>
          </p:nvPicPr>
          <p:blipFill>
            <a:blip r:embed="rId3" cstate="print"/>
            <a:stretch>
              <a:fillRect/>
            </a:stretch>
          </p:blipFill>
          <p:spPr>
            <a:xfrm rot="10800000" flipH="1" flipV="1">
              <a:off x="8444415" y="2611260"/>
              <a:ext cx="1076333" cy="72571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F3C9596-2462-4EC3-A7FE-69EF5342E7E5}"/>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4394" r="1749"/>
            <a:stretch/>
          </p:blipFill>
          <p:spPr>
            <a:xfrm rot="10800000" flipH="1" flipV="1">
              <a:off x="6848876" y="4538558"/>
              <a:ext cx="1463229" cy="975487"/>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893C7E1A-BA02-4C2F-8608-B54AC10D685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10800000" flipH="1" flipV="1">
              <a:off x="5647346" y="4546055"/>
              <a:ext cx="1091467" cy="72571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2BD3C934-2A3F-44F9-8273-07C473C8D68A}"/>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rot="10800000" flipH="1" flipV="1">
              <a:off x="8425062" y="4546055"/>
              <a:ext cx="1095680" cy="72571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C5A64635-0485-4CB6-9360-A6E166F281EF}"/>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l="4565" r="7234"/>
            <a:stretch/>
          </p:blipFill>
          <p:spPr>
            <a:xfrm rot="10800000" flipH="1" flipV="1">
              <a:off x="7795281" y="3556276"/>
              <a:ext cx="1151282" cy="767522"/>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A5C9580C-204E-49CF-A012-1AF60893043C}"/>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l="5041" r="4839"/>
            <a:stretch/>
          </p:blipFill>
          <p:spPr>
            <a:xfrm rot="10800000" flipH="1" flipV="1">
              <a:off x="5625454" y="2619190"/>
              <a:ext cx="1088564" cy="725709"/>
            </a:xfrm>
            <a:prstGeom prst="rect">
              <a:avLst/>
            </a:prstGeom>
            <a:ln>
              <a:noFill/>
            </a:ln>
            <a:effectLst>
              <a:outerShdw blurRad="292100" dist="139700" dir="2700000" algn="tl" rotWithShape="0">
                <a:srgbClr val="333333">
                  <a:alpha val="65000"/>
                </a:srgbClr>
              </a:outerShdw>
            </a:effectLst>
          </p:spPr>
        </p:pic>
        <p:pic>
          <p:nvPicPr>
            <p:cNvPr id="13" name="Picture 2">
              <a:extLst>
                <a:ext uri="{FF2B5EF4-FFF2-40B4-BE49-F238E27FC236}">
                  <a16:creationId xmlns:a16="http://schemas.microsoft.com/office/drawing/2014/main" id="{80E78D39-A469-4953-9B32-A1B7A7AD663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b="18813"/>
            <a:stretch>
              <a:fillRect/>
            </a:stretch>
          </p:blipFill>
          <p:spPr bwMode="auto">
            <a:xfrm>
              <a:off x="6856154" y="2358491"/>
              <a:ext cx="1473074" cy="983037"/>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EB87A1AE-D76A-42CC-802B-BEB0BF338065}"/>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267450" y="3549528"/>
              <a:ext cx="1124484" cy="785813"/>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57598799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D7C0-C6A5-44D3-9420-1D0C4CB0D0BD}"/>
              </a:ext>
            </a:extLst>
          </p:cNvPr>
          <p:cNvSpPr>
            <a:spLocks noGrp="1"/>
          </p:cNvSpPr>
          <p:nvPr>
            <p:ph type="title"/>
          </p:nvPr>
        </p:nvSpPr>
        <p:spPr>
          <a:xfrm>
            <a:off x="548640" y="0"/>
            <a:ext cx="5816991" cy="1120140"/>
          </a:xfrm>
        </p:spPr>
        <p:txBody>
          <a:bodyPr/>
          <a:lstStyle/>
          <a:p>
            <a:r>
              <a:rPr lang="en-US" dirty="0"/>
              <a:t>Overview of America’s Water Infrastructure Act</a:t>
            </a:r>
          </a:p>
        </p:txBody>
      </p:sp>
      <p:cxnSp>
        <p:nvCxnSpPr>
          <p:cNvPr id="4" name="Straight Connector 3">
            <a:extLst>
              <a:ext uri="{FF2B5EF4-FFF2-40B4-BE49-F238E27FC236}">
                <a16:creationId xmlns:a16="http://schemas.microsoft.com/office/drawing/2014/main" id="{8A68610E-45B8-4B84-92BD-41BA0DE11F7C}"/>
              </a:ext>
            </a:extLst>
          </p:cNvPr>
          <p:cNvCxnSpPr>
            <a:cxnSpLocks/>
          </p:cNvCxnSpPr>
          <p:nvPr/>
        </p:nvCxnSpPr>
        <p:spPr>
          <a:xfrm>
            <a:off x="0" y="1246124"/>
            <a:ext cx="5679831"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E135FA5F-959F-42DF-B8BC-3E871859A787}"/>
              </a:ext>
            </a:extLst>
          </p:cNvPr>
          <p:cNvSpPr txBox="1">
            <a:spLocks/>
          </p:cNvSpPr>
          <p:nvPr/>
        </p:nvSpPr>
        <p:spPr bwMode="auto">
          <a:xfrm>
            <a:off x="3099070" y="1428750"/>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154DA7"/>
                </a:solidFill>
                <a:latin typeface="+mn-lt"/>
                <a:ea typeface="+mn-ea"/>
                <a:cs typeface="+mn-cs"/>
              </a:defRPr>
            </a:lvl1pPr>
            <a:lvl2pPr marL="742950" indent="-285750" algn="l" rtl="0" eaLnBrk="0" fontAlgn="base" hangingPunct="0">
              <a:spcBef>
                <a:spcPct val="20000"/>
              </a:spcBef>
              <a:spcAft>
                <a:spcPct val="0"/>
              </a:spcAft>
              <a:buChar char="–"/>
              <a:defRPr sz="2000">
                <a:solidFill>
                  <a:srgbClr val="154DA7"/>
                </a:solidFill>
                <a:latin typeface="+mn-lt"/>
              </a:defRPr>
            </a:lvl2pPr>
            <a:lvl3pPr marL="1143000" indent="-228600" algn="l" rtl="0" eaLnBrk="0" fontAlgn="base" hangingPunct="0">
              <a:spcBef>
                <a:spcPct val="20000"/>
              </a:spcBef>
              <a:spcAft>
                <a:spcPct val="0"/>
              </a:spcAft>
              <a:buFont typeface="Tahoma" pitchFamily="34" charset="0"/>
              <a:buChar char="&gt;"/>
              <a:defRPr sz="2000">
                <a:solidFill>
                  <a:srgbClr val="154DA7"/>
                </a:solidFill>
                <a:latin typeface="+mn-lt"/>
              </a:defRPr>
            </a:lvl3pPr>
            <a:lvl4pPr marL="1600200" indent="-228600" algn="l" rtl="0" eaLnBrk="0" fontAlgn="base" hangingPunct="0">
              <a:spcBef>
                <a:spcPct val="20000"/>
              </a:spcBef>
              <a:spcAft>
                <a:spcPct val="0"/>
              </a:spcAft>
              <a:buChar char="»"/>
              <a:defRPr sz="2000">
                <a:solidFill>
                  <a:srgbClr val="154DA7"/>
                </a:solidFill>
                <a:latin typeface="+mn-lt"/>
              </a:defRPr>
            </a:lvl4pPr>
            <a:lvl5pPr marL="2057400" indent="-228600" algn="l" rtl="0" eaLnBrk="0" fontAlgn="base" hangingPunct="0">
              <a:spcBef>
                <a:spcPct val="20000"/>
              </a:spcBef>
              <a:spcAft>
                <a:spcPct val="0"/>
              </a:spcAft>
              <a:buFont typeface="Arial" charset="0"/>
              <a:buChar char="–"/>
              <a:defRPr sz="2000">
                <a:solidFill>
                  <a:srgbClr val="154DA7"/>
                </a:solidFill>
                <a:latin typeface="+mn-lt"/>
              </a:defRPr>
            </a:lvl5pPr>
            <a:lvl6pPr marL="2514600" indent="-228600" algn="l" rtl="0" fontAlgn="base">
              <a:spcBef>
                <a:spcPct val="20000"/>
              </a:spcBef>
              <a:spcAft>
                <a:spcPct val="0"/>
              </a:spcAft>
              <a:buFont typeface="Arial" charset="0"/>
              <a:buChar char="–"/>
              <a:defRPr sz="2000">
                <a:solidFill>
                  <a:srgbClr val="154DA7"/>
                </a:solidFill>
                <a:latin typeface="+mn-lt"/>
              </a:defRPr>
            </a:lvl6pPr>
            <a:lvl7pPr marL="2971800" indent="-228600" algn="l" rtl="0" fontAlgn="base">
              <a:spcBef>
                <a:spcPct val="20000"/>
              </a:spcBef>
              <a:spcAft>
                <a:spcPct val="0"/>
              </a:spcAft>
              <a:buFont typeface="Arial" charset="0"/>
              <a:buChar char="–"/>
              <a:defRPr sz="2000">
                <a:solidFill>
                  <a:srgbClr val="154DA7"/>
                </a:solidFill>
                <a:latin typeface="+mn-lt"/>
              </a:defRPr>
            </a:lvl7pPr>
            <a:lvl8pPr marL="3429000" indent="-228600" algn="l" rtl="0" fontAlgn="base">
              <a:spcBef>
                <a:spcPct val="20000"/>
              </a:spcBef>
              <a:spcAft>
                <a:spcPct val="0"/>
              </a:spcAft>
              <a:buFont typeface="Arial" charset="0"/>
              <a:buChar char="–"/>
              <a:defRPr sz="2000">
                <a:solidFill>
                  <a:srgbClr val="154DA7"/>
                </a:solidFill>
                <a:latin typeface="+mn-lt"/>
              </a:defRPr>
            </a:lvl8pPr>
            <a:lvl9pPr marL="3886200" indent="-228600" algn="l" rtl="0" fontAlgn="base">
              <a:spcBef>
                <a:spcPct val="20000"/>
              </a:spcBef>
              <a:spcAft>
                <a:spcPct val="0"/>
              </a:spcAft>
              <a:buFont typeface="Arial" charset="0"/>
              <a:buChar char="–"/>
              <a:defRPr sz="2000">
                <a:solidFill>
                  <a:srgbClr val="154DA7"/>
                </a:solidFill>
                <a:latin typeface="+mn-lt"/>
              </a:defRPr>
            </a:lvl9pPr>
          </a:lstStyle>
          <a:p>
            <a:pPr>
              <a:buClr>
                <a:schemeClr val="accent6">
                  <a:lumMod val="75000"/>
                </a:schemeClr>
              </a:buClr>
              <a:buSzPct val="80000"/>
              <a:buFont typeface="Wingdings" panose="05000000000000000000" pitchFamily="2" charset="2"/>
              <a:buChar char="§"/>
              <a:defRPr/>
            </a:pPr>
            <a:r>
              <a:rPr lang="en-US" altLang="en-US" sz="2000" kern="0" dirty="0">
                <a:solidFill>
                  <a:schemeClr val="tx1">
                    <a:lumMod val="75000"/>
                    <a:lumOff val="25000"/>
                  </a:schemeClr>
                </a:solidFill>
              </a:rPr>
              <a:t>Sec 2005: Drinking water resilience and sustainability grant program</a:t>
            </a:r>
          </a:p>
          <a:p>
            <a:pPr>
              <a:buClr>
                <a:schemeClr val="accent6">
                  <a:lumMod val="75000"/>
                </a:schemeClr>
              </a:buClr>
              <a:buSzPct val="80000"/>
              <a:buFont typeface="Wingdings" panose="05000000000000000000" pitchFamily="2" charset="2"/>
              <a:buChar char="§"/>
              <a:defRPr/>
            </a:pPr>
            <a:r>
              <a:rPr lang="en-US" altLang="en-US" sz="2000" kern="0" dirty="0">
                <a:solidFill>
                  <a:schemeClr val="tx1">
                    <a:lumMod val="75000"/>
                    <a:lumOff val="25000"/>
                  </a:schemeClr>
                </a:solidFill>
              </a:rPr>
              <a:t>Sec 2007: Innovative water technology grant program</a:t>
            </a:r>
          </a:p>
          <a:p>
            <a:pPr>
              <a:buClr>
                <a:schemeClr val="accent6">
                  <a:lumMod val="75000"/>
                </a:schemeClr>
              </a:buClr>
              <a:buSzPct val="80000"/>
              <a:buFont typeface="Wingdings" panose="05000000000000000000" pitchFamily="2" charset="2"/>
              <a:buChar char="§"/>
              <a:defRPr/>
            </a:pPr>
            <a:r>
              <a:rPr lang="en-US" altLang="en-US" sz="2000" kern="0" dirty="0">
                <a:solidFill>
                  <a:schemeClr val="tx1">
                    <a:lumMod val="75000"/>
                    <a:lumOff val="25000"/>
                  </a:schemeClr>
                </a:solidFill>
              </a:rPr>
              <a:t>Sec 2008: Improved consumer confidence reports</a:t>
            </a:r>
          </a:p>
          <a:p>
            <a:pPr>
              <a:buClr>
                <a:schemeClr val="accent6">
                  <a:lumMod val="75000"/>
                </a:schemeClr>
              </a:buClr>
              <a:buSzPct val="80000"/>
              <a:buFont typeface="Wingdings" panose="05000000000000000000" pitchFamily="2" charset="2"/>
              <a:buChar char="§"/>
              <a:defRPr/>
            </a:pPr>
            <a:r>
              <a:rPr lang="en-US" altLang="en-US" sz="2000" kern="0" dirty="0">
                <a:solidFill>
                  <a:schemeClr val="tx1">
                    <a:lumMod val="75000"/>
                    <a:lumOff val="25000"/>
                  </a:schemeClr>
                </a:solidFill>
              </a:rPr>
              <a:t>Sec 2012: Asset management</a:t>
            </a:r>
          </a:p>
          <a:p>
            <a:pPr>
              <a:buClr>
                <a:schemeClr val="accent6">
                  <a:lumMod val="75000"/>
                </a:schemeClr>
              </a:buClr>
              <a:buSzPct val="80000"/>
              <a:buFont typeface="Wingdings" panose="05000000000000000000" pitchFamily="2" charset="2"/>
              <a:buChar char="§"/>
              <a:defRPr/>
            </a:pPr>
            <a:r>
              <a:rPr lang="en-US" altLang="en-US" sz="2000" b="1" kern="0" dirty="0">
                <a:solidFill>
                  <a:schemeClr val="tx1">
                    <a:lumMod val="75000"/>
                    <a:lumOff val="25000"/>
                  </a:schemeClr>
                </a:solidFill>
              </a:rPr>
              <a:t>Sec 2013: Community water system risk and resilience</a:t>
            </a:r>
          </a:p>
          <a:p>
            <a:pPr>
              <a:buClr>
                <a:schemeClr val="accent6">
                  <a:lumMod val="75000"/>
                </a:schemeClr>
              </a:buClr>
              <a:buSzPct val="80000"/>
              <a:buFont typeface="Wingdings" panose="05000000000000000000" pitchFamily="2" charset="2"/>
              <a:buChar char="§"/>
              <a:defRPr/>
            </a:pPr>
            <a:r>
              <a:rPr lang="en-US" altLang="en-US" sz="2000" kern="0" dirty="0">
                <a:solidFill>
                  <a:schemeClr val="tx1">
                    <a:lumMod val="75000"/>
                    <a:lumOff val="25000"/>
                  </a:schemeClr>
                </a:solidFill>
              </a:rPr>
              <a:t>Sec 2014: Authorization for grants for State programs</a:t>
            </a:r>
          </a:p>
          <a:p>
            <a:pPr>
              <a:buClr>
                <a:schemeClr val="accent6">
                  <a:lumMod val="75000"/>
                </a:schemeClr>
              </a:buClr>
              <a:buSzPct val="80000"/>
              <a:buFont typeface="Wingdings" panose="05000000000000000000" pitchFamily="2" charset="2"/>
              <a:buChar char="§"/>
              <a:defRPr/>
            </a:pPr>
            <a:r>
              <a:rPr lang="en-US" altLang="en-US" sz="2000" kern="0" dirty="0">
                <a:solidFill>
                  <a:schemeClr val="tx1">
                    <a:lumMod val="75000"/>
                    <a:lumOff val="25000"/>
                  </a:schemeClr>
                </a:solidFill>
              </a:rPr>
              <a:t>Sec 2015: State revolving loan funds</a:t>
            </a:r>
          </a:p>
          <a:p>
            <a:pPr>
              <a:buClr>
                <a:schemeClr val="accent6">
                  <a:lumMod val="75000"/>
                </a:schemeClr>
              </a:buClr>
              <a:buSzPct val="80000"/>
              <a:buFont typeface="Wingdings" panose="05000000000000000000" pitchFamily="2" charset="2"/>
              <a:buChar char="§"/>
              <a:defRPr/>
            </a:pPr>
            <a:r>
              <a:rPr lang="en-US" altLang="en-US" sz="2000" b="1" kern="0" dirty="0">
                <a:solidFill>
                  <a:schemeClr val="tx1">
                    <a:lumMod val="75000"/>
                    <a:lumOff val="25000"/>
                  </a:schemeClr>
                </a:solidFill>
              </a:rPr>
              <a:t>Sec 2018: Source water</a:t>
            </a:r>
          </a:p>
          <a:p>
            <a:pPr>
              <a:buClr>
                <a:schemeClr val="accent6">
                  <a:lumMod val="75000"/>
                </a:schemeClr>
              </a:buClr>
              <a:buSzPct val="80000"/>
              <a:buFont typeface="Wingdings" panose="05000000000000000000" pitchFamily="2" charset="2"/>
              <a:buChar char="§"/>
              <a:defRPr/>
            </a:pPr>
            <a:r>
              <a:rPr lang="en-US" altLang="en-US" sz="2000" kern="0" dirty="0">
                <a:solidFill>
                  <a:schemeClr val="tx1">
                    <a:lumMod val="75000"/>
                    <a:lumOff val="25000"/>
                  </a:schemeClr>
                </a:solidFill>
              </a:rPr>
              <a:t>Sec 2020: Assistance for areas affected by natural 			disasters</a:t>
            </a:r>
          </a:p>
        </p:txBody>
      </p:sp>
    </p:spTree>
    <p:extLst>
      <p:ext uri="{BB962C8B-B14F-4D97-AF65-F5344CB8AC3E}">
        <p14:creationId xmlns:p14="http://schemas.microsoft.com/office/powerpoint/2010/main" val="397970794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D7C0-C6A5-44D3-9420-1D0C4CB0D0BD}"/>
              </a:ext>
            </a:extLst>
          </p:cNvPr>
          <p:cNvSpPr>
            <a:spLocks noGrp="1"/>
          </p:cNvSpPr>
          <p:nvPr>
            <p:ph type="title"/>
          </p:nvPr>
        </p:nvSpPr>
        <p:spPr>
          <a:xfrm>
            <a:off x="548640" y="0"/>
            <a:ext cx="11643360" cy="1120140"/>
          </a:xfrm>
        </p:spPr>
        <p:txBody>
          <a:bodyPr/>
          <a:lstStyle/>
          <a:p>
            <a:r>
              <a:rPr lang="en-US" dirty="0"/>
              <a:t>AWIA Section 2018: Source Water</a:t>
            </a:r>
          </a:p>
        </p:txBody>
      </p:sp>
      <p:sp>
        <p:nvSpPr>
          <p:cNvPr id="5" name="Content Placeholder 2">
            <a:extLst>
              <a:ext uri="{FF2B5EF4-FFF2-40B4-BE49-F238E27FC236}">
                <a16:creationId xmlns:a16="http://schemas.microsoft.com/office/drawing/2014/main" id="{4553DBDA-05A6-4480-9898-93CE6527D4CE}"/>
              </a:ext>
            </a:extLst>
          </p:cNvPr>
          <p:cNvSpPr txBox="1">
            <a:spLocks/>
          </p:cNvSpPr>
          <p:nvPr/>
        </p:nvSpPr>
        <p:spPr bwMode="auto">
          <a:xfrm>
            <a:off x="2387840" y="1616734"/>
            <a:ext cx="8407130" cy="36245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154DA7"/>
                </a:solidFill>
                <a:latin typeface="+mn-lt"/>
                <a:ea typeface="+mn-ea"/>
                <a:cs typeface="+mn-cs"/>
              </a:defRPr>
            </a:lvl1pPr>
            <a:lvl2pPr marL="742950" indent="-285750" algn="l" rtl="0" eaLnBrk="0" fontAlgn="base" hangingPunct="0">
              <a:spcBef>
                <a:spcPct val="20000"/>
              </a:spcBef>
              <a:spcAft>
                <a:spcPct val="0"/>
              </a:spcAft>
              <a:buChar char="–"/>
              <a:defRPr sz="2000">
                <a:solidFill>
                  <a:srgbClr val="154DA7"/>
                </a:solidFill>
                <a:latin typeface="+mn-lt"/>
              </a:defRPr>
            </a:lvl2pPr>
            <a:lvl3pPr marL="1143000" indent="-228600" algn="l" rtl="0" eaLnBrk="0" fontAlgn="base" hangingPunct="0">
              <a:spcBef>
                <a:spcPct val="20000"/>
              </a:spcBef>
              <a:spcAft>
                <a:spcPct val="0"/>
              </a:spcAft>
              <a:buFont typeface="Tahoma" pitchFamily="34" charset="0"/>
              <a:buChar char="&gt;"/>
              <a:defRPr sz="2000">
                <a:solidFill>
                  <a:srgbClr val="154DA7"/>
                </a:solidFill>
                <a:latin typeface="+mn-lt"/>
              </a:defRPr>
            </a:lvl3pPr>
            <a:lvl4pPr marL="1600200" indent="-228600" algn="l" rtl="0" eaLnBrk="0" fontAlgn="base" hangingPunct="0">
              <a:spcBef>
                <a:spcPct val="20000"/>
              </a:spcBef>
              <a:spcAft>
                <a:spcPct val="0"/>
              </a:spcAft>
              <a:buChar char="»"/>
              <a:defRPr sz="2000">
                <a:solidFill>
                  <a:srgbClr val="154DA7"/>
                </a:solidFill>
                <a:latin typeface="+mn-lt"/>
              </a:defRPr>
            </a:lvl4pPr>
            <a:lvl5pPr marL="2057400" indent="-228600" algn="l" rtl="0" eaLnBrk="0" fontAlgn="base" hangingPunct="0">
              <a:spcBef>
                <a:spcPct val="20000"/>
              </a:spcBef>
              <a:spcAft>
                <a:spcPct val="0"/>
              </a:spcAft>
              <a:buFont typeface="Arial" charset="0"/>
              <a:buChar char="–"/>
              <a:defRPr sz="2000">
                <a:solidFill>
                  <a:srgbClr val="154DA7"/>
                </a:solidFill>
                <a:latin typeface="+mn-lt"/>
              </a:defRPr>
            </a:lvl5pPr>
            <a:lvl6pPr marL="2514600" indent="-228600" algn="l" rtl="0" fontAlgn="base">
              <a:spcBef>
                <a:spcPct val="20000"/>
              </a:spcBef>
              <a:spcAft>
                <a:spcPct val="0"/>
              </a:spcAft>
              <a:buFont typeface="Arial" charset="0"/>
              <a:buChar char="–"/>
              <a:defRPr sz="2000">
                <a:solidFill>
                  <a:srgbClr val="154DA7"/>
                </a:solidFill>
                <a:latin typeface="+mn-lt"/>
              </a:defRPr>
            </a:lvl6pPr>
            <a:lvl7pPr marL="2971800" indent="-228600" algn="l" rtl="0" fontAlgn="base">
              <a:spcBef>
                <a:spcPct val="20000"/>
              </a:spcBef>
              <a:spcAft>
                <a:spcPct val="0"/>
              </a:spcAft>
              <a:buFont typeface="Arial" charset="0"/>
              <a:buChar char="–"/>
              <a:defRPr sz="2000">
                <a:solidFill>
                  <a:srgbClr val="154DA7"/>
                </a:solidFill>
                <a:latin typeface="+mn-lt"/>
              </a:defRPr>
            </a:lvl7pPr>
            <a:lvl8pPr marL="3429000" indent="-228600" algn="l" rtl="0" fontAlgn="base">
              <a:spcBef>
                <a:spcPct val="20000"/>
              </a:spcBef>
              <a:spcAft>
                <a:spcPct val="0"/>
              </a:spcAft>
              <a:buFont typeface="Arial" charset="0"/>
              <a:buChar char="–"/>
              <a:defRPr sz="2000">
                <a:solidFill>
                  <a:srgbClr val="154DA7"/>
                </a:solidFill>
                <a:latin typeface="+mn-lt"/>
              </a:defRPr>
            </a:lvl8pPr>
            <a:lvl9pPr marL="3886200" indent="-228600" algn="l" rtl="0" fontAlgn="base">
              <a:spcBef>
                <a:spcPct val="20000"/>
              </a:spcBef>
              <a:spcAft>
                <a:spcPct val="0"/>
              </a:spcAft>
              <a:buFont typeface="Arial" charset="0"/>
              <a:buChar char="–"/>
              <a:defRPr sz="2000">
                <a:solidFill>
                  <a:srgbClr val="154DA7"/>
                </a:solidFill>
                <a:latin typeface="+mn-lt"/>
              </a:defRPr>
            </a:lvl9pPr>
          </a:lstStyle>
          <a:p>
            <a:pPr defTabSz="914400">
              <a:buClr>
                <a:schemeClr val="accent6">
                  <a:lumMod val="75000"/>
                </a:schemeClr>
              </a:buClr>
              <a:buSzPct val="80000"/>
              <a:buFont typeface="Wingdings" panose="05000000000000000000" pitchFamily="2" charset="2"/>
              <a:buChar char="§"/>
              <a:defRPr/>
            </a:pPr>
            <a:r>
              <a:rPr lang="en-US" altLang="en-US" sz="2000" kern="0" dirty="0">
                <a:solidFill>
                  <a:schemeClr val="tx1">
                    <a:lumMod val="75000"/>
                    <a:lumOff val="25000"/>
                  </a:schemeClr>
                </a:solidFill>
              </a:rPr>
              <a:t>Amends the Emergency Planning and Community Right to Know Act (EPCRA).</a:t>
            </a:r>
          </a:p>
          <a:p>
            <a:pPr defTabSz="914400">
              <a:buClr>
                <a:schemeClr val="accent6">
                  <a:lumMod val="75000"/>
                </a:schemeClr>
              </a:buClr>
              <a:buSzPct val="80000"/>
              <a:buFont typeface="Wingdings" panose="05000000000000000000" pitchFamily="2" charset="2"/>
              <a:buChar char="§"/>
              <a:defRPr/>
            </a:pPr>
            <a:r>
              <a:rPr lang="en-US" altLang="en-US" sz="2000" kern="0" dirty="0">
                <a:solidFill>
                  <a:schemeClr val="tx1">
                    <a:lumMod val="75000"/>
                    <a:lumOff val="25000"/>
                  </a:schemeClr>
                </a:solidFill>
              </a:rPr>
              <a:t>Intended to mitigate risk of source water contamination.</a:t>
            </a:r>
          </a:p>
          <a:p>
            <a:pPr defTabSz="914400">
              <a:buClr>
                <a:schemeClr val="accent6">
                  <a:lumMod val="75000"/>
                </a:schemeClr>
              </a:buClr>
              <a:buSzPct val="80000"/>
              <a:buFont typeface="Wingdings" panose="05000000000000000000" pitchFamily="2" charset="2"/>
              <a:buChar char="§"/>
              <a:defRPr/>
            </a:pPr>
            <a:r>
              <a:rPr lang="en-US" altLang="en-US" sz="2000" kern="0" dirty="0">
                <a:solidFill>
                  <a:schemeClr val="tx1">
                    <a:lumMod val="75000"/>
                    <a:lumOff val="25000"/>
                  </a:schemeClr>
                </a:solidFill>
              </a:rPr>
              <a:t>Motivated by several recent source water contamination incidents, such as the MCHM spill into the Elk River in Charleston, WV in 2014.</a:t>
            </a:r>
          </a:p>
          <a:p>
            <a:pPr lvl="1" indent="-342900">
              <a:buClr>
                <a:schemeClr val="accent6">
                  <a:lumMod val="75000"/>
                </a:schemeClr>
              </a:buClr>
              <a:buSzPct val="80000"/>
              <a:buFont typeface="Wingdings" panose="05000000000000000000" pitchFamily="2" charset="2"/>
              <a:buChar char="§"/>
              <a:defRPr/>
            </a:pPr>
            <a:r>
              <a:rPr lang="en-US" altLang="en-US" sz="1800" kern="0" dirty="0">
                <a:solidFill>
                  <a:schemeClr val="tx1">
                    <a:lumMod val="75000"/>
                    <a:lumOff val="25000"/>
                  </a:schemeClr>
                </a:solidFill>
              </a:rPr>
              <a:t>“Do Not Use” order in place for 10 days.</a:t>
            </a:r>
          </a:p>
          <a:p>
            <a:pPr lvl="1" indent="-342900">
              <a:buClr>
                <a:schemeClr val="accent6">
                  <a:lumMod val="75000"/>
                </a:schemeClr>
              </a:buClr>
              <a:buSzPct val="80000"/>
              <a:buFont typeface="Wingdings" panose="05000000000000000000" pitchFamily="2" charset="2"/>
              <a:buChar char="§"/>
              <a:defRPr/>
            </a:pPr>
            <a:r>
              <a:rPr lang="en-US" altLang="en-US" sz="1800" kern="0" dirty="0">
                <a:solidFill>
                  <a:schemeClr val="tx1">
                    <a:lumMod val="75000"/>
                    <a:lumOff val="25000"/>
                  </a:schemeClr>
                </a:solidFill>
              </a:rPr>
              <a:t>369 individuals sought medical care at hospital </a:t>
            </a:r>
            <a:r>
              <a:rPr lang="en-US" altLang="en-US" sz="1800" kern="0" dirty="0" err="1">
                <a:solidFill>
                  <a:schemeClr val="tx1">
                    <a:lumMod val="75000"/>
                    <a:lumOff val="25000"/>
                  </a:schemeClr>
                </a:solidFill>
              </a:rPr>
              <a:t>EDs.</a:t>
            </a:r>
            <a:endParaRPr lang="en-US" altLang="en-US" sz="1800" kern="0" dirty="0">
              <a:solidFill>
                <a:schemeClr val="tx1">
                  <a:lumMod val="75000"/>
                  <a:lumOff val="25000"/>
                </a:schemeClr>
              </a:solidFill>
            </a:endParaRPr>
          </a:p>
          <a:p>
            <a:pPr lvl="1" indent="-342900">
              <a:buClr>
                <a:schemeClr val="accent6">
                  <a:lumMod val="75000"/>
                </a:schemeClr>
              </a:buClr>
              <a:buSzPct val="80000"/>
              <a:buFont typeface="Wingdings" panose="05000000000000000000" pitchFamily="2" charset="2"/>
              <a:buChar char="§"/>
              <a:defRPr/>
            </a:pPr>
            <a:r>
              <a:rPr lang="en-US" altLang="en-US" sz="1800" kern="0" dirty="0">
                <a:solidFill>
                  <a:schemeClr val="tx1">
                    <a:lumMod val="75000"/>
                    <a:lumOff val="25000"/>
                  </a:schemeClr>
                </a:solidFill>
              </a:rPr>
              <a:t>Financial cost of incident was more than $72M.</a:t>
            </a:r>
          </a:p>
          <a:p>
            <a:pPr lvl="1" indent="-342900">
              <a:buFontTx/>
              <a:buChar char="•"/>
              <a:defRPr/>
            </a:pPr>
            <a:endParaRPr lang="en-US" altLang="en-US" sz="1800" kern="0" dirty="0">
              <a:solidFill>
                <a:schemeClr val="tx1"/>
              </a:solidFill>
            </a:endParaRPr>
          </a:p>
        </p:txBody>
      </p:sp>
      <p:cxnSp>
        <p:nvCxnSpPr>
          <p:cNvPr id="9" name="Straight Connector 8">
            <a:extLst>
              <a:ext uri="{FF2B5EF4-FFF2-40B4-BE49-F238E27FC236}">
                <a16:creationId xmlns:a16="http://schemas.microsoft.com/office/drawing/2014/main" id="{CF4E3363-5D3C-4471-9C07-3BE7AD3A992D}"/>
              </a:ext>
            </a:extLst>
          </p:cNvPr>
          <p:cNvCxnSpPr>
            <a:cxnSpLocks/>
          </p:cNvCxnSpPr>
          <p:nvPr/>
        </p:nvCxnSpPr>
        <p:spPr>
          <a:xfrm>
            <a:off x="0" y="1246124"/>
            <a:ext cx="7596554"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2CA1EC3-E255-4031-AC20-8CCEE1870829}"/>
              </a:ext>
            </a:extLst>
          </p:cNvPr>
          <p:cNvSpPr/>
          <p:nvPr/>
        </p:nvSpPr>
        <p:spPr>
          <a:xfrm>
            <a:off x="3130062" y="5292969"/>
            <a:ext cx="7227276" cy="633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C7F035F-CCBB-45DB-8B9E-1194284F7AE7}"/>
              </a:ext>
            </a:extLst>
          </p:cNvPr>
          <p:cNvGrpSpPr/>
          <p:nvPr/>
        </p:nvGrpSpPr>
        <p:grpSpPr>
          <a:xfrm>
            <a:off x="2867758" y="4569003"/>
            <a:ext cx="7470132" cy="1972471"/>
            <a:chOff x="2867758" y="4609309"/>
            <a:chExt cx="6379597" cy="1684518"/>
          </a:xfrm>
        </p:grpSpPr>
        <p:pic>
          <p:nvPicPr>
            <p:cNvPr id="6" name="Picture 5" descr="WV Tanks 2.jpg">
              <a:extLst>
                <a:ext uri="{FF2B5EF4-FFF2-40B4-BE49-F238E27FC236}">
                  <a16:creationId xmlns:a16="http://schemas.microsoft.com/office/drawing/2014/main" id="{57582967-9D39-4964-A75E-5B0B6D869561}"/>
                </a:ext>
              </a:extLst>
            </p:cNvPr>
            <p:cNvPicPr>
              <a:picLocks noChangeAspect="1"/>
            </p:cNvPicPr>
            <p:nvPr/>
          </p:nvPicPr>
          <p:blipFill>
            <a:blip r:embed="rId3" cstate="print"/>
            <a:stretch>
              <a:fillRect/>
            </a:stretch>
          </p:blipFill>
          <p:spPr>
            <a:xfrm>
              <a:off x="2867758" y="4639465"/>
              <a:ext cx="2217188" cy="1654362"/>
            </a:xfrm>
            <a:prstGeom prst="rect">
              <a:avLst/>
            </a:prstGeom>
          </p:spPr>
        </p:pic>
        <p:pic>
          <p:nvPicPr>
            <p:cNvPr id="7" name="Picture 6" descr="WV Water Distribution.jpg">
              <a:extLst>
                <a:ext uri="{FF2B5EF4-FFF2-40B4-BE49-F238E27FC236}">
                  <a16:creationId xmlns:a16="http://schemas.microsoft.com/office/drawing/2014/main" id="{230D9A43-784B-4AAE-985E-9C52867647BC}"/>
                </a:ext>
              </a:extLst>
            </p:cNvPr>
            <p:cNvPicPr>
              <a:picLocks noChangeAspect="1"/>
            </p:cNvPicPr>
            <p:nvPr/>
          </p:nvPicPr>
          <p:blipFill>
            <a:blip r:embed="rId4" cstate="print"/>
            <a:stretch>
              <a:fillRect/>
            </a:stretch>
          </p:blipFill>
          <p:spPr>
            <a:xfrm>
              <a:off x="7063196" y="4609309"/>
              <a:ext cx="2184159" cy="1636011"/>
            </a:xfrm>
            <a:prstGeom prst="rect">
              <a:avLst/>
            </a:prstGeom>
          </p:spPr>
        </p:pic>
      </p:grpSp>
      <p:pic>
        <p:nvPicPr>
          <p:cNvPr id="8" name="Picture 7">
            <a:extLst>
              <a:ext uri="{FF2B5EF4-FFF2-40B4-BE49-F238E27FC236}">
                <a16:creationId xmlns:a16="http://schemas.microsoft.com/office/drawing/2014/main" id="{6386446D-BF55-47F1-B955-68D8432EC7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0760" y="4586591"/>
            <a:ext cx="1224103" cy="1789002"/>
          </a:xfrm>
          <a:prstGeom prst="rect">
            <a:avLst/>
          </a:prstGeom>
        </p:spPr>
      </p:pic>
    </p:spTree>
    <p:extLst>
      <p:ext uri="{BB962C8B-B14F-4D97-AF65-F5344CB8AC3E}">
        <p14:creationId xmlns:p14="http://schemas.microsoft.com/office/powerpoint/2010/main" val="1021050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E80A8-92EF-41D5-B2D0-1E831E9E07A6}"/>
              </a:ext>
            </a:extLst>
          </p:cNvPr>
          <p:cNvSpPr>
            <a:spLocks noGrp="1"/>
          </p:cNvSpPr>
          <p:nvPr>
            <p:ph type="title"/>
          </p:nvPr>
        </p:nvSpPr>
        <p:spPr>
          <a:xfrm>
            <a:off x="551542" y="59738"/>
            <a:ext cx="7561943" cy="1120140"/>
          </a:xfrm>
        </p:spPr>
        <p:txBody>
          <a:bodyPr>
            <a:normAutofit/>
          </a:bodyPr>
          <a:lstStyle/>
          <a:p>
            <a:pPr marL="0" indent="0"/>
            <a:r>
              <a:rPr lang="en-US" sz="2800" i="1" dirty="0"/>
              <a:t>Are You a Community Water System Serving a Population &gt;3,300?</a:t>
            </a:r>
            <a:endParaRPr lang="en-US" sz="2800" dirty="0"/>
          </a:p>
        </p:txBody>
      </p:sp>
      <p:pic>
        <p:nvPicPr>
          <p:cNvPr id="5" name="Picture Placeholder 15" descr="A picture containing clipart&#10;&#10;Description generated with very high confidence">
            <a:extLst>
              <a:ext uri="{FF2B5EF4-FFF2-40B4-BE49-F238E27FC236}">
                <a16:creationId xmlns:a16="http://schemas.microsoft.com/office/drawing/2014/main" id="{CD80498F-3A6B-438D-9A23-46D1905060DD}"/>
              </a:ext>
            </a:extLst>
          </p:cNvPr>
          <p:cNvPicPr>
            <a:picLocks noChangeAspect="1"/>
          </p:cNvPicPr>
          <p:nvPr/>
        </p:nvPicPr>
        <p:blipFill>
          <a:blip r:embed="rId3">
            <a:extLst>
              <a:ext uri="{837473B0-CC2E-450A-ABE3-18F120FF3D39}">
                <a1611:picAttrSrcUrl xmlns:a1611="http://schemas.microsoft.com/office/drawing/2016/11/main" r:id="rId4"/>
              </a:ext>
            </a:extLst>
          </a:blip>
          <a:srcRect l="24782" r="24782"/>
          <a:stretch>
            <a:fillRect/>
          </a:stretch>
        </p:blipFill>
        <p:spPr>
          <a:xfrm>
            <a:off x="5545572" y="1927016"/>
            <a:ext cx="2424452" cy="3003968"/>
          </a:xfrm>
          <a:prstGeom prst="rect">
            <a:avLst/>
          </a:prstGeom>
        </p:spPr>
      </p:pic>
      <p:cxnSp>
        <p:nvCxnSpPr>
          <p:cNvPr id="4" name="Straight Connector 3">
            <a:extLst>
              <a:ext uri="{FF2B5EF4-FFF2-40B4-BE49-F238E27FC236}">
                <a16:creationId xmlns:a16="http://schemas.microsoft.com/office/drawing/2014/main" id="{77F8B3A7-7759-42D5-84A6-AF6E6D8ECF5C}"/>
              </a:ext>
            </a:extLst>
          </p:cNvPr>
          <p:cNvCxnSpPr>
            <a:cxnSpLocks/>
          </p:cNvCxnSpPr>
          <p:nvPr/>
        </p:nvCxnSpPr>
        <p:spPr>
          <a:xfrm>
            <a:off x="0" y="1246124"/>
            <a:ext cx="7213600"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3960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D7C0-C6A5-44D3-9420-1D0C4CB0D0BD}"/>
              </a:ext>
            </a:extLst>
          </p:cNvPr>
          <p:cNvSpPr>
            <a:spLocks noGrp="1"/>
          </p:cNvSpPr>
          <p:nvPr>
            <p:ph type="title"/>
          </p:nvPr>
        </p:nvSpPr>
        <p:spPr/>
        <p:txBody>
          <a:bodyPr/>
          <a:lstStyle/>
          <a:p>
            <a:r>
              <a:rPr lang="en-US" dirty="0"/>
              <a:t>Overview of EPCRA</a:t>
            </a:r>
          </a:p>
        </p:txBody>
      </p:sp>
      <p:cxnSp>
        <p:nvCxnSpPr>
          <p:cNvPr id="4" name="Straight Connector 3">
            <a:extLst>
              <a:ext uri="{FF2B5EF4-FFF2-40B4-BE49-F238E27FC236}">
                <a16:creationId xmlns:a16="http://schemas.microsoft.com/office/drawing/2014/main" id="{8A68610E-45B8-4B84-92BD-41BA0DE11F7C}"/>
              </a:ext>
            </a:extLst>
          </p:cNvPr>
          <p:cNvCxnSpPr>
            <a:cxnSpLocks/>
          </p:cNvCxnSpPr>
          <p:nvPr/>
        </p:nvCxnSpPr>
        <p:spPr>
          <a:xfrm>
            <a:off x="0" y="1250453"/>
            <a:ext cx="4783015"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BE22C903-555A-4935-9BA8-6C07BD656335}"/>
              </a:ext>
            </a:extLst>
          </p:cNvPr>
          <p:cNvSpPr txBox="1">
            <a:spLocks/>
          </p:cNvSpPr>
          <p:nvPr/>
        </p:nvSpPr>
        <p:spPr bwMode="auto">
          <a:xfrm>
            <a:off x="2391507" y="1758609"/>
            <a:ext cx="5504330" cy="54989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154DA7"/>
                </a:solidFill>
                <a:latin typeface="+mn-lt"/>
                <a:ea typeface="+mn-ea"/>
                <a:cs typeface="+mn-cs"/>
              </a:defRPr>
            </a:lvl1pPr>
            <a:lvl2pPr marL="742950" indent="-285750" algn="l" rtl="0" eaLnBrk="0" fontAlgn="base" hangingPunct="0">
              <a:spcBef>
                <a:spcPct val="20000"/>
              </a:spcBef>
              <a:spcAft>
                <a:spcPct val="0"/>
              </a:spcAft>
              <a:buChar char="–"/>
              <a:defRPr sz="2000">
                <a:solidFill>
                  <a:srgbClr val="154DA7"/>
                </a:solidFill>
                <a:latin typeface="+mn-lt"/>
              </a:defRPr>
            </a:lvl2pPr>
            <a:lvl3pPr marL="1143000" indent="-228600" algn="l" rtl="0" eaLnBrk="0" fontAlgn="base" hangingPunct="0">
              <a:spcBef>
                <a:spcPct val="20000"/>
              </a:spcBef>
              <a:spcAft>
                <a:spcPct val="0"/>
              </a:spcAft>
              <a:buFont typeface="Tahoma" pitchFamily="34" charset="0"/>
              <a:buChar char="&gt;"/>
              <a:defRPr sz="2000">
                <a:solidFill>
                  <a:srgbClr val="154DA7"/>
                </a:solidFill>
                <a:latin typeface="+mn-lt"/>
              </a:defRPr>
            </a:lvl3pPr>
            <a:lvl4pPr marL="1600200" indent="-228600" algn="l" rtl="0" eaLnBrk="0" fontAlgn="base" hangingPunct="0">
              <a:spcBef>
                <a:spcPct val="20000"/>
              </a:spcBef>
              <a:spcAft>
                <a:spcPct val="0"/>
              </a:spcAft>
              <a:buChar char="»"/>
              <a:defRPr sz="2000">
                <a:solidFill>
                  <a:srgbClr val="154DA7"/>
                </a:solidFill>
                <a:latin typeface="+mn-lt"/>
              </a:defRPr>
            </a:lvl4pPr>
            <a:lvl5pPr marL="2057400" indent="-228600" algn="l" rtl="0" eaLnBrk="0" fontAlgn="base" hangingPunct="0">
              <a:spcBef>
                <a:spcPct val="20000"/>
              </a:spcBef>
              <a:spcAft>
                <a:spcPct val="0"/>
              </a:spcAft>
              <a:buFont typeface="Arial" charset="0"/>
              <a:buChar char="–"/>
              <a:defRPr sz="2000">
                <a:solidFill>
                  <a:srgbClr val="154DA7"/>
                </a:solidFill>
                <a:latin typeface="+mn-lt"/>
              </a:defRPr>
            </a:lvl5pPr>
            <a:lvl6pPr marL="2514600" indent="-228600" algn="l" rtl="0" fontAlgn="base">
              <a:spcBef>
                <a:spcPct val="20000"/>
              </a:spcBef>
              <a:spcAft>
                <a:spcPct val="0"/>
              </a:spcAft>
              <a:buFont typeface="Arial" charset="0"/>
              <a:buChar char="–"/>
              <a:defRPr sz="2000">
                <a:solidFill>
                  <a:srgbClr val="154DA7"/>
                </a:solidFill>
                <a:latin typeface="+mn-lt"/>
              </a:defRPr>
            </a:lvl6pPr>
            <a:lvl7pPr marL="2971800" indent="-228600" algn="l" rtl="0" fontAlgn="base">
              <a:spcBef>
                <a:spcPct val="20000"/>
              </a:spcBef>
              <a:spcAft>
                <a:spcPct val="0"/>
              </a:spcAft>
              <a:buFont typeface="Arial" charset="0"/>
              <a:buChar char="–"/>
              <a:defRPr sz="2000">
                <a:solidFill>
                  <a:srgbClr val="154DA7"/>
                </a:solidFill>
                <a:latin typeface="+mn-lt"/>
              </a:defRPr>
            </a:lvl7pPr>
            <a:lvl8pPr marL="3429000" indent="-228600" algn="l" rtl="0" fontAlgn="base">
              <a:spcBef>
                <a:spcPct val="20000"/>
              </a:spcBef>
              <a:spcAft>
                <a:spcPct val="0"/>
              </a:spcAft>
              <a:buFont typeface="Arial" charset="0"/>
              <a:buChar char="–"/>
              <a:defRPr sz="2000">
                <a:solidFill>
                  <a:srgbClr val="154DA7"/>
                </a:solidFill>
                <a:latin typeface="+mn-lt"/>
              </a:defRPr>
            </a:lvl8pPr>
            <a:lvl9pPr marL="3886200" indent="-228600" algn="l" rtl="0" fontAlgn="base">
              <a:spcBef>
                <a:spcPct val="20000"/>
              </a:spcBef>
              <a:spcAft>
                <a:spcPct val="0"/>
              </a:spcAft>
              <a:buFont typeface="Arial" charset="0"/>
              <a:buChar char="–"/>
              <a:defRPr sz="2000">
                <a:solidFill>
                  <a:srgbClr val="154DA7"/>
                </a:solidFill>
                <a:latin typeface="+mn-lt"/>
              </a:defRPr>
            </a:lvl9pPr>
          </a:lstStyle>
          <a:p>
            <a:pPr defTabSz="914400">
              <a:spcBef>
                <a:spcPts val="0"/>
              </a:spcBef>
              <a:spcAft>
                <a:spcPts val="300"/>
              </a:spcAft>
              <a:buClr>
                <a:schemeClr val="accent6">
                  <a:lumMod val="75000"/>
                </a:schemeClr>
              </a:buClr>
              <a:buSzPct val="80000"/>
              <a:buFont typeface="Wingdings" panose="05000000000000000000" pitchFamily="2" charset="2"/>
              <a:buChar char="§"/>
              <a:defRPr/>
            </a:pPr>
            <a:r>
              <a:rPr lang="en-US" altLang="en-US" sz="2000" kern="0" dirty="0">
                <a:solidFill>
                  <a:schemeClr val="tx1">
                    <a:lumMod val="75000"/>
                    <a:lumOff val="25000"/>
                  </a:schemeClr>
                </a:solidFill>
              </a:rPr>
              <a:t>EPCRA was created to help communities plan for chemical emergencies</a:t>
            </a:r>
          </a:p>
          <a:p>
            <a:pPr defTabSz="914400">
              <a:spcBef>
                <a:spcPts val="0"/>
              </a:spcBef>
              <a:spcAft>
                <a:spcPts val="300"/>
              </a:spcAft>
              <a:buClr>
                <a:schemeClr val="accent6">
                  <a:lumMod val="75000"/>
                </a:schemeClr>
              </a:buClr>
              <a:buSzPct val="80000"/>
              <a:buFont typeface="Wingdings" panose="05000000000000000000" pitchFamily="2" charset="2"/>
              <a:buChar char="§"/>
              <a:defRPr/>
            </a:pPr>
            <a:r>
              <a:rPr lang="en-US" altLang="en-US" sz="2000" kern="0" dirty="0">
                <a:solidFill>
                  <a:schemeClr val="tx1">
                    <a:lumMod val="75000"/>
                    <a:lumOff val="25000"/>
                  </a:schemeClr>
                </a:solidFill>
              </a:rPr>
              <a:t>EPCRA regulates facilities that store or handle hazardous chemicals above threshold planning quantities</a:t>
            </a:r>
          </a:p>
          <a:p>
            <a:pPr>
              <a:spcBef>
                <a:spcPts val="0"/>
              </a:spcBef>
              <a:spcAft>
                <a:spcPts val="300"/>
              </a:spcAft>
              <a:buClr>
                <a:schemeClr val="accent6">
                  <a:lumMod val="75000"/>
                </a:schemeClr>
              </a:buClr>
              <a:buSzPct val="80000"/>
              <a:buFont typeface="Wingdings" panose="05000000000000000000" pitchFamily="2" charset="2"/>
              <a:buChar char="§"/>
              <a:defRPr/>
            </a:pPr>
            <a:r>
              <a:rPr lang="en-US" altLang="en-US" sz="2000" kern="0" dirty="0">
                <a:solidFill>
                  <a:schemeClr val="tx1">
                    <a:lumMod val="75000"/>
                    <a:lumOff val="25000"/>
                  </a:schemeClr>
                </a:solidFill>
              </a:rPr>
              <a:t>EPCRA administration and oversight:</a:t>
            </a:r>
          </a:p>
          <a:p>
            <a:pPr lvl="1">
              <a:spcBef>
                <a:spcPts val="0"/>
              </a:spcBef>
              <a:spcAft>
                <a:spcPts val="300"/>
              </a:spcAft>
              <a:buClr>
                <a:schemeClr val="accent6">
                  <a:lumMod val="75000"/>
                </a:schemeClr>
              </a:buClr>
              <a:buSzPct val="80000"/>
              <a:buFont typeface="Wingdings" panose="05000000000000000000" pitchFamily="2" charset="2"/>
              <a:buChar char="§"/>
              <a:defRPr/>
            </a:pPr>
            <a:r>
              <a:rPr lang="en-US" altLang="en-US" sz="1800" kern="0" dirty="0">
                <a:solidFill>
                  <a:schemeClr val="tx1">
                    <a:lumMod val="75000"/>
                    <a:lumOff val="25000"/>
                  </a:schemeClr>
                </a:solidFill>
              </a:rPr>
              <a:t>U.S. EPA Office of Emergency Management</a:t>
            </a:r>
          </a:p>
          <a:p>
            <a:pPr lvl="1">
              <a:spcBef>
                <a:spcPts val="0"/>
              </a:spcBef>
              <a:spcAft>
                <a:spcPts val="300"/>
              </a:spcAft>
              <a:buClr>
                <a:schemeClr val="accent6">
                  <a:lumMod val="75000"/>
                </a:schemeClr>
              </a:buClr>
              <a:buSzPct val="80000"/>
              <a:buFont typeface="Wingdings" panose="05000000000000000000" pitchFamily="2" charset="2"/>
              <a:buChar char="§"/>
              <a:defRPr/>
            </a:pPr>
            <a:r>
              <a:rPr lang="en-US" altLang="en-US" sz="1800" kern="0" dirty="0">
                <a:solidFill>
                  <a:schemeClr val="tx1">
                    <a:lumMod val="75000"/>
                    <a:lumOff val="25000"/>
                  </a:schemeClr>
                </a:solidFill>
              </a:rPr>
              <a:t>State Emergency Response Commissions (SERCs)</a:t>
            </a:r>
          </a:p>
          <a:p>
            <a:pPr lvl="1">
              <a:spcBef>
                <a:spcPts val="0"/>
              </a:spcBef>
              <a:spcAft>
                <a:spcPts val="300"/>
              </a:spcAft>
              <a:buClr>
                <a:schemeClr val="accent6">
                  <a:lumMod val="75000"/>
                </a:schemeClr>
              </a:buClr>
              <a:buSzPct val="80000"/>
              <a:buFont typeface="Wingdings" panose="05000000000000000000" pitchFamily="2" charset="2"/>
              <a:buChar char="§"/>
              <a:defRPr/>
            </a:pPr>
            <a:r>
              <a:rPr lang="en-US" altLang="en-US" sz="1800" kern="0" dirty="0">
                <a:solidFill>
                  <a:schemeClr val="tx1">
                    <a:lumMod val="75000"/>
                    <a:lumOff val="25000"/>
                  </a:schemeClr>
                </a:solidFill>
              </a:rPr>
              <a:t>Local Emergency Planning Committees (LEPCs)</a:t>
            </a:r>
          </a:p>
        </p:txBody>
      </p:sp>
      <p:pic>
        <p:nvPicPr>
          <p:cNvPr id="6" name="Picture 5">
            <a:extLst>
              <a:ext uri="{FF2B5EF4-FFF2-40B4-BE49-F238E27FC236}">
                <a16:creationId xmlns:a16="http://schemas.microsoft.com/office/drawing/2014/main" id="{940F1511-F21D-463B-B803-DD638935C2AA}"/>
              </a:ext>
            </a:extLst>
          </p:cNvPr>
          <p:cNvPicPr>
            <a:picLocks noChangeAspect="1"/>
          </p:cNvPicPr>
          <p:nvPr/>
        </p:nvPicPr>
        <p:blipFill rotWithShape="1">
          <a:blip r:embed="rId3"/>
          <a:srcRect l="28333" t="9095" r="29167" b="1645"/>
          <a:stretch/>
        </p:blipFill>
        <p:spPr>
          <a:xfrm>
            <a:off x="7760310" y="1628295"/>
            <a:ext cx="3886200" cy="4378569"/>
          </a:xfrm>
          <a:prstGeom prst="rect">
            <a:avLst/>
          </a:prstGeom>
          <a:ln w="6350">
            <a:solidFill>
              <a:schemeClr val="bg1">
                <a:lumMod val="65000"/>
              </a:schemeClr>
            </a:solidFill>
          </a:ln>
        </p:spPr>
      </p:pic>
    </p:spTree>
    <p:extLst>
      <p:ext uri="{BB962C8B-B14F-4D97-AF65-F5344CB8AC3E}">
        <p14:creationId xmlns:p14="http://schemas.microsoft.com/office/powerpoint/2010/main" val="157799543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D7C0-C6A5-44D3-9420-1D0C4CB0D0BD}"/>
              </a:ext>
            </a:extLst>
          </p:cNvPr>
          <p:cNvSpPr>
            <a:spLocks noGrp="1"/>
          </p:cNvSpPr>
          <p:nvPr>
            <p:ph type="title"/>
          </p:nvPr>
        </p:nvSpPr>
        <p:spPr>
          <a:xfrm>
            <a:off x="548640" y="0"/>
            <a:ext cx="11643360" cy="1120140"/>
          </a:xfrm>
        </p:spPr>
        <p:txBody>
          <a:bodyPr/>
          <a:lstStyle/>
          <a:p>
            <a:r>
              <a:rPr lang="en-US" dirty="0"/>
              <a:t>Key Provisions of EPCRA</a:t>
            </a:r>
          </a:p>
        </p:txBody>
      </p:sp>
      <p:cxnSp>
        <p:nvCxnSpPr>
          <p:cNvPr id="4" name="Straight Connector 3">
            <a:extLst>
              <a:ext uri="{FF2B5EF4-FFF2-40B4-BE49-F238E27FC236}">
                <a16:creationId xmlns:a16="http://schemas.microsoft.com/office/drawing/2014/main" id="{8A68610E-45B8-4B84-92BD-41BA0DE11F7C}"/>
              </a:ext>
            </a:extLst>
          </p:cNvPr>
          <p:cNvCxnSpPr>
            <a:cxnSpLocks/>
          </p:cNvCxnSpPr>
          <p:nvPr/>
        </p:nvCxnSpPr>
        <p:spPr>
          <a:xfrm>
            <a:off x="0" y="1246124"/>
            <a:ext cx="5785338"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C6CCA40B-6E98-4470-BA58-005B0FF634CE}"/>
              </a:ext>
            </a:extLst>
          </p:cNvPr>
          <p:cNvSpPr txBox="1">
            <a:spLocks/>
          </p:cNvSpPr>
          <p:nvPr/>
        </p:nvSpPr>
        <p:spPr bwMode="auto">
          <a:xfrm>
            <a:off x="2255520" y="1752600"/>
            <a:ext cx="82296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154DA7"/>
                </a:solidFill>
                <a:latin typeface="+mn-lt"/>
                <a:ea typeface="+mn-ea"/>
                <a:cs typeface="+mn-cs"/>
              </a:defRPr>
            </a:lvl1pPr>
            <a:lvl2pPr marL="742950" indent="-285750" algn="l" rtl="0" eaLnBrk="0" fontAlgn="base" hangingPunct="0">
              <a:spcBef>
                <a:spcPct val="20000"/>
              </a:spcBef>
              <a:spcAft>
                <a:spcPct val="0"/>
              </a:spcAft>
              <a:buChar char="–"/>
              <a:defRPr sz="2000">
                <a:solidFill>
                  <a:srgbClr val="154DA7"/>
                </a:solidFill>
                <a:latin typeface="+mn-lt"/>
              </a:defRPr>
            </a:lvl2pPr>
            <a:lvl3pPr marL="1143000" indent="-228600" algn="l" rtl="0" eaLnBrk="0" fontAlgn="base" hangingPunct="0">
              <a:spcBef>
                <a:spcPct val="20000"/>
              </a:spcBef>
              <a:spcAft>
                <a:spcPct val="0"/>
              </a:spcAft>
              <a:buFont typeface="Tahoma" pitchFamily="34" charset="0"/>
              <a:buChar char="&gt;"/>
              <a:defRPr sz="2000">
                <a:solidFill>
                  <a:srgbClr val="154DA7"/>
                </a:solidFill>
                <a:latin typeface="+mn-lt"/>
              </a:defRPr>
            </a:lvl3pPr>
            <a:lvl4pPr marL="1600200" indent="-228600" algn="l" rtl="0" eaLnBrk="0" fontAlgn="base" hangingPunct="0">
              <a:spcBef>
                <a:spcPct val="20000"/>
              </a:spcBef>
              <a:spcAft>
                <a:spcPct val="0"/>
              </a:spcAft>
              <a:buChar char="»"/>
              <a:defRPr sz="2000">
                <a:solidFill>
                  <a:srgbClr val="154DA7"/>
                </a:solidFill>
                <a:latin typeface="+mn-lt"/>
              </a:defRPr>
            </a:lvl4pPr>
            <a:lvl5pPr marL="2057400" indent="-228600" algn="l" rtl="0" eaLnBrk="0" fontAlgn="base" hangingPunct="0">
              <a:spcBef>
                <a:spcPct val="20000"/>
              </a:spcBef>
              <a:spcAft>
                <a:spcPct val="0"/>
              </a:spcAft>
              <a:buFont typeface="Arial" charset="0"/>
              <a:buChar char="–"/>
              <a:defRPr sz="2000">
                <a:solidFill>
                  <a:srgbClr val="154DA7"/>
                </a:solidFill>
                <a:latin typeface="+mn-lt"/>
              </a:defRPr>
            </a:lvl5pPr>
            <a:lvl6pPr marL="2514600" indent="-228600" algn="l" rtl="0" fontAlgn="base">
              <a:spcBef>
                <a:spcPct val="20000"/>
              </a:spcBef>
              <a:spcAft>
                <a:spcPct val="0"/>
              </a:spcAft>
              <a:buFont typeface="Arial" charset="0"/>
              <a:buChar char="–"/>
              <a:defRPr sz="2000">
                <a:solidFill>
                  <a:srgbClr val="154DA7"/>
                </a:solidFill>
                <a:latin typeface="+mn-lt"/>
              </a:defRPr>
            </a:lvl6pPr>
            <a:lvl7pPr marL="2971800" indent="-228600" algn="l" rtl="0" fontAlgn="base">
              <a:spcBef>
                <a:spcPct val="20000"/>
              </a:spcBef>
              <a:spcAft>
                <a:spcPct val="0"/>
              </a:spcAft>
              <a:buFont typeface="Arial" charset="0"/>
              <a:buChar char="–"/>
              <a:defRPr sz="2000">
                <a:solidFill>
                  <a:srgbClr val="154DA7"/>
                </a:solidFill>
                <a:latin typeface="+mn-lt"/>
              </a:defRPr>
            </a:lvl7pPr>
            <a:lvl8pPr marL="3429000" indent="-228600" algn="l" rtl="0" fontAlgn="base">
              <a:spcBef>
                <a:spcPct val="20000"/>
              </a:spcBef>
              <a:spcAft>
                <a:spcPct val="0"/>
              </a:spcAft>
              <a:buFont typeface="Arial" charset="0"/>
              <a:buChar char="–"/>
              <a:defRPr sz="2000">
                <a:solidFill>
                  <a:srgbClr val="154DA7"/>
                </a:solidFill>
                <a:latin typeface="+mn-lt"/>
              </a:defRPr>
            </a:lvl8pPr>
            <a:lvl9pPr marL="3886200" indent="-228600" algn="l" rtl="0" fontAlgn="base">
              <a:spcBef>
                <a:spcPct val="20000"/>
              </a:spcBef>
              <a:spcAft>
                <a:spcPct val="0"/>
              </a:spcAft>
              <a:buFont typeface="Arial" charset="0"/>
              <a:buChar char="–"/>
              <a:defRPr sz="2000">
                <a:solidFill>
                  <a:srgbClr val="154DA7"/>
                </a:solidFill>
                <a:latin typeface="+mn-lt"/>
              </a:defRPr>
            </a:lvl9pPr>
          </a:lstStyle>
          <a:p>
            <a:pPr defTabSz="914400">
              <a:buClr>
                <a:schemeClr val="accent6">
                  <a:lumMod val="75000"/>
                </a:schemeClr>
              </a:buClr>
              <a:buSzPct val="80000"/>
              <a:buFont typeface="Wingdings" panose="05000000000000000000" pitchFamily="2" charset="2"/>
              <a:buChar char="§"/>
              <a:defRPr/>
            </a:pPr>
            <a:r>
              <a:rPr lang="en-US" altLang="en-US" sz="2000" kern="0" dirty="0">
                <a:solidFill>
                  <a:schemeClr val="tx1">
                    <a:lumMod val="75000"/>
                    <a:lumOff val="25000"/>
                  </a:schemeClr>
                </a:solidFill>
              </a:rPr>
              <a:t>Sec 301-303: Emergency Planning</a:t>
            </a:r>
          </a:p>
          <a:p>
            <a:pPr defTabSz="914400">
              <a:buClr>
                <a:schemeClr val="accent6">
                  <a:lumMod val="75000"/>
                </a:schemeClr>
              </a:buClr>
              <a:buSzPct val="80000"/>
              <a:buFont typeface="Wingdings" panose="05000000000000000000" pitchFamily="2" charset="2"/>
              <a:buChar char="§"/>
              <a:defRPr/>
            </a:pPr>
            <a:r>
              <a:rPr lang="en-US" altLang="en-US" sz="2000" b="1" kern="0" dirty="0">
                <a:solidFill>
                  <a:schemeClr val="tx1">
                    <a:lumMod val="75000"/>
                    <a:lumOff val="25000"/>
                  </a:schemeClr>
                </a:solidFill>
              </a:rPr>
              <a:t>Sec 304: Emergency Notification</a:t>
            </a:r>
          </a:p>
          <a:p>
            <a:pPr defTabSz="914400">
              <a:buClr>
                <a:schemeClr val="accent6">
                  <a:lumMod val="75000"/>
                </a:schemeClr>
              </a:buClr>
              <a:buSzPct val="80000"/>
              <a:buFont typeface="Wingdings" panose="05000000000000000000" pitchFamily="2" charset="2"/>
              <a:buChar char="§"/>
              <a:defRPr/>
            </a:pPr>
            <a:r>
              <a:rPr lang="en-US" altLang="en-US" sz="2000" kern="0" dirty="0">
                <a:solidFill>
                  <a:schemeClr val="tx1">
                    <a:lumMod val="75000"/>
                    <a:lumOff val="25000"/>
                  </a:schemeClr>
                </a:solidFill>
              </a:rPr>
              <a:t>Sec 311-</a:t>
            </a:r>
            <a:r>
              <a:rPr lang="en-US" altLang="en-US" sz="2000" b="1" kern="0" dirty="0">
                <a:solidFill>
                  <a:schemeClr val="tx1">
                    <a:lumMod val="75000"/>
                    <a:lumOff val="25000"/>
                  </a:schemeClr>
                </a:solidFill>
              </a:rPr>
              <a:t>312: Chemical Inventories</a:t>
            </a:r>
          </a:p>
          <a:p>
            <a:pPr defTabSz="914400">
              <a:buClr>
                <a:schemeClr val="accent6">
                  <a:lumMod val="75000"/>
                </a:schemeClr>
              </a:buClr>
              <a:buSzPct val="80000"/>
              <a:buFont typeface="Wingdings" panose="05000000000000000000" pitchFamily="2" charset="2"/>
              <a:buChar char="§"/>
              <a:defRPr/>
            </a:pPr>
            <a:r>
              <a:rPr lang="en-US" altLang="en-US" sz="2000" kern="0" dirty="0">
                <a:solidFill>
                  <a:schemeClr val="tx1">
                    <a:lumMod val="75000"/>
                    <a:lumOff val="25000"/>
                  </a:schemeClr>
                </a:solidFill>
              </a:rPr>
              <a:t>Sec 313: Toxic Release Inventory</a:t>
            </a:r>
          </a:p>
          <a:p>
            <a:pPr defTabSz="914400">
              <a:buClr>
                <a:schemeClr val="accent6">
                  <a:lumMod val="75000"/>
                </a:schemeClr>
              </a:buClr>
              <a:buSzPct val="80000"/>
              <a:buFont typeface="Wingdings" panose="05000000000000000000" pitchFamily="2" charset="2"/>
              <a:buChar char="§"/>
              <a:defRPr/>
            </a:pPr>
            <a:r>
              <a:rPr lang="en-US" altLang="en-US" sz="2000" kern="0" dirty="0">
                <a:solidFill>
                  <a:schemeClr val="tx1">
                    <a:lumMod val="75000"/>
                    <a:lumOff val="25000"/>
                  </a:schemeClr>
                </a:solidFill>
              </a:rPr>
              <a:t>Sec 322: Trade Secrets</a:t>
            </a:r>
          </a:p>
        </p:txBody>
      </p:sp>
      <p:pic>
        <p:nvPicPr>
          <p:cNvPr id="8" name="Picture 7">
            <a:extLst>
              <a:ext uri="{FF2B5EF4-FFF2-40B4-BE49-F238E27FC236}">
                <a16:creationId xmlns:a16="http://schemas.microsoft.com/office/drawing/2014/main" id="{33E9A5F3-85FE-40A1-99BE-D53DFD025EC2}"/>
              </a:ext>
            </a:extLst>
          </p:cNvPr>
          <p:cNvPicPr>
            <a:picLocks noChangeAspect="1"/>
          </p:cNvPicPr>
          <p:nvPr/>
        </p:nvPicPr>
        <p:blipFill rotWithShape="1">
          <a:blip r:embed="rId3"/>
          <a:srcRect l="74166" t="12719" r="5000" b="71028"/>
          <a:stretch/>
        </p:blipFill>
        <p:spPr>
          <a:xfrm>
            <a:off x="3112477" y="3874478"/>
            <a:ext cx="3494218" cy="1462357"/>
          </a:xfrm>
          <a:prstGeom prst="rect">
            <a:avLst/>
          </a:prstGeom>
        </p:spPr>
      </p:pic>
      <p:pic>
        <p:nvPicPr>
          <p:cNvPr id="9" name="Picture 8">
            <a:extLst>
              <a:ext uri="{FF2B5EF4-FFF2-40B4-BE49-F238E27FC236}">
                <a16:creationId xmlns:a16="http://schemas.microsoft.com/office/drawing/2014/main" id="{21B5D1AD-E2FE-45EC-9435-55C38E0E08C5}"/>
              </a:ext>
            </a:extLst>
          </p:cNvPr>
          <p:cNvPicPr>
            <a:picLocks noChangeAspect="1"/>
          </p:cNvPicPr>
          <p:nvPr/>
        </p:nvPicPr>
        <p:blipFill rotWithShape="1">
          <a:blip r:embed="rId4"/>
          <a:srcRect l="23333" t="22021" r="23334" b="3369"/>
          <a:stretch/>
        </p:blipFill>
        <p:spPr>
          <a:xfrm>
            <a:off x="7025054" y="2647950"/>
            <a:ext cx="4495800" cy="3371850"/>
          </a:xfrm>
          <a:prstGeom prst="rect">
            <a:avLst/>
          </a:prstGeom>
        </p:spPr>
      </p:pic>
    </p:spTree>
    <p:extLst>
      <p:ext uri="{BB962C8B-B14F-4D97-AF65-F5344CB8AC3E}">
        <p14:creationId xmlns:p14="http://schemas.microsoft.com/office/powerpoint/2010/main" val="192426431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C86370-3FE7-47B0-89FD-D35940A45DF0}"/>
              </a:ext>
            </a:extLst>
          </p:cNvPr>
          <p:cNvSpPr>
            <a:spLocks noGrp="1"/>
          </p:cNvSpPr>
          <p:nvPr>
            <p:ph type="title"/>
          </p:nvPr>
        </p:nvSpPr>
        <p:spPr/>
        <p:txBody>
          <a:bodyPr/>
          <a:lstStyle/>
          <a:p>
            <a:r>
              <a:rPr lang="en-US" dirty="0"/>
              <a:t>AWIA Section 2018(</a:t>
            </a:r>
            <a:r>
              <a:rPr lang="en-US" cap="none" dirty="0"/>
              <a:t>a)</a:t>
            </a:r>
            <a:endParaRPr lang="en-US" dirty="0"/>
          </a:p>
        </p:txBody>
      </p:sp>
      <p:sp>
        <p:nvSpPr>
          <p:cNvPr id="5" name="Text Placeholder 4">
            <a:extLst>
              <a:ext uri="{FF2B5EF4-FFF2-40B4-BE49-F238E27FC236}">
                <a16:creationId xmlns:a16="http://schemas.microsoft.com/office/drawing/2014/main" id="{EA5EE47C-455C-48C4-A89C-3C7D95F8463C}"/>
              </a:ext>
            </a:extLst>
          </p:cNvPr>
          <p:cNvSpPr>
            <a:spLocks noGrp="1"/>
          </p:cNvSpPr>
          <p:nvPr>
            <p:ph type="body" idx="1"/>
          </p:nvPr>
        </p:nvSpPr>
        <p:spPr/>
        <p:txBody>
          <a:bodyPr/>
          <a:lstStyle/>
          <a:p>
            <a:r>
              <a:rPr lang="en-US" sz="2800" spc="60" dirty="0">
                <a:solidFill>
                  <a:schemeClr val="tx1">
                    <a:lumMod val="65000"/>
                    <a:lumOff val="35000"/>
                  </a:schemeClr>
                </a:solidFill>
                <a:latin typeface="Gotham Book" pitchFamily="50" charset="0"/>
                <a:ea typeface="Cambria Math" panose="02040503050406030204" pitchFamily="18" charset="0"/>
                <a:cs typeface="Gotham Book" pitchFamily="50" charset="0"/>
              </a:rPr>
              <a:t>Section 5</a:t>
            </a:r>
          </a:p>
          <a:p>
            <a:endParaRPr lang="en-US" sz="2800" spc="60" dirty="0">
              <a:solidFill>
                <a:schemeClr val="tx1">
                  <a:lumMod val="65000"/>
                  <a:lumOff val="35000"/>
                </a:schemeClr>
              </a:solidFill>
              <a:latin typeface="Gotham Book" pitchFamily="50" charset="0"/>
              <a:ea typeface="Cambria Math" panose="02040503050406030204" pitchFamily="18" charset="0"/>
              <a:cs typeface="Gotham Book" pitchFamily="50" charset="0"/>
            </a:endParaRPr>
          </a:p>
          <a:p>
            <a:endParaRPr lang="en-US" dirty="0"/>
          </a:p>
        </p:txBody>
      </p:sp>
      <p:cxnSp>
        <p:nvCxnSpPr>
          <p:cNvPr id="6" name="Straight Connector 5">
            <a:extLst>
              <a:ext uri="{FF2B5EF4-FFF2-40B4-BE49-F238E27FC236}">
                <a16:creationId xmlns:a16="http://schemas.microsoft.com/office/drawing/2014/main" id="{5343D151-91BF-4E4C-8934-5A67D7A88E44}"/>
              </a:ext>
            </a:extLst>
          </p:cNvPr>
          <p:cNvCxnSpPr>
            <a:cxnSpLocks/>
          </p:cNvCxnSpPr>
          <p:nvPr/>
        </p:nvCxnSpPr>
        <p:spPr>
          <a:xfrm>
            <a:off x="853917" y="3253349"/>
            <a:ext cx="4712693"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53DE28F-77F9-4648-9881-71A2DB0627C6}"/>
              </a:ext>
            </a:extLst>
          </p:cNvPr>
          <p:cNvSpPr/>
          <p:nvPr/>
        </p:nvSpPr>
        <p:spPr>
          <a:xfrm>
            <a:off x="747168" y="4077435"/>
            <a:ext cx="6146002" cy="1815882"/>
          </a:xfrm>
          <a:prstGeom prst="rect">
            <a:avLst/>
          </a:prstGeom>
        </p:spPr>
        <p:txBody>
          <a:bodyPr wrap="square">
            <a:spAutoFit/>
          </a:bodyPr>
          <a:lstStyle/>
          <a:p>
            <a:r>
              <a:rPr lang="en-US" sz="2800" spc="60" dirty="0">
                <a:solidFill>
                  <a:schemeClr val="tx1">
                    <a:lumMod val="65000"/>
                    <a:lumOff val="35000"/>
                  </a:schemeClr>
                </a:solidFill>
                <a:latin typeface="Gotham Book" pitchFamily="50" charset="0"/>
                <a:ea typeface="Cambria Math" panose="02040503050406030204" pitchFamily="18" charset="0"/>
                <a:cs typeface="Gotham Book" pitchFamily="50" charset="0"/>
              </a:rPr>
              <a:t>Amendments to the Emergency Planning and Community Right-to-Know Act (EPCRA) Section 304 (42 U.S.C. 11004)</a:t>
            </a:r>
          </a:p>
        </p:txBody>
      </p:sp>
    </p:spTree>
    <p:extLst>
      <p:ext uri="{BB962C8B-B14F-4D97-AF65-F5344CB8AC3E}">
        <p14:creationId xmlns:p14="http://schemas.microsoft.com/office/powerpoint/2010/main" val="27992338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D57C06-FE37-4098-8736-0B9ABE6305AB}"/>
              </a:ext>
            </a:extLst>
          </p:cNvPr>
          <p:cNvSpPr>
            <a:spLocks noGrp="1"/>
          </p:cNvSpPr>
          <p:nvPr>
            <p:ph type="title"/>
          </p:nvPr>
        </p:nvSpPr>
        <p:spPr>
          <a:xfrm>
            <a:off x="571500" y="0"/>
            <a:ext cx="5969977" cy="1165860"/>
          </a:xfrm>
        </p:spPr>
        <p:txBody>
          <a:bodyPr/>
          <a:lstStyle/>
          <a:p>
            <a:r>
              <a:rPr lang="en-US" dirty="0"/>
              <a:t>EPCRA Section 304: Emergency Notification</a:t>
            </a:r>
          </a:p>
        </p:txBody>
      </p:sp>
      <p:sp>
        <p:nvSpPr>
          <p:cNvPr id="15" name="Content Placeholder 2">
            <a:extLst>
              <a:ext uri="{FF2B5EF4-FFF2-40B4-BE49-F238E27FC236}">
                <a16:creationId xmlns:a16="http://schemas.microsoft.com/office/drawing/2014/main" id="{25A7AF5F-C86A-4523-9057-E82B8D1F98E6}"/>
              </a:ext>
            </a:extLst>
          </p:cNvPr>
          <p:cNvSpPr>
            <a:spLocks noGrp="1"/>
          </p:cNvSpPr>
          <p:nvPr>
            <p:ph sz="half" idx="1"/>
          </p:nvPr>
        </p:nvSpPr>
        <p:spPr>
          <a:xfrm>
            <a:off x="2743200" y="1757549"/>
            <a:ext cx="8819030" cy="4218093"/>
          </a:xfrm>
          <a:noFill/>
        </p:spPr>
        <p:txBody>
          <a:bodyPr>
            <a:normAutofit lnSpcReduction="10000"/>
          </a:bodyPr>
          <a:lstStyle/>
          <a:p>
            <a:pPr>
              <a:spcAft>
                <a:spcPts val="600"/>
              </a:spcAft>
            </a:pPr>
            <a:r>
              <a:rPr lang="en-US" dirty="0"/>
              <a:t>Section 304 requirements cover approximately 355 Extremely Hazardous Substances (EHSs) and more than 700 hazardous substances subject to the Comprehensive Environmental Response, Compensation and Liability Act (CERCLA, also known as Superfund).</a:t>
            </a:r>
          </a:p>
          <a:p>
            <a:pPr lvl="1">
              <a:spcAft>
                <a:spcPts val="600"/>
              </a:spcAft>
            </a:pPr>
            <a:r>
              <a:rPr lang="en-US" dirty="0"/>
              <a:t>Some chemicals are common on both lists.</a:t>
            </a:r>
          </a:p>
          <a:p>
            <a:pPr>
              <a:spcAft>
                <a:spcPts val="600"/>
              </a:spcAft>
            </a:pPr>
            <a:r>
              <a:rPr lang="en-US" dirty="0"/>
              <a:t>Requires facilities to immediately (within 15 minutes) notify the LEPC and SERC (or TERC) if there is a release into the environment of a hazardous substance that is equal to or exceeds minimum reportable quantities set in regulation.</a:t>
            </a:r>
          </a:p>
          <a:p>
            <a:pPr lvl="1">
              <a:spcAft>
                <a:spcPts val="600"/>
              </a:spcAft>
            </a:pPr>
            <a:r>
              <a:rPr lang="en-US" dirty="0"/>
              <a:t>Report should be via phone call, radio or in-person.</a:t>
            </a:r>
          </a:p>
          <a:p>
            <a:pPr lvl="1">
              <a:spcAft>
                <a:spcPts val="600"/>
              </a:spcAft>
            </a:pPr>
            <a:r>
              <a:rPr lang="en-US" dirty="0"/>
              <a:t>CERCLA releases also require notification to the National Response Center (NRC).</a:t>
            </a:r>
          </a:p>
          <a:p>
            <a:pPr>
              <a:spcAft>
                <a:spcPts val="600"/>
              </a:spcAft>
            </a:pPr>
            <a:r>
              <a:rPr lang="en-US" dirty="0"/>
              <a:t>Emergency notification requirements for transportation incidents can be met by calling 911.</a:t>
            </a:r>
          </a:p>
          <a:p>
            <a:pPr marL="0" indent="0">
              <a:spcAft>
                <a:spcPts val="600"/>
              </a:spcAft>
              <a:buClr>
                <a:schemeClr val="tx1">
                  <a:lumMod val="65000"/>
                  <a:lumOff val="35000"/>
                </a:schemeClr>
              </a:buClr>
              <a:buNone/>
            </a:pPr>
            <a:endParaRPr lang="en-US" dirty="0"/>
          </a:p>
          <a:p>
            <a:pPr>
              <a:spcAft>
                <a:spcPts val="600"/>
              </a:spcAft>
              <a:buClr>
                <a:schemeClr val="tx1">
                  <a:lumMod val="65000"/>
                  <a:lumOff val="35000"/>
                </a:schemeClr>
              </a:buClr>
            </a:pPr>
            <a:endParaRPr lang="en-US" dirty="0"/>
          </a:p>
        </p:txBody>
      </p:sp>
      <p:sp>
        <p:nvSpPr>
          <p:cNvPr id="2" name="Slide Number Placeholder 1">
            <a:extLst>
              <a:ext uri="{FF2B5EF4-FFF2-40B4-BE49-F238E27FC236}">
                <a16:creationId xmlns:a16="http://schemas.microsoft.com/office/drawing/2014/main" id="{AC3891C8-697E-46C8-86C6-52A2829585DF}"/>
              </a:ext>
            </a:extLst>
          </p:cNvPr>
          <p:cNvSpPr>
            <a:spLocks noGrp="1"/>
          </p:cNvSpPr>
          <p:nvPr>
            <p:ph type="sldNum" sz="quarter" idx="12"/>
          </p:nvPr>
        </p:nvSpPr>
        <p:spPr/>
        <p:txBody>
          <a:bodyPr/>
          <a:lstStyle/>
          <a:p>
            <a:fld id="{D57F1E4F-1CFF-5643-939E-217C01CDF565}" type="slidenum">
              <a:rPr lang="en-US" smtClean="0"/>
              <a:pPr/>
              <a:t>133</a:t>
            </a:fld>
            <a:endParaRPr lang="en-US" dirty="0"/>
          </a:p>
        </p:txBody>
      </p:sp>
      <p:cxnSp>
        <p:nvCxnSpPr>
          <p:cNvPr id="5" name="Straight Connector 4">
            <a:extLst>
              <a:ext uri="{FF2B5EF4-FFF2-40B4-BE49-F238E27FC236}">
                <a16:creationId xmlns:a16="http://schemas.microsoft.com/office/drawing/2014/main" id="{FA3D153A-18EC-41D4-8537-F2C2235CBDD6}"/>
              </a:ext>
            </a:extLst>
          </p:cNvPr>
          <p:cNvCxnSpPr>
            <a:cxnSpLocks/>
          </p:cNvCxnSpPr>
          <p:nvPr/>
        </p:nvCxnSpPr>
        <p:spPr>
          <a:xfrm>
            <a:off x="0" y="1246124"/>
            <a:ext cx="5574323"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538483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3E69-3DE4-4F08-AC58-C35006576CE6}"/>
              </a:ext>
            </a:extLst>
          </p:cNvPr>
          <p:cNvSpPr>
            <a:spLocks noGrp="1"/>
          </p:cNvSpPr>
          <p:nvPr>
            <p:ph type="title"/>
          </p:nvPr>
        </p:nvSpPr>
        <p:spPr>
          <a:xfrm>
            <a:off x="548640" y="0"/>
            <a:ext cx="6344529" cy="1120140"/>
          </a:xfrm>
        </p:spPr>
        <p:txBody>
          <a:bodyPr/>
          <a:lstStyle/>
          <a:p>
            <a:r>
              <a:rPr lang="en-US" dirty="0"/>
              <a:t>EPCRA Section 304: Emergency Notification</a:t>
            </a:r>
          </a:p>
        </p:txBody>
      </p:sp>
      <p:sp>
        <p:nvSpPr>
          <p:cNvPr id="3" name="Content Placeholder 2">
            <a:extLst>
              <a:ext uri="{FF2B5EF4-FFF2-40B4-BE49-F238E27FC236}">
                <a16:creationId xmlns:a16="http://schemas.microsoft.com/office/drawing/2014/main" id="{041D0279-6B58-4FD6-BD12-DAB04A6E2174}"/>
              </a:ext>
            </a:extLst>
          </p:cNvPr>
          <p:cNvSpPr>
            <a:spLocks noGrp="1"/>
          </p:cNvSpPr>
          <p:nvPr>
            <p:ph sz="half" idx="1"/>
          </p:nvPr>
        </p:nvSpPr>
        <p:spPr>
          <a:xfrm>
            <a:off x="3017520" y="1664330"/>
            <a:ext cx="8526780" cy="3880772"/>
          </a:xfrm>
        </p:spPr>
        <p:txBody>
          <a:bodyPr>
            <a:normAutofit/>
          </a:bodyPr>
          <a:lstStyle/>
          <a:p>
            <a:pPr>
              <a:buClr>
                <a:schemeClr val="accent6">
                  <a:lumMod val="75000"/>
                </a:schemeClr>
              </a:buClr>
            </a:pPr>
            <a:r>
              <a:rPr lang="en-US" dirty="0"/>
              <a:t>The emergency notification needs to include:</a:t>
            </a:r>
          </a:p>
          <a:p>
            <a:pPr lvl="1">
              <a:buClr>
                <a:schemeClr val="accent6">
                  <a:lumMod val="75000"/>
                </a:schemeClr>
              </a:buClr>
            </a:pPr>
            <a:r>
              <a:rPr lang="en-US" dirty="0">
                <a:cs typeface="Arial" panose="020B0604020202020204" pitchFamily="34" charset="0"/>
              </a:rPr>
              <a:t>The chemical name or identity of any substance involved. </a:t>
            </a:r>
          </a:p>
          <a:p>
            <a:pPr lvl="1">
              <a:buClr>
                <a:schemeClr val="accent6">
                  <a:lumMod val="75000"/>
                </a:schemeClr>
              </a:buClr>
            </a:pPr>
            <a:r>
              <a:rPr lang="en-US" dirty="0">
                <a:cs typeface="Arial" panose="020B0604020202020204" pitchFamily="34" charset="0"/>
              </a:rPr>
              <a:t>An indication of whether the substance is on the EHS list.</a:t>
            </a:r>
          </a:p>
          <a:p>
            <a:pPr lvl="1">
              <a:buClr>
                <a:schemeClr val="accent6">
                  <a:lumMod val="75000"/>
                </a:schemeClr>
              </a:buClr>
            </a:pPr>
            <a:r>
              <a:rPr lang="en-US" dirty="0">
                <a:cs typeface="Arial" panose="020B0604020202020204" pitchFamily="34" charset="0"/>
              </a:rPr>
              <a:t>An estimate of the quantity released into the environment.</a:t>
            </a:r>
          </a:p>
          <a:p>
            <a:pPr lvl="1">
              <a:buClr>
                <a:schemeClr val="accent6">
                  <a:lumMod val="75000"/>
                </a:schemeClr>
              </a:buClr>
            </a:pPr>
            <a:r>
              <a:rPr lang="en-US" dirty="0">
                <a:cs typeface="Arial" panose="020B0604020202020204" pitchFamily="34" charset="0"/>
              </a:rPr>
              <a:t>The time and duration of the release.</a:t>
            </a:r>
          </a:p>
          <a:p>
            <a:pPr lvl="1">
              <a:buClr>
                <a:schemeClr val="accent6">
                  <a:lumMod val="75000"/>
                </a:schemeClr>
              </a:buClr>
            </a:pPr>
            <a:r>
              <a:rPr lang="en-US" dirty="0">
                <a:cs typeface="Arial" panose="020B0604020202020204" pitchFamily="34" charset="0"/>
              </a:rPr>
              <a:t>The medium or media into which the release occurred.</a:t>
            </a:r>
          </a:p>
          <a:p>
            <a:pPr lvl="1">
              <a:buClr>
                <a:schemeClr val="accent6">
                  <a:lumMod val="75000"/>
                </a:schemeClr>
              </a:buClr>
            </a:pPr>
            <a:r>
              <a:rPr lang="en-US" dirty="0">
                <a:cs typeface="Arial" panose="020B0604020202020204" pitchFamily="34" charset="0"/>
              </a:rPr>
              <a:t>Any known or anticipated acute or chronic health risks associated with the emergency and advice regarding medical attention necessary for exposed individuals.</a:t>
            </a:r>
          </a:p>
          <a:p>
            <a:pPr lvl="1">
              <a:buClr>
                <a:schemeClr val="accent6">
                  <a:lumMod val="75000"/>
                </a:schemeClr>
              </a:buClr>
            </a:pPr>
            <a:r>
              <a:rPr lang="en-US" dirty="0">
                <a:cs typeface="Arial" panose="020B0604020202020204" pitchFamily="34" charset="0"/>
              </a:rPr>
              <a:t>Proper precautions to take, including evacuation.</a:t>
            </a:r>
          </a:p>
          <a:p>
            <a:pPr lvl="1">
              <a:buClr>
                <a:schemeClr val="accent6">
                  <a:lumMod val="75000"/>
                </a:schemeClr>
              </a:buClr>
            </a:pPr>
            <a:r>
              <a:rPr lang="en-US" dirty="0">
                <a:cs typeface="Arial" panose="020B0604020202020204" pitchFamily="34" charset="0"/>
              </a:rPr>
              <a:t>The name and telephone number of a contact person for further information. </a:t>
            </a:r>
          </a:p>
          <a:p>
            <a:pPr lvl="1"/>
            <a:endParaRPr lang="en-US" dirty="0"/>
          </a:p>
          <a:p>
            <a:endParaRPr lang="en-US" dirty="0"/>
          </a:p>
        </p:txBody>
      </p:sp>
      <p:cxnSp>
        <p:nvCxnSpPr>
          <p:cNvPr id="4" name="Straight Connector 3">
            <a:extLst>
              <a:ext uri="{FF2B5EF4-FFF2-40B4-BE49-F238E27FC236}">
                <a16:creationId xmlns:a16="http://schemas.microsoft.com/office/drawing/2014/main" id="{ABAE9996-8AD8-485A-B36E-0BA4543E8FBB}"/>
              </a:ext>
            </a:extLst>
          </p:cNvPr>
          <p:cNvCxnSpPr>
            <a:cxnSpLocks/>
          </p:cNvCxnSpPr>
          <p:nvPr/>
        </p:nvCxnSpPr>
        <p:spPr>
          <a:xfrm>
            <a:off x="0" y="1246124"/>
            <a:ext cx="5539154"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814144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3E69-3DE4-4F08-AC58-C35006576CE6}"/>
              </a:ext>
            </a:extLst>
          </p:cNvPr>
          <p:cNvSpPr>
            <a:spLocks noGrp="1"/>
          </p:cNvSpPr>
          <p:nvPr>
            <p:ph type="title"/>
          </p:nvPr>
        </p:nvSpPr>
        <p:spPr>
          <a:xfrm>
            <a:off x="548640" y="0"/>
            <a:ext cx="6537960" cy="1120140"/>
          </a:xfrm>
        </p:spPr>
        <p:txBody>
          <a:bodyPr/>
          <a:lstStyle/>
          <a:p>
            <a:r>
              <a:rPr lang="en-US" dirty="0"/>
              <a:t>EPCRA Section 304: Emergency Notification</a:t>
            </a:r>
          </a:p>
        </p:txBody>
      </p:sp>
      <p:sp>
        <p:nvSpPr>
          <p:cNvPr id="3" name="Content Placeholder 2">
            <a:extLst>
              <a:ext uri="{FF2B5EF4-FFF2-40B4-BE49-F238E27FC236}">
                <a16:creationId xmlns:a16="http://schemas.microsoft.com/office/drawing/2014/main" id="{041D0279-6B58-4FD6-BD12-DAB04A6E2174}"/>
              </a:ext>
            </a:extLst>
          </p:cNvPr>
          <p:cNvSpPr>
            <a:spLocks noGrp="1"/>
          </p:cNvSpPr>
          <p:nvPr>
            <p:ph sz="half" idx="1"/>
          </p:nvPr>
        </p:nvSpPr>
        <p:spPr>
          <a:xfrm>
            <a:off x="3017520" y="1664330"/>
            <a:ext cx="8526780" cy="3880772"/>
          </a:xfrm>
        </p:spPr>
        <p:txBody>
          <a:bodyPr>
            <a:normAutofit/>
          </a:bodyPr>
          <a:lstStyle/>
          <a:p>
            <a:pPr>
              <a:buClr>
                <a:schemeClr val="accent6">
                  <a:lumMod val="75000"/>
                </a:schemeClr>
              </a:buClr>
            </a:pPr>
            <a:r>
              <a:rPr lang="en-US" dirty="0"/>
              <a:t>As soon as practicable, a </a:t>
            </a:r>
            <a:r>
              <a:rPr lang="en-US" u="sng" dirty="0"/>
              <a:t>written</a:t>
            </a:r>
            <a:r>
              <a:rPr lang="en-US" dirty="0"/>
              <a:t> follow-up notice must be provided to the SERC (or TERC) and LEPC:</a:t>
            </a:r>
          </a:p>
          <a:p>
            <a:pPr lvl="1">
              <a:buClr>
                <a:schemeClr val="accent6">
                  <a:lumMod val="75000"/>
                </a:schemeClr>
              </a:buClr>
            </a:pPr>
            <a:r>
              <a:rPr lang="en-US" dirty="0"/>
              <a:t>The written notice shall provide updates to the information provided in the original notification, as well as additional information with respect to: </a:t>
            </a:r>
          </a:p>
          <a:p>
            <a:pPr lvl="2">
              <a:buClr>
                <a:schemeClr val="accent6">
                  <a:lumMod val="75000"/>
                </a:schemeClr>
              </a:buClr>
            </a:pPr>
            <a:r>
              <a:rPr lang="en-US" dirty="0"/>
              <a:t>Actions taken to respond to and contain the release;</a:t>
            </a:r>
          </a:p>
          <a:p>
            <a:pPr lvl="2">
              <a:buClr>
                <a:schemeClr val="accent6">
                  <a:lumMod val="75000"/>
                </a:schemeClr>
              </a:buClr>
            </a:pPr>
            <a:r>
              <a:rPr lang="en-US" dirty="0"/>
              <a:t>Any known or anticipated acute or chronic health risks; and</a:t>
            </a:r>
          </a:p>
          <a:p>
            <a:pPr lvl="2">
              <a:buClr>
                <a:schemeClr val="accent6">
                  <a:lumMod val="75000"/>
                </a:schemeClr>
              </a:buClr>
            </a:pPr>
            <a:r>
              <a:rPr lang="en-US" dirty="0"/>
              <a:t>Where appropriate, advice regarding medical attention necessary for exposed individuals.</a:t>
            </a:r>
          </a:p>
          <a:p>
            <a:pPr>
              <a:buClr>
                <a:schemeClr val="accent6">
                  <a:lumMod val="75000"/>
                </a:schemeClr>
              </a:buClr>
            </a:pPr>
            <a:r>
              <a:rPr lang="en-US" dirty="0"/>
              <a:t>Failure of a person in charge of a facility to comply with the EPCRA Section 304 immediate notification requirements may result in criminal penalties, per offense, of up to $25,000 and prison sentences of up to two years (or up to $50,000 and five years for second and subsequent convictions). </a:t>
            </a:r>
          </a:p>
        </p:txBody>
      </p:sp>
      <p:cxnSp>
        <p:nvCxnSpPr>
          <p:cNvPr id="4" name="Straight Connector 3">
            <a:extLst>
              <a:ext uri="{FF2B5EF4-FFF2-40B4-BE49-F238E27FC236}">
                <a16:creationId xmlns:a16="http://schemas.microsoft.com/office/drawing/2014/main" id="{ABAE9996-8AD8-485A-B36E-0BA4543E8FBB}"/>
              </a:ext>
            </a:extLst>
          </p:cNvPr>
          <p:cNvCxnSpPr>
            <a:cxnSpLocks/>
          </p:cNvCxnSpPr>
          <p:nvPr/>
        </p:nvCxnSpPr>
        <p:spPr>
          <a:xfrm>
            <a:off x="0" y="1246124"/>
            <a:ext cx="5503985"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615454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D57C06-FE37-4098-8736-0B9ABE6305AB}"/>
              </a:ext>
            </a:extLst>
          </p:cNvPr>
          <p:cNvSpPr>
            <a:spLocks noGrp="1"/>
          </p:cNvSpPr>
          <p:nvPr>
            <p:ph type="title"/>
          </p:nvPr>
        </p:nvSpPr>
        <p:spPr>
          <a:xfrm>
            <a:off x="571500" y="0"/>
            <a:ext cx="6075486" cy="1165860"/>
          </a:xfrm>
        </p:spPr>
        <p:txBody>
          <a:bodyPr/>
          <a:lstStyle/>
          <a:p>
            <a:r>
              <a:rPr lang="en-US" dirty="0"/>
              <a:t>Section 2018 (a): Amends Emergency Notification</a:t>
            </a:r>
          </a:p>
        </p:txBody>
      </p:sp>
      <p:grpSp>
        <p:nvGrpSpPr>
          <p:cNvPr id="6" name="Group 5">
            <a:extLst>
              <a:ext uri="{FF2B5EF4-FFF2-40B4-BE49-F238E27FC236}">
                <a16:creationId xmlns:a16="http://schemas.microsoft.com/office/drawing/2014/main" id="{B4AC5ECB-04D0-4631-B27C-646FB42EAFEE}"/>
              </a:ext>
            </a:extLst>
          </p:cNvPr>
          <p:cNvGrpSpPr/>
          <p:nvPr/>
        </p:nvGrpSpPr>
        <p:grpSpPr>
          <a:xfrm>
            <a:off x="3553670" y="1909646"/>
            <a:ext cx="6513603" cy="1747957"/>
            <a:chOff x="0" y="241496"/>
            <a:chExt cx="6513603" cy="1834351"/>
          </a:xfrm>
          <a:solidFill>
            <a:srgbClr val="A8A8A4"/>
          </a:solidFill>
        </p:grpSpPr>
        <p:sp>
          <p:nvSpPr>
            <p:cNvPr id="13" name="Rectangle: Rounded Corners 12">
              <a:extLst>
                <a:ext uri="{FF2B5EF4-FFF2-40B4-BE49-F238E27FC236}">
                  <a16:creationId xmlns:a16="http://schemas.microsoft.com/office/drawing/2014/main" id="{6436287E-0246-47F0-ADF8-52A3588F484E}"/>
                </a:ext>
              </a:extLst>
            </p:cNvPr>
            <p:cNvSpPr/>
            <p:nvPr/>
          </p:nvSpPr>
          <p:spPr>
            <a:xfrm>
              <a:off x="0" y="241496"/>
              <a:ext cx="6513603" cy="1834351"/>
            </a:xfrm>
            <a:prstGeom prst="roundRect">
              <a:avLst/>
            </a:prstGeom>
            <a:solidFill>
              <a:srgbClr val="888888"/>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Rectangle: Rounded Corners 4">
              <a:extLst>
                <a:ext uri="{FF2B5EF4-FFF2-40B4-BE49-F238E27FC236}">
                  <a16:creationId xmlns:a16="http://schemas.microsoft.com/office/drawing/2014/main" id="{68D6F8BE-5A4F-4D69-9ECF-68E1256B2A72}"/>
                </a:ext>
              </a:extLst>
            </p:cNvPr>
            <p:cNvSpPr txBox="1"/>
            <p:nvPr/>
          </p:nvSpPr>
          <p:spPr>
            <a:xfrm>
              <a:off x="84815" y="363697"/>
              <a:ext cx="6343973" cy="1527613"/>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2800" kern="1200" dirty="0">
                  <a:effectLst>
                    <a:outerShdw blurRad="38100" dist="25400" dir="2700000" algn="tl">
                      <a:srgbClr val="000000">
                        <a:alpha val="20000"/>
                      </a:srgbClr>
                    </a:outerShdw>
                  </a:effectLst>
                </a:rPr>
                <a:t>Amends EPCRA Section 304 (42 U.S. Code 11004) to add subsection (e) Addressing Source Water Used for Drinking Water:</a:t>
              </a:r>
            </a:p>
          </p:txBody>
        </p:sp>
      </p:grpSp>
      <p:grpSp>
        <p:nvGrpSpPr>
          <p:cNvPr id="7" name="Group 6">
            <a:extLst>
              <a:ext uri="{FF2B5EF4-FFF2-40B4-BE49-F238E27FC236}">
                <a16:creationId xmlns:a16="http://schemas.microsoft.com/office/drawing/2014/main" id="{681C78C8-07D1-4B7A-A7A7-5D210FEA29DE}"/>
              </a:ext>
            </a:extLst>
          </p:cNvPr>
          <p:cNvGrpSpPr/>
          <p:nvPr/>
        </p:nvGrpSpPr>
        <p:grpSpPr>
          <a:xfrm>
            <a:off x="3553670" y="3692770"/>
            <a:ext cx="6513603" cy="1080572"/>
            <a:chOff x="0" y="2405159"/>
            <a:chExt cx="6513603" cy="1437883"/>
          </a:xfrm>
        </p:grpSpPr>
        <p:sp>
          <p:nvSpPr>
            <p:cNvPr id="11" name="Rectangle: Rounded Corners 10">
              <a:extLst>
                <a:ext uri="{FF2B5EF4-FFF2-40B4-BE49-F238E27FC236}">
                  <a16:creationId xmlns:a16="http://schemas.microsoft.com/office/drawing/2014/main" id="{696E64F4-EB66-4CDD-A2A9-9E446837CA7D}"/>
                </a:ext>
              </a:extLst>
            </p:cNvPr>
            <p:cNvSpPr/>
            <p:nvPr/>
          </p:nvSpPr>
          <p:spPr>
            <a:xfrm>
              <a:off x="0" y="2405159"/>
              <a:ext cx="6513603" cy="1437883"/>
            </a:xfrm>
            <a:prstGeom prst="roundRect">
              <a:avLst/>
            </a:prstGeom>
            <a:solidFill>
              <a:srgbClr val="087DA8"/>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2" name="Rectangle: Rounded Corners 6">
              <a:extLst>
                <a:ext uri="{FF2B5EF4-FFF2-40B4-BE49-F238E27FC236}">
                  <a16:creationId xmlns:a16="http://schemas.microsoft.com/office/drawing/2014/main" id="{0FA58042-0D28-45E5-A3F3-76FC6D390220}"/>
                </a:ext>
              </a:extLst>
            </p:cNvPr>
            <p:cNvSpPr txBox="1"/>
            <p:nvPr/>
          </p:nvSpPr>
          <p:spPr>
            <a:xfrm>
              <a:off x="385284" y="2568955"/>
              <a:ext cx="6043504" cy="11576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2800" kern="1200" dirty="0">
                  <a:effectLst>
                    <a:outerShdw blurRad="38100" dist="25400" dir="2700000" algn="tl">
                      <a:srgbClr val="000000">
                        <a:alpha val="20000"/>
                      </a:srgbClr>
                    </a:outerShdw>
                  </a:effectLst>
                </a:rPr>
                <a:t>(e)(1) Applicable State Agency Notification</a:t>
              </a:r>
            </a:p>
          </p:txBody>
        </p:sp>
      </p:grpSp>
      <p:grpSp>
        <p:nvGrpSpPr>
          <p:cNvPr id="8" name="Group 7">
            <a:extLst>
              <a:ext uri="{FF2B5EF4-FFF2-40B4-BE49-F238E27FC236}">
                <a16:creationId xmlns:a16="http://schemas.microsoft.com/office/drawing/2014/main" id="{446F8919-D68F-420A-B408-587F198DA567}"/>
              </a:ext>
            </a:extLst>
          </p:cNvPr>
          <p:cNvGrpSpPr/>
          <p:nvPr/>
        </p:nvGrpSpPr>
        <p:grpSpPr>
          <a:xfrm>
            <a:off x="3553670" y="4795416"/>
            <a:ext cx="6513603" cy="1178220"/>
            <a:chOff x="0" y="3921093"/>
            <a:chExt cx="6513603" cy="1567820"/>
          </a:xfrm>
          <a:solidFill>
            <a:srgbClr val="34306A"/>
          </a:solidFill>
        </p:grpSpPr>
        <p:sp>
          <p:nvSpPr>
            <p:cNvPr id="9" name="Rectangle: Rounded Corners 8">
              <a:extLst>
                <a:ext uri="{FF2B5EF4-FFF2-40B4-BE49-F238E27FC236}">
                  <a16:creationId xmlns:a16="http://schemas.microsoft.com/office/drawing/2014/main" id="{94DD1897-21B3-4972-8A54-ED1A733957E7}"/>
                </a:ext>
              </a:extLst>
            </p:cNvPr>
            <p:cNvSpPr/>
            <p:nvPr/>
          </p:nvSpPr>
          <p:spPr>
            <a:xfrm>
              <a:off x="0" y="3938082"/>
              <a:ext cx="6513603" cy="1464069"/>
            </a:xfrm>
            <a:prstGeom prst="roundRect">
              <a:avLst/>
            </a:prstGeom>
            <a:solidFill>
              <a:srgbClr val="17548B"/>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Rectangle: Rounded Corners 8">
              <a:extLst>
                <a:ext uri="{FF2B5EF4-FFF2-40B4-BE49-F238E27FC236}">
                  <a16:creationId xmlns:a16="http://schemas.microsoft.com/office/drawing/2014/main" id="{8E0A789C-F3D9-4A43-A827-1D0BAE9ADA1A}"/>
                </a:ext>
              </a:extLst>
            </p:cNvPr>
            <p:cNvSpPr txBox="1"/>
            <p:nvPr/>
          </p:nvSpPr>
          <p:spPr>
            <a:xfrm>
              <a:off x="438038" y="3921093"/>
              <a:ext cx="5990750" cy="156782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2800" kern="1200" dirty="0">
                  <a:effectLst>
                    <a:outerShdw blurRad="38100" dist="25400" dir="2700000" algn="tl">
                      <a:srgbClr val="000000">
                        <a:alpha val="20000"/>
                      </a:srgbClr>
                    </a:outerShdw>
                  </a:effectLst>
                </a:rPr>
                <a:t>(e)(2) Community Water System Notification</a:t>
              </a:r>
            </a:p>
          </p:txBody>
        </p:sp>
      </p:grpSp>
      <p:sp>
        <p:nvSpPr>
          <p:cNvPr id="2" name="Slide Number Placeholder 1">
            <a:extLst>
              <a:ext uri="{FF2B5EF4-FFF2-40B4-BE49-F238E27FC236}">
                <a16:creationId xmlns:a16="http://schemas.microsoft.com/office/drawing/2014/main" id="{A9C60AF1-BCA9-46A4-8FF3-148D3DD415B4}"/>
              </a:ext>
            </a:extLst>
          </p:cNvPr>
          <p:cNvSpPr>
            <a:spLocks noGrp="1"/>
          </p:cNvSpPr>
          <p:nvPr>
            <p:ph type="sldNum" sz="quarter" idx="12"/>
          </p:nvPr>
        </p:nvSpPr>
        <p:spPr/>
        <p:txBody>
          <a:bodyPr/>
          <a:lstStyle/>
          <a:p>
            <a:fld id="{D57F1E4F-1CFF-5643-939E-217C01CDF565}" type="slidenum">
              <a:rPr lang="en-US" smtClean="0"/>
              <a:pPr/>
              <a:t>136</a:t>
            </a:fld>
            <a:endParaRPr lang="en-US" dirty="0"/>
          </a:p>
        </p:txBody>
      </p:sp>
      <p:cxnSp>
        <p:nvCxnSpPr>
          <p:cNvPr id="15" name="Straight Connector 14">
            <a:extLst>
              <a:ext uri="{FF2B5EF4-FFF2-40B4-BE49-F238E27FC236}">
                <a16:creationId xmlns:a16="http://schemas.microsoft.com/office/drawing/2014/main" id="{315B6F06-D187-412E-8C55-A02E01DBEFB1}"/>
              </a:ext>
            </a:extLst>
          </p:cNvPr>
          <p:cNvCxnSpPr>
            <a:cxnSpLocks/>
          </p:cNvCxnSpPr>
          <p:nvPr/>
        </p:nvCxnSpPr>
        <p:spPr>
          <a:xfrm>
            <a:off x="0" y="1246124"/>
            <a:ext cx="5978769"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381633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47BB4D-119D-4537-BA47-E35AC1F5CA0A}"/>
              </a:ext>
            </a:extLst>
          </p:cNvPr>
          <p:cNvSpPr>
            <a:spLocks noGrp="1"/>
          </p:cNvSpPr>
          <p:nvPr>
            <p:ph type="title"/>
          </p:nvPr>
        </p:nvSpPr>
        <p:spPr>
          <a:xfrm>
            <a:off x="548640" y="0"/>
            <a:ext cx="5834576" cy="1120140"/>
          </a:xfrm>
        </p:spPr>
        <p:txBody>
          <a:bodyPr/>
          <a:lstStyle/>
          <a:p>
            <a:r>
              <a:rPr lang="en-US" dirty="0"/>
              <a:t>SERC (or TERC) Notification Requirements</a:t>
            </a:r>
          </a:p>
        </p:txBody>
      </p:sp>
      <p:sp>
        <p:nvSpPr>
          <p:cNvPr id="5" name="Content Placeholder 4">
            <a:extLst>
              <a:ext uri="{FF2B5EF4-FFF2-40B4-BE49-F238E27FC236}">
                <a16:creationId xmlns:a16="http://schemas.microsoft.com/office/drawing/2014/main" id="{7A69F23F-AF9F-4986-985D-1A977AAB41F7}"/>
              </a:ext>
            </a:extLst>
          </p:cNvPr>
          <p:cNvSpPr>
            <a:spLocks noGrp="1"/>
          </p:cNvSpPr>
          <p:nvPr>
            <p:ph sz="half" idx="1"/>
          </p:nvPr>
        </p:nvSpPr>
        <p:spPr/>
        <p:txBody>
          <a:bodyPr>
            <a:normAutofit/>
          </a:bodyPr>
          <a:lstStyle/>
          <a:p>
            <a:pPr marL="0" indent="0">
              <a:buNone/>
              <a:defRPr/>
            </a:pPr>
            <a:r>
              <a:rPr lang="en-US" altLang="en-US" sz="2000" kern="0" dirty="0"/>
              <a:t>A State or Tribal Emergency Response Commission (SERC or TERC) shall:</a:t>
            </a:r>
          </a:p>
          <a:p>
            <a:pPr lvl="1" indent="-342900">
              <a:buClr>
                <a:schemeClr val="accent6">
                  <a:lumMod val="75000"/>
                </a:schemeClr>
              </a:buClr>
              <a:defRPr/>
            </a:pPr>
            <a:r>
              <a:rPr lang="en-US" altLang="en-US" sz="1800" kern="0" dirty="0"/>
              <a:t>Promptly notify the applicable State agency (i.e., the drinking water primacy agency) of any reportable release of an EPCRA extremely hazardous substance </a:t>
            </a:r>
            <a:r>
              <a:rPr lang="en-US" altLang="en-US" sz="1800" kern="0" dirty="0">
                <a:solidFill>
                  <a:schemeClr val="tx1"/>
                </a:solidFill>
              </a:rPr>
              <a:t>(</a:t>
            </a:r>
            <a:r>
              <a:rPr lang="en-US" sz="1800" u="sng" dirty="0">
                <a:solidFill>
                  <a:srgbClr val="0000FF"/>
                </a:solidFill>
                <a:ea typeface="Calibri" panose="020F0502020204030204" pitchFamily="34" charset="0"/>
                <a:cs typeface="Arial" panose="020B0604020202020204" pitchFamily="34" charset="0"/>
                <a:hlinkClick r:id="rId3"/>
              </a:rPr>
              <a:t>Appendices A</a:t>
            </a:r>
            <a:r>
              <a:rPr lang="en-US" sz="1800" dirty="0">
                <a:solidFill>
                  <a:srgbClr val="000000"/>
                </a:solidFill>
                <a:ea typeface="Calibri" panose="020F0502020204030204" pitchFamily="34" charset="0"/>
                <a:cs typeface="Arial" panose="020B0604020202020204" pitchFamily="34" charset="0"/>
              </a:rPr>
              <a:t> </a:t>
            </a:r>
            <a:r>
              <a:rPr lang="en-US" sz="1800" dirty="0">
                <a:ea typeface="Calibri" panose="020F0502020204030204" pitchFamily="34" charset="0"/>
                <a:cs typeface="Arial" panose="020B0604020202020204" pitchFamily="34" charset="0"/>
              </a:rPr>
              <a:t>and</a:t>
            </a:r>
            <a:r>
              <a:rPr lang="en-US" sz="1800" dirty="0">
                <a:solidFill>
                  <a:srgbClr val="000000"/>
                </a:solidFill>
                <a:ea typeface="Calibri" panose="020F0502020204030204" pitchFamily="34" charset="0"/>
                <a:cs typeface="Arial" panose="020B0604020202020204" pitchFamily="34" charset="0"/>
              </a:rPr>
              <a:t> </a:t>
            </a:r>
            <a:r>
              <a:rPr lang="en-US" sz="1800" u="sng" dirty="0">
                <a:solidFill>
                  <a:srgbClr val="0000FF"/>
                </a:solidFill>
                <a:ea typeface="Calibri" panose="020F0502020204030204" pitchFamily="34" charset="0"/>
                <a:cs typeface="Arial" panose="020B0604020202020204" pitchFamily="34" charset="0"/>
                <a:hlinkClick r:id="rId4"/>
              </a:rPr>
              <a:t>B</a:t>
            </a:r>
            <a:r>
              <a:rPr lang="en-US" sz="1800" dirty="0">
                <a:solidFill>
                  <a:srgbClr val="000000"/>
                </a:solidFill>
                <a:ea typeface="Calibri" panose="020F0502020204030204" pitchFamily="34" charset="0"/>
                <a:cs typeface="Arial" panose="020B0604020202020204" pitchFamily="34" charset="0"/>
              </a:rPr>
              <a:t> </a:t>
            </a:r>
            <a:r>
              <a:rPr lang="en-US" sz="1800" dirty="0">
                <a:ea typeface="Calibri" panose="020F0502020204030204" pitchFamily="34" charset="0"/>
                <a:cs typeface="Arial" panose="020B0604020202020204" pitchFamily="34" charset="0"/>
              </a:rPr>
              <a:t>of</a:t>
            </a:r>
            <a:r>
              <a:rPr lang="en-US" sz="1800" dirty="0">
                <a:solidFill>
                  <a:srgbClr val="000000"/>
                </a:solidFill>
                <a:ea typeface="Calibri" panose="020F0502020204030204" pitchFamily="34" charset="0"/>
                <a:cs typeface="Arial" panose="020B0604020202020204" pitchFamily="34" charset="0"/>
              </a:rPr>
              <a:t> </a:t>
            </a:r>
            <a:r>
              <a:rPr lang="en-US" sz="1800" dirty="0">
                <a:ea typeface="Calibri" panose="020F0502020204030204" pitchFamily="34" charset="0"/>
                <a:cs typeface="Arial" panose="020B0604020202020204" pitchFamily="34" charset="0"/>
              </a:rPr>
              <a:t>40 CFR Part 355) </a:t>
            </a:r>
            <a:r>
              <a:rPr lang="en-US" altLang="en-US" sz="1800" kern="0" dirty="0"/>
              <a:t>or a CERCLA hazardous substance (40 CFR Part </a:t>
            </a:r>
            <a:r>
              <a:rPr lang="en-US" altLang="en-US" sz="1800" kern="0" dirty="0">
                <a:solidFill>
                  <a:schemeClr val="tx1"/>
                </a:solidFill>
                <a:hlinkClick r:id="rId5"/>
              </a:rPr>
              <a:t>302.4(a)</a:t>
            </a:r>
            <a:r>
              <a:rPr lang="en-US" altLang="en-US" sz="1800" kern="0" dirty="0">
                <a:solidFill>
                  <a:schemeClr val="tx1"/>
                </a:solidFill>
              </a:rPr>
              <a:t>).</a:t>
            </a:r>
            <a:endParaRPr lang="en-US" altLang="en-US" sz="1800" kern="0" dirty="0"/>
          </a:p>
          <a:p>
            <a:pPr marL="0" indent="0">
              <a:buNone/>
            </a:pPr>
            <a:endParaRPr lang="en-US" sz="2000" dirty="0"/>
          </a:p>
          <a:p>
            <a:endParaRPr lang="en-US" sz="2000" dirty="0"/>
          </a:p>
        </p:txBody>
      </p:sp>
      <p:cxnSp>
        <p:nvCxnSpPr>
          <p:cNvPr id="7" name="Straight Connector 6">
            <a:extLst>
              <a:ext uri="{FF2B5EF4-FFF2-40B4-BE49-F238E27FC236}">
                <a16:creationId xmlns:a16="http://schemas.microsoft.com/office/drawing/2014/main" id="{178E40E8-457B-4BF8-B007-E9895E782754}"/>
              </a:ext>
            </a:extLst>
          </p:cNvPr>
          <p:cNvCxnSpPr>
            <a:cxnSpLocks/>
          </p:cNvCxnSpPr>
          <p:nvPr/>
        </p:nvCxnSpPr>
        <p:spPr>
          <a:xfrm>
            <a:off x="0" y="1246124"/>
            <a:ext cx="6031523"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6" name="Graphic 5" descr="Hourglass">
            <a:extLst>
              <a:ext uri="{FF2B5EF4-FFF2-40B4-BE49-F238E27FC236}">
                <a16:creationId xmlns:a16="http://schemas.microsoft.com/office/drawing/2014/main" id="{17FA8CD9-DD5E-4C06-8DB6-950D8F38EC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15049" y="3696195"/>
            <a:ext cx="914400" cy="914400"/>
          </a:xfrm>
          <a:prstGeom prst="rect">
            <a:avLst/>
          </a:prstGeom>
        </p:spPr>
      </p:pic>
      <p:pic>
        <p:nvPicPr>
          <p:cNvPr id="3" name="Graphic 2" descr="Receiver">
            <a:extLst>
              <a:ext uri="{FF2B5EF4-FFF2-40B4-BE49-F238E27FC236}">
                <a16:creationId xmlns:a16="http://schemas.microsoft.com/office/drawing/2014/main" id="{95EABB4C-62C2-4D80-AE45-0A779B103A0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11882" y="3779322"/>
            <a:ext cx="914400" cy="914400"/>
          </a:xfrm>
          <a:prstGeom prst="rect">
            <a:avLst/>
          </a:prstGeom>
        </p:spPr>
      </p:pic>
      <p:pic>
        <p:nvPicPr>
          <p:cNvPr id="9" name="Graphic 8" descr="Telephone">
            <a:extLst>
              <a:ext uri="{FF2B5EF4-FFF2-40B4-BE49-F238E27FC236}">
                <a16:creationId xmlns:a16="http://schemas.microsoft.com/office/drawing/2014/main" id="{2779806C-60DC-4E68-A27C-23068D3DB04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66338" y="3727441"/>
            <a:ext cx="914400" cy="914400"/>
          </a:xfrm>
          <a:prstGeom prst="rect">
            <a:avLst/>
          </a:prstGeom>
        </p:spPr>
      </p:pic>
    </p:spTree>
    <p:extLst>
      <p:ext uri="{BB962C8B-B14F-4D97-AF65-F5344CB8AC3E}">
        <p14:creationId xmlns:p14="http://schemas.microsoft.com/office/powerpoint/2010/main" val="68284473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47BB4D-119D-4537-BA47-E35AC1F5CA0A}"/>
              </a:ext>
            </a:extLst>
          </p:cNvPr>
          <p:cNvSpPr>
            <a:spLocks noGrp="1"/>
          </p:cNvSpPr>
          <p:nvPr>
            <p:ph type="title"/>
          </p:nvPr>
        </p:nvSpPr>
        <p:spPr>
          <a:xfrm>
            <a:off x="548639" y="0"/>
            <a:ext cx="5975253" cy="1120140"/>
          </a:xfrm>
        </p:spPr>
        <p:txBody>
          <a:bodyPr/>
          <a:lstStyle/>
          <a:p>
            <a:r>
              <a:rPr lang="en-US" dirty="0"/>
              <a:t>SERC (or TERC) Notification Requirements</a:t>
            </a:r>
          </a:p>
        </p:txBody>
      </p:sp>
      <p:sp>
        <p:nvSpPr>
          <p:cNvPr id="5" name="Content Placeholder 4">
            <a:extLst>
              <a:ext uri="{FF2B5EF4-FFF2-40B4-BE49-F238E27FC236}">
                <a16:creationId xmlns:a16="http://schemas.microsoft.com/office/drawing/2014/main" id="{7A69F23F-AF9F-4986-985D-1A977AAB41F7}"/>
              </a:ext>
            </a:extLst>
          </p:cNvPr>
          <p:cNvSpPr>
            <a:spLocks noGrp="1"/>
          </p:cNvSpPr>
          <p:nvPr>
            <p:ph sz="half" idx="1"/>
          </p:nvPr>
        </p:nvSpPr>
        <p:spPr/>
        <p:txBody>
          <a:bodyPr>
            <a:normAutofit fontScale="55000" lnSpcReduction="20000"/>
          </a:bodyPr>
          <a:lstStyle/>
          <a:p>
            <a:pPr>
              <a:spcBef>
                <a:spcPts val="0"/>
              </a:spcBef>
              <a:spcAft>
                <a:spcPts val="1800"/>
              </a:spcAft>
              <a:buClr>
                <a:schemeClr val="accent6">
                  <a:lumMod val="75000"/>
                </a:schemeClr>
              </a:buClr>
              <a:defRPr/>
            </a:pPr>
            <a:r>
              <a:rPr lang="en-US" altLang="en-US" sz="2900" kern="0" dirty="0"/>
              <a:t>A State or Tribal Emergency Response Commission (SERC or TERC) shall provide the primacy agency with the following information (same information provided by the facility with the release):</a:t>
            </a:r>
          </a:p>
          <a:p>
            <a:pPr lvl="1">
              <a:spcBef>
                <a:spcPts val="0"/>
              </a:spcBef>
              <a:spcAft>
                <a:spcPts val="1200"/>
              </a:spcAft>
              <a:buClr>
                <a:schemeClr val="accent6">
                  <a:lumMod val="75000"/>
                </a:schemeClr>
              </a:buClr>
              <a:defRPr/>
            </a:pPr>
            <a:r>
              <a:rPr lang="en-US" sz="2700" kern="0" dirty="0"/>
              <a:t>The chemical name or identity of any substance involved. </a:t>
            </a:r>
          </a:p>
          <a:p>
            <a:pPr lvl="1">
              <a:spcBef>
                <a:spcPts val="0"/>
              </a:spcBef>
              <a:spcAft>
                <a:spcPts val="1200"/>
              </a:spcAft>
              <a:buClr>
                <a:schemeClr val="accent6">
                  <a:lumMod val="75000"/>
                </a:schemeClr>
              </a:buClr>
              <a:defRPr/>
            </a:pPr>
            <a:r>
              <a:rPr lang="en-US" sz="2700" kern="0" dirty="0"/>
              <a:t>An indication of whether the substance is on the EHS list.</a:t>
            </a:r>
          </a:p>
          <a:p>
            <a:pPr lvl="1">
              <a:spcBef>
                <a:spcPts val="0"/>
              </a:spcBef>
              <a:spcAft>
                <a:spcPts val="1200"/>
              </a:spcAft>
              <a:buClr>
                <a:schemeClr val="accent6">
                  <a:lumMod val="75000"/>
                </a:schemeClr>
              </a:buClr>
              <a:defRPr/>
            </a:pPr>
            <a:r>
              <a:rPr lang="en-US" sz="2700" kern="0" dirty="0"/>
              <a:t>An estimate of the quantity released into the environment.</a:t>
            </a:r>
          </a:p>
          <a:p>
            <a:pPr lvl="1">
              <a:spcBef>
                <a:spcPts val="0"/>
              </a:spcBef>
              <a:spcAft>
                <a:spcPts val="1200"/>
              </a:spcAft>
              <a:buClr>
                <a:schemeClr val="accent6">
                  <a:lumMod val="75000"/>
                </a:schemeClr>
              </a:buClr>
              <a:defRPr/>
            </a:pPr>
            <a:r>
              <a:rPr lang="en-US" sz="2700" kern="0" dirty="0"/>
              <a:t>The time and duration of the release.</a:t>
            </a:r>
          </a:p>
          <a:p>
            <a:pPr lvl="1">
              <a:spcBef>
                <a:spcPts val="0"/>
              </a:spcBef>
              <a:spcAft>
                <a:spcPts val="1200"/>
              </a:spcAft>
              <a:buClr>
                <a:schemeClr val="accent6">
                  <a:lumMod val="75000"/>
                </a:schemeClr>
              </a:buClr>
              <a:defRPr/>
            </a:pPr>
            <a:r>
              <a:rPr lang="en-US" sz="2700" kern="0" dirty="0"/>
              <a:t>The medium or media into which the release occurred.</a:t>
            </a:r>
          </a:p>
          <a:p>
            <a:pPr lvl="1">
              <a:spcBef>
                <a:spcPts val="0"/>
              </a:spcBef>
              <a:spcAft>
                <a:spcPts val="1200"/>
              </a:spcAft>
              <a:buClr>
                <a:schemeClr val="accent6">
                  <a:lumMod val="75000"/>
                </a:schemeClr>
              </a:buClr>
              <a:defRPr/>
            </a:pPr>
            <a:r>
              <a:rPr lang="en-US" sz="2700" kern="0" dirty="0"/>
              <a:t>Any known or anticipated acute or chronic health risks associated with the emergency and advice regarding medical attention necessary for exposed individuals.</a:t>
            </a:r>
          </a:p>
          <a:p>
            <a:pPr lvl="1">
              <a:spcBef>
                <a:spcPts val="0"/>
              </a:spcBef>
              <a:spcAft>
                <a:spcPts val="1200"/>
              </a:spcAft>
              <a:buClr>
                <a:schemeClr val="accent6">
                  <a:lumMod val="75000"/>
                </a:schemeClr>
              </a:buClr>
              <a:defRPr/>
            </a:pPr>
            <a:r>
              <a:rPr lang="en-US" sz="2700" kern="0" dirty="0"/>
              <a:t>Proper precautions to take, including evacuation.</a:t>
            </a:r>
          </a:p>
          <a:p>
            <a:pPr lvl="1">
              <a:spcBef>
                <a:spcPts val="0"/>
              </a:spcBef>
              <a:spcAft>
                <a:spcPts val="1200"/>
              </a:spcAft>
              <a:buClr>
                <a:schemeClr val="accent6">
                  <a:lumMod val="75000"/>
                </a:schemeClr>
              </a:buClr>
              <a:defRPr/>
            </a:pPr>
            <a:r>
              <a:rPr lang="en-US" sz="2700" kern="0" dirty="0"/>
              <a:t>The name and telephone number of a contact person. </a:t>
            </a:r>
          </a:p>
          <a:p>
            <a:pPr marL="0" indent="0">
              <a:buNone/>
            </a:pPr>
            <a:endParaRPr lang="en-US" dirty="0"/>
          </a:p>
          <a:p>
            <a:endParaRPr lang="en-US" dirty="0"/>
          </a:p>
        </p:txBody>
      </p:sp>
      <p:cxnSp>
        <p:nvCxnSpPr>
          <p:cNvPr id="7" name="Straight Connector 6">
            <a:extLst>
              <a:ext uri="{FF2B5EF4-FFF2-40B4-BE49-F238E27FC236}">
                <a16:creationId xmlns:a16="http://schemas.microsoft.com/office/drawing/2014/main" id="{178E40E8-457B-4BF8-B007-E9895E782754}"/>
              </a:ext>
            </a:extLst>
          </p:cNvPr>
          <p:cNvCxnSpPr>
            <a:cxnSpLocks/>
          </p:cNvCxnSpPr>
          <p:nvPr/>
        </p:nvCxnSpPr>
        <p:spPr>
          <a:xfrm>
            <a:off x="0" y="1246124"/>
            <a:ext cx="6013938"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168343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3E69-3DE4-4F08-AC58-C35006576CE6}"/>
              </a:ext>
            </a:extLst>
          </p:cNvPr>
          <p:cNvSpPr>
            <a:spLocks noGrp="1"/>
          </p:cNvSpPr>
          <p:nvPr>
            <p:ph type="title"/>
          </p:nvPr>
        </p:nvSpPr>
        <p:spPr>
          <a:xfrm>
            <a:off x="548640" y="0"/>
            <a:ext cx="5658729" cy="1120140"/>
          </a:xfrm>
        </p:spPr>
        <p:txBody>
          <a:bodyPr/>
          <a:lstStyle/>
          <a:p>
            <a:r>
              <a:rPr lang="en-US" dirty="0"/>
              <a:t>SERC (or TERC) Notification Requirements</a:t>
            </a:r>
          </a:p>
        </p:txBody>
      </p:sp>
      <p:sp>
        <p:nvSpPr>
          <p:cNvPr id="3" name="Content Placeholder 2">
            <a:extLst>
              <a:ext uri="{FF2B5EF4-FFF2-40B4-BE49-F238E27FC236}">
                <a16:creationId xmlns:a16="http://schemas.microsoft.com/office/drawing/2014/main" id="{041D0279-6B58-4FD6-BD12-DAB04A6E2174}"/>
              </a:ext>
            </a:extLst>
          </p:cNvPr>
          <p:cNvSpPr>
            <a:spLocks noGrp="1"/>
          </p:cNvSpPr>
          <p:nvPr>
            <p:ph sz="half" idx="1"/>
          </p:nvPr>
        </p:nvSpPr>
        <p:spPr/>
        <p:txBody>
          <a:bodyPr>
            <a:normAutofit/>
          </a:bodyPr>
          <a:lstStyle/>
          <a:p>
            <a:pPr>
              <a:buClr>
                <a:schemeClr val="accent6">
                  <a:lumMod val="75000"/>
                </a:schemeClr>
              </a:buClr>
            </a:pPr>
            <a:r>
              <a:rPr lang="en-US" sz="2000" dirty="0"/>
              <a:t>As soon as practicable, the SERC (or TERC) shall provide the drinking water primacy agency a written follow-up notice (same information provided by the facility with the release):</a:t>
            </a:r>
          </a:p>
          <a:p>
            <a:pPr lvl="1">
              <a:buClr>
                <a:schemeClr val="accent6">
                  <a:lumMod val="75000"/>
                </a:schemeClr>
              </a:buClr>
            </a:pPr>
            <a:r>
              <a:rPr lang="en-US" sz="1800" dirty="0"/>
              <a:t>The written notice shall provide updates to the information provided in the original notification, as well as additional information with respect to: </a:t>
            </a:r>
          </a:p>
          <a:p>
            <a:pPr lvl="2">
              <a:buClr>
                <a:schemeClr val="accent6">
                  <a:lumMod val="75000"/>
                </a:schemeClr>
              </a:buClr>
            </a:pPr>
            <a:r>
              <a:rPr lang="en-US" sz="1600" dirty="0"/>
              <a:t>Actions taken to respond to and contain the release;</a:t>
            </a:r>
          </a:p>
          <a:p>
            <a:pPr lvl="2">
              <a:buClr>
                <a:schemeClr val="accent6">
                  <a:lumMod val="75000"/>
                </a:schemeClr>
              </a:buClr>
            </a:pPr>
            <a:r>
              <a:rPr lang="en-US" sz="1600" dirty="0"/>
              <a:t>Any known or anticipated acute or chronic health risks; and</a:t>
            </a:r>
          </a:p>
          <a:p>
            <a:pPr lvl="2">
              <a:buClr>
                <a:schemeClr val="accent6">
                  <a:lumMod val="75000"/>
                </a:schemeClr>
              </a:buClr>
            </a:pPr>
            <a:r>
              <a:rPr lang="en-US" sz="1600" dirty="0"/>
              <a:t>Where appropriate, advice regarding medical attention necessary for exposed individuals.</a:t>
            </a:r>
          </a:p>
          <a:p>
            <a:endParaRPr lang="en-US" sz="2000" dirty="0"/>
          </a:p>
        </p:txBody>
      </p:sp>
      <p:cxnSp>
        <p:nvCxnSpPr>
          <p:cNvPr id="4" name="Straight Connector 3">
            <a:extLst>
              <a:ext uri="{FF2B5EF4-FFF2-40B4-BE49-F238E27FC236}">
                <a16:creationId xmlns:a16="http://schemas.microsoft.com/office/drawing/2014/main" id="{ABAE9996-8AD8-485A-B36E-0BA4543E8FBB}"/>
              </a:ext>
            </a:extLst>
          </p:cNvPr>
          <p:cNvCxnSpPr>
            <a:cxnSpLocks/>
          </p:cNvCxnSpPr>
          <p:nvPr/>
        </p:nvCxnSpPr>
        <p:spPr>
          <a:xfrm>
            <a:off x="0" y="1246124"/>
            <a:ext cx="6013938"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7" name="Graphic 6" descr="Document">
            <a:extLst>
              <a:ext uri="{FF2B5EF4-FFF2-40B4-BE49-F238E27FC236}">
                <a16:creationId xmlns:a16="http://schemas.microsoft.com/office/drawing/2014/main" id="{07B9A9F7-0F16-4E48-A452-15FDDB734A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17638" y="2689286"/>
            <a:ext cx="1118941" cy="1118941"/>
          </a:xfrm>
          <a:prstGeom prst="rect">
            <a:avLst/>
          </a:prstGeom>
        </p:spPr>
      </p:pic>
    </p:spTree>
    <p:extLst>
      <p:ext uri="{BB962C8B-B14F-4D97-AF65-F5344CB8AC3E}">
        <p14:creationId xmlns:p14="http://schemas.microsoft.com/office/powerpoint/2010/main" val="3750552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AE2C6-6077-41DB-BFF1-36EB7B33A9DB}"/>
              </a:ext>
            </a:extLst>
          </p:cNvPr>
          <p:cNvSpPr>
            <a:spLocks noGrp="1"/>
          </p:cNvSpPr>
          <p:nvPr>
            <p:ph type="title"/>
          </p:nvPr>
        </p:nvSpPr>
        <p:spPr/>
        <p:txBody>
          <a:bodyPr/>
          <a:lstStyle/>
          <a:p>
            <a:r>
              <a:rPr lang="en-US" dirty="0"/>
              <a:t>Water Resilience Framework</a:t>
            </a:r>
          </a:p>
        </p:txBody>
      </p:sp>
      <p:cxnSp>
        <p:nvCxnSpPr>
          <p:cNvPr id="4" name="Straight Connector 3">
            <a:extLst>
              <a:ext uri="{FF2B5EF4-FFF2-40B4-BE49-F238E27FC236}">
                <a16:creationId xmlns:a16="http://schemas.microsoft.com/office/drawing/2014/main" id="{F2DAFF50-2C43-4C4B-91F7-1BD8606BF020}"/>
              </a:ext>
            </a:extLst>
          </p:cNvPr>
          <p:cNvCxnSpPr>
            <a:cxnSpLocks/>
          </p:cNvCxnSpPr>
          <p:nvPr/>
        </p:nvCxnSpPr>
        <p:spPr>
          <a:xfrm>
            <a:off x="0" y="1246124"/>
            <a:ext cx="6516914"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E8A0E24-849E-4127-993B-2AFE747DFF2C}"/>
              </a:ext>
            </a:extLst>
          </p:cNvPr>
          <p:cNvGrpSpPr/>
          <p:nvPr/>
        </p:nvGrpSpPr>
        <p:grpSpPr>
          <a:xfrm>
            <a:off x="4279151" y="400057"/>
            <a:ext cx="6985067" cy="5210636"/>
            <a:chOff x="1048780" y="1097896"/>
            <a:chExt cx="6668030" cy="4964205"/>
          </a:xfrm>
        </p:grpSpPr>
        <p:pic>
          <p:nvPicPr>
            <p:cNvPr id="8" name="Picture 7">
              <a:extLst>
                <a:ext uri="{FF2B5EF4-FFF2-40B4-BE49-F238E27FC236}">
                  <a16:creationId xmlns:a16="http://schemas.microsoft.com/office/drawing/2014/main" id="{0C9CE0BB-8181-466F-8DBF-A86EE259662A}"/>
                </a:ext>
              </a:extLst>
            </p:cNvPr>
            <p:cNvPicPr>
              <a:picLocks noChangeAspect="1"/>
            </p:cNvPicPr>
            <p:nvPr/>
          </p:nvPicPr>
          <p:blipFill rotWithShape="1">
            <a:blip r:embed="rId3"/>
            <a:srcRect l="42038" t="22880" r="12759" b="9158"/>
            <a:stretch/>
          </p:blipFill>
          <p:spPr>
            <a:xfrm>
              <a:off x="2124300" y="1415944"/>
              <a:ext cx="4944413" cy="4646157"/>
            </a:xfrm>
            <a:prstGeom prst="ellipse">
              <a:avLst/>
            </a:prstGeom>
            <a:ln w="63500" cap="rnd">
              <a:noFill/>
            </a:ln>
            <a:effectLst/>
            <a:scene3d>
              <a:camera prst="orthographicFront"/>
              <a:lightRig rig="contrasting" dir="t">
                <a:rot lat="0" lon="0" rev="3000000"/>
              </a:lightRig>
            </a:scene3d>
            <a:sp3d contourW="12700">
              <a:bevelT w="0" h="0"/>
              <a:contourClr>
                <a:schemeClr val="bg1"/>
              </a:contourClr>
            </a:sp3d>
          </p:spPr>
        </p:pic>
        <p:sp>
          <p:nvSpPr>
            <p:cNvPr id="9" name="TextBox 5">
              <a:extLst>
                <a:ext uri="{FF2B5EF4-FFF2-40B4-BE49-F238E27FC236}">
                  <a16:creationId xmlns:a16="http://schemas.microsoft.com/office/drawing/2014/main" id="{9A89D006-B6B6-4716-9184-0596208E8413}"/>
                </a:ext>
              </a:extLst>
            </p:cNvPr>
            <p:cNvSpPr txBox="1"/>
            <p:nvPr/>
          </p:nvSpPr>
          <p:spPr>
            <a:xfrm>
              <a:off x="4136945" y="1097896"/>
              <a:ext cx="948921" cy="38219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t>ASSESS</a:t>
              </a:r>
            </a:p>
          </p:txBody>
        </p:sp>
        <p:sp>
          <p:nvSpPr>
            <p:cNvPr id="10" name="TextBox 7">
              <a:extLst>
                <a:ext uri="{FF2B5EF4-FFF2-40B4-BE49-F238E27FC236}">
                  <a16:creationId xmlns:a16="http://schemas.microsoft.com/office/drawing/2014/main" id="{67DA4258-C964-4FC1-856D-83B1E52A633E}"/>
                </a:ext>
              </a:extLst>
            </p:cNvPr>
            <p:cNvSpPr txBox="1"/>
            <p:nvPr/>
          </p:nvSpPr>
          <p:spPr>
            <a:xfrm>
              <a:off x="6963937" y="3074731"/>
              <a:ext cx="752873" cy="38219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t>PLAN</a:t>
              </a:r>
            </a:p>
          </p:txBody>
        </p:sp>
        <p:sp>
          <p:nvSpPr>
            <p:cNvPr id="11" name="TextBox 8">
              <a:extLst>
                <a:ext uri="{FF2B5EF4-FFF2-40B4-BE49-F238E27FC236}">
                  <a16:creationId xmlns:a16="http://schemas.microsoft.com/office/drawing/2014/main" id="{B2319AA3-032F-43CF-89C4-1D5E3C9C537B}"/>
                </a:ext>
              </a:extLst>
            </p:cNvPr>
            <p:cNvSpPr txBox="1"/>
            <p:nvPr/>
          </p:nvSpPr>
          <p:spPr>
            <a:xfrm>
              <a:off x="5610835" y="5563774"/>
              <a:ext cx="847342" cy="38219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t>TRAIN</a:t>
              </a:r>
            </a:p>
          </p:txBody>
        </p:sp>
        <p:sp>
          <p:nvSpPr>
            <p:cNvPr id="12" name="TextBox 9">
              <a:extLst>
                <a:ext uri="{FF2B5EF4-FFF2-40B4-BE49-F238E27FC236}">
                  <a16:creationId xmlns:a16="http://schemas.microsoft.com/office/drawing/2014/main" id="{0C739346-6456-4E25-B313-09E85D087B48}"/>
                </a:ext>
              </a:extLst>
            </p:cNvPr>
            <p:cNvSpPr txBox="1"/>
            <p:nvPr/>
          </p:nvSpPr>
          <p:spPr>
            <a:xfrm>
              <a:off x="2274448" y="5563774"/>
              <a:ext cx="1211513" cy="38219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t>RESPOND</a:t>
              </a:r>
            </a:p>
          </p:txBody>
        </p:sp>
        <p:sp>
          <p:nvSpPr>
            <p:cNvPr id="13" name="TextBox 10">
              <a:extLst>
                <a:ext uri="{FF2B5EF4-FFF2-40B4-BE49-F238E27FC236}">
                  <a16:creationId xmlns:a16="http://schemas.microsoft.com/office/drawing/2014/main" id="{E516949D-554B-4BCF-A02A-ED63BC8979C1}"/>
                </a:ext>
              </a:extLst>
            </p:cNvPr>
            <p:cNvSpPr txBox="1"/>
            <p:nvPr/>
          </p:nvSpPr>
          <p:spPr>
            <a:xfrm>
              <a:off x="1048780" y="3091058"/>
              <a:ext cx="1173597" cy="38219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t>RECOVER</a:t>
              </a:r>
            </a:p>
          </p:txBody>
        </p:sp>
      </p:grpSp>
    </p:spTree>
    <p:extLst>
      <p:ext uri="{BB962C8B-B14F-4D97-AF65-F5344CB8AC3E}">
        <p14:creationId xmlns:p14="http://schemas.microsoft.com/office/powerpoint/2010/main" val="367329774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371EB-1E24-47BA-ABC7-31236D7DB0E9}"/>
              </a:ext>
            </a:extLst>
          </p:cNvPr>
          <p:cNvSpPr>
            <a:spLocks noGrp="1"/>
          </p:cNvSpPr>
          <p:nvPr>
            <p:ph type="title"/>
          </p:nvPr>
        </p:nvSpPr>
        <p:spPr/>
        <p:txBody>
          <a:bodyPr>
            <a:normAutofit/>
          </a:bodyPr>
          <a:lstStyle/>
          <a:p>
            <a:r>
              <a:rPr lang="en-US" sz="2800" dirty="0"/>
              <a:t>Primacy Agency Notification Requirements Notice to Community Water Systems</a:t>
            </a:r>
          </a:p>
        </p:txBody>
      </p:sp>
      <p:sp>
        <p:nvSpPr>
          <p:cNvPr id="3" name="Content Placeholder 2">
            <a:extLst>
              <a:ext uri="{FF2B5EF4-FFF2-40B4-BE49-F238E27FC236}">
                <a16:creationId xmlns:a16="http://schemas.microsoft.com/office/drawing/2014/main" id="{BC98BB43-96B2-4D36-82E5-F022E576A8C2}"/>
              </a:ext>
            </a:extLst>
          </p:cNvPr>
          <p:cNvSpPr>
            <a:spLocks noGrp="1"/>
          </p:cNvSpPr>
          <p:nvPr>
            <p:ph sz="half" idx="1"/>
          </p:nvPr>
        </p:nvSpPr>
        <p:spPr>
          <a:xfrm>
            <a:off x="3017520" y="1664330"/>
            <a:ext cx="8629048" cy="3880772"/>
          </a:xfrm>
        </p:spPr>
        <p:txBody>
          <a:bodyPr>
            <a:normAutofit/>
          </a:bodyPr>
          <a:lstStyle/>
          <a:p>
            <a:pPr marL="0" indent="0">
              <a:buClr>
                <a:schemeClr val="accent6">
                  <a:lumMod val="75000"/>
                </a:schemeClr>
              </a:buClr>
              <a:buNone/>
            </a:pPr>
            <a:r>
              <a:rPr lang="en-US" sz="2000" dirty="0"/>
              <a:t>The drinking water primacy agency receiving notice from a SERC (or TERC) shall:</a:t>
            </a:r>
          </a:p>
          <a:p>
            <a:pPr>
              <a:buClr>
                <a:schemeClr val="accent6">
                  <a:lumMod val="75000"/>
                </a:schemeClr>
              </a:buClr>
            </a:pPr>
            <a:r>
              <a:rPr lang="en-US" dirty="0"/>
              <a:t>Promptly forward the initial notice and all information provided to any community water systems whose source waters are affected by the release. </a:t>
            </a:r>
          </a:p>
          <a:p>
            <a:pPr>
              <a:buClr>
                <a:schemeClr val="accent6">
                  <a:lumMod val="75000"/>
                </a:schemeClr>
              </a:buClr>
            </a:pPr>
            <a:r>
              <a:rPr lang="en-US" dirty="0"/>
              <a:t>Forward the written follow-up emergency notice provided to the affected community water systems.</a:t>
            </a:r>
          </a:p>
          <a:p>
            <a:endParaRPr lang="en-US" sz="2000" dirty="0"/>
          </a:p>
        </p:txBody>
      </p:sp>
      <p:cxnSp>
        <p:nvCxnSpPr>
          <p:cNvPr id="4" name="Straight Connector 3">
            <a:extLst>
              <a:ext uri="{FF2B5EF4-FFF2-40B4-BE49-F238E27FC236}">
                <a16:creationId xmlns:a16="http://schemas.microsoft.com/office/drawing/2014/main" id="{A9CE2940-F4FD-4D4A-9DC6-2DA808FC038E}"/>
              </a:ext>
            </a:extLst>
          </p:cNvPr>
          <p:cNvCxnSpPr>
            <a:cxnSpLocks/>
          </p:cNvCxnSpPr>
          <p:nvPr/>
        </p:nvCxnSpPr>
        <p:spPr>
          <a:xfrm>
            <a:off x="0" y="1246124"/>
            <a:ext cx="8563708"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7" name="Graphic 6" descr="Share">
            <a:extLst>
              <a:ext uri="{FF2B5EF4-FFF2-40B4-BE49-F238E27FC236}">
                <a16:creationId xmlns:a16="http://schemas.microsoft.com/office/drawing/2014/main" id="{F27D166E-5BBA-42A6-BEDB-C3DE125D13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0822" y="3886198"/>
            <a:ext cx="1054768" cy="1054768"/>
          </a:xfrm>
          <a:prstGeom prst="rect">
            <a:avLst/>
          </a:prstGeom>
        </p:spPr>
      </p:pic>
    </p:spTree>
    <p:extLst>
      <p:ext uri="{BB962C8B-B14F-4D97-AF65-F5344CB8AC3E}">
        <p14:creationId xmlns:p14="http://schemas.microsoft.com/office/powerpoint/2010/main" val="58412304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77A24-1A0D-49D6-8448-D256ED72D256}"/>
              </a:ext>
            </a:extLst>
          </p:cNvPr>
          <p:cNvSpPr>
            <a:spLocks noGrp="1"/>
          </p:cNvSpPr>
          <p:nvPr>
            <p:ph type="title"/>
          </p:nvPr>
        </p:nvSpPr>
        <p:spPr/>
        <p:txBody>
          <a:bodyPr>
            <a:normAutofit/>
          </a:bodyPr>
          <a:lstStyle/>
          <a:p>
            <a:r>
              <a:rPr lang="en-US" sz="2800" dirty="0"/>
              <a:t>Direct Notification: </a:t>
            </a:r>
            <a:br>
              <a:rPr lang="en-US" sz="2800" dirty="0"/>
            </a:br>
            <a:r>
              <a:rPr lang="en-US" sz="2800" dirty="0"/>
              <a:t>Notice to Community Water Systems</a:t>
            </a:r>
          </a:p>
        </p:txBody>
      </p:sp>
      <p:sp>
        <p:nvSpPr>
          <p:cNvPr id="3" name="Content Placeholder 2">
            <a:extLst>
              <a:ext uri="{FF2B5EF4-FFF2-40B4-BE49-F238E27FC236}">
                <a16:creationId xmlns:a16="http://schemas.microsoft.com/office/drawing/2014/main" id="{320DA0DD-64B6-4F3A-944D-16B9F0384464}"/>
              </a:ext>
            </a:extLst>
          </p:cNvPr>
          <p:cNvSpPr>
            <a:spLocks noGrp="1"/>
          </p:cNvSpPr>
          <p:nvPr>
            <p:ph sz="half" idx="1"/>
          </p:nvPr>
        </p:nvSpPr>
        <p:spPr/>
        <p:txBody>
          <a:bodyPr>
            <a:normAutofit/>
          </a:bodyPr>
          <a:lstStyle/>
          <a:p>
            <a:pPr marL="0" indent="0">
              <a:buNone/>
            </a:pPr>
            <a:r>
              <a:rPr lang="en-US" sz="2000" dirty="0"/>
              <a:t>If a state does not have a drinking water primacy agency:</a:t>
            </a:r>
          </a:p>
          <a:p>
            <a:pPr>
              <a:buClr>
                <a:schemeClr val="accent6">
                  <a:lumMod val="75000"/>
                </a:schemeClr>
              </a:buClr>
            </a:pPr>
            <a:r>
              <a:rPr lang="en-US" sz="2000" dirty="0"/>
              <a:t>The SERC (or TERC) shall provide the required notices and information to the community water systems affected by the release.</a:t>
            </a:r>
          </a:p>
          <a:p>
            <a:endParaRPr lang="en-US" sz="2000" dirty="0"/>
          </a:p>
        </p:txBody>
      </p:sp>
      <p:cxnSp>
        <p:nvCxnSpPr>
          <p:cNvPr id="4" name="Straight Connector 3">
            <a:extLst>
              <a:ext uri="{FF2B5EF4-FFF2-40B4-BE49-F238E27FC236}">
                <a16:creationId xmlns:a16="http://schemas.microsoft.com/office/drawing/2014/main" id="{AA6B6E4F-000F-4425-953F-3E1AB64859F0}"/>
              </a:ext>
            </a:extLst>
          </p:cNvPr>
          <p:cNvCxnSpPr>
            <a:cxnSpLocks/>
          </p:cNvCxnSpPr>
          <p:nvPr/>
        </p:nvCxnSpPr>
        <p:spPr>
          <a:xfrm>
            <a:off x="0" y="1246124"/>
            <a:ext cx="7363326"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6" name="Graphic 5" descr="Marketing">
            <a:extLst>
              <a:ext uri="{FF2B5EF4-FFF2-40B4-BE49-F238E27FC236}">
                <a16:creationId xmlns:a16="http://schemas.microsoft.com/office/drawing/2014/main" id="{F0CB4CE1-BD6E-471C-B6F0-3FB10F3ACF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60617" y="3684318"/>
            <a:ext cx="1593273" cy="1593273"/>
          </a:xfrm>
          <a:prstGeom prst="rect">
            <a:avLst/>
          </a:prstGeom>
        </p:spPr>
      </p:pic>
      <p:pic>
        <p:nvPicPr>
          <p:cNvPr id="9" name="Graphic 8" descr="Call center">
            <a:extLst>
              <a:ext uri="{FF2B5EF4-FFF2-40B4-BE49-F238E27FC236}">
                <a16:creationId xmlns:a16="http://schemas.microsoft.com/office/drawing/2014/main" id="{8C82E37D-DE75-4C0E-BADD-E4D106C934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31250" y="3703686"/>
            <a:ext cx="1462079" cy="1462079"/>
          </a:xfrm>
          <a:prstGeom prst="rect">
            <a:avLst/>
          </a:prstGeom>
        </p:spPr>
      </p:pic>
    </p:spTree>
    <p:extLst>
      <p:ext uri="{BB962C8B-B14F-4D97-AF65-F5344CB8AC3E}">
        <p14:creationId xmlns:p14="http://schemas.microsoft.com/office/powerpoint/2010/main" val="256402189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77A24-1A0D-49D6-8448-D256ED72D256}"/>
              </a:ext>
            </a:extLst>
          </p:cNvPr>
          <p:cNvSpPr>
            <a:spLocks noGrp="1"/>
          </p:cNvSpPr>
          <p:nvPr>
            <p:ph type="title"/>
          </p:nvPr>
        </p:nvSpPr>
        <p:spPr>
          <a:xfrm>
            <a:off x="548640" y="0"/>
            <a:ext cx="5342206" cy="1120140"/>
          </a:xfrm>
        </p:spPr>
        <p:txBody>
          <a:bodyPr>
            <a:normAutofit/>
          </a:bodyPr>
          <a:lstStyle/>
          <a:p>
            <a:r>
              <a:rPr lang="en-US" sz="2800" dirty="0"/>
              <a:t>Visual of Amended Notification Requirements</a:t>
            </a:r>
          </a:p>
        </p:txBody>
      </p:sp>
      <p:cxnSp>
        <p:nvCxnSpPr>
          <p:cNvPr id="4" name="Straight Connector 3">
            <a:extLst>
              <a:ext uri="{FF2B5EF4-FFF2-40B4-BE49-F238E27FC236}">
                <a16:creationId xmlns:a16="http://schemas.microsoft.com/office/drawing/2014/main" id="{AA6B6E4F-000F-4425-953F-3E1AB64859F0}"/>
              </a:ext>
            </a:extLst>
          </p:cNvPr>
          <p:cNvCxnSpPr>
            <a:cxnSpLocks/>
          </p:cNvCxnSpPr>
          <p:nvPr/>
        </p:nvCxnSpPr>
        <p:spPr>
          <a:xfrm>
            <a:off x="-9298" y="1255151"/>
            <a:ext cx="5407775"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8F8CE300-DA86-4F31-8C6B-10073FEF3A68}"/>
              </a:ext>
            </a:extLst>
          </p:cNvPr>
          <p:cNvGrpSpPr/>
          <p:nvPr/>
        </p:nvGrpSpPr>
        <p:grpSpPr>
          <a:xfrm>
            <a:off x="1915603" y="1384615"/>
            <a:ext cx="8526780" cy="5149648"/>
            <a:chOff x="822853" y="535355"/>
            <a:chExt cx="6858544" cy="4062403"/>
          </a:xfrm>
        </p:grpSpPr>
        <p:sp>
          <p:nvSpPr>
            <p:cNvPr id="11" name="Rectangle: Rounded Corners 21">
              <a:extLst>
                <a:ext uri="{FF2B5EF4-FFF2-40B4-BE49-F238E27FC236}">
                  <a16:creationId xmlns:a16="http://schemas.microsoft.com/office/drawing/2014/main" id="{4F40D1DA-8B8B-40CA-8FF7-A34BEC45CF27}"/>
                </a:ext>
              </a:extLst>
            </p:cNvPr>
            <p:cNvSpPr/>
            <p:nvPr/>
          </p:nvSpPr>
          <p:spPr>
            <a:xfrm>
              <a:off x="1147248" y="2211922"/>
              <a:ext cx="914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200" dirty="0">
                  <a:latin typeface="Arial" panose="020B0604020202020204" pitchFamily="34" charset="0"/>
                  <a:ea typeface="Calibri" panose="020F0502020204030204" pitchFamily="34" charset="0"/>
                  <a:cs typeface="Arial" panose="020B0604020202020204" pitchFamily="34" charset="0"/>
                </a:rPr>
                <a:t>SERC &amp; TERC</a:t>
              </a:r>
            </a:p>
          </p:txBody>
        </p:sp>
        <p:cxnSp>
          <p:nvCxnSpPr>
            <p:cNvPr id="12" name="Straight Arrow Connector 11">
              <a:extLst>
                <a:ext uri="{FF2B5EF4-FFF2-40B4-BE49-F238E27FC236}">
                  <a16:creationId xmlns:a16="http://schemas.microsoft.com/office/drawing/2014/main" id="{1AE65E09-8AA0-4EC9-8E77-DE26470ADBEC}"/>
                </a:ext>
              </a:extLst>
            </p:cNvPr>
            <p:cNvCxnSpPr>
              <a:cxnSpLocks/>
            </p:cNvCxnSpPr>
            <p:nvPr/>
          </p:nvCxnSpPr>
          <p:spPr>
            <a:xfrm flipV="1">
              <a:off x="2061648" y="2659597"/>
              <a:ext cx="1699108" cy="9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23">
              <a:extLst>
                <a:ext uri="{FF2B5EF4-FFF2-40B4-BE49-F238E27FC236}">
                  <a16:creationId xmlns:a16="http://schemas.microsoft.com/office/drawing/2014/main" id="{6A4E50B0-5902-440F-B594-97B096FA30A2}"/>
                </a:ext>
              </a:extLst>
            </p:cNvPr>
            <p:cNvSpPr/>
            <p:nvPr/>
          </p:nvSpPr>
          <p:spPr>
            <a:xfrm>
              <a:off x="3760756" y="2269072"/>
              <a:ext cx="1181132" cy="9144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200" dirty="0">
                  <a:latin typeface="Arial" panose="020B0604020202020204" pitchFamily="34" charset="0"/>
                  <a:ea typeface="Calibri" panose="020F0502020204030204" pitchFamily="34" charset="0"/>
                  <a:cs typeface="Arial" panose="020B0604020202020204" pitchFamily="34" charset="0"/>
                </a:rPr>
                <a:t>State Drinking Water Primacy Agency</a:t>
              </a:r>
            </a:p>
          </p:txBody>
        </p:sp>
        <p:sp>
          <p:nvSpPr>
            <p:cNvPr id="14" name="Rectangle: Rounded Corners 24">
              <a:extLst>
                <a:ext uri="{FF2B5EF4-FFF2-40B4-BE49-F238E27FC236}">
                  <a16:creationId xmlns:a16="http://schemas.microsoft.com/office/drawing/2014/main" id="{4E735A8C-00D3-430B-9F43-FD56F6B9DD66}"/>
                </a:ext>
              </a:extLst>
            </p:cNvPr>
            <p:cNvSpPr/>
            <p:nvPr/>
          </p:nvSpPr>
          <p:spPr>
            <a:xfrm>
              <a:off x="6460000" y="2202397"/>
              <a:ext cx="1221397"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200" dirty="0">
                  <a:latin typeface="Arial" panose="020B0604020202020204" pitchFamily="34" charset="0"/>
                  <a:ea typeface="Calibri" panose="020F0502020204030204" pitchFamily="34" charset="0"/>
                  <a:cs typeface="Arial" panose="020B0604020202020204" pitchFamily="34" charset="0"/>
                </a:rPr>
                <a:t>Community Water System(s) whose source water is affected</a:t>
              </a:r>
            </a:p>
          </p:txBody>
        </p:sp>
        <p:cxnSp>
          <p:nvCxnSpPr>
            <p:cNvPr id="15" name="Straight Arrow Connector 14">
              <a:extLst>
                <a:ext uri="{FF2B5EF4-FFF2-40B4-BE49-F238E27FC236}">
                  <a16:creationId xmlns:a16="http://schemas.microsoft.com/office/drawing/2014/main" id="{88E0A70E-692E-4F66-91FC-8DAFD41C168E}"/>
                </a:ext>
              </a:extLst>
            </p:cNvPr>
            <p:cNvCxnSpPr>
              <a:cxnSpLocks/>
            </p:cNvCxnSpPr>
            <p:nvPr/>
          </p:nvCxnSpPr>
          <p:spPr>
            <a:xfrm>
              <a:off x="4941888" y="2659597"/>
              <a:ext cx="1518112" cy="4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 Box 2">
              <a:extLst>
                <a:ext uri="{FF2B5EF4-FFF2-40B4-BE49-F238E27FC236}">
                  <a16:creationId xmlns:a16="http://schemas.microsoft.com/office/drawing/2014/main" id="{C326F5BE-5147-436F-8CB4-E3554A9830F2}"/>
                </a:ext>
              </a:extLst>
            </p:cNvPr>
            <p:cNvSpPr txBox="1">
              <a:spLocks noChangeArrowheads="1"/>
            </p:cNvSpPr>
            <p:nvPr/>
          </p:nvSpPr>
          <p:spPr bwMode="auto">
            <a:xfrm>
              <a:off x="4992387" y="2687586"/>
              <a:ext cx="1294987" cy="396926"/>
            </a:xfrm>
            <a:prstGeom prst="rect">
              <a:avLst/>
            </a:prstGeom>
            <a:noFill/>
            <a:ln w="9525">
              <a:noFill/>
              <a:miter lim="800000"/>
              <a:headEnd/>
              <a:tailEnd/>
            </a:ln>
          </p:spPr>
          <p:txBody>
            <a:bodyPr rot="0" vert="horz" wrap="square" lIns="91440" tIns="45720" rIns="91440" bIns="45720" anchor="t" anchorCtr="0">
              <a:spAutoFit/>
            </a:bodyPr>
            <a:lstStyle/>
            <a:p>
              <a:pPr>
                <a:lnSpc>
                  <a:spcPct val="106000"/>
                </a:lnSpc>
                <a:tabLst>
                  <a:tab pos="228600" algn="l"/>
                </a:tabLst>
              </a:pPr>
              <a:r>
                <a:rPr lang="en-US" sz="1200" b="1" dirty="0">
                  <a:latin typeface="Arial" panose="020B0604020202020204" pitchFamily="34" charset="0"/>
                  <a:ea typeface="Calibri" panose="020F0502020204030204" pitchFamily="34" charset="0"/>
                  <a:cs typeface="Arial" panose="020B0604020202020204" pitchFamily="34" charset="0"/>
                </a:rPr>
                <a:t>Promptly notify of reported release(s)</a:t>
              </a:r>
              <a:endParaRPr lang="en-US" sz="1200" dirty="0">
                <a:latin typeface="Arial" panose="020B0604020202020204" pitchFamily="34" charset="0"/>
                <a:ea typeface="Times New Roman" panose="02020603050405020304" pitchFamily="18" charset="0"/>
                <a:cs typeface="Arial" panose="020B0604020202020204" pitchFamily="34" charset="0"/>
              </a:endParaRPr>
            </a:p>
          </p:txBody>
        </p:sp>
        <p:cxnSp>
          <p:nvCxnSpPr>
            <p:cNvPr id="17" name="Connector: Elbow 29">
              <a:extLst>
                <a:ext uri="{FF2B5EF4-FFF2-40B4-BE49-F238E27FC236}">
                  <a16:creationId xmlns:a16="http://schemas.microsoft.com/office/drawing/2014/main" id="{FC9815B5-DE99-4600-991F-B19E3028D4DF}"/>
                </a:ext>
              </a:extLst>
            </p:cNvPr>
            <p:cNvCxnSpPr/>
            <p:nvPr/>
          </p:nvCxnSpPr>
          <p:spPr>
            <a:xfrm>
              <a:off x="1632983" y="3135847"/>
              <a:ext cx="5519595" cy="1238250"/>
            </a:xfrm>
            <a:prstGeom prst="bentConnector3">
              <a:avLst>
                <a:gd name="adj1" fmla="val 127"/>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B0986E4-3C9E-47EC-9535-9C111B9D3020}"/>
                </a:ext>
              </a:extLst>
            </p:cNvPr>
            <p:cNvCxnSpPr/>
            <p:nvPr/>
          </p:nvCxnSpPr>
          <p:spPr>
            <a:xfrm flipH="1" flipV="1">
              <a:off x="7152652" y="3116797"/>
              <a:ext cx="14322" cy="1257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 Box 2">
              <a:extLst>
                <a:ext uri="{FF2B5EF4-FFF2-40B4-BE49-F238E27FC236}">
                  <a16:creationId xmlns:a16="http://schemas.microsoft.com/office/drawing/2014/main" id="{4B2DCB66-60F8-487F-90FF-8EB5C5F672CE}"/>
                </a:ext>
              </a:extLst>
            </p:cNvPr>
            <p:cNvSpPr txBox="1">
              <a:spLocks noChangeArrowheads="1"/>
            </p:cNvSpPr>
            <p:nvPr/>
          </p:nvSpPr>
          <p:spPr bwMode="auto">
            <a:xfrm>
              <a:off x="2692492" y="4050247"/>
              <a:ext cx="2014771" cy="529244"/>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ctr">
                <a:lnSpc>
                  <a:spcPct val="107000"/>
                </a:lnSpc>
              </a:pPr>
              <a:r>
                <a:rPr lang="en-US" sz="1200" b="1" dirty="0">
                  <a:latin typeface="Arial" panose="020B0604020202020204" pitchFamily="34" charset="0"/>
                  <a:ea typeface="Calibri" panose="020F0502020204030204" pitchFamily="34" charset="0"/>
                  <a:cs typeface="Arial" panose="020B0604020202020204" pitchFamily="34" charset="0"/>
                </a:rPr>
                <a:t>If no State Drinking Water Primacy Agency, directly notify Community Water System</a:t>
              </a:r>
              <a:endParaRPr lang="en-US" sz="1200" dirty="0">
                <a:latin typeface="Arial" panose="020B0604020202020204" pitchFamily="34" charset="0"/>
                <a:ea typeface="Calibri" panose="020F0502020204030204" pitchFamily="34" charset="0"/>
                <a:cs typeface="Arial" panose="020B0604020202020204" pitchFamily="34" charset="0"/>
              </a:endParaRPr>
            </a:p>
          </p:txBody>
        </p:sp>
        <p:sp>
          <p:nvSpPr>
            <p:cNvPr id="20" name="Flowchart: Multidocument 19">
              <a:extLst>
                <a:ext uri="{FF2B5EF4-FFF2-40B4-BE49-F238E27FC236}">
                  <a16:creationId xmlns:a16="http://schemas.microsoft.com/office/drawing/2014/main" id="{BB5F73ED-B886-49AD-81E7-3BC888C78114}"/>
                </a:ext>
              </a:extLst>
            </p:cNvPr>
            <p:cNvSpPr/>
            <p:nvPr/>
          </p:nvSpPr>
          <p:spPr>
            <a:xfrm>
              <a:off x="2448076" y="1796970"/>
              <a:ext cx="1027963" cy="776707"/>
            </a:xfrm>
            <a:prstGeom prst="flowChartMultidocumen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400"/>
                </a:spcAft>
              </a:pPr>
              <a:r>
                <a:rPr lang="en-US" sz="1200" dirty="0">
                  <a:latin typeface="Arial" panose="020B0604020202020204" pitchFamily="34" charset="0"/>
                  <a:ea typeface="Calibri" panose="020F0502020204030204" pitchFamily="34" charset="0"/>
                  <a:cs typeface="Arial" panose="020B0604020202020204" pitchFamily="34" charset="0"/>
                </a:rPr>
                <a:t>EPCRA 304(b)(2)</a:t>
              </a:r>
            </a:p>
            <a:p>
              <a:pPr algn="ctr">
                <a:lnSpc>
                  <a:spcPct val="107000"/>
                </a:lnSpc>
                <a:spcAft>
                  <a:spcPts val="400"/>
                </a:spcAft>
              </a:pPr>
              <a:r>
                <a:rPr lang="en-US" sz="1200" dirty="0">
                  <a:latin typeface="Arial" panose="020B0604020202020204" pitchFamily="34" charset="0"/>
                  <a:ea typeface="Calibri" panose="020F0502020204030204" pitchFamily="34" charset="0"/>
                  <a:cs typeface="Arial" panose="020B0604020202020204" pitchFamily="34" charset="0"/>
                </a:rPr>
                <a:t>304(c)</a:t>
              </a:r>
            </a:p>
          </p:txBody>
        </p:sp>
        <p:sp>
          <p:nvSpPr>
            <p:cNvPr id="21" name="Flowchart: Multidocument 20">
              <a:extLst>
                <a:ext uri="{FF2B5EF4-FFF2-40B4-BE49-F238E27FC236}">
                  <a16:creationId xmlns:a16="http://schemas.microsoft.com/office/drawing/2014/main" id="{9E7754FC-9DE2-4A3B-9724-4A3A84134A66}"/>
                </a:ext>
              </a:extLst>
            </p:cNvPr>
            <p:cNvSpPr/>
            <p:nvPr/>
          </p:nvSpPr>
          <p:spPr>
            <a:xfrm>
              <a:off x="5135944" y="1822368"/>
              <a:ext cx="1016652" cy="762082"/>
            </a:xfrm>
            <a:prstGeom prst="flowChartMultidocumen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400"/>
                </a:spcAft>
              </a:pPr>
              <a:r>
                <a:rPr lang="en-US" sz="1200" dirty="0">
                  <a:latin typeface="Arial" panose="020B0604020202020204" pitchFamily="34" charset="0"/>
                  <a:ea typeface="Calibri" panose="020F0502020204030204" pitchFamily="34" charset="0"/>
                  <a:cs typeface="Arial" panose="020B0604020202020204" pitchFamily="34" charset="0"/>
                </a:rPr>
                <a:t>EPCRA 304(b)(2)</a:t>
              </a:r>
              <a:endParaRPr lang="en-US" sz="1200" dirty="0">
                <a:latin typeface="Arial" panose="020B0604020202020204" pitchFamily="34" charset="0"/>
                <a:ea typeface="Times New Roman" panose="02020603050405020304" pitchFamily="18" charset="0"/>
                <a:cs typeface="Arial" panose="020B0604020202020204" pitchFamily="34" charset="0"/>
              </a:endParaRPr>
            </a:p>
            <a:p>
              <a:pPr algn="ctr">
                <a:lnSpc>
                  <a:spcPct val="107000"/>
                </a:lnSpc>
                <a:spcAft>
                  <a:spcPts val="400"/>
                </a:spcAft>
              </a:pPr>
              <a:r>
                <a:rPr lang="en-US" sz="1200" dirty="0">
                  <a:latin typeface="Arial" panose="020B0604020202020204" pitchFamily="34" charset="0"/>
                  <a:ea typeface="Calibri" panose="020F0502020204030204" pitchFamily="34" charset="0"/>
                  <a:cs typeface="Arial" panose="020B0604020202020204" pitchFamily="34" charset="0"/>
                </a:rPr>
                <a:t>304(c)</a:t>
              </a:r>
              <a:endParaRPr lang="en-US" sz="1200" dirty="0">
                <a:latin typeface="Arial" panose="020B0604020202020204" pitchFamily="34" charset="0"/>
                <a:ea typeface="Times New Roman" panose="02020603050405020304" pitchFamily="18" charset="0"/>
                <a:cs typeface="Arial" panose="020B0604020202020204" pitchFamily="34" charset="0"/>
              </a:endParaRPr>
            </a:p>
          </p:txBody>
        </p:sp>
        <p:sp>
          <p:nvSpPr>
            <p:cNvPr id="22" name="Text Box 2">
              <a:extLst>
                <a:ext uri="{FF2B5EF4-FFF2-40B4-BE49-F238E27FC236}">
                  <a16:creationId xmlns:a16="http://schemas.microsoft.com/office/drawing/2014/main" id="{1EB853EE-28DD-45EA-9915-518EA1D0A85C}"/>
                </a:ext>
              </a:extLst>
            </p:cNvPr>
            <p:cNvSpPr txBox="1">
              <a:spLocks noChangeArrowheads="1"/>
            </p:cNvSpPr>
            <p:nvPr/>
          </p:nvSpPr>
          <p:spPr bwMode="auto">
            <a:xfrm>
              <a:off x="2061647" y="2669122"/>
              <a:ext cx="1450461" cy="395633"/>
            </a:xfrm>
            <a:prstGeom prst="rect">
              <a:avLst/>
            </a:prstGeom>
            <a:noFill/>
            <a:ln w="9525">
              <a:noFill/>
              <a:miter lim="800000"/>
              <a:headEnd/>
              <a:tailEnd/>
            </a:ln>
          </p:spPr>
          <p:txBody>
            <a:bodyPr rot="0" vert="horz" wrap="square" lIns="91440" tIns="45720" rIns="91440" bIns="45720" anchor="t" anchorCtr="0">
              <a:spAutoFit/>
            </a:bodyPr>
            <a:lstStyle/>
            <a:p>
              <a:pPr>
                <a:lnSpc>
                  <a:spcPct val="106000"/>
                </a:lnSpc>
                <a:tabLst>
                  <a:tab pos="228600" algn="l"/>
                </a:tabLst>
              </a:pPr>
              <a:r>
                <a:rPr lang="en-US" sz="1200" b="1" dirty="0">
                  <a:latin typeface="Arial" panose="020B0604020202020204" pitchFamily="34" charset="0"/>
                  <a:ea typeface="Calibri" panose="020F0502020204030204" pitchFamily="34" charset="0"/>
                  <a:cs typeface="Arial" panose="020B0604020202020204" pitchFamily="34" charset="0"/>
                </a:rPr>
                <a:t>Promptly notify of reported release(s)</a:t>
              </a:r>
              <a:endParaRPr lang="en-US" sz="1200" dirty="0">
                <a:latin typeface="Arial" panose="020B0604020202020204" pitchFamily="34" charset="0"/>
                <a:ea typeface="Times New Roman" panose="02020603050405020304" pitchFamily="18" charset="0"/>
                <a:cs typeface="Arial" panose="020B0604020202020204" pitchFamily="34" charset="0"/>
              </a:endParaRPr>
            </a:p>
          </p:txBody>
        </p:sp>
        <p:sp>
          <p:nvSpPr>
            <p:cNvPr id="23" name="Flowchart: Multidocument 22">
              <a:extLst>
                <a:ext uri="{FF2B5EF4-FFF2-40B4-BE49-F238E27FC236}">
                  <a16:creationId xmlns:a16="http://schemas.microsoft.com/office/drawing/2014/main" id="{BD223433-3E04-42DD-8BCF-5354E39E5FCC}"/>
                </a:ext>
              </a:extLst>
            </p:cNvPr>
            <p:cNvSpPr/>
            <p:nvPr/>
          </p:nvSpPr>
          <p:spPr>
            <a:xfrm>
              <a:off x="4707300" y="3797129"/>
              <a:ext cx="1026750" cy="800629"/>
            </a:xfrm>
            <a:prstGeom prst="flowChartMultidocumen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400"/>
                </a:spcAft>
              </a:pPr>
              <a:r>
                <a:rPr lang="en-US" sz="1200">
                  <a:latin typeface="Arial" panose="020B0604020202020204" pitchFamily="34" charset="0"/>
                  <a:ea typeface="Calibri" panose="020F0502020204030204" pitchFamily="34" charset="0"/>
                  <a:cs typeface="Arial" panose="020B0604020202020204" pitchFamily="34" charset="0"/>
                </a:rPr>
                <a:t>EPCRA 304(b)(2)</a:t>
              </a:r>
              <a:endParaRPr lang="en-US" sz="1200">
                <a:latin typeface="Arial" panose="020B0604020202020204" pitchFamily="34" charset="0"/>
                <a:ea typeface="Times New Roman" panose="02020603050405020304" pitchFamily="18" charset="0"/>
                <a:cs typeface="Arial" panose="020B0604020202020204" pitchFamily="34" charset="0"/>
              </a:endParaRPr>
            </a:p>
            <a:p>
              <a:pPr algn="ctr">
                <a:lnSpc>
                  <a:spcPct val="107000"/>
                </a:lnSpc>
                <a:spcAft>
                  <a:spcPts val="400"/>
                </a:spcAft>
              </a:pPr>
              <a:r>
                <a:rPr lang="en-US" sz="1200">
                  <a:latin typeface="Arial" panose="020B0604020202020204" pitchFamily="34" charset="0"/>
                  <a:ea typeface="Calibri" panose="020F0502020204030204" pitchFamily="34" charset="0"/>
                  <a:cs typeface="Arial" panose="020B0604020202020204" pitchFamily="34" charset="0"/>
                </a:rPr>
                <a:t>304(c)</a:t>
              </a:r>
              <a:endParaRPr lang="en-US" sz="1200">
                <a:latin typeface="Arial" panose="020B0604020202020204" pitchFamily="34" charset="0"/>
                <a:ea typeface="Times New Roman" panose="02020603050405020304" pitchFamily="18" charset="0"/>
                <a:cs typeface="Arial" panose="020B0604020202020204" pitchFamily="34" charset="0"/>
              </a:endParaRPr>
            </a:p>
          </p:txBody>
        </p:sp>
        <p:sp>
          <p:nvSpPr>
            <p:cNvPr id="24" name="Rectangle: Rounded Corners 18">
              <a:extLst>
                <a:ext uri="{FF2B5EF4-FFF2-40B4-BE49-F238E27FC236}">
                  <a16:creationId xmlns:a16="http://schemas.microsoft.com/office/drawing/2014/main" id="{EB89E7DF-CF81-4BFF-8B9B-C100E190ACC0}"/>
                </a:ext>
              </a:extLst>
            </p:cNvPr>
            <p:cNvSpPr/>
            <p:nvPr/>
          </p:nvSpPr>
          <p:spPr>
            <a:xfrm>
              <a:off x="822853" y="535355"/>
              <a:ext cx="1546968" cy="121082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6000"/>
                </a:lnSpc>
                <a:spcAft>
                  <a:spcPts val="800"/>
                </a:spcAft>
              </a:pPr>
              <a:r>
                <a:rPr lang="en-US" sz="1200" dirty="0">
                  <a:latin typeface="Arial" panose="020B0604020202020204" pitchFamily="34" charset="0"/>
                  <a:ea typeface="Calibri" panose="020F0502020204030204" pitchFamily="34" charset="0"/>
                  <a:cs typeface="Arial" panose="020B0604020202020204" pitchFamily="34" charset="0"/>
                </a:rPr>
                <a:t>Release Occurs and Facility Provides all Information Required Under EPCRA 304(b)(2) and 304(c)</a:t>
              </a:r>
              <a:endParaRPr lang="en-US" sz="1200" dirty="0">
                <a:latin typeface="Arial" panose="020B0604020202020204" pitchFamily="34" charset="0"/>
                <a:ea typeface="Times New Roman" panose="02020603050405020304" pitchFamily="18" charset="0"/>
                <a:cs typeface="Arial" panose="020B0604020202020204" pitchFamily="34" charset="0"/>
              </a:endParaRPr>
            </a:p>
          </p:txBody>
        </p:sp>
        <p:cxnSp>
          <p:nvCxnSpPr>
            <p:cNvPr id="25" name="Straight Arrow Connector 24">
              <a:extLst>
                <a:ext uri="{FF2B5EF4-FFF2-40B4-BE49-F238E27FC236}">
                  <a16:creationId xmlns:a16="http://schemas.microsoft.com/office/drawing/2014/main" id="{0D6B0C39-2C5F-4067-8715-832B584569C1}"/>
                </a:ext>
              </a:extLst>
            </p:cNvPr>
            <p:cNvCxnSpPr/>
            <p:nvPr/>
          </p:nvCxnSpPr>
          <p:spPr>
            <a:xfrm flipH="1">
              <a:off x="1594193" y="1746124"/>
              <a:ext cx="2144" cy="4460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705715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77A24-1A0D-49D6-8448-D256ED72D256}"/>
              </a:ext>
            </a:extLst>
          </p:cNvPr>
          <p:cNvSpPr>
            <a:spLocks noGrp="1"/>
          </p:cNvSpPr>
          <p:nvPr>
            <p:ph type="title"/>
          </p:nvPr>
        </p:nvSpPr>
        <p:spPr/>
        <p:txBody>
          <a:bodyPr>
            <a:normAutofit/>
          </a:bodyPr>
          <a:lstStyle/>
          <a:p>
            <a:r>
              <a:rPr lang="en-US" sz="2800" dirty="0"/>
              <a:t>QUIZ 14 – DISCUSSION</a:t>
            </a:r>
          </a:p>
        </p:txBody>
      </p:sp>
      <p:sp>
        <p:nvSpPr>
          <p:cNvPr id="3" name="Content Placeholder 2">
            <a:extLst>
              <a:ext uri="{FF2B5EF4-FFF2-40B4-BE49-F238E27FC236}">
                <a16:creationId xmlns:a16="http://schemas.microsoft.com/office/drawing/2014/main" id="{320DA0DD-64B6-4F3A-944D-16B9F0384464}"/>
              </a:ext>
            </a:extLst>
          </p:cNvPr>
          <p:cNvSpPr>
            <a:spLocks noGrp="1"/>
          </p:cNvSpPr>
          <p:nvPr>
            <p:ph idx="1"/>
          </p:nvPr>
        </p:nvSpPr>
        <p:spPr/>
        <p:txBody>
          <a:bodyPr>
            <a:normAutofit/>
          </a:bodyPr>
          <a:lstStyle/>
          <a:p>
            <a:pPr>
              <a:spcBef>
                <a:spcPts val="0"/>
              </a:spcBef>
              <a:spcAft>
                <a:spcPts val="1800"/>
              </a:spcAft>
              <a:defRPr/>
            </a:pPr>
            <a:r>
              <a:rPr lang="en-US" altLang="en-US" sz="2000" kern="0" dirty="0"/>
              <a:t>The law requires prompt notification. What do you think is considered “prompt” notification</a:t>
            </a:r>
            <a:r>
              <a:rPr lang="en-US" altLang="en-US" sz="1900" kern="0" dirty="0"/>
              <a:t>?</a:t>
            </a:r>
          </a:p>
          <a:p>
            <a:pPr>
              <a:spcBef>
                <a:spcPts val="0"/>
              </a:spcBef>
              <a:spcAft>
                <a:spcPts val="1800"/>
              </a:spcAft>
              <a:defRPr/>
            </a:pPr>
            <a:r>
              <a:rPr lang="en-US" altLang="en-US" sz="2000" kern="0" dirty="0"/>
              <a:t>Do all release reports to the National Response Center (NRC) need to be reported to the state primacy agency and to community water systems?</a:t>
            </a:r>
          </a:p>
          <a:p>
            <a:pPr>
              <a:spcBef>
                <a:spcPts val="0"/>
              </a:spcBef>
              <a:spcAft>
                <a:spcPts val="1800"/>
              </a:spcAft>
              <a:defRPr/>
            </a:pPr>
            <a:r>
              <a:rPr lang="en-US" altLang="en-US" sz="2000" kern="0" dirty="0"/>
              <a:t>Do you think community water systems that use ground water need to be notified of releases?</a:t>
            </a:r>
          </a:p>
          <a:p>
            <a:endParaRPr lang="en-US" dirty="0"/>
          </a:p>
        </p:txBody>
      </p:sp>
      <p:pic>
        <p:nvPicPr>
          <p:cNvPr id="7" name="Graphic 6" descr="Questions">
            <a:extLst>
              <a:ext uri="{FF2B5EF4-FFF2-40B4-BE49-F238E27FC236}">
                <a16:creationId xmlns:a16="http://schemas.microsoft.com/office/drawing/2014/main" id="{F7944834-3C68-404D-92EB-FBF7CC1B42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6109" y="2162938"/>
            <a:ext cx="1221529" cy="1221529"/>
          </a:xfrm>
          <a:prstGeom prst="rect">
            <a:avLst/>
          </a:prstGeom>
        </p:spPr>
      </p:pic>
      <p:cxnSp>
        <p:nvCxnSpPr>
          <p:cNvPr id="6" name="Straight Connector 5">
            <a:extLst>
              <a:ext uri="{FF2B5EF4-FFF2-40B4-BE49-F238E27FC236}">
                <a16:creationId xmlns:a16="http://schemas.microsoft.com/office/drawing/2014/main" id="{CABA723A-066A-408D-B7DD-4084624BFD0D}"/>
              </a:ext>
            </a:extLst>
          </p:cNvPr>
          <p:cNvCxnSpPr>
            <a:cxnSpLocks/>
          </p:cNvCxnSpPr>
          <p:nvPr/>
        </p:nvCxnSpPr>
        <p:spPr>
          <a:xfrm>
            <a:off x="0" y="1246124"/>
            <a:ext cx="4870938"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461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C86370-3FE7-47B0-89FD-D35940A45DF0}"/>
              </a:ext>
            </a:extLst>
          </p:cNvPr>
          <p:cNvSpPr>
            <a:spLocks noGrp="1"/>
          </p:cNvSpPr>
          <p:nvPr>
            <p:ph type="title"/>
          </p:nvPr>
        </p:nvSpPr>
        <p:spPr/>
        <p:txBody>
          <a:bodyPr/>
          <a:lstStyle/>
          <a:p>
            <a:r>
              <a:rPr lang="en-US" dirty="0"/>
              <a:t>AWIA Section 2018(</a:t>
            </a:r>
            <a:r>
              <a:rPr lang="en-US" cap="none" dirty="0"/>
              <a:t>b)</a:t>
            </a:r>
            <a:endParaRPr lang="en-US" dirty="0"/>
          </a:p>
        </p:txBody>
      </p:sp>
      <p:sp>
        <p:nvSpPr>
          <p:cNvPr id="5" name="Text Placeholder 4">
            <a:extLst>
              <a:ext uri="{FF2B5EF4-FFF2-40B4-BE49-F238E27FC236}">
                <a16:creationId xmlns:a16="http://schemas.microsoft.com/office/drawing/2014/main" id="{EA5EE47C-455C-48C4-A89C-3C7D95F8463C}"/>
              </a:ext>
            </a:extLst>
          </p:cNvPr>
          <p:cNvSpPr>
            <a:spLocks noGrp="1"/>
          </p:cNvSpPr>
          <p:nvPr>
            <p:ph type="body" idx="1"/>
          </p:nvPr>
        </p:nvSpPr>
        <p:spPr/>
        <p:txBody>
          <a:bodyPr/>
          <a:lstStyle/>
          <a:p>
            <a:r>
              <a:rPr lang="en-US" sz="2800" spc="60" dirty="0">
                <a:solidFill>
                  <a:schemeClr val="tx1">
                    <a:lumMod val="65000"/>
                    <a:lumOff val="35000"/>
                  </a:schemeClr>
                </a:solidFill>
                <a:latin typeface="Gotham Book" pitchFamily="50" charset="0"/>
                <a:ea typeface="Cambria Math" panose="02040503050406030204" pitchFamily="18" charset="0"/>
                <a:cs typeface="Gotham Book" pitchFamily="50" charset="0"/>
              </a:rPr>
              <a:t>Section 5</a:t>
            </a:r>
          </a:p>
          <a:p>
            <a:endParaRPr lang="en-US" sz="2800" spc="60" dirty="0">
              <a:solidFill>
                <a:schemeClr val="tx1">
                  <a:lumMod val="65000"/>
                  <a:lumOff val="35000"/>
                </a:schemeClr>
              </a:solidFill>
              <a:latin typeface="Gotham Book" pitchFamily="50" charset="0"/>
              <a:ea typeface="Cambria Math" panose="02040503050406030204" pitchFamily="18" charset="0"/>
              <a:cs typeface="Gotham Book" pitchFamily="50" charset="0"/>
            </a:endParaRPr>
          </a:p>
          <a:p>
            <a:endParaRPr lang="en-US" dirty="0"/>
          </a:p>
        </p:txBody>
      </p:sp>
      <p:cxnSp>
        <p:nvCxnSpPr>
          <p:cNvPr id="6" name="Straight Connector 5">
            <a:extLst>
              <a:ext uri="{FF2B5EF4-FFF2-40B4-BE49-F238E27FC236}">
                <a16:creationId xmlns:a16="http://schemas.microsoft.com/office/drawing/2014/main" id="{5343D151-91BF-4E4C-8934-5A67D7A88E44}"/>
              </a:ext>
            </a:extLst>
          </p:cNvPr>
          <p:cNvCxnSpPr>
            <a:cxnSpLocks/>
          </p:cNvCxnSpPr>
          <p:nvPr/>
        </p:nvCxnSpPr>
        <p:spPr>
          <a:xfrm>
            <a:off x="853917" y="3253349"/>
            <a:ext cx="5371037"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53DE28F-77F9-4648-9881-71A2DB0627C6}"/>
              </a:ext>
            </a:extLst>
          </p:cNvPr>
          <p:cNvSpPr/>
          <p:nvPr/>
        </p:nvSpPr>
        <p:spPr>
          <a:xfrm>
            <a:off x="764757" y="4095016"/>
            <a:ext cx="6146002" cy="1815882"/>
          </a:xfrm>
          <a:prstGeom prst="rect">
            <a:avLst/>
          </a:prstGeom>
        </p:spPr>
        <p:txBody>
          <a:bodyPr wrap="square">
            <a:spAutoFit/>
          </a:bodyPr>
          <a:lstStyle/>
          <a:p>
            <a:r>
              <a:rPr lang="en-US" sz="2800" spc="60" dirty="0">
                <a:solidFill>
                  <a:schemeClr val="tx1">
                    <a:lumMod val="65000"/>
                    <a:lumOff val="35000"/>
                  </a:schemeClr>
                </a:solidFill>
                <a:latin typeface="Gotham Book" pitchFamily="50" charset="0"/>
                <a:ea typeface="Cambria Math" panose="02040503050406030204" pitchFamily="18" charset="0"/>
                <a:cs typeface="Gotham Book" pitchFamily="50" charset="0"/>
              </a:rPr>
              <a:t>Amendments to the Emergency Planning and Community Right-to-Know Act (EPCRA) Section 312(e) (42 U.S.C. 11022(e))</a:t>
            </a:r>
          </a:p>
        </p:txBody>
      </p:sp>
    </p:spTree>
    <p:extLst>
      <p:ext uri="{BB962C8B-B14F-4D97-AF65-F5344CB8AC3E}">
        <p14:creationId xmlns:p14="http://schemas.microsoft.com/office/powerpoint/2010/main" val="233801121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D57C06-FE37-4098-8736-0B9ABE6305AB}"/>
              </a:ext>
            </a:extLst>
          </p:cNvPr>
          <p:cNvSpPr>
            <a:spLocks noGrp="1"/>
          </p:cNvSpPr>
          <p:nvPr>
            <p:ph type="title"/>
          </p:nvPr>
        </p:nvSpPr>
        <p:spPr>
          <a:xfrm>
            <a:off x="571500" y="0"/>
            <a:ext cx="6233746" cy="1165860"/>
          </a:xfrm>
        </p:spPr>
        <p:txBody>
          <a:bodyPr/>
          <a:lstStyle/>
          <a:p>
            <a:r>
              <a:rPr lang="en-US" dirty="0"/>
              <a:t>EPCRA Section 311-312: Chemical Inventories</a:t>
            </a:r>
          </a:p>
        </p:txBody>
      </p:sp>
      <p:sp>
        <p:nvSpPr>
          <p:cNvPr id="15" name="Content Placeholder 2">
            <a:extLst>
              <a:ext uri="{FF2B5EF4-FFF2-40B4-BE49-F238E27FC236}">
                <a16:creationId xmlns:a16="http://schemas.microsoft.com/office/drawing/2014/main" id="{25A7AF5F-C86A-4523-9057-E82B8D1F98E6}"/>
              </a:ext>
            </a:extLst>
          </p:cNvPr>
          <p:cNvSpPr>
            <a:spLocks noGrp="1"/>
          </p:cNvSpPr>
          <p:nvPr>
            <p:ph sz="half" idx="1"/>
          </p:nvPr>
        </p:nvSpPr>
        <p:spPr>
          <a:xfrm>
            <a:off x="2303813" y="1864424"/>
            <a:ext cx="9258417" cy="3711623"/>
          </a:xfrm>
          <a:noFill/>
        </p:spPr>
        <p:txBody>
          <a:bodyPr>
            <a:normAutofit/>
          </a:bodyPr>
          <a:lstStyle/>
          <a:p>
            <a:pPr>
              <a:spcAft>
                <a:spcPts val="600"/>
              </a:spcAft>
            </a:pPr>
            <a:r>
              <a:rPr lang="en-US" dirty="0"/>
              <a:t>Under Occupational Safety and Health Administration (OSHA) regulations, employers must maintain a material safety data sheet (MSDS) (now called a safety data sheet (SDS)) for any hazardous chemicals stored or used in the work place. Approximately 500,000 products are required to have SDSs.</a:t>
            </a:r>
          </a:p>
          <a:p>
            <a:pPr>
              <a:spcAft>
                <a:spcPts val="600"/>
              </a:spcAft>
            </a:pPr>
            <a:r>
              <a:rPr lang="en-US" dirty="0"/>
              <a:t>EPCRA Section 311 requires facilities that have SDSs for chemicals held above certain threshold quantities to submit either copies of their SDSs or a list of these chemicals to the SERC or TERC, LEPC and local fire department. </a:t>
            </a:r>
          </a:p>
          <a:p>
            <a:pPr lvl="1">
              <a:spcAft>
                <a:spcPts val="600"/>
              </a:spcAft>
            </a:pPr>
            <a:r>
              <a:rPr lang="en-US" dirty="0"/>
              <a:t>If the facility owner or operator chooses to submit a list of chemicals, the list must include the chemical or common name of each substance and must identify the applicable hazard categories. </a:t>
            </a:r>
          </a:p>
        </p:txBody>
      </p:sp>
      <p:sp>
        <p:nvSpPr>
          <p:cNvPr id="2" name="Slide Number Placeholder 1">
            <a:extLst>
              <a:ext uri="{FF2B5EF4-FFF2-40B4-BE49-F238E27FC236}">
                <a16:creationId xmlns:a16="http://schemas.microsoft.com/office/drawing/2014/main" id="{855EEEB8-4DED-4AA5-9EA4-80E91309752A}"/>
              </a:ext>
            </a:extLst>
          </p:cNvPr>
          <p:cNvSpPr>
            <a:spLocks noGrp="1"/>
          </p:cNvSpPr>
          <p:nvPr>
            <p:ph type="sldNum" sz="quarter" idx="12"/>
          </p:nvPr>
        </p:nvSpPr>
        <p:spPr/>
        <p:txBody>
          <a:bodyPr/>
          <a:lstStyle/>
          <a:p>
            <a:fld id="{D57F1E4F-1CFF-5643-939E-217C01CDF565}" type="slidenum">
              <a:rPr lang="en-US" smtClean="0"/>
              <a:pPr/>
              <a:t>145</a:t>
            </a:fld>
            <a:endParaRPr lang="en-US" dirty="0"/>
          </a:p>
        </p:txBody>
      </p:sp>
      <p:cxnSp>
        <p:nvCxnSpPr>
          <p:cNvPr id="5" name="Straight Connector 4">
            <a:extLst>
              <a:ext uri="{FF2B5EF4-FFF2-40B4-BE49-F238E27FC236}">
                <a16:creationId xmlns:a16="http://schemas.microsoft.com/office/drawing/2014/main" id="{1834F23E-A793-4D7A-86AE-83015E446793}"/>
              </a:ext>
            </a:extLst>
          </p:cNvPr>
          <p:cNvCxnSpPr>
            <a:cxnSpLocks/>
          </p:cNvCxnSpPr>
          <p:nvPr/>
        </p:nvCxnSpPr>
        <p:spPr>
          <a:xfrm>
            <a:off x="0" y="1246124"/>
            <a:ext cx="5433646"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86943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7CFB0-449B-49C1-A9EC-15BF759468ED}"/>
              </a:ext>
            </a:extLst>
          </p:cNvPr>
          <p:cNvSpPr>
            <a:spLocks noGrp="1"/>
          </p:cNvSpPr>
          <p:nvPr>
            <p:ph type="title"/>
          </p:nvPr>
        </p:nvSpPr>
        <p:spPr>
          <a:xfrm>
            <a:off x="530710" y="215153"/>
            <a:ext cx="5870090" cy="961901"/>
          </a:xfrm>
        </p:spPr>
        <p:txBody>
          <a:bodyPr>
            <a:normAutofit fontScale="90000"/>
          </a:bodyPr>
          <a:lstStyle/>
          <a:p>
            <a:r>
              <a:rPr lang="en-US" dirty="0"/>
              <a:t>EPCRA Section 311-312: Chemical Inventories</a:t>
            </a:r>
          </a:p>
        </p:txBody>
      </p:sp>
      <p:sp>
        <p:nvSpPr>
          <p:cNvPr id="7" name="Content Placeholder 2">
            <a:extLst>
              <a:ext uri="{FF2B5EF4-FFF2-40B4-BE49-F238E27FC236}">
                <a16:creationId xmlns:a16="http://schemas.microsoft.com/office/drawing/2014/main" id="{937D3992-7CA3-4A9B-9D05-783EDCFB7D1B}"/>
              </a:ext>
            </a:extLst>
          </p:cNvPr>
          <p:cNvSpPr>
            <a:spLocks noGrp="1"/>
          </p:cNvSpPr>
          <p:nvPr>
            <p:ph sz="half" idx="1"/>
          </p:nvPr>
        </p:nvSpPr>
        <p:spPr>
          <a:xfrm>
            <a:off x="2446316" y="1473470"/>
            <a:ext cx="9144000" cy="4218093"/>
          </a:xfrm>
          <a:noFill/>
        </p:spPr>
        <p:txBody>
          <a:bodyPr>
            <a:normAutofit lnSpcReduction="10000"/>
          </a:bodyPr>
          <a:lstStyle/>
          <a:p>
            <a:pPr>
              <a:spcAft>
                <a:spcPts val="600"/>
              </a:spcAft>
              <a:buClr>
                <a:schemeClr val="accent6">
                  <a:lumMod val="75000"/>
                </a:schemeClr>
              </a:buClr>
            </a:pPr>
            <a:r>
              <a:rPr lang="en-US" dirty="0"/>
              <a:t>EPCRA Section 312 requires those facilities handling or storing the OSHA hazardous chemicals above certain threshold quantities to submit an annual (by March 1) emergency and hazardous chemical inventory form to the SERC or TERC, LEPC and local fire department. </a:t>
            </a:r>
          </a:p>
          <a:p>
            <a:pPr>
              <a:spcAft>
                <a:spcPts val="600"/>
              </a:spcAft>
              <a:buClr>
                <a:schemeClr val="accent6">
                  <a:lumMod val="75000"/>
                </a:schemeClr>
              </a:buClr>
            </a:pPr>
            <a:r>
              <a:rPr lang="en-US" dirty="0"/>
              <a:t>Inventory forms include:</a:t>
            </a:r>
          </a:p>
          <a:p>
            <a:pPr lvl="1">
              <a:spcAft>
                <a:spcPts val="600"/>
              </a:spcAft>
              <a:buClr>
                <a:schemeClr val="accent6">
                  <a:lumMod val="75000"/>
                </a:schemeClr>
              </a:buClr>
            </a:pPr>
            <a:r>
              <a:rPr lang="en-US" dirty="0"/>
              <a:t>The chemical name or the common name as indicated on the SDS; </a:t>
            </a:r>
          </a:p>
          <a:p>
            <a:pPr lvl="1">
              <a:spcAft>
                <a:spcPts val="600"/>
              </a:spcAft>
              <a:buClr>
                <a:schemeClr val="accent6">
                  <a:lumMod val="75000"/>
                </a:schemeClr>
              </a:buClr>
            </a:pPr>
            <a:r>
              <a:rPr lang="en-US" dirty="0"/>
              <a:t>An estimate (in ranges) of the maximum amount of the chemical present at any time during the preceding calendar year and the average daily amount; </a:t>
            </a:r>
          </a:p>
          <a:p>
            <a:pPr lvl="1">
              <a:spcAft>
                <a:spcPts val="600"/>
              </a:spcAft>
              <a:buClr>
                <a:schemeClr val="accent6">
                  <a:lumMod val="75000"/>
                </a:schemeClr>
              </a:buClr>
            </a:pPr>
            <a:r>
              <a:rPr lang="en-US" dirty="0"/>
              <a:t>A brief description of the manner of storage of the chemical; </a:t>
            </a:r>
          </a:p>
          <a:p>
            <a:pPr lvl="1">
              <a:spcAft>
                <a:spcPts val="600"/>
              </a:spcAft>
              <a:buClr>
                <a:schemeClr val="accent6">
                  <a:lumMod val="75000"/>
                </a:schemeClr>
              </a:buClr>
            </a:pPr>
            <a:r>
              <a:rPr lang="en-US" dirty="0"/>
              <a:t>The location of the chemical at the facility; and </a:t>
            </a:r>
          </a:p>
          <a:p>
            <a:pPr lvl="1">
              <a:spcAft>
                <a:spcPts val="600"/>
              </a:spcAft>
              <a:buClr>
                <a:schemeClr val="accent6">
                  <a:lumMod val="75000"/>
                </a:schemeClr>
              </a:buClr>
            </a:pPr>
            <a:r>
              <a:rPr lang="en-US" dirty="0"/>
              <a:t>An indication of whether the owner elects to withhold location information from disclosure to the public.</a:t>
            </a:r>
          </a:p>
          <a:p>
            <a:pPr lvl="1">
              <a:spcAft>
                <a:spcPts val="600"/>
              </a:spcAft>
              <a:buClr>
                <a:schemeClr val="tx1">
                  <a:lumMod val="65000"/>
                  <a:lumOff val="35000"/>
                </a:schemeClr>
              </a:buClr>
            </a:pPr>
            <a:endParaRPr lang="en-US" dirty="0"/>
          </a:p>
          <a:p>
            <a:pPr>
              <a:spcAft>
                <a:spcPts val="600"/>
              </a:spcAft>
              <a:buClr>
                <a:schemeClr val="tx1">
                  <a:lumMod val="65000"/>
                  <a:lumOff val="35000"/>
                </a:schemeClr>
              </a:buClr>
            </a:pPr>
            <a:endParaRPr lang="en-US" dirty="0"/>
          </a:p>
        </p:txBody>
      </p:sp>
      <p:cxnSp>
        <p:nvCxnSpPr>
          <p:cNvPr id="4" name="Straight Connector 3">
            <a:extLst>
              <a:ext uri="{FF2B5EF4-FFF2-40B4-BE49-F238E27FC236}">
                <a16:creationId xmlns:a16="http://schemas.microsoft.com/office/drawing/2014/main" id="{98A1CFC9-8742-4CEA-96FF-145B8A22A734}"/>
              </a:ext>
            </a:extLst>
          </p:cNvPr>
          <p:cNvCxnSpPr>
            <a:cxnSpLocks/>
          </p:cNvCxnSpPr>
          <p:nvPr/>
        </p:nvCxnSpPr>
        <p:spPr>
          <a:xfrm>
            <a:off x="0" y="1246124"/>
            <a:ext cx="4941277"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227878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D57C06-FE37-4098-8736-0B9ABE6305AB}"/>
              </a:ext>
            </a:extLst>
          </p:cNvPr>
          <p:cNvSpPr>
            <a:spLocks noGrp="1"/>
          </p:cNvSpPr>
          <p:nvPr>
            <p:ph type="title"/>
          </p:nvPr>
        </p:nvSpPr>
        <p:spPr/>
        <p:txBody>
          <a:bodyPr/>
          <a:lstStyle/>
          <a:p>
            <a:r>
              <a:rPr lang="en-US" dirty="0"/>
              <a:t>Section 2018(b): Amends Chemical Inventory Data Availability</a:t>
            </a:r>
          </a:p>
        </p:txBody>
      </p:sp>
      <p:grpSp>
        <p:nvGrpSpPr>
          <p:cNvPr id="6" name="Group 5">
            <a:extLst>
              <a:ext uri="{FF2B5EF4-FFF2-40B4-BE49-F238E27FC236}">
                <a16:creationId xmlns:a16="http://schemas.microsoft.com/office/drawing/2014/main" id="{B4AC5ECB-04D0-4631-B27C-646FB42EAFEE}"/>
              </a:ext>
            </a:extLst>
          </p:cNvPr>
          <p:cNvGrpSpPr/>
          <p:nvPr/>
        </p:nvGrpSpPr>
        <p:grpSpPr>
          <a:xfrm>
            <a:off x="3553670" y="2004917"/>
            <a:ext cx="6513603" cy="1336999"/>
            <a:chOff x="0" y="241497"/>
            <a:chExt cx="6513603" cy="1737450"/>
          </a:xfrm>
          <a:solidFill>
            <a:srgbClr val="A8A8A4"/>
          </a:solidFill>
        </p:grpSpPr>
        <p:sp>
          <p:nvSpPr>
            <p:cNvPr id="13" name="Rectangle: Rounded Corners 12">
              <a:extLst>
                <a:ext uri="{FF2B5EF4-FFF2-40B4-BE49-F238E27FC236}">
                  <a16:creationId xmlns:a16="http://schemas.microsoft.com/office/drawing/2014/main" id="{6436287E-0246-47F0-ADF8-52A3588F484E}"/>
                </a:ext>
              </a:extLst>
            </p:cNvPr>
            <p:cNvSpPr/>
            <p:nvPr/>
          </p:nvSpPr>
          <p:spPr>
            <a:xfrm>
              <a:off x="0" y="241497"/>
              <a:ext cx="6513603" cy="1737450"/>
            </a:xfrm>
            <a:prstGeom prst="roundRect">
              <a:avLst/>
            </a:prstGeom>
            <a:solidFill>
              <a:srgbClr val="888888"/>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Rectangle: Rounded Corners 4">
              <a:extLst>
                <a:ext uri="{FF2B5EF4-FFF2-40B4-BE49-F238E27FC236}">
                  <a16:creationId xmlns:a16="http://schemas.microsoft.com/office/drawing/2014/main" id="{68D6F8BE-5A4F-4D69-9ECF-68E1256B2A72}"/>
                </a:ext>
              </a:extLst>
            </p:cNvPr>
            <p:cNvSpPr txBox="1"/>
            <p:nvPr/>
          </p:nvSpPr>
          <p:spPr>
            <a:xfrm>
              <a:off x="84815" y="326312"/>
              <a:ext cx="6343973" cy="1567820"/>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2800" kern="1200" dirty="0">
                  <a:effectLst>
                    <a:outerShdw blurRad="38100" dist="25400" dir="2700000" algn="tl">
                      <a:srgbClr val="000000">
                        <a:alpha val="20000"/>
                      </a:srgbClr>
                    </a:outerShdw>
                  </a:effectLst>
                </a:rPr>
                <a:t>Amends Emergency Planning and Community Right-to-Know Act (EPCRA) Section 312(e) to add:</a:t>
              </a:r>
            </a:p>
          </p:txBody>
        </p:sp>
      </p:grpSp>
      <p:grpSp>
        <p:nvGrpSpPr>
          <p:cNvPr id="7" name="Group 6">
            <a:extLst>
              <a:ext uri="{FF2B5EF4-FFF2-40B4-BE49-F238E27FC236}">
                <a16:creationId xmlns:a16="http://schemas.microsoft.com/office/drawing/2014/main" id="{681C78C8-07D1-4B7A-A7A7-5D210FEA29DE}"/>
              </a:ext>
            </a:extLst>
          </p:cNvPr>
          <p:cNvGrpSpPr/>
          <p:nvPr/>
        </p:nvGrpSpPr>
        <p:grpSpPr>
          <a:xfrm>
            <a:off x="3553670" y="3391140"/>
            <a:ext cx="6513603" cy="1305697"/>
            <a:chOff x="0" y="2073988"/>
            <a:chExt cx="6513603" cy="1737450"/>
          </a:xfrm>
        </p:grpSpPr>
        <p:sp>
          <p:nvSpPr>
            <p:cNvPr id="11" name="Rectangle: Rounded Corners 10">
              <a:extLst>
                <a:ext uri="{FF2B5EF4-FFF2-40B4-BE49-F238E27FC236}">
                  <a16:creationId xmlns:a16="http://schemas.microsoft.com/office/drawing/2014/main" id="{696E64F4-EB66-4CDD-A2A9-9E446837CA7D}"/>
                </a:ext>
              </a:extLst>
            </p:cNvPr>
            <p:cNvSpPr/>
            <p:nvPr/>
          </p:nvSpPr>
          <p:spPr>
            <a:xfrm>
              <a:off x="0" y="2073988"/>
              <a:ext cx="6513603" cy="1737450"/>
            </a:xfrm>
            <a:prstGeom prst="roundRect">
              <a:avLst/>
            </a:prstGeom>
            <a:solidFill>
              <a:srgbClr val="087DA8"/>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2" name="Rectangle: Rounded Corners 6">
              <a:extLst>
                <a:ext uri="{FF2B5EF4-FFF2-40B4-BE49-F238E27FC236}">
                  <a16:creationId xmlns:a16="http://schemas.microsoft.com/office/drawing/2014/main" id="{0FA58042-0D28-45E5-A3F3-76FC6D390220}"/>
                </a:ext>
              </a:extLst>
            </p:cNvPr>
            <p:cNvSpPr txBox="1"/>
            <p:nvPr/>
          </p:nvSpPr>
          <p:spPr>
            <a:xfrm>
              <a:off x="84815" y="2158803"/>
              <a:ext cx="6343973" cy="15678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2800" kern="1200" dirty="0">
                  <a:effectLst>
                    <a:outerShdw blurRad="38100" dist="25400" dir="2700000" algn="tl">
                      <a:srgbClr val="000000">
                        <a:alpha val="20000"/>
                      </a:srgbClr>
                    </a:outerShdw>
                  </a:effectLst>
                </a:rPr>
                <a:t>(</a:t>
              </a:r>
              <a:r>
                <a:rPr lang="en-US" sz="2800" dirty="0">
                  <a:effectLst>
                    <a:outerShdw blurRad="38100" dist="25400" dir="2700000" algn="tl">
                      <a:srgbClr val="000000">
                        <a:alpha val="20000"/>
                      </a:srgbClr>
                    </a:outerShdw>
                  </a:effectLst>
                </a:rPr>
                <a:t>4</a:t>
              </a:r>
              <a:r>
                <a:rPr lang="en-US" sz="2800" kern="1200" dirty="0">
                  <a:effectLst>
                    <a:outerShdw blurRad="38100" dist="25400" dir="2700000" algn="tl">
                      <a:srgbClr val="000000">
                        <a:alpha val="20000"/>
                      </a:srgbClr>
                    </a:outerShdw>
                  </a:effectLst>
                </a:rPr>
                <a:t>) Availability to Community Water Systems</a:t>
              </a:r>
            </a:p>
          </p:txBody>
        </p:sp>
      </p:grpSp>
      <p:sp>
        <p:nvSpPr>
          <p:cNvPr id="2" name="Slide Number Placeholder 1">
            <a:extLst>
              <a:ext uri="{FF2B5EF4-FFF2-40B4-BE49-F238E27FC236}">
                <a16:creationId xmlns:a16="http://schemas.microsoft.com/office/drawing/2014/main" id="{85EFD111-F912-43B1-8089-9A60CC90B2DD}"/>
              </a:ext>
            </a:extLst>
          </p:cNvPr>
          <p:cNvSpPr>
            <a:spLocks noGrp="1"/>
          </p:cNvSpPr>
          <p:nvPr>
            <p:ph type="sldNum" sz="quarter" idx="12"/>
          </p:nvPr>
        </p:nvSpPr>
        <p:spPr/>
        <p:txBody>
          <a:bodyPr/>
          <a:lstStyle/>
          <a:p>
            <a:fld id="{D57F1E4F-1CFF-5643-939E-217C01CDF565}" type="slidenum">
              <a:rPr lang="en-US" smtClean="0"/>
              <a:pPr/>
              <a:t>147</a:t>
            </a:fld>
            <a:endParaRPr lang="en-US" dirty="0"/>
          </a:p>
        </p:txBody>
      </p:sp>
      <p:cxnSp>
        <p:nvCxnSpPr>
          <p:cNvPr id="10" name="Straight Connector 9">
            <a:extLst>
              <a:ext uri="{FF2B5EF4-FFF2-40B4-BE49-F238E27FC236}">
                <a16:creationId xmlns:a16="http://schemas.microsoft.com/office/drawing/2014/main" id="{27F4607F-E267-4B6E-8DAC-B1F23E6FB6FD}"/>
              </a:ext>
            </a:extLst>
          </p:cNvPr>
          <p:cNvCxnSpPr>
            <a:cxnSpLocks/>
          </p:cNvCxnSpPr>
          <p:nvPr/>
        </p:nvCxnSpPr>
        <p:spPr>
          <a:xfrm>
            <a:off x="0" y="1246124"/>
            <a:ext cx="7860323"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27653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7CFB0-449B-49C1-A9EC-15BF759468ED}"/>
              </a:ext>
            </a:extLst>
          </p:cNvPr>
          <p:cNvSpPr>
            <a:spLocks noGrp="1"/>
          </p:cNvSpPr>
          <p:nvPr>
            <p:ph type="title"/>
          </p:nvPr>
        </p:nvSpPr>
        <p:spPr/>
        <p:txBody>
          <a:bodyPr/>
          <a:lstStyle/>
          <a:p>
            <a:r>
              <a:rPr lang="en-US" dirty="0"/>
              <a:t>Chemical Inventory Data Availability</a:t>
            </a:r>
          </a:p>
        </p:txBody>
      </p:sp>
      <p:sp>
        <p:nvSpPr>
          <p:cNvPr id="3" name="Content Placeholder 2">
            <a:extLst>
              <a:ext uri="{FF2B5EF4-FFF2-40B4-BE49-F238E27FC236}">
                <a16:creationId xmlns:a16="http://schemas.microsoft.com/office/drawing/2014/main" id="{FEE712BF-4296-4A77-9B23-F37CE396B675}"/>
              </a:ext>
            </a:extLst>
          </p:cNvPr>
          <p:cNvSpPr>
            <a:spLocks noGrp="1"/>
          </p:cNvSpPr>
          <p:nvPr>
            <p:ph sz="half" idx="1"/>
          </p:nvPr>
        </p:nvSpPr>
        <p:spPr/>
        <p:txBody>
          <a:bodyPr/>
          <a:lstStyle/>
          <a:p>
            <a:pPr>
              <a:buClr>
                <a:schemeClr val="accent6">
                  <a:lumMod val="75000"/>
                </a:schemeClr>
              </a:buClr>
              <a:defRPr/>
            </a:pPr>
            <a:r>
              <a:rPr lang="en-US" altLang="en-US" kern="0" dirty="0"/>
              <a:t>EPCRA Sec 312(e)(4) requires SERCs (or TERCs) and LEPCs to provide </a:t>
            </a:r>
            <a:r>
              <a:rPr lang="en-US" altLang="en-US" i="1" kern="0" dirty="0"/>
              <a:t>affected*</a:t>
            </a:r>
            <a:r>
              <a:rPr lang="en-US" altLang="en-US" kern="0" dirty="0"/>
              <a:t> community water systems with chemical inventory data submitted under Tier 2 of EPCRA for their source water area, upon request from the system.</a:t>
            </a:r>
          </a:p>
          <a:p>
            <a:pPr lvl="1" indent="-342900">
              <a:buClr>
                <a:schemeClr val="accent6">
                  <a:lumMod val="75000"/>
                </a:schemeClr>
              </a:buClr>
              <a:defRPr/>
            </a:pPr>
            <a:r>
              <a:rPr lang="en-US" altLang="en-US" kern="0" dirty="0"/>
              <a:t>Upon receipt of the request, the SERC or LEPC will provide the information or request the information from the facility and forward any information received to the community water system</a:t>
            </a:r>
          </a:p>
          <a:p>
            <a:pPr marL="685800" lvl="1">
              <a:buClr>
                <a:schemeClr val="accent6">
                  <a:lumMod val="75000"/>
                </a:schemeClr>
              </a:buClr>
              <a:defRPr/>
            </a:pPr>
            <a:r>
              <a:rPr lang="en-US" kern="0" dirty="0"/>
              <a:t>* In this Section, affected is defined as a community water system (as defined in SDWA Section 1401(15)) that receives supplies of drinking water from a source water protection area delineated under SDWA Section 1453, in which a facility that is required to prepare and submit an inventory form under EPCRA Section 312 is located.</a:t>
            </a:r>
          </a:p>
          <a:p>
            <a:endParaRPr lang="en-US" dirty="0"/>
          </a:p>
        </p:txBody>
      </p:sp>
      <p:cxnSp>
        <p:nvCxnSpPr>
          <p:cNvPr id="4" name="Straight Connector 3">
            <a:extLst>
              <a:ext uri="{FF2B5EF4-FFF2-40B4-BE49-F238E27FC236}">
                <a16:creationId xmlns:a16="http://schemas.microsoft.com/office/drawing/2014/main" id="{86A72EE2-650C-4E80-85DC-2A0BA0E8D109}"/>
              </a:ext>
            </a:extLst>
          </p:cNvPr>
          <p:cNvCxnSpPr>
            <a:cxnSpLocks/>
          </p:cNvCxnSpPr>
          <p:nvPr/>
        </p:nvCxnSpPr>
        <p:spPr>
          <a:xfrm>
            <a:off x="0" y="1246124"/>
            <a:ext cx="8101263"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578668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343D151-91BF-4E4C-8934-5A67D7A88E44}"/>
              </a:ext>
            </a:extLst>
          </p:cNvPr>
          <p:cNvCxnSpPr>
            <a:cxnSpLocks/>
          </p:cNvCxnSpPr>
          <p:nvPr/>
        </p:nvCxnSpPr>
        <p:spPr>
          <a:xfrm>
            <a:off x="0" y="1263189"/>
            <a:ext cx="4343400"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BF235402-6F2C-4BEC-8D1D-955A26F7E38E}"/>
              </a:ext>
            </a:extLst>
          </p:cNvPr>
          <p:cNvGraphicFramePr>
            <a:graphicFrameLocks noGrp="1"/>
          </p:cNvGraphicFramePr>
          <p:nvPr>
            <p:extLst>
              <p:ext uri="{D42A27DB-BD31-4B8C-83A1-F6EECF244321}">
                <p14:modId xmlns:p14="http://schemas.microsoft.com/office/powerpoint/2010/main" val="1420846614"/>
              </p:ext>
            </p:extLst>
          </p:nvPr>
        </p:nvGraphicFramePr>
        <p:xfrm>
          <a:off x="1778824" y="1948462"/>
          <a:ext cx="10033663" cy="3596640"/>
        </p:xfrm>
        <a:graphic>
          <a:graphicData uri="http://schemas.openxmlformats.org/drawingml/2006/table">
            <a:tbl>
              <a:tblPr firstRow="1" bandRow="1">
                <a:tableStyleId>{5C22544A-7EE6-4342-B048-85BDC9FD1C3A}</a:tableStyleId>
              </a:tblPr>
              <a:tblGrid>
                <a:gridCol w="1488484">
                  <a:extLst>
                    <a:ext uri="{9D8B030D-6E8A-4147-A177-3AD203B41FA5}">
                      <a16:colId xmlns:a16="http://schemas.microsoft.com/office/drawing/2014/main" val="3958266781"/>
                    </a:ext>
                  </a:extLst>
                </a:gridCol>
                <a:gridCol w="2880932">
                  <a:extLst>
                    <a:ext uri="{9D8B030D-6E8A-4147-A177-3AD203B41FA5}">
                      <a16:colId xmlns:a16="http://schemas.microsoft.com/office/drawing/2014/main" val="2996562489"/>
                    </a:ext>
                  </a:extLst>
                </a:gridCol>
                <a:gridCol w="2956674">
                  <a:extLst>
                    <a:ext uri="{9D8B030D-6E8A-4147-A177-3AD203B41FA5}">
                      <a16:colId xmlns:a16="http://schemas.microsoft.com/office/drawing/2014/main" val="3293661792"/>
                    </a:ext>
                  </a:extLst>
                </a:gridCol>
                <a:gridCol w="2707573">
                  <a:extLst>
                    <a:ext uri="{9D8B030D-6E8A-4147-A177-3AD203B41FA5}">
                      <a16:colId xmlns:a16="http://schemas.microsoft.com/office/drawing/2014/main" val="1406670227"/>
                    </a:ext>
                  </a:extLst>
                </a:gridCol>
              </a:tblGrid>
              <a:tr h="370840">
                <a:tc>
                  <a:txBody>
                    <a:bodyPr/>
                    <a:lstStyle/>
                    <a:p>
                      <a:endParaRPr lang="en-US" dirty="0"/>
                    </a:p>
                  </a:txBody>
                  <a:tcPr/>
                </a:tc>
                <a:tc>
                  <a:txBody>
                    <a:bodyPr/>
                    <a:lstStyle/>
                    <a:p>
                      <a:r>
                        <a:rPr lang="en-US" dirty="0"/>
                        <a:t>Section 302</a:t>
                      </a:r>
                    </a:p>
                    <a:p>
                      <a:r>
                        <a:rPr lang="en-US" dirty="0"/>
                        <a:t>Emergency Planning</a:t>
                      </a:r>
                    </a:p>
                  </a:txBody>
                  <a:tcPr/>
                </a:tc>
                <a:tc>
                  <a:txBody>
                    <a:bodyPr/>
                    <a:lstStyle/>
                    <a:p>
                      <a:r>
                        <a:rPr lang="en-US" dirty="0"/>
                        <a:t>Section 304</a:t>
                      </a:r>
                    </a:p>
                    <a:p>
                      <a:r>
                        <a:rPr lang="en-US" dirty="0"/>
                        <a:t>Emergency Notification</a:t>
                      </a:r>
                    </a:p>
                  </a:txBody>
                  <a:tcPr/>
                </a:tc>
                <a:tc>
                  <a:txBody>
                    <a:bodyPr/>
                    <a:lstStyle/>
                    <a:p>
                      <a:r>
                        <a:rPr lang="en-US" dirty="0"/>
                        <a:t>Sections 311/312</a:t>
                      </a:r>
                    </a:p>
                    <a:p>
                      <a:r>
                        <a:rPr lang="en-US" dirty="0"/>
                        <a:t>Chemical Inventory</a:t>
                      </a:r>
                    </a:p>
                  </a:txBody>
                  <a:tcPr/>
                </a:tc>
                <a:extLst>
                  <a:ext uri="{0D108BD9-81ED-4DB2-BD59-A6C34878D82A}">
                    <a16:rowId xmlns:a16="http://schemas.microsoft.com/office/drawing/2014/main" val="1558961017"/>
                  </a:ext>
                </a:extLst>
              </a:tr>
              <a:tr h="370840">
                <a:tc>
                  <a:txBody>
                    <a:bodyPr/>
                    <a:lstStyle/>
                    <a:p>
                      <a:r>
                        <a:rPr lang="en-US" sz="1400" dirty="0">
                          <a:latin typeface="Arial" panose="020B0604020202020204" pitchFamily="34" charset="0"/>
                          <a:cs typeface="Arial" panose="020B0604020202020204" pitchFamily="34" charset="0"/>
                        </a:rPr>
                        <a:t>Chemicals Covered</a:t>
                      </a:r>
                    </a:p>
                  </a:txBody>
                  <a:tcPr/>
                </a:tc>
                <a:tc>
                  <a:txBody>
                    <a:bodyPr/>
                    <a:lstStyle/>
                    <a:p>
                      <a:pPr marL="0" marR="0">
                        <a:lnSpc>
                          <a:spcPct val="107000"/>
                        </a:lnSpc>
                        <a:spcBef>
                          <a:spcPts val="0"/>
                        </a:spcBef>
                        <a:spcAft>
                          <a:spcPts val="1200"/>
                        </a:spcAft>
                      </a:pPr>
                      <a:r>
                        <a:rPr lang="en-US" sz="1400" dirty="0">
                          <a:effectLst/>
                          <a:latin typeface="Arial" panose="020B0604020202020204" pitchFamily="34" charset="0"/>
                          <a:ea typeface="Calibri" panose="020F0502020204030204" pitchFamily="34" charset="0"/>
                          <a:cs typeface="Arial" panose="020B0604020202020204" pitchFamily="34" charset="0"/>
                        </a:rPr>
                        <a:t>355 Extremely Hazardous Substances </a:t>
                      </a: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as codified in </a:t>
                      </a:r>
                      <a:r>
                        <a:rPr lang="en-US" sz="14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3"/>
                        </a:rPr>
                        <a:t>Appendices A</a:t>
                      </a: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and </a:t>
                      </a:r>
                      <a:r>
                        <a:rPr lang="en-US" sz="14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4"/>
                        </a:rPr>
                        <a:t>B</a:t>
                      </a: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of 40 </a:t>
                      </a:r>
                      <a:r>
                        <a:rPr lang="en-US" sz="1400" dirty="0">
                          <a:effectLst/>
                          <a:latin typeface="Arial" panose="020B0604020202020204" pitchFamily="34" charset="0"/>
                          <a:ea typeface="Calibri" panose="020F0502020204030204" pitchFamily="34" charset="0"/>
                          <a:cs typeface="Arial" panose="020B0604020202020204" pitchFamily="34" charset="0"/>
                        </a:rPr>
                        <a:t>CFR</a:t>
                      </a: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Part 355.</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1200"/>
                        </a:spcAft>
                      </a:pPr>
                      <a:r>
                        <a:rPr lang="en-US" sz="1400" dirty="0">
                          <a:effectLst/>
                          <a:latin typeface="Arial" panose="020B0604020202020204" pitchFamily="34" charset="0"/>
                          <a:ea typeface="Calibri" panose="020F0502020204030204" pitchFamily="34" charset="0"/>
                          <a:cs typeface="Arial" panose="020B0604020202020204" pitchFamily="34" charset="0"/>
                        </a:rPr>
                        <a:t>&gt;1,000 hazardous substances including the 355 EHSs and &gt;700 CERCLA hazardous substances codified in </a:t>
                      </a:r>
                      <a:r>
                        <a:rPr lang="en-US" altLang="en-US" sz="1400" kern="0" dirty="0">
                          <a:solidFill>
                            <a:schemeClr val="tx1"/>
                          </a:solidFill>
                          <a:latin typeface="Arial"/>
                        </a:rPr>
                        <a:t>40 CFR Part </a:t>
                      </a:r>
                      <a:r>
                        <a:rPr lang="en-US" altLang="en-US" sz="1400" kern="0" dirty="0">
                          <a:solidFill>
                            <a:schemeClr val="tx1"/>
                          </a:solidFill>
                          <a:latin typeface="Arial"/>
                          <a:hlinkClick r:id="rId5"/>
                        </a:rPr>
                        <a:t>302.4(a)</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US" sz="1400" kern="1200" dirty="0">
                          <a:solidFill>
                            <a:schemeClr val="dk1"/>
                          </a:solidFill>
                          <a:effectLst/>
                          <a:latin typeface="Arial" panose="020B0604020202020204" pitchFamily="34" charset="0"/>
                          <a:ea typeface="+mn-ea"/>
                          <a:cs typeface="Arial" panose="020B0604020202020204" pitchFamily="34" charset="0"/>
                        </a:rPr>
                        <a:t>Approximately 800,000 hazardous chemicals (any facility required to maintain an SDS under OSHA Hazardous Chemical Standard)</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96187595"/>
                  </a:ext>
                </a:extLst>
              </a:tr>
              <a:tr h="370840">
                <a:tc>
                  <a:txBody>
                    <a:bodyPr/>
                    <a:lstStyle/>
                    <a:p>
                      <a:r>
                        <a:rPr lang="en-US" sz="1400" dirty="0">
                          <a:latin typeface="Arial" panose="020B0604020202020204" pitchFamily="34" charset="0"/>
                          <a:cs typeface="Arial" panose="020B0604020202020204" pitchFamily="34" charset="0"/>
                        </a:rPr>
                        <a:t>Thresholds</a:t>
                      </a:r>
                    </a:p>
                  </a:txBody>
                  <a:tcPr/>
                </a:tc>
                <a:tc>
                  <a:txBody>
                    <a:bodyPr/>
                    <a:lstStyle/>
                    <a:p>
                      <a:r>
                        <a:rPr lang="en-US" sz="1400" kern="1200" dirty="0">
                          <a:solidFill>
                            <a:schemeClr val="dk1"/>
                          </a:solidFill>
                          <a:effectLst/>
                          <a:latin typeface="Arial" panose="020B0604020202020204" pitchFamily="34" charset="0"/>
                          <a:ea typeface="+mn-ea"/>
                          <a:cs typeface="Arial" panose="020B0604020202020204" pitchFamily="34" charset="0"/>
                        </a:rPr>
                        <a:t>Threshold Planning Quantity (TPQ) 1-10,000 pounds onsite at any one time</a:t>
                      </a:r>
                      <a:endParaRPr lang="en-US" sz="1400" dirty="0">
                        <a:latin typeface="Arial" panose="020B0604020202020204" pitchFamily="34" charset="0"/>
                        <a:cs typeface="Arial" panose="020B0604020202020204" pitchFamily="34" charset="0"/>
                      </a:endParaRPr>
                    </a:p>
                  </a:txBody>
                  <a:tcPr/>
                </a:tc>
                <a:tc>
                  <a:txBody>
                    <a:bodyPr/>
                    <a:lstStyle/>
                    <a:p>
                      <a:r>
                        <a:rPr lang="en-US" sz="1400" kern="1200" dirty="0">
                          <a:solidFill>
                            <a:schemeClr val="dk1"/>
                          </a:solidFill>
                          <a:effectLst/>
                          <a:latin typeface="Arial" panose="020B0604020202020204" pitchFamily="34" charset="0"/>
                          <a:ea typeface="+mn-ea"/>
                          <a:cs typeface="Arial" panose="020B0604020202020204" pitchFamily="34" charset="0"/>
                        </a:rPr>
                        <a:t>Reportable quantity, 1-5,000 pounds, released in a 24-Hr period</a:t>
                      </a:r>
                      <a:endParaRPr lang="en-US" sz="1400" dirty="0">
                        <a:latin typeface="Arial" panose="020B0604020202020204" pitchFamily="34" charset="0"/>
                        <a:cs typeface="Arial" panose="020B0604020202020204" pitchFamily="34" charset="0"/>
                      </a:endParaRPr>
                    </a:p>
                  </a:txBody>
                  <a:tcPr/>
                </a:tc>
                <a:tc>
                  <a:txBody>
                    <a:bodyPr/>
                    <a:lstStyle/>
                    <a:p>
                      <a:r>
                        <a:rPr lang="en-US" sz="1400" kern="1200" dirty="0">
                          <a:solidFill>
                            <a:schemeClr val="dk1"/>
                          </a:solidFill>
                          <a:effectLst/>
                          <a:latin typeface="Arial" panose="020B0604020202020204" pitchFamily="34" charset="0"/>
                          <a:ea typeface="+mn-ea"/>
                          <a:cs typeface="Arial" panose="020B0604020202020204" pitchFamily="34" charset="0"/>
                        </a:rPr>
                        <a:t>500 pounds or TPQ whichever is less for EHSs; gasoline greater than or equal to 75,000 gallons (all grades combined)*; diesel greater than or equal to 100,000 gallons (all grades combined)*; 10,000 pounds for all other hazardous chemicals</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62260885"/>
                  </a:ext>
                </a:extLst>
              </a:tr>
            </a:tbl>
          </a:graphicData>
        </a:graphic>
      </p:graphicFrame>
      <p:sp>
        <p:nvSpPr>
          <p:cNvPr id="11" name="Title 1">
            <a:extLst>
              <a:ext uri="{FF2B5EF4-FFF2-40B4-BE49-F238E27FC236}">
                <a16:creationId xmlns:a16="http://schemas.microsoft.com/office/drawing/2014/main" id="{36A137CB-13A0-4495-A957-5B6FB7AA2EB6}"/>
              </a:ext>
            </a:extLst>
          </p:cNvPr>
          <p:cNvSpPr>
            <a:spLocks noGrp="1"/>
          </p:cNvSpPr>
          <p:nvPr>
            <p:ph type="title"/>
          </p:nvPr>
        </p:nvSpPr>
        <p:spPr>
          <a:xfrm>
            <a:off x="572360" y="58035"/>
            <a:ext cx="8766582" cy="1120140"/>
          </a:xfrm>
        </p:spPr>
        <p:txBody>
          <a:bodyPr>
            <a:normAutofit/>
          </a:bodyPr>
          <a:lstStyle/>
          <a:p>
            <a:r>
              <a:rPr lang="en-US" dirty="0"/>
              <a:t>EPCRA</a:t>
            </a:r>
            <a:r>
              <a:rPr lang="en-US" sz="3100" dirty="0"/>
              <a:t> Chemicals</a:t>
            </a:r>
            <a:endParaRPr lang="en-US" sz="1600" dirty="0"/>
          </a:p>
        </p:txBody>
      </p:sp>
      <p:sp>
        <p:nvSpPr>
          <p:cNvPr id="2" name="Content Placeholder 1">
            <a:extLst>
              <a:ext uri="{FF2B5EF4-FFF2-40B4-BE49-F238E27FC236}">
                <a16:creationId xmlns:a16="http://schemas.microsoft.com/office/drawing/2014/main" id="{96A7EE52-F1A6-407F-BC7A-510601B4B5F4}"/>
              </a:ext>
            </a:extLst>
          </p:cNvPr>
          <p:cNvSpPr>
            <a:spLocks noGrp="1"/>
          </p:cNvSpPr>
          <p:nvPr>
            <p:ph sz="half" idx="1"/>
          </p:nvPr>
        </p:nvSpPr>
        <p:spPr>
          <a:xfrm>
            <a:off x="4252367" y="1580387"/>
            <a:ext cx="5086575" cy="3880772"/>
          </a:xfrm>
        </p:spPr>
        <p:txBody>
          <a:bodyPr/>
          <a:lstStyle/>
          <a:p>
            <a:pPr marL="0" indent="0">
              <a:buNone/>
            </a:pPr>
            <a:r>
              <a:rPr lang="en-US" dirty="0"/>
              <a:t>From </a:t>
            </a:r>
            <a:r>
              <a:rPr lang="en-US" dirty="0">
                <a:hlinkClick r:id="rId6"/>
              </a:rPr>
              <a:t>OLEM EPCRA Fact Sheet November 2017</a:t>
            </a:r>
            <a:endParaRPr lang="en-US" dirty="0"/>
          </a:p>
        </p:txBody>
      </p:sp>
      <p:sp>
        <p:nvSpPr>
          <p:cNvPr id="12" name="TextBox 11">
            <a:extLst>
              <a:ext uri="{FF2B5EF4-FFF2-40B4-BE49-F238E27FC236}">
                <a16:creationId xmlns:a16="http://schemas.microsoft.com/office/drawing/2014/main" id="{B07AA51F-987A-49B6-BFA9-1F394FA24E14}"/>
              </a:ext>
            </a:extLst>
          </p:cNvPr>
          <p:cNvSpPr txBox="1"/>
          <p:nvPr/>
        </p:nvSpPr>
        <p:spPr>
          <a:xfrm>
            <a:off x="3012141" y="5730613"/>
            <a:ext cx="6795656" cy="1169551"/>
          </a:xfrm>
          <a:prstGeom prst="rect">
            <a:avLst/>
          </a:prstGeom>
          <a:solidFill>
            <a:schemeClr val="bg1"/>
          </a:solidFill>
        </p:spPr>
        <p:txBody>
          <a:bodyPr wrap="square" rtlCol="0">
            <a:spAutoFit/>
          </a:bodyPr>
          <a:lstStyle/>
          <a:p>
            <a:r>
              <a:rPr lang="en-US" sz="1400" dirty="0">
                <a:solidFill>
                  <a:schemeClr val="tx1">
                    <a:lumMod val="75000"/>
                    <a:lumOff val="25000"/>
                  </a:schemeClr>
                </a:solidFill>
              </a:rPr>
              <a:t>*These thresholds are only applicable for gasoline and diesel present at retail gas stations in tank(s) entirely underground and was in compliance at all times during the preceding calendar year with all applicable Underground Storage Tank (UST) requirements at 40 CFR part 280 or requirements</a:t>
            </a:r>
          </a:p>
          <a:p>
            <a:endParaRPr lang="en-US" sz="1400" dirty="0"/>
          </a:p>
        </p:txBody>
      </p:sp>
    </p:spTree>
    <p:extLst>
      <p:ext uri="{BB962C8B-B14F-4D97-AF65-F5344CB8AC3E}">
        <p14:creationId xmlns:p14="http://schemas.microsoft.com/office/powerpoint/2010/main" val="87709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7DF74-A01D-45D9-A423-3776D5F2BA07}"/>
              </a:ext>
            </a:extLst>
          </p:cNvPr>
          <p:cNvSpPr>
            <a:spLocks noGrp="1"/>
          </p:cNvSpPr>
          <p:nvPr>
            <p:ph type="title"/>
          </p:nvPr>
        </p:nvSpPr>
        <p:spPr/>
        <p:txBody>
          <a:bodyPr/>
          <a:lstStyle/>
          <a:p>
            <a:r>
              <a:rPr lang="en-US" dirty="0"/>
              <a:t>Route to Resilience Tool </a:t>
            </a:r>
          </a:p>
        </p:txBody>
      </p:sp>
      <p:sp>
        <p:nvSpPr>
          <p:cNvPr id="3" name="Content Placeholder 2">
            <a:extLst>
              <a:ext uri="{FF2B5EF4-FFF2-40B4-BE49-F238E27FC236}">
                <a16:creationId xmlns:a16="http://schemas.microsoft.com/office/drawing/2014/main" id="{FA07D209-8D3B-4003-9AF6-977F0FFE03DD}"/>
              </a:ext>
            </a:extLst>
          </p:cNvPr>
          <p:cNvSpPr>
            <a:spLocks noGrp="1"/>
          </p:cNvSpPr>
          <p:nvPr>
            <p:ph sz="half" idx="1"/>
          </p:nvPr>
        </p:nvSpPr>
        <p:spPr>
          <a:xfrm>
            <a:off x="3106011" y="4790988"/>
            <a:ext cx="8526780" cy="783902"/>
          </a:xfrm>
        </p:spPr>
        <p:txBody>
          <a:bodyPr/>
          <a:lstStyle/>
          <a:p>
            <a:pPr marL="0" indent="0">
              <a:buNone/>
            </a:pPr>
            <a:r>
              <a:rPr lang="en-US" dirty="0">
                <a:hlinkClick r:id="rId3"/>
              </a:rPr>
              <a:t>https://www.epa.gov/waterresilience/route-resilience-2018-drinking-water-and-wastewater-utilities</a:t>
            </a:r>
            <a:endParaRPr lang="en-US" dirty="0"/>
          </a:p>
        </p:txBody>
      </p:sp>
      <p:pic>
        <p:nvPicPr>
          <p:cNvPr id="5" name="Picture 4">
            <a:extLst>
              <a:ext uri="{FF2B5EF4-FFF2-40B4-BE49-F238E27FC236}">
                <a16:creationId xmlns:a16="http://schemas.microsoft.com/office/drawing/2014/main" id="{ACFB896C-C10E-460B-8821-25877A6C0221}"/>
              </a:ext>
            </a:extLst>
          </p:cNvPr>
          <p:cNvPicPr>
            <a:picLocks noChangeAspect="1"/>
          </p:cNvPicPr>
          <p:nvPr/>
        </p:nvPicPr>
        <p:blipFill>
          <a:blip r:embed="rId4"/>
          <a:stretch>
            <a:fillRect/>
          </a:stretch>
        </p:blipFill>
        <p:spPr>
          <a:xfrm>
            <a:off x="3797182" y="1120140"/>
            <a:ext cx="4597636" cy="3613336"/>
          </a:xfrm>
          <a:prstGeom prst="rect">
            <a:avLst/>
          </a:prstGeom>
        </p:spPr>
      </p:pic>
    </p:spTree>
    <p:extLst>
      <p:ext uri="{BB962C8B-B14F-4D97-AF65-F5344CB8AC3E}">
        <p14:creationId xmlns:p14="http://schemas.microsoft.com/office/powerpoint/2010/main" val="18092848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77A24-1A0D-49D6-8448-D256ED72D256}"/>
              </a:ext>
            </a:extLst>
          </p:cNvPr>
          <p:cNvSpPr>
            <a:spLocks noGrp="1"/>
          </p:cNvSpPr>
          <p:nvPr>
            <p:ph type="title"/>
          </p:nvPr>
        </p:nvSpPr>
        <p:spPr/>
        <p:txBody>
          <a:bodyPr>
            <a:normAutofit/>
          </a:bodyPr>
          <a:lstStyle/>
          <a:p>
            <a:r>
              <a:rPr lang="en-US" sz="2800" dirty="0"/>
              <a:t>QUIZ 14 – Discussion</a:t>
            </a:r>
          </a:p>
        </p:txBody>
      </p:sp>
      <p:sp>
        <p:nvSpPr>
          <p:cNvPr id="3" name="Content Placeholder 2">
            <a:extLst>
              <a:ext uri="{FF2B5EF4-FFF2-40B4-BE49-F238E27FC236}">
                <a16:creationId xmlns:a16="http://schemas.microsoft.com/office/drawing/2014/main" id="{320DA0DD-64B6-4F3A-944D-16B9F0384464}"/>
              </a:ext>
            </a:extLst>
          </p:cNvPr>
          <p:cNvSpPr>
            <a:spLocks noGrp="1"/>
          </p:cNvSpPr>
          <p:nvPr>
            <p:ph idx="1"/>
          </p:nvPr>
        </p:nvSpPr>
        <p:spPr/>
        <p:txBody>
          <a:bodyPr>
            <a:normAutofit/>
          </a:bodyPr>
          <a:lstStyle/>
          <a:p>
            <a:pPr>
              <a:spcBef>
                <a:spcPts val="0"/>
              </a:spcBef>
              <a:spcAft>
                <a:spcPts val="1800"/>
              </a:spcAft>
              <a:defRPr/>
            </a:pPr>
            <a:r>
              <a:rPr lang="en-US" altLang="en-US" sz="2000" kern="0" dirty="0">
                <a:cs typeface="Arial" panose="020B0604020202020204" pitchFamily="34" charset="0"/>
              </a:rPr>
              <a:t>Are SERCs/LEPCs required to identify all the facilities reporting under Tier II that might impact sources of drinking water?</a:t>
            </a:r>
          </a:p>
          <a:p>
            <a:pPr>
              <a:spcBef>
                <a:spcPts val="0"/>
              </a:spcBef>
              <a:spcAft>
                <a:spcPts val="1800"/>
              </a:spcAft>
              <a:defRPr/>
            </a:pPr>
            <a:r>
              <a:rPr lang="en-US" altLang="en-US" sz="2000" kern="0" dirty="0">
                <a:cs typeface="Arial" panose="020B0604020202020204" pitchFamily="34" charset="0"/>
              </a:rPr>
              <a:t>How are interstate requests for Tier II data handled when my source water area crosses state boundaries?</a:t>
            </a:r>
          </a:p>
          <a:p>
            <a:pPr>
              <a:spcBef>
                <a:spcPts val="0"/>
              </a:spcBef>
              <a:spcAft>
                <a:spcPts val="1800"/>
              </a:spcAft>
              <a:defRPr/>
            </a:pPr>
            <a:r>
              <a:rPr lang="en-US" altLang="en-US" sz="2000" kern="0" dirty="0">
                <a:cs typeface="Arial" panose="020B0604020202020204" pitchFamily="34" charset="0"/>
              </a:rPr>
              <a:t>How can I find out how to make a request for Tier II data that’s best formulated to ensure an accurate, complete and efficient fulfillment of the request?</a:t>
            </a:r>
          </a:p>
          <a:p>
            <a:pPr marL="0" indent="0">
              <a:buNone/>
            </a:pPr>
            <a:endParaRPr lang="en-US" dirty="0">
              <a:cs typeface="Arial" panose="020B0604020202020204" pitchFamily="34" charset="0"/>
            </a:endParaRPr>
          </a:p>
        </p:txBody>
      </p:sp>
      <p:cxnSp>
        <p:nvCxnSpPr>
          <p:cNvPr id="4" name="Straight Connector 3">
            <a:extLst>
              <a:ext uri="{FF2B5EF4-FFF2-40B4-BE49-F238E27FC236}">
                <a16:creationId xmlns:a16="http://schemas.microsoft.com/office/drawing/2014/main" id="{AA6B6E4F-000F-4425-953F-3E1AB64859F0}"/>
              </a:ext>
            </a:extLst>
          </p:cNvPr>
          <p:cNvCxnSpPr>
            <a:cxnSpLocks/>
          </p:cNvCxnSpPr>
          <p:nvPr/>
        </p:nvCxnSpPr>
        <p:spPr>
          <a:xfrm>
            <a:off x="0" y="1246124"/>
            <a:ext cx="4448908"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pic>
        <p:nvPicPr>
          <p:cNvPr id="5" name="Graphic 4" descr="Questions">
            <a:extLst>
              <a:ext uri="{FF2B5EF4-FFF2-40B4-BE49-F238E27FC236}">
                <a16:creationId xmlns:a16="http://schemas.microsoft.com/office/drawing/2014/main" id="{5F22199C-E33D-41BB-BB71-7E08C4E43E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8608" y="2151064"/>
            <a:ext cx="1292780" cy="1292780"/>
          </a:xfrm>
          <a:prstGeom prst="rect">
            <a:avLst/>
          </a:prstGeom>
        </p:spPr>
      </p:pic>
    </p:spTree>
    <p:extLst>
      <p:ext uri="{BB962C8B-B14F-4D97-AF65-F5344CB8AC3E}">
        <p14:creationId xmlns:p14="http://schemas.microsoft.com/office/powerpoint/2010/main" val="415113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C86370-3FE7-47B0-89FD-D35940A45DF0}"/>
              </a:ext>
            </a:extLst>
          </p:cNvPr>
          <p:cNvSpPr>
            <a:spLocks noGrp="1"/>
          </p:cNvSpPr>
          <p:nvPr>
            <p:ph type="title"/>
          </p:nvPr>
        </p:nvSpPr>
        <p:spPr/>
        <p:txBody>
          <a:bodyPr/>
          <a:lstStyle/>
          <a:p>
            <a:r>
              <a:rPr lang="en-US" dirty="0"/>
              <a:t>AWIA Section 2018</a:t>
            </a:r>
          </a:p>
        </p:txBody>
      </p:sp>
      <p:sp>
        <p:nvSpPr>
          <p:cNvPr id="5" name="Text Placeholder 4">
            <a:extLst>
              <a:ext uri="{FF2B5EF4-FFF2-40B4-BE49-F238E27FC236}">
                <a16:creationId xmlns:a16="http://schemas.microsoft.com/office/drawing/2014/main" id="{EA5EE47C-455C-48C4-A89C-3C7D95F8463C}"/>
              </a:ext>
            </a:extLst>
          </p:cNvPr>
          <p:cNvSpPr>
            <a:spLocks noGrp="1"/>
          </p:cNvSpPr>
          <p:nvPr>
            <p:ph type="body" idx="1"/>
          </p:nvPr>
        </p:nvSpPr>
        <p:spPr/>
        <p:txBody>
          <a:bodyPr/>
          <a:lstStyle/>
          <a:p>
            <a:r>
              <a:rPr lang="en-US" sz="2800" spc="60" dirty="0">
                <a:solidFill>
                  <a:schemeClr val="tx1">
                    <a:lumMod val="65000"/>
                    <a:lumOff val="35000"/>
                  </a:schemeClr>
                </a:solidFill>
                <a:latin typeface="Gotham Book" pitchFamily="50" charset="0"/>
                <a:ea typeface="Cambria Math" panose="02040503050406030204" pitchFamily="18" charset="0"/>
                <a:cs typeface="Gotham Book" pitchFamily="50" charset="0"/>
              </a:rPr>
              <a:t>Section 5</a:t>
            </a:r>
          </a:p>
          <a:p>
            <a:endParaRPr lang="en-US" sz="2800" spc="60" dirty="0">
              <a:solidFill>
                <a:schemeClr val="tx1">
                  <a:lumMod val="65000"/>
                  <a:lumOff val="35000"/>
                </a:schemeClr>
              </a:solidFill>
              <a:latin typeface="Gotham Book" pitchFamily="50" charset="0"/>
              <a:ea typeface="Cambria Math" panose="02040503050406030204" pitchFamily="18" charset="0"/>
              <a:cs typeface="Gotham Book" pitchFamily="50" charset="0"/>
            </a:endParaRPr>
          </a:p>
          <a:p>
            <a:endParaRPr lang="en-US" dirty="0"/>
          </a:p>
        </p:txBody>
      </p:sp>
      <p:cxnSp>
        <p:nvCxnSpPr>
          <p:cNvPr id="6" name="Straight Connector 5">
            <a:extLst>
              <a:ext uri="{FF2B5EF4-FFF2-40B4-BE49-F238E27FC236}">
                <a16:creationId xmlns:a16="http://schemas.microsoft.com/office/drawing/2014/main" id="{5343D151-91BF-4E4C-8934-5A67D7A88E44}"/>
              </a:ext>
            </a:extLst>
          </p:cNvPr>
          <p:cNvCxnSpPr>
            <a:cxnSpLocks/>
          </p:cNvCxnSpPr>
          <p:nvPr/>
        </p:nvCxnSpPr>
        <p:spPr>
          <a:xfrm>
            <a:off x="853917" y="3253349"/>
            <a:ext cx="4712693"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53DE28F-77F9-4648-9881-71A2DB0627C6}"/>
              </a:ext>
            </a:extLst>
          </p:cNvPr>
          <p:cNvSpPr/>
          <p:nvPr/>
        </p:nvSpPr>
        <p:spPr>
          <a:xfrm>
            <a:off x="747168" y="4288452"/>
            <a:ext cx="5389863" cy="954107"/>
          </a:xfrm>
          <a:prstGeom prst="rect">
            <a:avLst/>
          </a:prstGeom>
        </p:spPr>
        <p:txBody>
          <a:bodyPr wrap="square">
            <a:spAutoFit/>
          </a:bodyPr>
          <a:lstStyle/>
          <a:p>
            <a:r>
              <a:rPr lang="en-US" sz="2800" spc="60" dirty="0">
                <a:solidFill>
                  <a:schemeClr val="tx1">
                    <a:lumMod val="65000"/>
                    <a:lumOff val="35000"/>
                  </a:schemeClr>
                </a:solidFill>
                <a:latin typeface="Gotham Book" pitchFamily="50" charset="0"/>
                <a:ea typeface="Cambria Math" panose="02040503050406030204" pitchFamily="18" charset="0"/>
                <a:cs typeface="Gotham Book" pitchFamily="50" charset="0"/>
              </a:rPr>
              <a:t>Connection with AWIA Section 2013</a:t>
            </a:r>
          </a:p>
        </p:txBody>
      </p:sp>
    </p:spTree>
    <p:extLst>
      <p:ext uri="{BB962C8B-B14F-4D97-AF65-F5344CB8AC3E}">
        <p14:creationId xmlns:p14="http://schemas.microsoft.com/office/powerpoint/2010/main" val="22016928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D02CD-7A6C-4CFA-93BE-D1D7BA516AB1}"/>
              </a:ext>
            </a:extLst>
          </p:cNvPr>
          <p:cNvSpPr>
            <a:spLocks noGrp="1"/>
          </p:cNvSpPr>
          <p:nvPr>
            <p:ph type="title"/>
          </p:nvPr>
        </p:nvSpPr>
        <p:spPr/>
        <p:txBody>
          <a:bodyPr/>
          <a:lstStyle/>
          <a:p>
            <a:r>
              <a:rPr lang="en-US" dirty="0"/>
              <a:t>Connection with AWIA Section 2013</a:t>
            </a:r>
          </a:p>
        </p:txBody>
      </p:sp>
      <p:sp>
        <p:nvSpPr>
          <p:cNvPr id="3" name="Content Placeholder 2">
            <a:extLst>
              <a:ext uri="{FF2B5EF4-FFF2-40B4-BE49-F238E27FC236}">
                <a16:creationId xmlns:a16="http://schemas.microsoft.com/office/drawing/2014/main" id="{089DAE91-7DB5-4633-9BD6-47C849D8D92A}"/>
              </a:ext>
            </a:extLst>
          </p:cNvPr>
          <p:cNvSpPr>
            <a:spLocks noGrp="1"/>
          </p:cNvSpPr>
          <p:nvPr>
            <p:ph idx="1"/>
          </p:nvPr>
        </p:nvSpPr>
        <p:spPr>
          <a:xfrm>
            <a:off x="3004456" y="1880028"/>
            <a:ext cx="8426851" cy="3988316"/>
          </a:xfrm>
        </p:spPr>
        <p:txBody>
          <a:bodyPr>
            <a:normAutofit/>
          </a:bodyPr>
          <a:lstStyle/>
          <a:p>
            <a:pPr marL="107950" indent="-277813"/>
            <a:r>
              <a:rPr lang="en-US" altLang="en-US" sz="1900" dirty="0"/>
              <a:t>Encourage water systems to join their LEPC:</a:t>
            </a:r>
          </a:p>
          <a:p>
            <a:pPr marL="508000" lvl="1" indent="-277813"/>
            <a:r>
              <a:rPr lang="en-US" altLang="en-US" sz="1700" dirty="0"/>
              <a:t>To ensure the community ERP includes any chemicals at the water system.</a:t>
            </a:r>
          </a:p>
          <a:p>
            <a:pPr marL="508000" lvl="1" indent="-277813"/>
            <a:r>
              <a:rPr lang="en-US" altLang="en-US" sz="1700" dirty="0"/>
              <a:t>To ensure access to Tier 2 data and obtain emergency release notifications under EPCRA Section 304.</a:t>
            </a:r>
          </a:p>
          <a:p>
            <a:pPr marL="508000" lvl="1" indent="-277813"/>
            <a:r>
              <a:rPr lang="en-US" altLang="en-US" sz="1700" dirty="0"/>
              <a:t>Systems are required to coordinate with their LEPC, to the extent possible, under Section 2013.</a:t>
            </a:r>
          </a:p>
          <a:p>
            <a:pPr>
              <a:spcBef>
                <a:spcPts val="1200"/>
              </a:spcBef>
              <a:spcAft>
                <a:spcPts val="1800"/>
              </a:spcAft>
              <a:defRPr/>
            </a:pPr>
            <a:r>
              <a:rPr lang="en-US" altLang="en-US" sz="1900" dirty="0"/>
              <a:t>Gathering Tier 2 chemical data can inform the risk assessment required under Section 2013.</a:t>
            </a:r>
          </a:p>
          <a:p>
            <a:pPr>
              <a:spcBef>
                <a:spcPts val="0"/>
              </a:spcBef>
              <a:spcAft>
                <a:spcPts val="1800"/>
              </a:spcAft>
              <a:defRPr/>
            </a:pPr>
            <a:r>
              <a:rPr lang="en-US" altLang="en-US" sz="1900" dirty="0"/>
              <a:t>Results of the risk to a chemical spill can be incorporated into the ERP required under Section 2013, as well as procedures for notification in chemical release incidents.</a:t>
            </a:r>
          </a:p>
        </p:txBody>
      </p:sp>
      <p:sp>
        <p:nvSpPr>
          <p:cNvPr id="5" name="Slide Number Placeholder 4">
            <a:extLst>
              <a:ext uri="{FF2B5EF4-FFF2-40B4-BE49-F238E27FC236}">
                <a16:creationId xmlns:a16="http://schemas.microsoft.com/office/drawing/2014/main" id="{BC5F359D-C134-47C3-AE06-C3CEF1013904}"/>
              </a:ext>
            </a:extLst>
          </p:cNvPr>
          <p:cNvSpPr>
            <a:spLocks noGrp="1"/>
          </p:cNvSpPr>
          <p:nvPr>
            <p:ph type="sldNum" sz="quarter" idx="12"/>
          </p:nvPr>
        </p:nvSpPr>
        <p:spPr/>
        <p:txBody>
          <a:bodyPr/>
          <a:lstStyle/>
          <a:p>
            <a:fld id="{D57F1E4F-1CFF-5643-939E-217C01CDF565}" type="slidenum">
              <a:rPr lang="en-US" smtClean="0"/>
              <a:pPr/>
              <a:t>152</a:t>
            </a:fld>
            <a:endParaRPr lang="en-US" dirty="0"/>
          </a:p>
        </p:txBody>
      </p:sp>
      <p:cxnSp>
        <p:nvCxnSpPr>
          <p:cNvPr id="6" name="Straight Connector 5">
            <a:extLst>
              <a:ext uri="{FF2B5EF4-FFF2-40B4-BE49-F238E27FC236}">
                <a16:creationId xmlns:a16="http://schemas.microsoft.com/office/drawing/2014/main" id="{9CB8D63B-B4EA-41BD-9C68-113BE596C9E4}"/>
              </a:ext>
            </a:extLst>
          </p:cNvPr>
          <p:cNvCxnSpPr>
            <a:cxnSpLocks/>
          </p:cNvCxnSpPr>
          <p:nvPr/>
        </p:nvCxnSpPr>
        <p:spPr>
          <a:xfrm>
            <a:off x="0" y="1246124"/>
            <a:ext cx="8106508"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9623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D02CD-7A6C-4CFA-93BE-D1D7BA516AB1}"/>
              </a:ext>
            </a:extLst>
          </p:cNvPr>
          <p:cNvSpPr>
            <a:spLocks noGrp="1"/>
          </p:cNvSpPr>
          <p:nvPr>
            <p:ph type="title"/>
          </p:nvPr>
        </p:nvSpPr>
        <p:spPr>
          <a:xfrm>
            <a:off x="571500" y="0"/>
            <a:ext cx="5266592" cy="1165860"/>
          </a:xfrm>
        </p:spPr>
        <p:txBody>
          <a:bodyPr/>
          <a:lstStyle/>
          <a:p>
            <a:r>
              <a:rPr lang="en-US" dirty="0"/>
              <a:t>Products and Outreach for Section 2018</a:t>
            </a:r>
          </a:p>
        </p:txBody>
      </p:sp>
      <p:sp>
        <p:nvSpPr>
          <p:cNvPr id="3" name="Content Placeholder 2">
            <a:extLst>
              <a:ext uri="{FF2B5EF4-FFF2-40B4-BE49-F238E27FC236}">
                <a16:creationId xmlns:a16="http://schemas.microsoft.com/office/drawing/2014/main" id="{089DAE91-7DB5-4633-9BD6-47C849D8D92A}"/>
              </a:ext>
            </a:extLst>
          </p:cNvPr>
          <p:cNvSpPr>
            <a:spLocks noGrp="1"/>
          </p:cNvSpPr>
          <p:nvPr>
            <p:ph idx="1"/>
          </p:nvPr>
        </p:nvSpPr>
        <p:spPr>
          <a:xfrm>
            <a:off x="3004456" y="1915885"/>
            <a:ext cx="8426851" cy="3988305"/>
          </a:xfrm>
        </p:spPr>
        <p:txBody>
          <a:bodyPr>
            <a:normAutofit/>
          </a:bodyPr>
          <a:lstStyle/>
          <a:p>
            <a:pPr marL="0" indent="0">
              <a:buNone/>
            </a:pPr>
            <a:r>
              <a:rPr lang="en-US" altLang="en-US" b="1" dirty="0"/>
              <a:t>EPA Workgroup:</a:t>
            </a:r>
          </a:p>
          <a:p>
            <a:pPr>
              <a:spcBef>
                <a:spcPts val="0"/>
              </a:spcBef>
              <a:spcAft>
                <a:spcPts val="900"/>
              </a:spcAft>
            </a:pPr>
            <a:r>
              <a:rPr lang="en-US" sz="1700" dirty="0"/>
              <a:t>Comprised of staff from the Water Security Division and Drinking Water Protection Division in the Office of Water and the Regulatory Implementation Division in the Office of Emergency Management.</a:t>
            </a:r>
          </a:p>
          <a:p>
            <a:pPr>
              <a:spcBef>
                <a:spcPts val="0"/>
              </a:spcBef>
              <a:spcAft>
                <a:spcPts val="900"/>
              </a:spcAft>
            </a:pPr>
            <a:r>
              <a:rPr lang="en-US" sz="1700" dirty="0"/>
              <a:t>Published a </a:t>
            </a:r>
            <a:r>
              <a:rPr lang="en-US" sz="1700" dirty="0">
                <a:hlinkClick r:id="rId3"/>
              </a:rPr>
              <a:t>fact sheet for SERCs, TERCs and LEPCs</a:t>
            </a:r>
            <a:r>
              <a:rPr lang="en-US" sz="1700" dirty="0"/>
              <a:t> to provide guidance on the EPCRA revisions required by AWIA.</a:t>
            </a:r>
          </a:p>
          <a:p>
            <a:pPr>
              <a:spcBef>
                <a:spcPts val="0"/>
              </a:spcBef>
              <a:spcAft>
                <a:spcPts val="900"/>
              </a:spcAft>
            </a:pPr>
            <a:r>
              <a:rPr lang="en-US" sz="1700" dirty="0"/>
              <a:t>Published companion </a:t>
            </a:r>
            <a:r>
              <a:rPr lang="en-US" sz="1700" dirty="0">
                <a:hlinkClick r:id="rId4"/>
              </a:rPr>
              <a:t>fact sheet for state primacy agencies and community water systems </a:t>
            </a:r>
            <a:r>
              <a:rPr lang="en-US" sz="1700" dirty="0"/>
              <a:t>on the EPCRA revisions required by AWIA.</a:t>
            </a:r>
          </a:p>
          <a:p>
            <a:pPr>
              <a:spcBef>
                <a:spcPts val="0"/>
              </a:spcBef>
              <a:spcAft>
                <a:spcPts val="900"/>
              </a:spcAft>
            </a:pPr>
            <a:r>
              <a:rPr lang="en-US" sz="1700" dirty="0"/>
              <a:t>Compiling a list of frequently asked questions and plan to publish a document to ensure consistency of responses.</a:t>
            </a:r>
          </a:p>
          <a:p>
            <a:pPr>
              <a:spcBef>
                <a:spcPts val="0"/>
              </a:spcBef>
              <a:spcAft>
                <a:spcPts val="900"/>
              </a:spcAft>
            </a:pPr>
            <a:r>
              <a:rPr lang="en-US" sz="1700" dirty="0"/>
              <a:t>Providing webinars and in-person training to community water systems, state primacy agencies, EPA emergency responders, SERCs, TERCs and LEPCs.</a:t>
            </a:r>
          </a:p>
          <a:p>
            <a:pPr marL="508000" lvl="1" indent="-277813"/>
            <a:endParaRPr lang="en-US" altLang="en-US" sz="1700" dirty="0"/>
          </a:p>
          <a:p>
            <a:pPr marL="508000" lvl="1" indent="-277813"/>
            <a:endParaRPr lang="en-US" sz="1700" b="1" dirty="0"/>
          </a:p>
        </p:txBody>
      </p:sp>
      <p:sp>
        <p:nvSpPr>
          <p:cNvPr id="5" name="Slide Number Placeholder 4">
            <a:extLst>
              <a:ext uri="{FF2B5EF4-FFF2-40B4-BE49-F238E27FC236}">
                <a16:creationId xmlns:a16="http://schemas.microsoft.com/office/drawing/2014/main" id="{76981677-F327-41A3-B558-0E016EBA99A6}"/>
              </a:ext>
            </a:extLst>
          </p:cNvPr>
          <p:cNvSpPr>
            <a:spLocks noGrp="1"/>
          </p:cNvSpPr>
          <p:nvPr>
            <p:ph type="sldNum" sz="quarter" idx="12"/>
          </p:nvPr>
        </p:nvSpPr>
        <p:spPr/>
        <p:txBody>
          <a:bodyPr/>
          <a:lstStyle/>
          <a:p>
            <a:fld id="{D57F1E4F-1CFF-5643-939E-217C01CDF565}" type="slidenum">
              <a:rPr lang="en-US" smtClean="0"/>
              <a:pPr/>
              <a:t>153</a:t>
            </a:fld>
            <a:endParaRPr lang="en-US" dirty="0"/>
          </a:p>
        </p:txBody>
      </p:sp>
      <p:cxnSp>
        <p:nvCxnSpPr>
          <p:cNvPr id="6" name="Straight Connector 5">
            <a:extLst>
              <a:ext uri="{FF2B5EF4-FFF2-40B4-BE49-F238E27FC236}">
                <a16:creationId xmlns:a16="http://schemas.microsoft.com/office/drawing/2014/main" id="{F7A4F811-9023-4881-9577-58207F7517D7}"/>
              </a:ext>
            </a:extLst>
          </p:cNvPr>
          <p:cNvCxnSpPr>
            <a:cxnSpLocks/>
          </p:cNvCxnSpPr>
          <p:nvPr/>
        </p:nvCxnSpPr>
        <p:spPr>
          <a:xfrm>
            <a:off x="0" y="1246124"/>
            <a:ext cx="5468815"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15536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D02CD-7A6C-4CFA-93BE-D1D7BA516AB1}"/>
              </a:ext>
            </a:extLst>
          </p:cNvPr>
          <p:cNvSpPr>
            <a:spLocks noGrp="1"/>
          </p:cNvSpPr>
          <p:nvPr>
            <p:ph type="title"/>
          </p:nvPr>
        </p:nvSpPr>
        <p:spPr>
          <a:xfrm>
            <a:off x="571500" y="0"/>
            <a:ext cx="5460023" cy="1165860"/>
          </a:xfrm>
        </p:spPr>
        <p:txBody>
          <a:bodyPr/>
          <a:lstStyle/>
          <a:p>
            <a:r>
              <a:rPr lang="en-US" dirty="0"/>
              <a:t>Products and Outreach for Section 2018</a:t>
            </a:r>
          </a:p>
        </p:txBody>
      </p:sp>
      <p:sp>
        <p:nvSpPr>
          <p:cNvPr id="3" name="Content Placeholder 2">
            <a:extLst>
              <a:ext uri="{FF2B5EF4-FFF2-40B4-BE49-F238E27FC236}">
                <a16:creationId xmlns:a16="http://schemas.microsoft.com/office/drawing/2014/main" id="{089DAE91-7DB5-4633-9BD6-47C849D8D92A}"/>
              </a:ext>
            </a:extLst>
          </p:cNvPr>
          <p:cNvSpPr>
            <a:spLocks noGrp="1"/>
          </p:cNvSpPr>
          <p:nvPr>
            <p:ph idx="1"/>
          </p:nvPr>
        </p:nvSpPr>
        <p:spPr>
          <a:xfrm>
            <a:off x="3004456" y="1915886"/>
            <a:ext cx="8426851" cy="3782576"/>
          </a:xfrm>
        </p:spPr>
        <p:txBody>
          <a:bodyPr>
            <a:normAutofit/>
          </a:bodyPr>
          <a:lstStyle/>
          <a:p>
            <a:pPr marL="0" indent="0">
              <a:buNone/>
            </a:pPr>
            <a:r>
              <a:rPr lang="en-US" altLang="en-US" b="1" dirty="0"/>
              <a:t>The Source Water Collaborative:</a:t>
            </a:r>
          </a:p>
          <a:p>
            <a:pPr>
              <a:spcBef>
                <a:spcPts val="0"/>
              </a:spcBef>
              <a:spcAft>
                <a:spcPts val="900"/>
              </a:spcAft>
            </a:pPr>
            <a:r>
              <a:rPr lang="en-US" dirty="0"/>
              <a:t>The Source Water Collaborative (SWC) is comprised of 28 organizations that have united to protect drinking water at its source.</a:t>
            </a:r>
          </a:p>
          <a:p>
            <a:pPr>
              <a:spcBef>
                <a:spcPts val="0"/>
              </a:spcBef>
              <a:spcAft>
                <a:spcPts val="900"/>
              </a:spcAft>
            </a:pPr>
            <a:r>
              <a:rPr lang="en-US" dirty="0"/>
              <a:t>A subgroup of the SWC was formed to work on outreach for AWIA Section 2018. It is comprised of 10 agencies.</a:t>
            </a:r>
          </a:p>
          <a:p>
            <a:pPr>
              <a:spcBef>
                <a:spcPts val="0"/>
              </a:spcBef>
              <a:spcAft>
                <a:spcPts val="900"/>
              </a:spcAft>
            </a:pPr>
            <a:r>
              <a:rPr lang="en-US" dirty="0"/>
              <a:t>Hold calls to provide updates on training and products, go over goals of the subgroup and brainstorm ideas for outreach. Will continue to hold meetings to determine the best ways to coordinate and conduct outreach to the water sector.</a:t>
            </a:r>
            <a:endParaRPr lang="en-US" altLang="en-US" sz="1700" dirty="0"/>
          </a:p>
          <a:p>
            <a:pPr marL="508000" lvl="1" indent="-277813"/>
            <a:endParaRPr lang="en-US" sz="1700" b="1" dirty="0"/>
          </a:p>
        </p:txBody>
      </p:sp>
      <p:sp>
        <p:nvSpPr>
          <p:cNvPr id="5" name="Slide Number Placeholder 4">
            <a:extLst>
              <a:ext uri="{FF2B5EF4-FFF2-40B4-BE49-F238E27FC236}">
                <a16:creationId xmlns:a16="http://schemas.microsoft.com/office/drawing/2014/main" id="{74959663-A69A-482C-A38A-BD63A0607311}"/>
              </a:ext>
            </a:extLst>
          </p:cNvPr>
          <p:cNvSpPr>
            <a:spLocks noGrp="1"/>
          </p:cNvSpPr>
          <p:nvPr>
            <p:ph type="sldNum" sz="quarter" idx="12"/>
          </p:nvPr>
        </p:nvSpPr>
        <p:spPr/>
        <p:txBody>
          <a:bodyPr/>
          <a:lstStyle/>
          <a:p>
            <a:fld id="{D57F1E4F-1CFF-5643-939E-217C01CDF565}" type="slidenum">
              <a:rPr lang="en-US" smtClean="0"/>
              <a:pPr/>
              <a:t>154</a:t>
            </a:fld>
            <a:endParaRPr lang="en-US" dirty="0"/>
          </a:p>
        </p:txBody>
      </p:sp>
      <p:cxnSp>
        <p:nvCxnSpPr>
          <p:cNvPr id="6" name="Straight Connector 5">
            <a:extLst>
              <a:ext uri="{FF2B5EF4-FFF2-40B4-BE49-F238E27FC236}">
                <a16:creationId xmlns:a16="http://schemas.microsoft.com/office/drawing/2014/main" id="{A64A4991-0D54-45E7-A33E-F063D30F6617}"/>
              </a:ext>
            </a:extLst>
          </p:cNvPr>
          <p:cNvCxnSpPr>
            <a:cxnSpLocks/>
          </p:cNvCxnSpPr>
          <p:nvPr/>
        </p:nvCxnSpPr>
        <p:spPr>
          <a:xfrm>
            <a:off x="0" y="1246124"/>
            <a:ext cx="5468815"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251246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D02CD-7A6C-4CFA-93BE-D1D7BA516AB1}"/>
              </a:ext>
            </a:extLst>
          </p:cNvPr>
          <p:cNvSpPr>
            <a:spLocks noGrp="1"/>
          </p:cNvSpPr>
          <p:nvPr>
            <p:ph type="title"/>
          </p:nvPr>
        </p:nvSpPr>
        <p:spPr/>
        <p:txBody>
          <a:bodyPr/>
          <a:lstStyle/>
          <a:p>
            <a:r>
              <a:rPr lang="en-US" altLang="en-US" dirty="0"/>
              <a:t>Final Thoughts</a:t>
            </a:r>
            <a:endParaRPr lang="en-US" dirty="0"/>
          </a:p>
        </p:txBody>
      </p:sp>
      <p:sp>
        <p:nvSpPr>
          <p:cNvPr id="3" name="Content Placeholder 2">
            <a:extLst>
              <a:ext uri="{FF2B5EF4-FFF2-40B4-BE49-F238E27FC236}">
                <a16:creationId xmlns:a16="http://schemas.microsoft.com/office/drawing/2014/main" id="{089DAE91-7DB5-4633-9BD6-47C849D8D92A}"/>
              </a:ext>
            </a:extLst>
          </p:cNvPr>
          <p:cNvSpPr>
            <a:spLocks noGrp="1"/>
          </p:cNvSpPr>
          <p:nvPr>
            <p:ph idx="1"/>
          </p:nvPr>
        </p:nvSpPr>
        <p:spPr>
          <a:xfrm>
            <a:off x="3004456" y="1915886"/>
            <a:ext cx="8426851" cy="3782576"/>
          </a:xfrm>
        </p:spPr>
        <p:txBody>
          <a:bodyPr>
            <a:normAutofit/>
          </a:bodyPr>
          <a:lstStyle/>
          <a:p>
            <a:pPr marL="0" indent="0">
              <a:buNone/>
            </a:pPr>
            <a:r>
              <a:rPr lang="en-US" altLang="en-US" b="1" dirty="0"/>
              <a:t>AWIA Section 2018 amends EPCRA to:</a:t>
            </a:r>
          </a:p>
          <a:p>
            <a:pPr marL="508000" lvl="1" indent="-277813"/>
            <a:r>
              <a:rPr lang="en-US" altLang="en-US" sz="1700" dirty="0"/>
              <a:t>Require emergency notifications to be forwarded to the state drinking water primacy agencies and for those primacy agencies to forward the notifications to affected community water systems.</a:t>
            </a:r>
          </a:p>
          <a:p>
            <a:pPr marL="508000" lvl="1" indent="-277813"/>
            <a:r>
              <a:rPr lang="en-US" altLang="en-US" sz="1700" dirty="0"/>
              <a:t>Require community water systems to be granted access to Tier 2 chemical data.</a:t>
            </a:r>
          </a:p>
          <a:p>
            <a:pPr marL="508000" lvl="1" indent="-277813"/>
            <a:r>
              <a:rPr lang="en-US" altLang="en-US" sz="1700" dirty="0"/>
              <a:t>Increase the resilience of the water sector and to mitigate effects from any hazardous chemical releases on a community’s source of drinking water.</a:t>
            </a:r>
            <a:endParaRPr lang="en-US" sz="2800" dirty="0"/>
          </a:p>
          <a:p>
            <a:pPr marL="508000" lvl="1" indent="-277813"/>
            <a:endParaRPr lang="en-US" altLang="en-US" sz="1700" dirty="0"/>
          </a:p>
          <a:p>
            <a:pPr marL="508000" lvl="1" indent="-277813"/>
            <a:endParaRPr lang="en-US" sz="1700" b="1" dirty="0"/>
          </a:p>
        </p:txBody>
      </p:sp>
      <p:sp>
        <p:nvSpPr>
          <p:cNvPr id="5" name="Slide Number Placeholder 4">
            <a:extLst>
              <a:ext uri="{FF2B5EF4-FFF2-40B4-BE49-F238E27FC236}">
                <a16:creationId xmlns:a16="http://schemas.microsoft.com/office/drawing/2014/main" id="{C824F2D4-C589-4725-9E5A-499A35EA17DC}"/>
              </a:ext>
            </a:extLst>
          </p:cNvPr>
          <p:cNvSpPr>
            <a:spLocks noGrp="1"/>
          </p:cNvSpPr>
          <p:nvPr>
            <p:ph type="sldNum" sz="quarter" idx="12"/>
          </p:nvPr>
        </p:nvSpPr>
        <p:spPr/>
        <p:txBody>
          <a:bodyPr/>
          <a:lstStyle/>
          <a:p>
            <a:fld id="{D57F1E4F-1CFF-5643-939E-217C01CDF565}" type="slidenum">
              <a:rPr lang="en-US" smtClean="0"/>
              <a:pPr/>
              <a:t>155</a:t>
            </a:fld>
            <a:endParaRPr lang="en-US" dirty="0"/>
          </a:p>
        </p:txBody>
      </p:sp>
      <p:cxnSp>
        <p:nvCxnSpPr>
          <p:cNvPr id="6" name="Straight Connector 5">
            <a:extLst>
              <a:ext uri="{FF2B5EF4-FFF2-40B4-BE49-F238E27FC236}">
                <a16:creationId xmlns:a16="http://schemas.microsoft.com/office/drawing/2014/main" id="{98B5B2BB-2EE3-42CA-8786-CABF060C5342}"/>
              </a:ext>
            </a:extLst>
          </p:cNvPr>
          <p:cNvCxnSpPr>
            <a:cxnSpLocks/>
          </p:cNvCxnSpPr>
          <p:nvPr/>
        </p:nvCxnSpPr>
        <p:spPr>
          <a:xfrm>
            <a:off x="0" y="1246124"/>
            <a:ext cx="3763108"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180249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D1558D-CCC0-4E9A-9EA7-A8FC5B1284E1}"/>
              </a:ext>
            </a:extLst>
          </p:cNvPr>
          <p:cNvSpPr>
            <a:spLocks noGrp="1"/>
          </p:cNvSpPr>
          <p:nvPr>
            <p:ph type="title"/>
          </p:nvPr>
        </p:nvSpPr>
        <p:spPr>
          <a:xfrm>
            <a:off x="737832" y="1649023"/>
            <a:ext cx="6463068" cy="1623884"/>
          </a:xfrm>
        </p:spPr>
        <p:txBody>
          <a:bodyPr>
            <a:normAutofit/>
          </a:bodyPr>
          <a:lstStyle/>
          <a:p>
            <a:r>
              <a:rPr lang="en-US" sz="4400" dirty="0"/>
              <a:t>Questions?</a:t>
            </a:r>
          </a:p>
        </p:txBody>
      </p:sp>
      <p:cxnSp>
        <p:nvCxnSpPr>
          <p:cNvPr id="6" name="Straight Connector 5">
            <a:extLst>
              <a:ext uri="{FF2B5EF4-FFF2-40B4-BE49-F238E27FC236}">
                <a16:creationId xmlns:a16="http://schemas.microsoft.com/office/drawing/2014/main" id="{B8364A23-21DC-4C1A-A57A-F9684FA59ED7}"/>
              </a:ext>
            </a:extLst>
          </p:cNvPr>
          <p:cNvCxnSpPr>
            <a:cxnSpLocks/>
          </p:cNvCxnSpPr>
          <p:nvPr/>
        </p:nvCxnSpPr>
        <p:spPr>
          <a:xfrm>
            <a:off x="855460" y="3339121"/>
            <a:ext cx="3589746"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1E9205C-8C3D-4594-AEE4-45DE9D641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852" y="3596930"/>
            <a:ext cx="3498849" cy="2628024"/>
          </a:xfrm>
          <a:prstGeom prst="rect">
            <a:avLst/>
          </a:prstGeom>
        </p:spPr>
      </p:pic>
      <p:grpSp>
        <p:nvGrpSpPr>
          <p:cNvPr id="2" name="Group 1">
            <a:extLst>
              <a:ext uri="{FF2B5EF4-FFF2-40B4-BE49-F238E27FC236}">
                <a16:creationId xmlns:a16="http://schemas.microsoft.com/office/drawing/2014/main" id="{8E32D26B-64B8-4BE6-A858-852AE6EA551A}"/>
              </a:ext>
            </a:extLst>
          </p:cNvPr>
          <p:cNvGrpSpPr/>
          <p:nvPr/>
        </p:nvGrpSpPr>
        <p:grpSpPr>
          <a:xfrm>
            <a:off x="158265" y="123095"/>
            <a:ext cx="7473460" cy="1875783"/>
            <a:chOff x="88632" y="0"/>
            <a:chExt cx="6278032" cy="1575739"/>
          </a:xfrm>
        </p:grpSpPr>
        <p:pic>
          <p:nvPicPr>
            <p:cNvPr id="16" name="Picture 15">
              <a:extLst>
                <a:ext uri="{FF2B5EF4-FFF2-40B4-BE49-F238E27FC236}">
                  <a16:creationId xmlns:a16="http://schemas.microsoft.com/office/drawing/2014/main" id="{C1262BDD-DE03-4CD9-99D8-E8E773558F1A}"/>
                </a:ext>
              </a:extLst>
            </p:cNvPr>
            <p:cNvPicPr>
              <a:picLocks noChangeAspect="1"/>
            </p:cNvPicPr>
            <p:nvPr/>
          </p:nvPicPr>
          <p:blipFill rotWithShape="1">
            <a:blip r:embed="rId4"/>
            <a:srcRect t="14397"/>
            <a:stretch/>
          </p:blipFill>
          <p:spPr>
            <a:xfrm>
              <a:off x="88632" y="0"/>
              <a:ext cx="2856133" cy="1575738"/>
            </a:xfrm>
            <a:prstGeom prst="rect">
              <a:avLst/>
            </a:prstGeom>
          </p:spPr>
        </p:pic>
        <p:pic>
          <p:nvPicPr>
            <p:cNvPr id="17" name="Picture 16">
              <a:extLst>
                <a:ext uri="{FF2B5EF4-FFF2-40B4-BE49-F238E27FC236}">
                  <a16:creationId xmlns:a16="http://schemas.microsoft.com/office/drawing/2014/main" id="{E02F9F23-381C-4E32-B926-170BBA1F0A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 b="24475"/>
            <a:stretch/>
          </p:blipFill>
          <p:spPr>
            <a:xfrm>
              <a:off x="3057080" y="0"/>
              <a:ext cx="3309584" cy="1575739"/>
            </a:xfrm>
            <a:prstGeom prst="rect">
              <a:avLst/>
            </a:prstGeom>
          </p:spPr>
        </p:pic>
      </p:grpSp>
    </p:spTree>
    <p:extLst>
      <p:ext uri="{BB962C8B-B14F-4D97-AF65-F5344CB8AC3E}">
        <p14:creationId xmlns:p14="http://schemas.microsoft.com/office/powerpoint/2010/main" val="119073577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7CFB0-449B-49C1-A9EC-15BF759468ED}"/>
              </a:ext>
            </a:extLst>
          </p:cNvPr>
          <p:cNvSpPr>
            <a:spLocks noGrp="1"/>
          </p:cNvSpPr>
          <p:nvPr>
            <p:ph type="title"/>
          </p:nvPr>
        </p:nvSpPr>
        <p:spPr/>
        <p:txBody>
          <a:bodyPr/>
          <a:lstStyle/>
          <a:p>
            <a:r>
              <a:rPr lang="en-US" dirty="0"/>
              <a:t>Contact Information</a:t>
            </a:r>
          </a:p>
        </p:txBody>
      </p:sp>
      <p:cxnSp>
        <p:nvCxnSpPr>
          <p:cNvPr id="4" name="Straight Connector 3">
            <a:extLst>
              <a:ext uri="{FF2B5EF4-FFF2-40B4-BE49-F238E27FC236}">
                <a16:creationId xmlns:a16="http://schemas.microsoft.com/office/drawing/2014/main" id="{86A72EE2-650C-4E80-85DC-2A0BA0E8D109}"/>
              </a:ext>
            </a:extLst>
          </p:cNvPr>
          <p:cNvCxnSpPr>
            <a:cxnSpLocks/>
          </p:cNvCxnSpPr>
          <p:nvPr/>
        </p:nvCxnSpPr>
        <p:spPr>
          <a:xfrm>
            <a:off x="0" y="1246124"/>
            <a:ext cx="4818185"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CB15F51-170E-4AF9-9827-A8CD9287F076}"/>
              </a:ext>
            </a:extLst>
          </p:cNvPr>
          <p:cNvSpPr txBox="1"/>
          <p:nvPr/>
        </p:nvSpPr>
        <p:spPr>
          <a:xfrm>
            <a:off x="6815540" y="1497226"/>
            <a:ext cx="4668628" cy="1815882"/>
          </a:xfrm>
          <a:prstGeom prst="rect">
            <a:avLst/>
          </a:prstGeom>
          <a:noFill/>
        </p:spPr>
        <p:txBody>
          <a:bodyPr wrap="square" rtlCol="0">
            <a:spAutoFit/>
          </a:bodyPr>
          <a:lstStyle/>
          <a:p>
            <a:r>
              <a:rPr lang="en-US" sz="2800" dirty="0">
                <a:solidFill>
                  <a:schemeClr val="tx1">
                    <a:lumMod val="75000"/>
                    <a:lumOff val="25000"/>
                  </a:schemeClr>
                </a:solidFill>
                <a:latin typeface="Arial" panose="020B0604020202020204" pitchFamily="34" charset="0"/>
                <a:cs typeface="Arial" panose="020B0604020202020204" pitchFamily="34" charset="0"/>
              </a:rPr>
              <a:t>Dawn </a:t>
            </a:r>
            <a:r>
              <a:rPr lang="en-US" sz="2800" dirty="0" err="1">
                <a:solidFill>
                  <a:schemeClr val="tx1">
                    <a:lumMod val="75000"/>
                    <a:lumOff val="25000"/>
                  </a:schemeClr>
                </a:solidFill>
                <a:latin typeface="Arial" panose="020B0604020202020204" pitchFamily="34" charset="0"/>
                <a:cs typeface="Arial" panose="020B0604020202020204" pitchFamily="34" charset="0"/>
              </a:rPr>
              <a:t>Ison</a:t>
            </a:r>
            <a:endParaRPr lang="en-US" sz="2800" dirty="0">
              <a:solidFill>
                <a:schemeClr val="tx1">
                  <a:lumMod val="75000"/>
                  <a:lumOff val="25000"/>
                </a:schemeClr>
              </a:solidFill>
              <a:latin typeface="Arial" panose="020B0604020202020204" pitchFamily="34" charset="0"/>
              <a:cs typeface="Arial" panose="020B0604020202020204" pitchFamily="34" charset="0"/>
            </a:endParaRPr>
          </a:p>
          <a:p>
            <a:r>
              <a:rPr lang="en-US" sz="2800" dirty="0">
                <a:solidFill>
                  <a:schemeClr val="tx1">
                    <a:lumMod val="75000"/>
                    <a:lumOff val="25000"/>
                  </a:schemeClr>
                </a:solidFill>
                <a:latin typeface="Arial" panose="020B0604020202020204" pitchFamily="34" charset="0"/>
                <a:cs typeface="Arial" panose="020B0604020202020204" pitchFamily="34" charset="0"/>
              </a:rPr>
              <a:t>Emergency Notification</a:t>
            </a:r>
          </a:p>
          <a:p>
            <a:r>
              <a:rPr lang="en-US" sz="2800" dirty="0">
                <a:latin typeface="Arial" panose="020B0604020202020204" pitchFamily="34" charset="0"/>
                <a:cs typeface="Arial" panose="020B0604020202020204" pitchFamily="34" charset="0"/>
                <a:hlinkClick r:id="rId3"/>
              </a:rPr>
              <a:t>ison.dawn@epa.gov</a:t>
            </a:r>
            <a:endParaRPr lang="en-US" sz="2800" dirty="0">
              <a:latin typeface="Arial" panose="020B0604020202020204" pitchFamily="34" charset="0"/>
              <a:cs typeface="Arial" panose="020B0604020202020204" pitchFamily="34" charset="0"/>
            </a:endParaRPr>
          </a:p>
          <a:p>
            <a:r>
              <a:rPr lang="en-US" sz="2800" dirty="0">
                <a:solidFill>
                  <a:schemeClr val="tx1">
                    <a:lumMod val="75000"/>
                    <a:lumOff val="25000"/>
                  </a:schemeClr>
                </a:solidFill>
                <a:latin typeface="Arial" panose="020B0604020202020204" pitchFamily="34" charset="0"/>
                <a:cs typeface="Arial" panose="020B0604020202020204" pitchFamily="34" charset="0"/>
              </a:rPr>
              <a:t>(513) 569-7686</a:t>
            </a:r>
          </a:p>
        </p:txBody>
      </p:sp>
      <p:sp>
        <p:nvSpPr>
          <p:cNvPr id="8" name="TextBox 7">
            <a:extLst>
              <a:ext uri="{FF2B5EF4-FFF2-40B4-BE49-F238E27FC236}">
                <a16:creationId xmlns:a16="http://schemas.microsoft.com/office/drawing/2014/main" id="{0B1E1551-C841-45F1-ADEA-D0CE724802F8}"/>
              </a:ext>
            </a:extLst>
          </p:cNvPr>
          <p:cNvSpPr txBox="1"/>
          <p:nvPr/>
        </p:nvSpPr>
        <p:spPr>
          <a:xfrm>
            <a:off x="6776420" y="3864656"/>
            <a:ext cx="5638800" cy="1815882"/>
          </a:xfrm>
          <a:prstGeom prst="rect">
            <a:avLst/>
          </a:prstGeom>
          <a:noFill/>
        </p:spPr>
        <p:txBody>
          <a:bodyPr wrap="square" rtlCol="0">
            <a:spAutoFit/>
          </a:bodyPr>
          <a:lstStyle/>
          <a:p>
            <a:r>
              <a:rPr lang="en-US" sz="2800" dirty="0">
                <a:solidFill>
                  <a:schemeClr val="tx1">
                    <a:lumMod val="75000"/>
                    <a:lumOff val="25000"/>
                  </a:schemeClr>
                </a:solidFill>
                <a:latin typeface="Arial" panose="020B0604020202020204" pitchFamily="34" charset="0"/>
                <a:cs typeface="Arial" panose="020B0604020202020204" pitchFamily="34" charset="0"/>
              </a:rPr>
              <a:t>Steve </a:t>
            </a:r>
            <a:r>
              <a:rPr lang="en-US" sz="2800" dirty="0" err="1">
                <a:solidFill>
                  <a:schemeClr val="tx1">
                    <a:lumMod val="75000"/>
                    <a:lumOff val="25000"/>
                  </a:schemeClr>
                </a:solidFill>
                <a:latin typeface="Arial" panose="020B0604020202020204" pitchFamily="34" charset="0"/>
                <a:cs typeface="Arial" panose="020B0604020202020204" pitchFamily="34" charset="0"/>
              </a:rPr>
              <a:t>Allgeier</a:t>
            </a:r>
            <a:endParaRPr lang="en-US" sz="2800" dirty="0">
              <a:solidFill>
                <a:schemeClr val="tx1">
                  <a:lumMod val="75000"/>
                  <a:lumOff val="25000"/>
                </a:schemeClr>
              </a:solidFill>
              <a:latin typeface="Arial" panose="020B0604020202020204" pitchFamily="34" charset="0"/>
              <a:cs typeface="Arial" panose="020B0604020202020204" pitchFamily="34" charset="0"/>
            </a:endParaRPr>
          </a:p>
          <a:p>
            <a:r>
              <a:rPr lang="en-US" sz="2800" dirty="0">
                <a:solidFill>
                  <a:schemeClr val="tx1">
                    <a:lumMod val="75000"/>
                    <a:lumOff val="25000"/>
                  </a:schemeClr>
                </a:solidFill>
                <a:latin typeface="Arial" panose="020B0604020202020204" pitchFamily="34" charset="0"/>
                <a:cs typeface="Arial" panose="020B0604020202020204" pitchFamily="34" charset="0"/>
              </a:rPr>
              <a:t>Chemical Inventory Availability </a:t>
            </a:r>
          </a:p>
          <a:p>
            <a:r>
              <a:rPr lang="en-US" sz="2800" dirty="0">
                <a:latin typeface="Arial" panose="020B0604020202020204" pitchFamily="34" charset="0"/>
                <a:cs typeface="Arial" panose="020B0604020202020204" pitchFamily="34" charset="0"/>
                <a:hlinkClick r:id="rId3"/>
              </a:rPr>
              <a:t>allgeier.steve@epa.gov</a:t>
            </a:r>
            <a:endParaRPr lang="en-US" sz="2800" dirty="0">
              <a:latin typeface="Arial" panose="020B0604020202020204" pitchFamily="34" charset="0"/>
              <a:cs typeface="Arial" panose="020B0604020202020204" pitchFamily="34" charset="0"/>
            </a:endParaRPr>
          </a:p>
          <a:p>
            <a:r>
              <a:rPr lang="en-US" sz="2800" dirty="0">
                <a:solidFill>
                  <a:schemeClr val="tx1">
                    <a:lumMod val="75000"/>
                    <a:lumOff val="25000"/>
                  </a:schemeClr>
                </a:solidFill>
                <a:latin typeface="Arial" panose="020B0604020202020204" pitchFamily="34" charset="0"/>
                <a:cs typeface="Arial" panose="020B0604020202020204" pitchFamily="34" charset="0"/>
              </a:rPr>
              <a:t>(513) 569-7131</a:t>
            </a:r>
          </a:p>
        </p:txBody>
      </p:sp>
      <p:pic>
        <p:nvPicPr>
          <p:cNvPr id="9" name="Picture 2" descr="Image result for spill in river">
            <a:extLst>
              <a:ext uri="{FF2B5EF4-FFF2-40B4-BE49-F238E27FC236}">
                <a16:creationId xmlns:a16="http://schemas.microsoft.com/office/drawing/2014/main" id="{B58D2E55-CF57-4608-814F-88025EB372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0091"/>
          <a:stretch/>
        </p:blipFill>
        <p:spPr bwMode="auto">
          <a:xfrm>
            <a:off x="3126892" y="1627292"/>
            <a:ext cx="3484924" cy="3964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01399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D1558D-CCC0-4E9A-9EA7-A8FC5B1284E1}"/>
              </a:ext>
            </a:extLst>
          </p:cNvPr>
          <p:cNvSpPr>
            <a:spLocks noGrp="1"/>
          </p:cNvSpPr>
          <p:nvPr>
            <p:ph type="title"/>
          </p:nvPr>
        </p:nvSpPr>
        <p:spPr>
          <a:xfrm>
            <a:off x="737832" y="1279738"/>
            <a:ext cx="6463068" cy="1623884"/>
          </a:xfrm>
        </p:spPr>
        <p:txBody>
          <a:bodyPr>
            <a:normAutofit/>
          </a:bodyPr>
          <a:lstStyle/>
          <a:p>
            <a:r>
              <a:rPr lang="en-US" sz="4400" dirty="0"/>
              <a:t>Thank you!</a:t>
            </a:r>
          </a:p>
        </p:txBody>
      </p:sp>
      <p:sp>
        <p:nvSpPr>
          <p:cNvPr id="3" name="Content Placeholder 2">
            <a:extLst>
              <a:ext uri="{FF2B5EF4-FFF2-40B4-BE49-F238E27FC236}">
                <a16:creationId xmlns:a16="http://schemas.microsoft.com/office/drawing/2014/main" id="{22DA48CA-91E2-4A7F-8971-2C5AF0C46E15}"/>
              </a:ext>
            </a:extLst>
          </p:cNvPr>
          <p:cNvSpPr>
            <a:spLocks noGrp="1"/>
          </p:cNvSpPr>
          <p:nvPr>
            <p:ph type="body" idx="1"/>
          </p:nvPr>
        </p:nvSpPr>
        <p:spPr>
          <a:xfrm>
            <a:off x="746144" y="3316452"/>
            <a:ext cx="5991540" cy="2641300"/>
          </a:xfrm>
        </p:spPr>
        <p:txBody>
          <a:bodyPr>
            <a:normAutofit lnSpcReduction="10000"/>
          </a:bodyPr>
          <a:lstStyle/>
          <a:p>
            <a:pPr>
              <a:spcAft>
                <a:spcPts val="1200"/>
              </a:spcAft>
            </a:pPr>
            <a:r>
              <a:rPr lang="en-US" dirty="0">
                <a:solidFill>
                  <a:schemeClr val="tx1">
                    <a:lumMod val="75000"/>
                    <a:lumOff val="25000"/>
                  </a:schemeClr>
                </a:solidFill>
              </a:rPr>
              <a:t>For more information or any questions about the material presented, please contact EPA at </a:t>
            </a:r>
            <a:r>
              <a:rPr lang="en-US" dirty="0">
                <a:hlinkClick r:id="rId3"/>
              </a:rPr>
              <a:t>dwresilience@epa.gov</a:t>
            </a:r>
            <a:r>
              <a:rPr lang="en-US" dirty="0">
                <a:solidFill>
                  <a:schemeClr val="tx1">
                    <a:lumMod val="75000"/>
                    <a:lumOff val="25000"/>
                  </a:schemeClr>
                </a:solidFill>
              </a:rPr>
              <a:t>. </a:t>
            </a:r>
          </a:p>
          <a:p>
            <a:r>
              <a:rPr lang="en-US" dirty="0">
                <a:solidFill>
                  <a:schemeClr val="tx1">
                    <a:lumMod val="75000"/>
                    <a:lumOff val="25000"/>
                  </a:schemeClr>
                </a:solidFill>
              </a:rPr>
              <a:t>For information about the upcoming AWIA webinars and Regional trainings, visit </a:t>
            </a:r>
            <a:r>
              <a:rPr lang="en-US" dirty="0">
                <a:hlinkClick r:id="rId4"/>
              </a:rPr>
              <a:t>https://www.epa.gov/waterresilience/americas-water-infrastructure-act-2018-risk-assessments-and-emergency-response-plans</a:t>
            </a:r>
            <a:r>
              <a:rPr lang="en-US" dirty="0">
                <a:solidFill>
                  <a:schemeClr val="tx1">
                    <a:lumMod val="75000"/>
                    <a:lumOff val="25000"/>
                  </a:schemeClr>
                </a:solidFill>
              </a:rPr>
              <a:t>.</a:t>
            </a:r>
          </a:p>
        </p:txBody>
      </p:sp>
      <p:cxnSp>
        <p:nvCxnSpPr>
          <p:cNvPr id="6" name="Straight Connector 5">
            <a:extLst>
              <a:ext uri="{FF2B5EF4-FFF2-40B4-BE49-F238E27FC236}">
                <a16:creationId xmlns:a16="http://schemas.microsoft.com/office/drawing/2014/main" id="{B8364A23-21DC-4C1A-A57A-F9684FA59ED7}"/>
              </a:ext>
            </a:extLst>
          </p:cNvPr>
          <p:cNvCxnSpPr>
            <a:cxnSpLocks/>
          </p:cNvCxnSpPr>
          <p:nvPr/>
        </p:nvCxnSpPr>
        <p:spPr>
          <a:xfrm>
            <a:off x="837875" y="3092929"/>
            <a:ext cx="3589746"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439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AE2C6-6077-41DB-BFF1-36EB7B33A9DB}"/>
              </a:ext>
            </a:extLst>
          </p:cNvPr>
          <p:cNvSpPr>
            <a:spLocks noGrp="1"/>
          </p:cNvSpPr>
          <p:nvPr>
            <p:ph type="title"/>
          </p:nvPr>
        </p:nvSpPr>
        <p:spPr/>
        <p:txBody>
          <a:bodyPr/>
          <a:lstStyle/>
          <a:p>
            <a:r>
              <a:rPr lang="en-US" dirty="0"/>
              <a:t>All Hazards Resilience</a:t>
            </a:r>
          </a:p>
        </p:txBody>
      </p:sp>
      <p:sp>
        <p:nvSpPr>
          <p:cNvPr id="3" name="Content Placeholder 2">
            <a:extLst>
              <a:ext uri="{FF2B5EF4-FFF2-40B4-BE49-F238E27FC236}">
                <a16:creationId xmlns:a16="http://schemas.microsoft.com/office/drawing/2014/main" id="{99082651-70F7-4913-9B1B-B8A109D64249}"/>
              </a:ext>
            </a:extLst>
          </p:cNvPr>
          <p:cNvSpPr>
            <a:spLocks noGrp="1"/>
          </p:cNvSpPr>
          <p:nvPr>
            <p:ph sz="half" idx="1"/>
          </p:nvPr>
        </p:nvSpPr>
        <p:spPr>
          <a:xfrm>
            <a:off x="3017520" y="1488613"/>
            <a:ext cx="8526780" cy="4248793"/>
          </a:xfrm>
        </p:spPr>
        <p:txBody>
          <a:bodyPr vert="horz" lIns="91440" tIns="45720" rIns="91440" bIns="45720" rtlCol="0" anchor="t">
            <a:normAutofit/>
          </a:bodyPr>
          <a:lstStyle/>
          <a:p>
            <a:r>
              <a:rPr lang="en-US" dirty="0"/>
              <a:t>Region 4 Natural Hazards</a:t>
            </a:r>
          </a:p>
          <a:p>
            <a:pPr lvl="1"/>
            <a:r>
              <a:rPr lang="en-US" dirty="0"/>
              <a:t>Flooding </a:t>
            </a:r>
          </a:p>
          <a:p>
            <a:pPr lvl="1"/>
            <a:r>
              <a:rPr lang="en-US" dirty="0"/>
              <a:t>Winter Storm</a:t>
            </a:r>
          </a:p>
          <a:p>
            <a:pPr lvl="1"/>
            <a:r>
              <a:rPr lang="en-US" dirty="0"/>
              <a:t>Hurricanes</a:t>
            </a:r>
          </a:p>
          <a:p>
            <a:pPr lvl="1"/>
            <a:r>
              <a:rPr lang="en-US" dirty="0"/>
              <a:t>Drought</a:t>
            </a:r>
          </a:p>
          <a:p>
            <a:pPr marL="457200" lvl="1" indent="0">
              <a:buNone/>
            </a:pPr>
            <a:endParaRPr lang="en-US" dirty="0"/>
          </a:p>
          <a:p>
            <a:r>
              <a:rPr lang="en-US" dirty="0"/>
              <a:t>Malevolent Acts</a:t>
            </a:r>
          </a:p>
          <a:p>
            <a:pPr lvl="1"/>
            <a:r>
              <a:rPr lang="en-US" dirty="0"/>
              <a:t>Cyber intrusion</a:t>
            </a:r>
          </a:p>
          <a:p>
            <a:pPr lvl="1"/>
            <a:r>
              <a:rPr lang="en-US" dirty="0"/>
              <a:t>Contamination</a:t>
            </a:r>
          </a:p>
          <a:p>
            <a:pPr lvl="1"/>
            <a:r>
              <a:rPr lang="en-US" dirty="0"/>
              <a:t>Vandalism</a:t>
            </a:r>
          </a:p>
          <a:p>
            <a:pPr lvl="1"/>
            <a:r>
              <a:rPr lang="en-US" dirty="0"/>
              <a:t>Active Shooter</a:t>
            </a:r>
          </a:p>
          <a:p>
            <a:endParaRPr lang="en-US" dirty="0"/>
          </a:p>
        </p:txBody>
      </p:sp>
    </p:spTree>
    <p:extLst>
      <p:ext uri="{BB962C8B-B14F-4D97-AF65-F5344CB8AC3E}">
        <p14:creationId xmlns:p14="http://schemas.microsoft.com/office/powerpoint/2010/main" val="2541197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DE911-7D47-4A50-A5BD-29D3A4CB0501}"/>
              </a:ext>
            </a:extLst>
          </p:cNvPr>
          <p:cNvSpPr>
            <a:spLocks noGrp="1"/>
          </p:cNvSpPr>
          <p:nvPr>
            <p:ph type="title"/>
          </p:nvPr>
        </p:nvSpPr>
        <p:spPr/>
        <p:txBody>
          <a:bodyPr/>
          <a:lstStyle/>
          <a:p>
            <a:r>
              <a:rPr lang="en-US" dirty="0"/>
              <a:t>All Hazards Resilience</a:t>
            </a:r>
          </a:p>
        </p:txBody>
      </p:sp>
      <p:sp>
        <p:nvSpPr>
          <p:cNvPr id="3" name="Content Placeholder 2">
            <a:extLst>
              <a:ext uri="{FF2B5EF4-FFF2-40B4-BE49-F238E27FC236}">
                <a16:creationId xmlns:a16="http://schemas.microsoft.com/office/drawing/2014/main" id="{CFBBD457-6B0E-43A8-8E7A-06DC7F18A8FA}"/>
              </a:ext>
            </a:extLst>
          </p:cNvPr>
          <p:cNvSpPr>
            <a:spLocks noGrp="1"/>
          </p:cNvSpPr>
          <p:nvPr>
            <p:ph sz="half" idx="1"/>
          </p:nvPr>
        </p:nvSpPr>
        <p:spPr/>
        <p:txBody>
          <a:bodyPr>
            <a:normAutofit/>
          </a:bodyPr>
          <a:lstStyle/>
          <a:p>
            <a:pPr marL="0" indent="0">
              <a:buNone/>
            </a:pPr>
            <a:r>
              <a:rPr lang="en-US" dirty="0"/>
              <a:t>	</a:t>
            </a:r>
          </a:p>
          <a:p>
            <a:pPr marL="0" indent="0">
              <a:buNone/>
            </a:pPr>
            <a:r>
              <a:rPr lang="en-US" dirty="0"/>
              <a:t>	</a:t>
            </a:r>
          </a:p>
          <a:p>
            <a:pPr marL="0" indent="0">
              <a:buNone/>
            </a:pPr>
            <a:endParaRPr lang="en-US" dirty="0"/>
          </a:p>
        </p:txBody>
      </p:sp>
      <p:cxnSp>
        <p:nvCxnSpPr>
          <p:cNvPr id="5" name="Straight Connector 4">
            <a:extLst>
              <a:ext uri="{FF2B5EF4-FFF2-40B4-BE49-F238E27FC236}">
                <a16:creationId xmlns:a16="http://schemas.microsoft.com/office/drawing/2014/main" id="{EF7D1FA4-6EA0-4219-B3CB-C307F3B55698}"/>
              </a:ext>
            </a:extLst>
          </p:cNvPr>
          <p:cNvCxnSpPr>
            <a:cxnSpLocks/>
          </p:cNvCxnSpPr>
          <p:nvPr/>
        </p:nvCxnSpPr>
        <p:spPr>
          <a:xfrm>
            <a:off x="0" y="1246124"/>
            <a:ext cx="5196114"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3CC0DB8-802E-460D-8090-27C45150FDA3}"/>
              </a:ext>
            </a:extLst>
          </p:cNvPr>
          <p:cNvSpPr txBox="1"/>
          <p:nvPr/>
        </p:nvSpPr>
        <p:spPr>
          <a:xfrm>
            <a:off x="303742" y="1420983"/>
            <a:ext cx="3257476" cy="369332"/>
          </a:xfrm>
          <a:prstGeom prst="rect">
            <a:avLst/>
          </a:prstGeom>
          <a:noFill/>
          <a:ln>
            <a:noFill/>
          </a:ln>
        </p:spPr>
        <p:txBody>
          <a:bodyPr wrap="square" rtlCol="0" anchor="t">
            <a:spAutoFit/>
          </a:bodyPr>
          <a:lstStyle/>
          <a:p>
            <a:r>
              <a:rPr lang="en-US" dirty="0"/>
              <a:t>FLOODING EVENTS</a:t>
            </a:r>
          </a:p>
        </p:txBody>
      </p:sp>
      <p:pic>
        <p:nvPicPr>
          <p:cNvPr id="8" name="Picture 7" descr="A river running through a city&#10;&#10;Description automatically generated">
            <a:extLst>
              <a:ext uri="{FF2B5EF4-FFF2-40B4-BE49-F238E27FC236}">
                <a16:creationId xmlns:a16="http://schemas.microsoft.com/office/drawing/2014/main" id="{BF67F35F-6808-4CCD-98E1-FD96F13FDB7F}"/>
              </a:ext>
            </a:extLst>
          </p:cNvPr>
          <p:cNvPicPr>
            <a:picLocks noChangeAspect="1"/>
          </p:cNvPicPr>
          <p:nvPr/>
        </p:nvPicPr>
        <p:blipFill>
          <a:blip r:embed="rId3"/>
          <a:stretch>
            <a:fillRect/>
          </a:stretch>
        </p:blipFill>
        <p:spPr>
          <a:xfrm>
            <a:off x="3190514" y="1409930"/>
            <a:ext cx="7782285" cy="4935284"/>
          </a:xfrm>
          <a:prstGeom prst="rect">
            <a:avLst/>
          </a:prstGeom>
        </p:spPr>
      </p:pic>
    </p:spTree>
    <p:extLst>
      <p:ext uri="{BB962C8B-B14F-4D97-AF65-F5344CB8AC3E}">
        <p14:creationId xmlns:p14="http://schemas.microsoft.com/office/powerpoint/2010/main" val="3391122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DE911-7D47-4A50-A5BD-29D3A4CB0501}"/>
              </a:ext>
            </a:extLst>
          </p:cNvPr>
          <p:cNvSpPr>
            <a:spLocks noGrp="1"/>
          </p:cNvSpPr>
          <p:nvPr>
            <p:ph type="title"/>
          </p:nvPr>
        </p:nvSpPr>
        <p:spPr/>
        <p:txBody>
          <a:bodyPr/>
          <a:lstStyle/>
          <a:p>
            <a:r>
              <a:rPr lang="en-US" dirty="0"/>
              <a:t>All Hazards Resilience</a:t>
            </a:r>
          </a:p>
        </p:txBody>
      </p:sp>
      <p:sp>
        <p:nvSpPr>
          <p:cNvPr id="7" name="Rectangle 6">
            <a:extLst>
              <a:ext uri="{FF2B5EF4-FFF2-40B4-BE49-F238E27FC236}">
                <a16:creationId xmlns:a16="http://schemas.microsoft.com/office/drawing/2014/main" id="{93564D57-3BCD-4183-AAD8-AD0C6F5FAAF1}"/>
              </a:ext>
            </a:extLst>
          </p:cNvPr>
          <p:cNvSpPr/>
          <p:nvPr/>
        </p:nvSpPr>
        <p:spPr>
          <a:xfrm>
            <a:off x="3322792" y="5605819"/>
            <a:ext cx="721620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Flood Resilience Guide</a:t>
            </a:r>
          </a:p>
        </p:txBody>
      </p:sp>
      <p:cxnSp>
        <p:nvCxnSpPr>
          <p:cNvPr id="5" name="Straight Connector 4">
            <a:extLst>
              <a:ext uri="{FF2B5EF4-FFF2-40B4-BE49-F238E27FC236}">
                <a16:creationId xmlns:a16="http://schemas.microsoft.com/office/drawing/2014/main" id="{EF7D1FA4-6EA0-4219-B3CB-C307F3B55698}"/>
              </a:ext>
            </a:extLst>
          </p:cNvPr>
          <p:cNvCxnSpPr>
            <a:cxnSpLocks/>
          </p:cNvCxnSpPr>
          <p:nvPr/>
        </p:nvCxnSpPr>
        <p:spPr>
          <a:xfrm>
            <a:off x="0" y="1246124"/>
            <a:ext cx="5196114"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3" name="Online Media 2">
            <a:hlinkClick r:id="" action="ppaction://media"/>
            <a:extLst>
              <a:ext uri="{FF2B5EF4-FFF2-40B4-BE49-F238E27FC236}">
                <a16:creationId xmlns:a16="http://schemas.microsoft.com/office/drawing/2014/main" id="{36BFE48A-8880-44FA-A74C-47268E4F92F7}"/>
              </a:ext>
            </a:extLst>
          </p:cNvPr>
          <p:cNvPicPr>
            <a:picLocks noRot="1" noChangeAspect="1"/>
          </p:cNvPicPr>
          <p:nvPr>
            <a:videoFile r:link="rId1"/>
          </p:nvPr>
        </p:nvPicPr>
        <p:blipFill>
          <a:blip r:embed="rId4"/>
          <a:stretch>
            <a:fillRect/>
          </a:stretch>
        </p:blipFill>
        <p:spPr>
          <a:xfrm>
            <a:off x="3322792" y="1289449"/>
            <a:ext cx="7673546" cy="4316370"/>
          </a:xfrm>
          <a:prstGeom prst="rect">
            <a:avLst/>
          </a:prstGeom>
        </p:spPr>
      </p:pic>
    </p:spTree>
    <p:extLst>
      <p:ext uri="{BB962C8B-B14F-4D97-AF65-F5344CB8AC3E}">
        <p14:creationId xmlns:p14="http://schemas.microsoft.com/office/powerpoint/2010/main" val="276844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36083-8A7B-48D8-A460-B6033E8F072B}"/>
              </a:ext>
            </a:extLst>
          </p:cNvPr>
          <p:cNvSpPr>
            <a:spLocks noGrp="1"/>
          </p:cNvSpPr>
          <p:nvPr>
            <p:ph type="title"/>
          </p:nvPr>
        </p:nvSpPr>
        <p:spPr/>
        <p:txBody>
          <a:bodyPr/>
          <a:lstStyle/>
          <a:p>
            <a:r>
              <a:rPr lang="en-US" dirty="0"/>
              <a:t>What Types of Funding Are Available? </a:t>
            </a:r>
          </a:p>
        </p:txBody>
      </p:sp>
      <p:sp>
        <p:nvSpPr>
          <p:cNvPr id="3" name="Content Placeholder 2">
            <a:extLst>
              <a:ext uri="{FF2B5EF4-FFF2-40B4-BE49-F238E27FC236}">
                <a16:creationId xmlns:a16="http://schemas.microsoft.com/office/drawing/2014/main" id="{3FD86370-1A1D-4499-8578-C6B09367C110}"/>
              </a:ext>
            </a:extLst>
          </p:cNvPr>
          <p:cNvSpPr>
            <a:spLocks noGrp="1"/>
          </p:cNvSpPr>
          <p:nvPr>
            <p:ph sz="half" idx="1"/>
          </p:nvPr>
        </p:nvSpPr>
        <p:spPr/>
        <p:txBody>
          <a:bodyPr/>
          <a:lstStyle/>
          <a:p>
            <a:r>
              <a:rPr lang="en-US" dirty="0"/>
              <a:t>Currently the grant funding that is stated in the law has not been appropriated by Congress.</a:t>
            </a:r>
          </a:p>
          <a:p>
            <a:r>
              <a:rPr lang="en-US" dirty="0"/>
              <a:t>What is available for use?</a:t>
            </a:r>
          </a:p>
          <a:p>
            <a:pPr lvl="1"/>
            <a:r>
              <a:rPr lang="en-US" b="1" dirty="0"/>
              <a:t>Drinking Water State Revolving Fund </a:t>
            </a:r>
            <a:r>
              <a:rPr lang="en-US" dirty="0"/>
              <a:t>program can be used to conduct a risk assessment since it addresses resilience of the system and the risk assessment may yield a project that the utility may want to invest in to improve the overall system resilience. </a:t>
            </a:r>
          </a:p>
          <a:p>
            <a:pPr lvl="1"/>
            <a:r>
              <a:rPr lang="en-US" dirty="0"/>
              <a:t>Both parts of the program can be used. Each state will manage this differently. Please check with your state to see if they have set aside funds for this function specifically either with direct contractors or with reimbursements. </a:t>
            </a:r>
          </a:p>
        </p:txBody>
      </p:sp>
      <p:cxnSp>
        <p:nvCxnSpPr>
          <p:cNvPr id="4" name="Straight Connector 3">
            <a:extLst>
              <a:ext uri="{FF2B5EF4-FFF2-40B4-BE49-F238E27FC236}">
                <a16:creationId xmlns:a16="http://schemas.microsoft.com/office/drawing/2014/main" id="{BCDC64B3-7358-4E75-AB35-389251490113}"/>
              </a:ext>
            </a:extLst>
          </p:cNvPr>
          <p:cNvCxnSpPr>
            <a:cxnSpLocks/>
          </p:cNvCxnSpPr>
          <p:nvPr/>
        </p:nvCxnSpPr>
        <p:spPr>
          <a:xfrm>
            <a:off x="0" y="1246124"/>
            <a:ext cx="8519886"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714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65A00-89B4-43C3-9BF8-EEED9FA827AB}"/>
              </a:ext>
            </a:extLst>
          </p:cNvPr>
          <p:cNvSpPr>
            <a:spLocks noGrp="1"/>
          </p:cNvSpPr>
          <p:nvPr>
            <p:ph type="title"/>
          </p:nvPr>
        </p:nvSpPr>
        <p:spPr/>
        <p:txBody>
          <a:bodyPr>
            <a:normAutofit/>
          </a:bodyPr>
          <a:lstStyle/>
          <a:p>
            <a:r>
              <a:rPr lang="en-US" spc="60" dirty="0">
                <a:solidFill>
                  <a:schemeClr val="bg2">
                    <a:lumMod val="50000"/>
                  </a:schemeClr>
                </a:solidFill>
                <a:latin typeface="Gotham Light" pitchFamily="50" charset="0"/>
                <a:ea typeface="Cambria Math" panose="02040503050406030204" pitchFamily="18" charset="0"/>
                <a:cs typeface="Times New Roman" panose="02020603050405020304" pitchFamily="18" charset="0"/>
              </a:rPr>
              <a:t>Introductions</a:t>
            </a:r>
          </a:p>
        </p:txBody>
      </p:sp>
      <p:sp>
        <p:nvSpPr>
          <p:cNvPr id="3" name="Text Placeholder 2">
            <a:extLst>
              <a:ext uri="{FF2B5EF4-FFF2-40B4-BE49-F238E27FC236}">
                <a16:creationId xmlns:a16="http://schemas.microsoft.com/office/drawing/2014/main" id="{956FE6A7-EF2F-45BA-8FB0-B12BB6030BB3}"/>
              </a:ext>
            </a:extLst>
          </p:cNvPr>
          <p:cNvSpPr>
            <a:spLocks noGrp="1"/>
          </p:cNvSpPr>
          <p:nvPr>
            <p:ph sz="half" idx="1"/>
          </p:nvPr>
        </p:nvSpPr>
        <p:spPr>
          <a:xfrm>
            <a:off x="3017520" y="1600200"/>
            <a:ext cx="8709660" cy="3880772"/>
          </a:xfrm>
        </p:spPr>
        <p:txBody>
          <a:bodyPr>
            <a:noAutofit/>
          </a:bodyPr>
          <a:lstStyle/>
          <a:p>
            <a:pPr>
              <a:spcBef>
                <a:spcPts val="700"/>
              </a:spcBef>
              <a:buClr>
                <a:schemeClr val="tx1">
                  <a:lumMod val="65000"/>
                  <a:lumOff val="35000"/>
                </a:schemeClr>
              </a:buClr>
              <a:buFont typeface="Wingdings" panose="05000000000000000000" pitchFamily="2" charset="2"/>
              <a:buChar char="§"/>
            </a:pPr>
            <a:r>
              <a:rPr lang="en-US" sz="2000" dirty="0">
                <a:solidFill>
                  <a:schemeClr val="tx1"/>
                </a:solidFill>
              </a:rPr>
              <a:t>Poll Everywhere setup</a:t>
            </a:r>
          </a:p>
          <a:p>
            <a:pPr>
              <a:spcBef>
                <a:spcPts val="700"/>
              </a:spcBef>
              <a:buClr>
                <a:schemeClr val="tx1">
                  <a:lumMod val="65000"/>
                  <a:lumOff val="35000"/>
                </a:schemeClr>
              </a:buClr>
              <a:buFont typeface="Wingdings" panose="05000000000000000000" pitchFamily="2" charset="2"/>
              <a:buChar char="§"/>
            </a:pPr>
            <a:r>
              <a:rPr lang="en-US" sz="2000" dirty="0">
                <a:solidFill>
                  <a:schemeClr val="tx1"/>
                </a:solidFill>
              </a:rPr>
              <a:t>Instructors </a:t>
            </a:r>
          </a:p>
          <a:p>
            <a:pPr>
              <a:spcBef>
                <a:spcPts val="700"/>
              </a:spcBef>
              <a:buClr>
                <a:schemeClr val="tx1">
                  <a:lumMod val="65000"/>
                  <a:lumOff val="35000"/>
                </a:schemeClr>
              </a:buClr>
              <a:buFont typeface="Wingdings" panose="05000000000000000000" pitchFamily="2" charset="2"/>
              <a:buChar char="§"/>
            </a:pPr>
            <a:r>
              <a:rPr lang="en-US" sz="2000" dirty="0">
                <a:solidFill>
                  <a:schemeClr val="tx1"/>
                </a:solidFill>
              </a:rPr>
              <a:t>Students</a:t>
            </a:r>
          </a:p>
          <a:p>
            <a:pPr lvl="1">
              <a:spcBef>
                <a:spcPts val="700"/>
              </a:spcBef>
              <a:buClr>
                <a:schemeClr val="tx1">
                  <a:lumMod val="65000"/>
                  <a:lumOff val="35000"/>
                </a:schemeClr>
              </a:buClr>
              <a:buFont typeface="Wingdings" panose="05000000000000000000" pitchFamily="2" charset="2"/>
              <a:buChar char="§"/>
            </a:pPr>
            <a:r>
              <a:rPr lang="en-US" sz="2000" dirty="0"/>
              <a:t>Name</a:t>
            </a:r>
          </a:p>
          <a:p>
            <a:pPr lvl="1">
              <a:spcBef>
                <a:spcPts val="700"/>
              </a:spcBef>
              <a:buClr>
                <a:schemeClr val="tx1">
                  <a:lumMod val="65000"/>
                  <a:lumOff val="35000"/>
                </a:schemeClr>
              </a:buClr>
              <a:buFont typeface="Wingdings" panose="05000000000000000000" pitchFamily="2" charset="2"/>
              <a:buChar char="§"/>
            </a:pPr>
            <a:r>
              <a:rPr lang="en-US" sz="2000" dirty="0"/>
              <a:t>Position</a:t>
            </a:r>
          </a:p>
          <a:p>
            <a:pPr lvl="1">
              <a:spcBef>
                <a:spcPts val="700"/>
              </a:spcBef>
              <a:buClr>
                <a:schemeClr val="tx1">
                  <a:lumMod val="65000"/>
                  <a:lumOff val="35000"/>
                </a:schemeClr>
              </a:buClr>
              <a:buFont typeface="Wingdings" panose="05000000000000000000" pitchFamily="2" charset="2"/>
              <a:buChar char="§"/>
            </a:pPr>
            <a:r>
              <a:rPr lang="en-US" sz="2000" dirty="0"/>
              <a:t>Organization</a:t>
            </a:r>
          </a:p>
          <a:p>
            <a:pPr lvl="1">
              <a:spcBef>
                <a:spcPts val="700"/>
              </a:spcBef>
              <a:buClr>
                <a:schemeClr val="tx1">
                  <a:lumMod val="65000"/>
                  <a:lumOff val="35000"/>
                </a:schemeClr>
              </a:buClr>
              <a:buFont typeface="Wingdings" panose="05000000000000000000" pitchFamily="2" charset="2"/>
              <a:buChar char="§"/>
            </a:pPr>
            <a:r>
              <a:rPr lang="en-US" sz="2000" dirty="0"/>
              <a:t>What do you expect to learn today?</a:t>
            </a:r>
          </a:p>
        </p:txBody>
      </p:sp>
      <p:pic>
        <p:nvPicPr>
          <p:cNvPr id="16" name="Graphic 15" descr="Connections">
            <a:extLst>
              <a:ext uri="{FF2B5EF4-FFF2-40B4-BE49-F238E27FC236}">
                <a16:creationId xmlns:a16="http://schemas.microsoft.com/office/drawing/2014/main" id="{C2AD1F6F-2CD7-4169-8C3A-831F74163C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53423" y="1635363"/>
            <a:ext cx="1061035" cy="1061035"/>
          </a:xfrm>
          <a:prstGeom prst="rect">
            <a:avLst/>
          </a:prstGeom>
        </p:spPr>
      </p:pic>
      <p:pic>
        <p:nvPicPr>
          <p:cNvPr id="18" name="Graphic 17" descr="Meeting">
            <a:extLst>
              <a:ext uri="{FF2B5EF4-FFF2-40B4-BE49-F238E27FC236}">
                <a16:creationId xmlns:a16="http://schemas.microsoft.com/office/drawing/2014/main" id="{6E7C2334-2138-4FE3-B865-7BADBDF082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80641" y="1580452"/>
            <a:ext cx="1061035" cy="1061035"/>
          </a:xfrm>
          <a:prstGeom prst="rect">
            <a:avLst/>
          </a:prstGeom>
        </p:spPr>
      </p:pic>
      <p:pic>
        <p:nvPicPr>
          <p:cNvPr id="20" name="Graphic 19" descr="Teacher">
            <a:extLst>
              <a:ext uri="{FF2B5EF4-FFF2-40B4-BE49-F238E27FC236}">
                <a16:creationId xmlns:a16="http://schemas.microsoft.com/office/drawing/2014/main" id="{C069BFD1-35A0-4F85-8741-239C99123A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29675" y="1543761"/>
            <a:ext cx="1061035" cy="1061035"/>
          </a:xfrm>
          <a:prstGeom prst="rect">
            <a:avLst/>
          </a:prstGeom>
        </p:spPr>
      </p:pic>
      <p:cxnSp>
        <p:nvCxnSpPr>
          <p:cNvPr id="7" name="Straight Connector 6">
            <a:extLst>
              <a:ext uri="{FF2B5EF4-FFF2-40B4-BE49-F238E27FC236}">
                <a16:creationId xmlns:a16="http://schemas.microsoft.com/office/drawing/2014/main" id="{0AA5E721-FCD6-43F0-9633-48551090BDD7}"/>
              </a:ext>
            </a:extLst>
          </p:cNvPr>
          <p:cNvCxnSpPr>
            <a:cxnSpLocks/>
          </p:cNvCxnSpPr>
          <p:nvPr/>
        </p:nvCxnSpPr>
        <p:spPr>
          <a:xfrm>
            <a:off x="0" y="1246124"/>
            <a:ext cx="3381829"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4840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38C85-EF09-4814-B7AF-CCB3E68112A6}"/>
              </a:ext>
            </a:extLst>
          </p:cNvPr>
          <p:cNvSpPr>
            <a:spLocks noGrp="1"/>
          </p:cNvSpPr>
          <p:nvPr>
            <p:ph type="title"/>
          </p:nvPr>
        </p:nvSpPr>
        <p:spPr/>
        <p:txBody>
          <a:bodyPr/>
          <a:lstStyle/>
          <a:p>
            <a:r>
              <a:rPr lang="en-US" b="1" dirty="0"/>
              <a:t>Enforcement</a:t>
            </a:r>
          </a:p>
        </p:txBody>
      </p:sp>
      <p:sp>
        <p:nvSpPr>
          <p:cNvPr id="3" name="Content Placeholder 2">
            <a:extLst>
              <a:ext uri="{FF2B5EF4-FFF2-40B4-BE49-F238E27FC236}">
                <a16:creationId xmlns:a16="http://schemas.microsoft.com/office/drawing/2014/main" id="{7B91293F-7B91-4E9A-BE8F-2ECE6028D102}"/>
              </a:ext>
            </a:extLst>
          </p:cNvPr>
          <p:cNvSpPr>
            <a:spLocks noGrp="1"/>
          </p:cNvSpPr>
          <p:nvPr>
            <p:ph sz="half" idx="1"/>
          </p:nvPr>
        </p:nvSpPr>
        <p:spPr/>
        <p:txBody>
          <a:bodyPr>
            <a:normAutofit/>
          </a:bodyPr>
          <a:lstStyle/>
          <a:p>
            <a:endParaRPr lang="en-US" dirty="0"/>
          </a:p>
          <a:p>
            <a:endParaRPr lang="en-US" dirty="0"/>
          </a:p>
        </p:txBody>
      </p:sp>
      <p:sp>
        <p:nvSpPr>
          <p:cNvPr id="4" name="Slide Number Placeholder 3">
            <a:extLst>
              <a:ext uri="{FF2B5EF4-FFF2-40B4-BE49-F238E27FC236}">
                <a16:creationId xmlns:a16="http://schemas.microsoft.com/office/drawing/2014/main" id="{F7200B9F-27FF-4D03-B04F-944B9BDDBBD2}"/>
              </a:ext>
            </a:extLst>
          </p:cNvPr>
          <p:cNvSpPr>
            <a:spLocks noGrp="1"/>
          </p:cNvSpPr>
          <p:nvPr>
            <p:ph type="sldNum" sz="quarter" idx="4294967295"/>
          </p:nvPr>
        </p:nvSpPr>
        <p:spPr>
          <a:xfrm>
            <a:off x="11509375" y="6042025"/>
            <a:ext cx="682625" cy="365125"/>
          </a:xfrm>
        </p:spPr>
        <p:txBody>
          <a:bodyPr/>
          <a:lstStyle/>
          <a:p>
            <a:r>
              <a:rPr lang="en-US" dirty="0">
                <a:solidFill>
                  <a:schemeClr val="accent1">
                    <a:lumMod val="20000"/>
                    <a:lumOff val="80000"/>
                  </a:schemeClr>
                </a:solidFill>
              </a:rPr>
              <a:t>46</a:t>
            </a:r>
          </a:p>
        </p:txBody>
      </p:sp>
      <p:sp>
        <p:nvSpPr>
          <p:cNvPr id="5" name="TextBox 4">
            <a:extLst>
              <a:ext uri="{FF2B5EF4-FFF2-40B4-BE49-F238E27FC236}">
                <a16:creationId xmlns:a16="http://schemas.microsoft.com/office/drawing/2014/main" id="{65D4F60E-596D-4644-9F15-D78C4C5999AC}"/>
              </a:ext>
            </a:extLst>
          </p:cNvPr>
          <p:cNvSpPr txBox="1"/>
          <p:nvPr/>
        </p:nvSpPr>
        <p:spPr>
          <a:xfrm>
            <a:off x="959404" y="1850390"/>
            <a:ext cx="1866981" cy="1754326"/>
          </a:xfrm>
          <a:prstGeom prst="rect">
            <a:avLst/>
          </a:prstGeom>
          <a:noFill/>
        </p:spPr>
        <p:txBody>
          <a:bodyPr wrap="square" rtlCol="0">
            <a:spAutoFit/>
          </a:bodyPr>
          <a:lstStyle/>
          <a:p>
            <a:pPr algn="ctr"/>
            <a:r>
              <a:rPr lang="en-US" dirty="0">
                <a:solidFill>
                  <a:srgbClr val="FF0000"/>
                </a:solidFill>
              </a:rPr>
              <a:t>EPA’s main goal is returning the system to compliance and protecting public health.</a:t>
            </a:r>
          </a:p>
        </p:txBody>
      </p:sp>
      <p:sp>
        <p:nvSpPr>
          <p:cNvPr id="6" name="TextBox 5">
            <a:extLst>
              <a:ext uri="{FF2B5EF4-FFF2-40B4-BE49-F238E27FC236}">
                <a16:creationId xmlns:a16="http://schemas.microsoft.com/office/drawing/2014/main" id="{144E54F8-9075-4644-AF0C-D84D5E0667E4}"/>
              </a:ext>
            </a:extLst>
          </p:cNvPr>
          <p:cNvSpPr txBox="1"/>
          <p:nvPr/>
        </p:nvSpPr>
        <p:spPr>
          <a:xfrm>
            <a:off x="3113901" y="970424"/>
            <a:ext cx="7945395" cy="4678204"/>
          </a:xfrm>
          <a:prstGeom prst="rect">
            <a:avLst/>
          </a:prstGeom>
          <a:noFill/>
        </p:spPr>
        <p:txBody>
          <a:bodyPr wrap="square" rtlCol="0">
            <a:spAutoFit/>
          </a:bodyPr>
          <a:lstStyle/>
          <a:p>
            <a:pPr marL="342900" indent="-342900">
              <a:buFont typeface="Arial" panose="020B0604020202020204" pitchFamily="34" charset="0"/>
              <a:buChar char="•"/>
            </a:pPr>
            <a:r>
              <a:rPr lang="en-US" sz="2000" dirty="0"/>
              <a:t>SDWA Section 1414 is an enforcement provision EPA may invoke to address an owner/operator of a public water system's noncompliance with an "applicable requirement" under the Act. </a:t>
            </a:r>
          </a:p>
          <a:p>
            <a:endParaRPr lang="en-US" sz="2000" dirty="0"/>
          </a:p>
          <a:p>
            <a:pPr marL="342900" indent="-342900">
              <a:buFont typeface="Arial" panose="020B0604020202020204" pitchFamily="34" charset="0"/>
              <a:buChar char="•"/>
            </a:pPr>
            <a:r>
              <a:rPr lang="en-US" sz="2000" dirty="0"/>
              <a:t>Section 1414(i) defines "applicable requirement" broadly and it expressly includes Section 1433. If a CWS fails to comply with a requirement under Section 1433 (e.g., fails to certify they have conducted a risk and resilience assessment by the statutory deadline), then EPA may exercise its enforcement discretion by initiating an action under Section 1414. </a:t>
            </a:r>
          </a:p>
          <a:p>
            <a:endParaRPr lang="en-US" sz="2000" dirty="0"/>
          </a:p>
          <a:p>
            <a:pPr marL="342900" indent="-342900">
              <a:buFont typeface="Arial" panose="020B0604020202020204" pitchFamily="34" charset="0"/>
              <a:buChar char="•"/>
            </a:pPr>
            <a:r>
              <a:rPr lang="en-US" sz="2000" dirty="0"/>
              <a:t>Under Section 1414, EPA may bring an action to require compliance and may also seek a civil penalty of not more than $57,317</a:t>
            </a:r>
            <a:r>
              <a:rPr lang="en-US" sz="2000" b="1" dirty="0"/>
              <a:t>*</a:t>
            </a:r>
            <a:r>
              <a:rPr lang="en-US" sz="2000" dirty="0"/>
              <a:t> per day of violation. </a:t>
            </a:r>
            <a:r>
              <a:rPr lang="en-US" sz="800" i="1" dirty="0"/>
              <a:t>(*This number is adjusted annually for inflation. See 40 CFR 19.4.)</a:t>
            </a:r>
          </a:p>
          <a:p>
            <a:endParaRPr lang="en-US" dirty="0"/>
          </a:p>
        </p:txBody>
      </p:sp>
    </p:spTree>
    <p:extLst>
      <p:ext uri="{BB962C8B-B14F-4D97-AF65-F5344CB8AC3E}">
        <p14:creationId xmlns:p14="http://schemas.microsoft.com/office/powerpoint/2010/main" val="1543284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E532578-CAD1-4C86-BDA9-F92549EB7C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Tree>
    <p:extLst>
      <p:ext uri="{BB962C8B-B14F-4D97-AF65-F5344CB8AC3E}">
        <p14:creationId xmlns:p14="http://schemas.microsoft.com/office/powerpoint/2010/main" val="3032268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89F2758A-1DE7-4922-A90B-5F6E7A1DF6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Tree>
    <p:extLst>
      <p:ext uri="{BB962C8B-B14F-4D97-AF65-F5344CB8AC3E}">
        <p14:creationId xmlns:p14="http://schemas.microsoft.com/office/powerpoint/2010/main" val="3918268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382EF43A-1561-4717-9A26-C456E07C6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Tree>
    <p:extLst>
      <p:ext uri="{BB962C8B-B14F-4D97-AF65-F5344CB8AC3E}">
        <p14:creationId xmlns:p14="http://schemas.microsoft.com/office/powerpoint/2010/main" val="247280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4EEC42-FA90-45EC-8E44-0CBBD5BB9A0F}"/>
              </a:ext>
            </a:extLst>
          </p:cNvPr>
          <p:cNvSpPr>
            <a:spLocks noGrp="1"/>
          </p:cNvSpPr>
          <p:nvPr>
            <p:ph type="title"/>
          </p:nvPr>
        </p:nvSpPr>
        <p:spPr/>
        <p:txBody>
          <a:bodyPr/>
          <a:lstStyle/>
          <a:p>
            <a:r>
              <a:rPr lang="en-US" dirty="0"/>
              <a:t>Risk and Resilience Assessments</a:t>
            </a:r>
          </a:p>
        </p:txBody>
      </p:sp>
      <p:sp>
        <p:nvSpPr>
          <p:cNvPr id="5" name="Text Placeholder 4">
            <a:extLst>
              <a:ext uri="{FF2B5EF4-FFF2-40B4-BE49-F238E27FC236}">
                <a16:creationId xmlns:a16="http://schemas.microsoft.com/office/drawing/2014/main" id="{C4AE908E-4C2E-463A-84DC-9504406826C2}"/>
              </a:ext>
            </a:extLst>
          </p:cNvPr>
          <p:cNvSpPr>
            <a:spLocks noGrp="1"/>
          </p:cNvSpPr>
          <p:nvPr>
            <p:ph type="body" idx="1"/>
          </p:nvPr>
        </p:nvSpPr>
        <p:spPr/>
        <p:txBody>
          <a:bodyPr/>
          <a:lstStyle/>
          <a:p>
            <a:r>
              <a:rPr lang="en-US" sz="2800" spc="60" dirty="0">
                <a:solidFill>
                  <a:schemeClr val="tx1">
                    <a:lumMod val="65000"/>
                    <a:lumOff val="35000"/>
                  </a:schemeClr>
                </a:solidFill>
                <a:latin typeface="Gotham Book" pitchFamily="50" charset="0"/>
                <a:ea typeface="Cambria Math" panose="02040503050406030204" pitchFamily="18" charset="0"/>
                <a:cs typeface="Gotham Book" pitchFamily="50" charset="0"/>
              </a:rPr>
              <a:t>Section 2</a:t>
            </a:r>
          </a:p>
          <a:p>
            <a:endParaRPr lang="en-US" dirty="0"/>
          </a:p>
        </p:txBody>
      </p:sp>
      <p:cxnSp>
        <p:nvCxnSpPr>
          <p:cNvPr id="6" name="Straight Connector 5">
            <a:extLst>
              <a:ext uri="{FF2B5EF4-FFF2-40B4-BE49-F238E27FC236}">
                <a16:creationId xmlns:a16="http://schemas.microsoft.com/office/drawing/2014/main" id="{F87459D0-B856-4786-8B4C-3D5D12A69043}"/>
              </a:ext>
            </a:extLst>
          </p:cNvPr>
          <p:cNvCxnSpPr>
            <a:cxnSpLocks/>
          </p:cNvCxnSpPr>
          <p:nvPr/>
        </p:nvCxnSpPr>
        <p:spPr>
          <a:xfrm>
            <a:off x="848242" y="3239281"/>
            <a:ext cx="5200866"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7344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69C7AB-9E06-43CF-9D7F-436BE4EF7488}"/>
              </a:ext>
            </a:extLst>
          </p:cNvPr>
          <p:cNvSpPr>
            <a:spLocks noGrp="1"/>
          </p:cNvSpPr>
          <p:nvPr>
            <p:ph type="title"/>
          </p:nvPr>
        </p:nvSpPr>
        <p:spPr>
          <a:xfrm>
            <a:off x="571500" y="0"/>
            <a:ext cx="6975930" cy="1165860"/>
          </a:xfrm>
        </p:spPr>
        <p:txBody>
          <a:bodyPr/>
          <a:lstStyle/>
          <a:p>
            <a:r>
              <a:rPr lang="en-US" dirty="0"/>
              <a:t>How Does a Risk Assessment Help Your Utility?</a:t>
            </a:r>
          </a:p>
        </p:txBody>
      </p:sp>
      <p:sp>
        <p:nvSpPr>
          <p:cNvPr id="5" name="Content Placeholder 4">
            <a:extLst>
              <a:ext uri="{FF2B5EF4-FFF2-40B4-BE49-F238E27FC236}">
                <a16:creationId xmlns:a16="http://schemas.microsoft.com/office/drawing/2014/main" id="{FF2EEEF2-247A-47C7-883A-F3B6897B841A}"/>
              </a:ext>
            </a:extLst>
          </p:cNvPr>
          <p:cNvSpPr>
            <a:spLocks noGrp="1"/>
          </p:cNvSpPr>
          <p:nvPr>
            <p:ph idx="1"/>
          </p:nvPr>
        </p:nvSpPr>
        <p:spPr>
          <a:xfrm>
            <a:off x="3062514" y="1817689"/>
            <a:ext cx="8368794" cy="3880773"/>
          </a:xfrm>
        </p:spPr>
        <p:txBody>
          <a:bodyPr>
            <a:normAutofit/>
          </a:bodyPr>
          <a:lstStyle/>
          <a:p>
            <a:r>
              <a:rPr lang="en-US" sz="2000" dirty="0"/>
              <a:t>Information is power – utilities who identify their risk can create plans and prioritize resources around specifics.</a:t>
            </a:r>
          </a:p>
          <a:p>
            <a:r>
              <a:rPr lang="en-US" sz="2000" dirty="0"/>
              <a:t>Awareness of frequency/rate of natural hazards in your area – use data to inform the likelihood of natural hazards occurring in your area. </a:t>
            </a:r>
          </a:p>
          <a:p>
            <a:r>
              <a:rPr lang="en-US" sz="2000" dirty="0"/>
              <a:t>Evaluate potential improvements that serve multiple purposes to enhance your operations and resilience.</a:t>
            </a:r>
          </a:p>
          <a:p>
            <a:endParaRPr lang="en-US" sz="2000" dirty="0"/>
          </a:p>
        </p:txBody>
      </p:sp>
      <p:sp>
        <p:nvSpPr>
          <p:cNvPr id="2" name="Slide Number Placeholder 1">
            <a:extLst>
              <a:ext uri="{FF2B5EF4-FFF2-40B4-BE49-F238E27FC236}">
                <a16:creationId xmlns:a16="http://schemas.microsoft.com/office/drawing/2014/main" id="{8AE54E3F-765D-43D6-BFB2-BAA10172ACC8}"/>
              </a:ext>
            </a:extLst>
          </p:cNvPr>
          <p:cNvSpPr>
            <a:spLocks noGrp="1"/>
          </p:cNvSpPr>
          <p:nvPr>
            <p:ph type="sldNum" sz="quarter" idx="12"/>
          </p:nvPr>
        </p:nvSpPr>
        <p:spPr/>
        <p:txBody>
          <a:bodyPr/>
          <a:lstStyle/>
          <a:p>
            <a:fld id="{D57F1E4F-1CFF-5643-939E-217C01CDF565}" type="slidenum">
              <a:rPr lang="en-US" smtClean="0"/>
              <a:pPr/>
              <a:t>25</a:t>
            </a:fld>
            <a:endParaRPr lang="en-US" dirty="0"/>
          </a:p>
        </p:txBody>
      </p:sp>
      <p:cxnSp>
        <p:nvCxnSpPr>
          <p:cNvPr id="6" name="Straight Connector 5">
            <a:extLst>
              <a:ext uri="{FF2B5EF4-FFF2-40B4-BE49-F238E27FC236}">
                <a16:creationId xmlns:a16="http://schemas.microsoft.com/office/drawing/2014/main" id="{F4C84861-AD6A-4694-B845-AB6CE61E0CC7}"/>
              </a:ext>
            </a:extLst>
          </p:cNvPr>
          <p:cNvCxnSpPr>
            <a:cxnSpLocks/>
          </p:cNvCxnSpPr>
          <p:nvPr/>
        </p:nvCxnSpPr>
        <p:spPr>
          <a:xfrm>
            <a:off x="0" y="1246124"/>
            <a:ext cx="6691086"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442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B72A7-4091-4690-B641-38376C45E1A1}"/>
              </a:ext>
            </a:extLst>
          </p:cNvPr>
          <p:cNvSpPr>
            <a:spLocks noGrp="1"/>
          </p:cNvSpPr>
          <p:nvPr>
            <p:ph type="title"/>
          </p:nvPr>
        </p:nvSpPr>
        <p:spPr/>
        <p:txBody>
          <a:bodyPr/>
          <a:lstStyle/>
          <a:p>
            <a:r>
              <a:rPr lang="en-US" dirty="0"/>
              <a:t>AWIA Section 2013 - Risk Assessment </a:t>
            </a:r>
            <a:br>
              <a:rPr lang="en-US" dirty="0"/>
            </a:br>
            <a:r>
              <a:rPr lang="en-US" dirty="0"/>
              <a:t>Basic Requirements</a:t>
            </a:r>
          </a:p>
        </p:txBody>
      </p:sp>
      <p:sp>
        <p:nvSpPr>
          <p:cNvPr id="3" name="Content Placeholder 2">
            <a:extLst>
              <a:ext uri="{FF2B5EF4-FFF2-40B4-BE49-F238E27FC236}">
                <a16:creationId xmlns:a16="http://schemas.microsoft.com/office/drawing/2014/main" id="{B8124BBC-918B-44F1-BD95-6DC2CCD2C154}"/>
              </a:ext>
            </a:extLst>
          </p:cNvPr>
          <p:cNvSpPr>
            <a:spLocks noGrp="1"/>
          </p:cNvSpPr>
          <p:nvPr>
            <p:ph sz="half" idx="1"/>
          </p:nvPr>
        </p:nvSpPr>
        <p:spPr/>
        <p:txBody>
          <a:bodyPr>
            <a:normAutofit fontScale="92500" lnSpcReduction="10000"/>
          </a:bodyPr>
          <a:lstStyle/>
          <a:p>
            <a:pPr marL="0" indent="0">
              <a:buNone/>
            </a:pPr>
            <a:r>
              <a:rPr lang="en-US" dirty="0"/>
              <a:t>Each community water system serving a population of greater than 3,300 persons shall assess the risks to, and resilience of, its system. Such an assessment shall include:</a:t>
            </a:r>
          </a:p>
          <a:p>
            <a:r>
              <a:rPr lang="en-US" dirty="0"/>
              <a:t>The risk to the system from malevolent acts and natural hazards;</a:t>
            </a:r>
          </a:p>
          <a:p>
            <a:r>
              <a:rPr lang="en-US" dirty="0"/>
              <a:t>Pipes/conveyances, source water, water collection/intake, pretreatment, treatment, storage and distribution, electronic, computer, or other automated systems (including security);</a:t>
            </a:r>
          </a:p>
          <a:p>
            <a:r>
              <a:rPr lang="en-US" dirty="0"/>
              <a:t>Monitoring practices;</a:t>
            </a:r>
          </a:p>
          <a:p>
            <a:r>
              <a:rPr lang="en-US" dirty="0"/>
              <a:t>Financial infrastructure;</a:t>
            </a:r>
          </a:p>
          <a:p>
            <a:r>
              <a:rPr lang="en-US" dirty="0"/>
              <a:t>Use, storage or handling of chemicals;</a:t>
            </a:r>
          </a:p>
          <a:p>
            <a:r>
              <a:rPr lang="en-US" dirty="0"/>
              <a:t>Operation and maintenance; and</a:t>
            </a:r>
          </a:p>
          <a:p>
            <a:r>
              <a:rPr lang="en-US" dirty="0"/>
              <a:t>May include capital and operational needs for risk management.</a:t>
            </a:r>
          </a:p>
          <a:p>
            <a:endParaRPr lang="en-US" dirty="0"/>
          </a:p>
        </p:txBody>
      </p:sp>
      <p:cxnSp>
        <p:nvCxnSpPr>
          <p:cNvPr id="4" name="Straight Connector 3">
            <a:extLst>
              <a:ext uri="{FF2B5EF4-FFF2-40B4-BE49-F238E27FC236}">
                <a16:creationId xmlns:a16="http://schemas.microsoft.com/office/drawing/2014/main" id="{7252FF13-5023-4D75-84BC-D6CEBB0EFA7E}"/>
              </a:ext>
            </a:extLst>
          </p:cNvPr>
          <p:cNvCxnSpPr>
            <a:cxnSpLocks/>
          </p:cNvCxnSpPr>
          <p:nvPr/>
        </p:nvCxnSpPr>
        <p:spPr>
          <a:xfrm>
            <a:off x="0" y="1246124"/>
            <a:ext cx="8476343"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9351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41AC0-79EC-44A2-8FD5-EC4309E4F6B8}"/>
              </a:ext>
            </a:extLst>
          </p:cNvPr>
          <p:cNvSpPr>
            <a:spLocks noGrp="1"/>
          </p:cNvSpPr>
          <p:nvPr>
            <p:ph type="title"/>
          </p:nvPr>
        </p:nvSpPr>
        <p:spPr>
          <a:xfrm>
            <a:off x="348343" y="2191658"/>
            <a:ext cx="11843657" cy="1000721"/>
          </a:xfrm>
        </p:spPr>
        <p:txBody>
          <a:bodyPr>
            <a:normAutofit/>
          </a:bodyPr>
          <a:lstStyle/>
          <a:p>
            <a:pPr algn="ctr"/>
            <a:r>
              <a:rPr lang="en-US" sz="3000" b="1" spc="0" dirty="0">
                <a:solidFill>
                  <a:srgbClr val="7D6F4B"/>
                </a:solidFill>
              </a:rPr>
              <a:t>Risk </a:t>
            </a:r>
            <a:r>
              <a:rPr lang="en-US" sz="3000" spc="0" dirty="0">
                <a:solidFill>
                  <a:srgbClr val="7D6F4B"/>
                </a:solidFill>
                <a:latin typeface="Arial Black" panose="020B0A04020102020204" pitchFamily="34" charset="0"/>
              </a:rPr>
              <a:t>=</a:t>
            </a:r>
            <a:r>
              <a:rPr lang="en-US" sz="3000" b="1" spc="0" dirty="0">
                <a:solidFill>
                  <a:srgbClr val="7D6F4B"/>
                </a:solidFill>
              </a:rPr>
              <a:t> Consequences </a:t>
            </a:r>
            <a:r>
              <a:rPr lang="en-US" sz="3000" spc="0" dirty="0">
                <a:solidFill>
                  <a:srgbClr val="7D6F4B"/>
                </a:solidFill>
                <a:latin typeface="Arial Black" panose="020B0A04020102020204" pitchFamily="34" charset="0"/>
              </a:rPr>
              <a:t>x</a:t>
            </a:r>
            <a:r>
              <a:rPr lang="en-US" sz="3000" b="1" spc="0" dirty="0">
                <a:solidFill>
                  <a:srgbClr val="7D6F4B"/>
                </a:solidFill>
              </a:rPr>
              <a:t> Vulnerability </a:t>
            </a:r>
            <a:r>
              <a:rPr lang="en-US" sz="3000" spc="0" dirty="0">
                <a:solidFill>
                  <a:srgbClr val="7D6F4B"/>
                </a:solidFill>
                <a:latin typeface="Arial Black" panose="020B0A04020102020204" pitchFamily="34" charset="0"/>
              </a:rPr>
              <a:t>x</a:t>
            </a:r>
            <a:r>
              <a:rPr lang="en-US" sz="3000" b="1" spc="0" dirty="0">
                <a:solidFill>
                  <a:srgbClr val="7D6F4B"/>
                </a:solidFill>
              </a:rPr>
              <a:t> Threat Likelihood</a:t>
            </a:r>
          </a:p>
        </p:txBody>
      </p:sp>
      <p:cxnSp>
        <p:nvCxnSpPr>
          <p:cNvPr id="4" name="Straight Connector 3">
            <a:extLst>
              <a:ext uri="{FF2B5EF4-FFF2-40B4-BE49-F238E27FC236}">
                <a16:creationId xmlns:a16="http://schemas.microsoft.com/office/drawing/2014/main" id="{E7C82052-C9C0-4646-BC97-976A1E7AF654}"/>
              </a:ext>
            </a:extLst>
          </p:cNvPr>
          <p:cNvCxnSpPr>
            <a:cxnSpLocks/>
          </p:cNvCxnSpPr>
          <p:nvPr/>
        </p:nvCxnSpPr>
        <p:spPr>
          <a:xfrm>
            <a:off x="0" y="1246124"/>
            <a:ext cx="6168571"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07584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8005AC-AF08-4A7E-9146-79E35E6E841D}"/>
              </a:ext>
            </a:extLst>
          </p:cNvPr>
          <p:cNvSpPr>
            <a:spLocks noGrp="1"/>
          </p:cNvSpPr>
          <p:nvPr>
            <p:ph type="title"/>
          </p:nvPr>
        </p:nvSpPr>
        <p:spPr/>
        <p:txBody>
          <a:bodyPr/>
          <a:lstStyle/>
          <a:p>
            <a:r>
              <a:rPr lang="en-US" dirty="0"/>
              <a:t>RAMCAP 7-Step Process</a:t>
            </a:r>
          </a:p>
        </p:txBody>
      </p:sp>
      <p:pic>
        <p:nvPicPr>
          <p:cNvPr id="6" name="Content Placeholder 3" descr="A screenshot of a cell phone&#10;&#10;Description generated with very high confidence">
            <a:extLst>
              <a:ext uri="{FF2B5EF4-FFF2-40B4-BE49-F238E27FC236}">
                <a16:creationId xmlns:a16="http://schemas.microsoft.com/office/drawing/2014/main" id="{FAC989D6-B540-45C5-8107-C1B9E6B108EA}"/>
              </a:ext>
            </a:extLst>
          </p:cNvPr>
          <p:cNvPicPr>
            <a:picLocks noChangeAspect="1"/>
          </p:cNvPicPr>
          <p:nvPr/>
        </p:nvPicPr>
        <p:blipFill rotWithShape="1">
          <a:blip r:embed="rId3"/>
          <a:srcRect l="1141" t="1088" r="1648"/>
          <a:stretch/>
        </p:blipFill>
        <p:spPr>
          <a:xfrm>
            <a:off x="1828799" y="1407887"/>
            <a:ext cx="8605605" cy="5212080"/>
          </a:xfrm>
          <a:prstGeom prst="rect">
            <a:avLst/>
          </a:prstGeom>
          <a:solidFill>
            <a:schemeClr val="accent5">
              <a:lumMod val="20000"/>
              <a:lumOff val="80000"/>
            </a:schemeClr>
          </a:solidFill>
          <a:ln w="6350">
            <a:solidFill>
              <a:schemeClr val="bg1">
                <a:lumMod val="65000"/>
              </a:schemeClr>
            </a:solidFill>
          </a:ln>
        </p:spPr>
      </p:pic>
      <p:cxnSp>
        <p:nvCxnSpPr>
          <p:cNvPr id="7" name="Straight Connector 6">
            <a:extLst>
              <a:ext uri="{FF2B5EF4-FFF2-40B4-BE49-F238E27FC236}">
                <a16:creationId xmlns:a16="http://schemas.microsoft.com/office/drawing/2014/main" id="{77E1E7EC-7A9E-489B-9525-9CAC12CBBB19}"/>
              </a:ext>
            </a:extLst>
          </p:cNvPr>
          <p:cNvCxnSpPr>
            <a:cxnSpLocks/>
          </p:cNvCxnSpPr>
          <p:nvPr/>
        </p:nvCxnSpPr>
        <p:spPr>
          <a:xfrm>
            <a:off x="0" y="1246124"/>
            <a:ext cx="5733143"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4454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F1617F-AB39-4712-BEB2-CADA4B9BF1A9}"/>
              </a:ext>
            </a:extLst>
          </p:cNvPr>
          <p:cNvSpPr>
            <a:spLocks noGrp="1"/>
          </p:cNvSpPr>
          <p:nvPr>
            <p:ph type="title"/>
          </p:nvPr>
        </p:nvSpPr>
        <p:spPr>
          <a:xfrm>
            <a:off x="737833" y="1279737"/>
            <a:ext cx="5888050" cy="1826581"/>
          </a:xfrm>
        </p:spPr>
        <p:txBody>
          <a:bodyPr>
            <a:normAutofit/>
          </a:bodyPr>
          <a:lstStyle/>
          <a:p>
            <a:r>
              <a:rPr lang="en-US" dirty="0"/>
              <a:t>Baseline Information </a:t>
            </a:r>
            <a:br>
              <a:rPr lang="en-US" dirty="0"/>
            </a:br>
            <a:r>
              <a:rPr lang="en-US" dirty="0"/>
              <a:t>on Malevolent Acts Relevant to CWS</a:t>
            </a:r>
          </a:p>
        </p:txBody>
      </p:sp>
      <p:cxnSp>
        <p:nvCxnSpPr>
          <p:cNvPr id="6" name="Straight Connector 5">
            <a:extLst>
              <a:ext uri="{FF2B5EF4-FFF2-40B4-BE49-F238E27FC236}">
                <a16:creationId xmlns:a16="http://schemas.microsoft.com/office/drawing/2014/main" id="{E42D118C-05CB-4D46-92BD-1ACE1159A022}"/>
              </a:ext>
            </a:extLst>
          </p:cNvPr>
          <p:cNvCxnSpPr>
            <a:cxnSpLocks/>
          </p:cNvCxnSpPr>
          <p:nvPr/>
        </p:nvCxnSpPr>
        <p:spPr>
          <a:xfrm>
            <a:off x="862311" y="3253349"/>
            <a:ext cx="5172729"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747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45B6F-343E-4765-A208-0BADD6CBDC93}"/>
              </a:ext>
            </a:extLst>
          </p:cNvPr>
          <p:cNvSpPr>
            <a:spLocks noGrp="1"/>
          </p:cNvSpPr>
          <p:nvPr>
            <p:ph type="title"/>
          </p:nvPr>
        </p:nvSpPr>
        <p:spPr>
          <a:xfrm>
            <a:off x="582930" y="-34290"/>
            <a:ext cx="8596668" cy="1165860"/>
          </a:xfrm>
        </p:spPr>
        <p:txBody>
          <a:bodyPr/>
          <a:lstStyle/>
          <a:p>
            <a:r>
              <a:rPr lang="en-US" sz="3200" dirty="0"/>
              <a:t>Administrative Notes</a:t>
            </a:r>
          </a:p>
        </p:txBody>
      </p:sp>
      <p:sp>
        <p:nvSpPr>
          <p:cNvPr id="3" name="Content Placeholder 2">
            <a:extLst>
              <a:ext uri="{FF2B5EF4-FFF2-40B4-BE49-F238E27FC236}">
                <a16:creationId xmlns:a16="http://schemas.microsoft.com/office/drawing/2014/main" id="{4B2B0977-CDAA-471C-B3DD-0E4F36FEA69E}"/>
              </a:ext>
            </a:extLst>
          </p:cNvPr>
          <p:cNvSpPr>
            <a:spLocks noGrp="1"/>
          </p:cNvSpPr>
          <p:nvPr>
            <p:ph idx="1"/>
          </p:nvPr>
        </p:nvSpPr>
        <p:spPr>
          <a:xfrm>
            <a:off x="3017520" y="1993392"/>
            <a:ext cx="8596668" cy="3880773"/>
          </a:xfrm>
        </p:spPr>
        <p:txBody>
          <a:bodyPr>
            <a:normAutofit/>
          </a:bodyPr>
          <a:lstStyle/>
          <a:p>
            <a:pPr>
              <a:buClr>
                <a:schemeClr val="tx1">
                  <a:lumMod val="65000"/>
                  <a:lumOff val="35000"/>
                </a:schemeClr>
              </a:buClr>
              <a:buFont typeface="Wingdings" panose="05000000000000000000" pitchFamily="2" charset="2"/>
              <a:buChar char="§"/>
            </a:pPr>
            <a:r>
              <a:rPr lang="en-US" dirty="0"/>
              <a:t>Breaks </a:t>
            </a:r>
          </a:p>
          <a:p>
            <a:pPr>
              <a:buClr>
                <a:schemeClr val="tx1">
                  <a:lumMod val="65000"/>
                  <a:lumOff val="35000"/>
                </a:schemeClr>
              </a:buClr>
              <a:buFont typeface="Wingdings" panose="05000000000000000000" pitchFamily="2" charset="2"/>
              <a:buChar char="§"/>
            </a:pPr>
            <a:r>
              <a:rPr lang="en-US" dirty="0"/>
              <a:t>Emergency Exits</a:t>
            </a:r>
          </a:p>
          <a:p>
            <a:pPr>
              <a:buClr>
                <a:schemeClr val="tx1">
                  <a:lumMod val="65000"/>
                  <a:lumOff val="35000"/>
                </a:schemeClr>
              </a:buClr>
              <a:buFont typeface="Wingdings" panose="05000000000000000000" pitchFamily="2" charset="2"/>
              <a:buChar char="§"/>
            </a:pPr>
            <a:r>
              <a:rPr lang="en-US" dirty="0"/>
              <a:t>Lunch &amp; Building Re-access</a:t>
            </a:r>
          </a:p>
          <a:p>
            <a:pPr>
              <a:buClr>
                <a:schemeClr val="tx1">
                  <a:lumMod val="65000"/>
                  <a:lumOff val="35000"/>
                </a:schemeClr>
              </a:buClr>
              <a:buFont typeface="Wingdings" panose="05000000000000000000" pitchFamily="2" charset="2"/>
              <a:buChar char="§"/>
            </a:pPr>
            <a:r>
              <a:rPr lang="en-US" dirty="0"/>
              <a:t>Restroom Locations</a:t>
            </a:r>
          </a:p>
          <a:p>
            <a:pPr>
              <a:buClr>
                <a:schemeClr val="tx1">
                  <a:lumMod val="65000"/>
                  <a:lumOff val="35000"/>
                </a:schemeClr>
              </a:buClr>
              <a:buFont typeface="Wingdings" panose="05000000000000000000" pitchFamily="2" charset="2"/>
              <a:buChar char="§"/>
            </a:pPr>
            <a:r>
              <a:rPr lang="en-US" dirty="0"/>
              <a:t>Q&amp;A Facilitation</a:t>
            </a:r>
          </a:p>
          <a:p>
            <a:endParaRPr lang="en-US" dirty="0"/>
          </a:p>
        </p:txBody>
      </p:sp>
      <p:pic>
        <p:nvPicPr>
          <p:cNvPr id="34" name="Graphic 33" descr="Right pointing backhand index ">
            <a:extLst>
              <a:ext uri="{FF2B5EF4-FFF2-40B4-BE49-F238E27FC236}">
                <a16:creationId xmlns:a16="http://schemas.microsoft.com/office/drawing/2014/main" id="{44C20AE0-EA59-4AA2-8282-903FAF3FE1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35240" y="4260863"/>
            <a:ext cx="914400" cy="914400"/>
          </a:xfrm>
          <a:prstGeom prst="rect">
            <a:avLst/>
          </a:prstGeom>
        </p:spPr>
      </p:pic>
      <p:pic>
        <p:nvPicPr>
          <p:cNvPr id="36" name="Graphic 35" descr="Man and woman">
            <a:extLst>
              <a:ext uri="{FF2B5EF4-FFF2-40B4-BE49-F238E27FC236}">
                <a16:creationId xmlns:a16="http://schemas.microsoft.com/office/drawing/2014/main" id="{2F1BED7E-A76A-4315-AEF8-C02FA79005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92595" y="4240453"/>
            <a:ext cx="914400" cy="914400"/>
          </a:xfrm>
          <a:prstGeom prst="rect">
            <a:avLst/>
          </a:prstGeom>
        </p:spPr>
      </p:pic>
      <p:pic>
        <p:nvPicPr>
          <p:cNvPr id="38" name="Graphic 37" descr="Questions">
            <a:extLst>
              <a:ext uri="{FF2B5EF4-FFF2-40B4-BE49-F238E27FC236}">
                <a16:creationId xmlns:a16="http://schemas.microsoft.com/office/drawing/2014/main" id="{965E4C8E-DFF9-490A-91A2-B6C5A3CBB1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75731" y="4217370"/>
            <a:ext cx="914400" cy="914400"/>
          </a:xfrm>
          <a:prstGeom prst="rect">
            <a:avLst/>
          </a:prstGeom>
        </p:spPr>
      </p:pic>
      <p:pic>
        <p:nvPicPr>
          <p:cNvPr id="44" name="Graphic 43" descr="Download">
            <a:extLst>
              <a:ext uri="{FF2B5EF4-FFF2-40B4-BE49-F238E27FC236}">
                <a16:creationId xmlns:a16="http://schemas.microsoft.com/office/drawing/2014/main" id="{3827DD71-3321-4B27-B7C5-6808CB4B1C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50339" y="4258787"/>
            <a:ext cx="914400" cy="914400"/>
          </a:xfrm>
          <a:prstGeom prst="rect">
            <a:avLst/>
          </a:prstGeom>
        </p:spPr>
      </p:pic>
      <p:pic>
        <p:nvPicPr>
          <p:cNvPr id="46" name="Graphic 45" descr="Coffee">
            <a:extLst>
              <a:ext uri="{FF2B5EF4-FFF2-40B4-BE49-F238E27FC236}">
                <a16:creationId xmlns:a16="http://schemas.microsoft.com/office/drawing/2014/main" id="{F4E45624-FDF2-463F-B22D-6D67F9BCB27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42617" y="4194394"/>
            <a:ext cx="914400" cy="914400"/>
          </a:xfrm>
          <a:prstGeom prst="rect">
            <a:avLst/>
          </a:prstGeom>
        </p:spPr>
      </p:pic>
      <p:sp>
        <p:nvSpPr>
          <p:cNvPr id="4" name="Slide Number Placeholder 3">
            <a:extLst>
              <a:ext uri="{FF2B5EF4-FFF2-40B4-BE49-F238E27FC236}">
                <a16:creationId xmlns:a16="http://schemas.microsoft.com/office/drawing/2014/main" id="{1CE329B0-80A6-4B79-939E-343D21357C28}"/>
              </a:ext>
            </a:extLst>
          </p:cNvPr>
          <p:cNvSpPr>
            <a:spLocks noGrp="1"/>
          </p:cNvSpPr>
          <p:nvPr>
            <p:ph type="sldNum" sz="quarter" idx="12"/>
          </p:nvPr>
        </p:nvSpPr>
        <p:spPr/>
        <p:txBody>
          <a:bodyPr/>
          <a:lstStyle/>
          <a:p>
            <a:fld id="{D57F1E4F-1CFF-5643-939E-217C01CDF565}" type="slidenum">
              <a:rPr lang="en-US" smtClean="0"/>
              <a:pPr/>
              <a:t>3</a:t>
            </a:fld>
            <a:endParaRPr lang="en-US" dirty="0"/>
          </a:p>
        </p:txBody>
      </p:sp>
      <p:cxnSp>
        <p:nvCxnSpPr>
          <p:cNvPr id="10" name="Straight Connector 9">
            <a:extLst>
              <a:ext uri="{FF2B5EF4-FFF2-40B4-BE49-F238E27FC236}">
                <a16:creationId xmlns:a16="http://schemas.microsoft.com/office/drawing/2014/main" id="{24A7CED4-3002-421D-B582-74E68CD73497}"/>
              </a:ext>
            </a:extLst>
          </p:cNvPr>
          <p:cNvCxnSpPr>
            <a:cxnSpLocks/>
          </p:cNvCxnSpPr>
          <p:nvPr/>
        </p:nvCxnSpPr>
        <p:spPr>
          <a:xfrm>
            <a:off x="0" y="1246124"/>
            <a:ext cx="4992914"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8164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57F5EE-99AA-49AA-9366-29E2776FCC9C}"/>
              </a:ext>
            </a:extLst>
          </p:cNvPr>
          <p:cNvSpPr>
            <a:spLocks noGrp="1"/>
          </p:cNvSpPr>
          <p:nvPr>
            <p:ph type="title"/>
          </p:nvPr>
        </p:nvSpPr>
        <p:spPr/>
        <p:txBody>
          <a:bodyPr/>
          <a:lstStyle/>
          <a:p>
            <a:r>
              <a:rPr lang="en-US" dirty="0"/>
              <a:t>Purpose</a:t>
            </a:r>
          </a:p>
        </p:txBody>
      </p:sp>
      <p:sp>
        <p:nvSpPr>
          <p:cNvPr id="5" name="Content Placeholder 4">
            <a:extLst>
              <a:ext uri="{FF2B5EF4-FFF2-40B4-BE49-F238E27FC236}">
                <a16:creationId xmlns:a16="http://schemas.microsoft.com/office/drawing/2014/main" id="{9FCF6D1C-17E9-4F37-A230-B23DF6CFBF87}"/>
              </a:ext>
            </a:extLst>
          </p:cNvPr>
          <p:cNvSpPr>
            <a:spLocks noGrp="1"/>
          </p:cNvSpPr>
          <p:nvPr>
            <p:ph idx="1"/>
          </p:nvPr>
        </p:nvSpPr>
        <p:spPr>
          <a:xfrm>
            <a:off x="2936240" y="2020889"/>
            <a:ext cx="8098344" cy="3880773"/>
          </a:xfrm>
        </p:spPr>
        <p:txBody>
          <a:bodyPr>
            <a:normAutofit/>
          </a:bodyPr>
          <a:lstStyle/>
          <a:p>
            <a:r>
              <a:rPr lang="en-US" sz="2000" dirty="0"/>
              <a:t>Identify the types (categories) of malevolent acts that could impact CWSs.</a:t>
            </a:r>
          </a:p>
          <a:p>
            <a:pPr lvl="1"/>
            <a:r>
              <a:rPr lang="en-US" sz="1800" dirty="0"/>
              <a:t>Cover the reference threats from the AWWA J100-10 standard.</a:t>
            </a:r>
          </a:p>
          <a:p>
            <a:pPr lvl="2">
              <a:buClr>
                <a:schemeClr val="tx1">
                  <a:lumMod val="75000"/>
                  <a:lumOff val="25000"/>
                </a:schemeClr>
              </a:buClr>
              <a:buFont typeface="Arial" panose="020B0604020202020204" pitchFamily="34" charset="0"/>
              <a:buChar char="‒"/>
            </a:pPr>
            <a:r>
              <a:rPr lang="en-US" sz="1600" dirty="0"/>
              <a:t>Threats adapted from the Risk Analysis and Management for Critical Asset Protection (RAMCAP), developed by the American Society of Mechanical Engineers and endorsed by the Department of Homeland Security. </a:t>
            </a:r>
          </a:p>
          <a:p>
            <a:pPr lvl="2">
              <a:buClr>
                <a:schemeClr val="tx1">
                  <a:lumMod val="75000"/>
                  <a:lumOff val="25000"/>
                </a:schemeClr>
              </a:buClr>
              <a:buFont typeface="Arial" panose="020B0604020202020204" pitchFamily="34" charset="0"/>
              <a:buChar char="‒"/>
            </a:pPr>
            <a:r>
              <a:rPr lang="en-US" sz="1600" dirty="0"/>
              <a:t>Scenarios include physical assaults launched from the air, land and water; cyber attacks and intentional contamination; sabotage, theft and natural hazards.</a:t>
            </a:r>
          </a:p>
          <a:p>
            <a:pPr marL="457200"/>
            <a:r>
              <a:rPr lang="en-US" sz="2000" dirty="0"/>
              <a:t>Assist CWSs with estimating the threat likelihood for malevolent acts at their facility.</a:t>
            </a:r>
          </a:p>
          <a:p>
            <a:pPr lvl="2"/>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p>
        </p:txBody>
      </p:sp>
      <p:sp>
        <p:nvSpPr>
          <p:cNvPr id="2" name="Slide Number Placeholder 1">
            <a:extLst>
              <a:ext uri="{FF2B5EF4-FFF2-40B4-BE49-F238E27FC236}">
                <a16:creationId xmlns:a16="http://schemas.microsoft.com/office/drawing/2014/main" id="{72AC0723-ADD4-4CC9-885E-E931C56F5D2C}"/>
              </a:ext>
            </a:extLst>
          </p:cNvPr>
          <p:cNvSpPr>
            <a:spLocks noGrp="1"/>
          </p:cNvSpPr>
          <p:nvPr>
            <p:ph type="sldNum" sz="quarter" idx="12"/>
          </p:nvPr>
        </p:nvSpPr>
        <p:spPr/>
        <p:txBody>
          <a:bodyPr/>
          <a:lstStyle/>
          <a:p>
            <a:fld id="{D57F1E4F-1CFF-5643-939E-217C01CDF565}" type="slidenum">
              <a:rPr lang="en-US" smtClean="0"/>
              <a:pPr/>
              <a:t>30</a:t>
            </a:fld>
            <a:endParaRPr lang="en-US" dirty="0"/>
          </a:p>
        </p:txBody>
      </p:sp>
      <p:cxnSp>
        <p:nvCxnSpPr>
          <p:cNvPr id="6" name="Straight Connector 5">
            <a:extLst>
              <a:ext uri="{FF2B5EF4-FFF2-40B4-BE49-F238E27FC236}">
                <a16:creationId xmlns:a16="http://schemas.microsoft.com/office/drawing/2014/main" id="{FDCBC27F-6CE4-4E8A-8FB9-676861AA9038}"/>
              </a:ext>
            </a:extLst>
          </p:cNvPr>
          <p:cNvCxnSpPr>
            <a:cxnSpLocks/>
          </p:cNvCxnSpPr>
          <p:nvPr/>
        </p:nvCxnSpPr>
        <p:spPr>
          <a:xfrm>
            <a:off x="0" y="1246124"/>
            <a:ext cx="2365829"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6687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50811-7496-4A56-8B8E-41B9001AC6CD}"/>
              </a:ext>
            </a:extLst>
          </p:cNvPr>
          <p:cNvSpPr>
            <a:spLocks noGrp="1"/>
          </p:cNvSpPr>
          <p:nvPr>
            <p:ph type="title"/>
          </p:nvPr>
        </p:nvSpPr>
        <p:spPr/>
        <p:txBody>
          <a:bodyPr/>
          <a:lstStyle/>
          <a:p>
            <a:r>
              <a:rPr lang="en-US" dirty="0"/>
              <a:t>Why is this document needed?</a:t>
            </a:r>
          </a:p>
        </p:txBody>
      </p:sp>
      <p:sp>
        <p:nvSpPr>
          <p:cNvPr id="3" name="Content Placeholder 2">
            <a:extLst>
              <a:ext uri="{FF2B5EF4-FFF2-40B4-BE49-F238E27FC236}">
                <a16:creationId xmlns:a16="http://schemas.microsoft.com/office/drawing/2014/main" id="{799F25E2-36B2-46B1-ABB6-5C68E9CDAEE5}"/>
              </a:ext>
            </a:extLst>
          </p:cNvPr>
          <p:cNvSpPr>
            <a:spLocks noGrp="1"/>
          </p:cNvSpPr>
          <p:nvPr>
            <p:ph idx="1"/>
          </p:nvPr>
        </p:nvSpPr>
        <p:spPr>
          <a:xfrm>
            <a:off x="2612214" y="1918447"/>
            <a:ext cx="9357360" cy="3780015"/>
          </a:xfrm>
        </p:spPr>
        <p:txBody>
          <a:bodyPr>
            <a:normAutofit/>
          </a:bodyPr>
          <a:lstStyle/>
          <a:p>
            <a:pPr lvl="1"/>
            <a:r>
              <a:rPr lang="en-US" sz="1800" b="1" i="1" dirty="0">
                <a:cs typeface="Arial" panose="020B0604020202020204" pitchFamily="34" charset="0"/>
              </a:rPr>
              <a:t>Threat likelihood for a malevolent act is the most difficult risk parameter to estimate because it requires projecting the actions of a perpetrator</a:t>
            </a:r>
            <a:r>
              <a:rPr lang="en-US" sz="1800" b="1" dirty="0">
                <a:cs typeface="Arial" panose="020B0604020202020204" pitchFamily="34" charset="0"/>
              </a:rPr>
              <a:t>.</a:t>
            </a:r>
          </a:p>
          <a:p>
            <a:pPr lvl="2"/>
            <a:r>
              <a:rPr lang="en-US" sz="1600" dirty="0">
                <a:cs typeface="Arial" panose="020B0604020202020204" pitchFamily="34" charset="0"/>
              </a:rPr>
              <a:t>For water systems, the difficulty of estimating malevolent threat likelihood can be a barrier to including malevolent threats in risk assessments.</a:t>
            </a:r>
          </a:p>
          <a:p>
            <a:endParaRPr lang="en-US" sz="2000" b="1" dirty="0"/>
          </a:p>
        </p:txBody>
      </p:sp>
      <p:sp>
        <p:nvSpPr>
          <p:cNvPr id="4" name="Slide Number Placeholder 3">
            <a:extLst>
              <a:ext uri="{FF2B5EF4-FFF2-40B4-BE49-F238E27FC236}">
                <a16:creationId xmlns:a16="http://schemas.microsoft.com/office/drawing/2014/main" id="{3573EC37-66C5-4616-91E6-26DBE3416EF7}"/>
              </a:ext>
            </a:extLst>
          </p:cNvPr>
          <p:cNvSpPr>
            <a:spLocks noGrp="1"/>
          </p:cNvSpPr>
          <p:nvPr>
            <p:ph type="sldNum" sz="quarter" idx="12"/>
          </p:nvPr>
        </p:nvSpPr>
        <p:spPr/>
        <p:txBody>
          <a:bodyPr/>
          <a:lstStyle/>
          <a:p>
            <a:fld id="{D57F1E4F-1CFF-5643-939E-217C01CDF565}" type="slidenum">
              <a:rPr lang="en-US" smtClean="0"/>
              <a:pPr/>
              <a:t>31</a:t>
            </a:fld>
            <a:endParaRPr lang="en-US" dirty="0"/>
          </a:p>
        </p:txBody>
      </p:sp>
      <p:cxnSp>
        <p:nvCxnSpPr>
          <p:cNvPr id="5" name="Straight Connector 4">
            <a:extLst>
              <a:ext uri="{FF2B5EF4-FFF2-40B4-BE49-F238E27FC236}">
                <a16:creationId xmlns:a16="http://schemas.microsoft.com/office/drawing/2014/main" id="{7D5C2455-A8A3-4366-9574-C6725293C055}"/>
              </a:ext>
            </a:extLst>
          </p:cNvPr>
          <p:cNvCxnSpPr>
            <a:cxnSpLocks/>
          </p:cNvCxnSpPr>
          <p:nvPr/>
        </p:nvCxnSpPr>
        <p:spPr>
          <a:xfrm>
            <a:off x="0" y="1246124"/>
            <a:ext cx="7024914"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54BF2779-CF16-4A9D-AE7A-FAAFEE0378CA}"/>
              </a:ext>
            </a:extLst>
          </p:cNvPr>
          <p:cNvGrpSpPr/>
          <p:nvPr/>
        </p:nvGrpSpPr>
        <p:grpSpPr>
          <a:xfrm>
            <a:off x="5063504" y="3429000"/>
            <a:ext cx="1221347" cy="1008081"/>
            <a:chOff x="4619171" y="3723577"/>
            <a:chExt cx="1221347" cy="1008081"/>
          </a:xfrm>
          <a:solidFill>
            <a:srgbClr val="595959"/>
          </a:solidFill>
        </p:grpSpPr>
        <p:pic>
          <p:nvPicPr>
            <p:cNvPr id="7" name="Graphic 6" descr="Magnifying glass">
              <a:extLst>
                <a:ext uri="{FF2B5EF4-FFF2-40B4-BE49-F238E27FC236}">
                  <a16:creationId xmlns:a16="http://schemas.microsoft.com/office/drawing/2014/main" id="{6864ADB4-844C-4E5E-8494-CF788187C6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08316">
              <a:off x="5013743" y="3723577"/>
              <a:ext cx="826775" cy="826775"/>
            </a:xfrm>
            <a:prstGeom prst="rect">
              <a:avLst/>
            </a:prstGeom>
          </p:spPr>
        </p:pic>
        <p:pic>
          <p:nvPicPr>
            <p:cNvPr id="8" name="Graphic 7" descr="High voltage">
              <a:extLst>
                <a:ext uri="{FF2B5EF4-FFF2-40B4-BE49-F238E27FC236}">
                  <a16:creationId xmlns:a16="http://schemas.microsoft.com/office/drawing/2014/main" id="{130AE6F6-2D41-4E46-A912-F86C206A6D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19171" y="4002315"/>
              <a:ext cx="729343" cy="729343"/>
            </a:xfrm>
            <a:prstGeom prst="rect">
              <a:avLst/>
            </a:prstGeom>
          </p:spPr>
        </p:pic>
      </p:grpSp>
      <p:pic>
        <p:nvPicPr>
          <p:cNvPr id="9" name="Graphic 8" descr="Lock">
            <a:extLst>
              <a:ext uri="{FF2B5EF4-FFF2-40B4-BE49-F238E27FC236}">
                <a16:creationId xmlns:a16="http://schemas.microsoft.com/office/drawing/2014/main" id="{27B1C4EB-E8A4-405E-A2A9-165F946B2C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47479" y="3429000"/>
            <a:ext cx="1071390" cy="1071390"/>
          </a:xfrm>
          <a:prstGeom prst="rect">
            <a:avLst/>
          </a:prstGeom>
        </p:spPr>
      </p:pic>
    </p:spTree>
    <p:extLst>
      <p:ext uri="{BB962C8B-B14F-4D97-AF65-F5344CB8AC3E}">
        <p14:creationId xmlns:p14="http://schemas.microsoft.com/office/powerpoint/2010/main" val="2716967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93663-59E3-49FD-9A13-19B3A5533A3E}"/>
              </a:ext>
            </a:extLst>
          </p:cNvPr>
          <p:cNvSpPr>
            <a:spLocks noGrp="1"/>
          </p:cNvSpPr>
          <p:nvPr>
            <p:ph type="title"/>
          </p:nvPr>
        </p:nvSpPr>
        <p:spPr>
          <a:xfrm>
            <a:off x="548640" y="0"/>
            <a:ext cx="7042332" cy="1120140"/>
          </a:xfrm>
        </p:spPr>
        <p:txBody>
          <a:bodyPr>
            <a:normAutofit/>
          </a:bodyPr>
          <a:lstStyle/>
          <a:p>
            <a:r>
              <a:rPr lang="en-US" dirty="0"/>
              <a:t>How The Baseline Threat Document Helps You?</a:t>
            </a:r>
          </a:p>
        </p:txBody>
      </p:sp>
      <p:sp>
        <p:nvSpPr>
          <p:cNvPr id="3" name="Content Placeholder 2">
            <a:extLst>
              <a:ext uri="{FF2B5EF4-FFF2-40B4-BE49-F238E27FC236}">
                <a16:creationId xmlns:a16="http://schemas.microsoft.com/office/drawing/2014/main" id="{C5264C1A-39E9-465C-BE9A-1A3337B9969F}"/>
              </a:ext>
            </a:extLst>
          </p:cNvPr>
          <p:cNvSpPr>
            <a:spLocks noGrp="1"/>
          </p:cNvSpPr>
          <p:nvPr>
            <p:ph sz="half" idx="1"/>
          </p:nvPr>
        </p:nvSpPr>
        <p:spPr/>
        <p:txBody>
          <a:bodyPr/>
          <a:lstStyle/>
          <a:p>
            <a:r>
              <a:rPr lang="en-US" dirty="0"/>
              <a:t>Estimating the likelihood of malevolent threats at your facility is difficult</a:t>
            </a:r>
          </a:p>
          <a:p>
            <a:pPr lvl="1"/>
            <a:r>
              <a:rPr lang="en-US" dirty="0"/>
              <a:t>The occurrence of physical assaults against CWS facilities and of intentional drinking water contamination is too low to establish likelihood based on historic frequency.</a:t>
            </a:r>
          </a:p>
          <a:p>
            <a:pPr lvl="1"/>
            <a:r>
              <a:rPr lang="en-US" dirty="0"/>
              <a:t>Other types of malevolent acts, such as vandalism, theft and cyber-attacks, are more common, but CWSs may lack the data to estimate the likelihood that a specific facility will be targeted.</a:t>
            </a:r>
          </a:p>
          <a:p>
            <a:pPr lvl="1"/>
            <a:r>
              <a:rPr lang="en-US" dirty="0"/>
              <a:t>Reports from intelligence and law enforcement agencies, combined with public and private sector resources, may indicate the intent and capabilities of malicious actors, patterns of criminal activity and other factors that affect the risk of malevolent acts. These sources typically do not address the likelihood of a malevolent act at a CWS facility.</a:t>
            </a:r>
          </a:p>
          <a:p>
            <a:pPr lvl="1"/>
            <a:endParaRPr lang="en-US" dirty="0"/>
          </a:p>
          <a:p>
            <a:pPr lvl="1"/>
            <a:endParaRPr lang="en-US" dirty="0"/>
          </a:p>
          <a:p>
            <a:endParaRPr lang="en-US" dirty="0"/>
          </a:p>
        </p:txBody>
      </p:sp>
      <p:cxnSp>
        <p:nvCxnSpPr>
          <p:cNvPr id="4" name="Straight Connector 3">
            <a:extLst>
              <a:ext uri="{FF2B5EF4-FFF2-40B4-BE49-F238E27FC236}">
                <a16:creationId xmlns:a16="http://schemas.microsoft.com/office/drawing/2014/main" id="{86CDDA92-1561-4011-A31D-3DF415DECE55}"/>
              </a:ext>
            </a:extLst>
          </p:cNvPr>
          <p:cNvCxnSpPr>
            <a:cxnSpLocks/>
          </p:cNvCxnSpPr>
          <p:nvPr/>
        </p:nvCxnSpPr>
        <p:spPr>
          <a:xfrm>
            <a:off x="0" y="1246124"/>
            <a:ext cx="5733143"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529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72BD6-192A-4C94-A0F9-6137BB2DBCB1}"/>
              </a:ext>
            </a:extLst>
          </p:cNvPr>
          <p:cNvSpPr>
            <a:spLocks noGrp="1"/>
          </p:cNvSpPr>
          <p:nvPr>
            <p:ph type="title"/>
          </p:nvPr>
        </p:nvSpPr>
        <p:spPr>
          <a:xfrm>
            <a:off x="548640" y="0"/>
            <a:ext cx="7201990" cy="1120140"/>
          </a:xfrm>
        </p:spPr>
        <p:txBody>
          <a:bodyPr/>
          <a:lstStyle/>
          <a:p>
            <a:r>
              <a:rPr lang="en-US" dirty="0"/>
              <a:t>Baseline Information on Malevolent Acts Approach </a:t>
            </a:r>
          </a:p>
        </p:txBody>
      </p:sp>
      <p:sp>
        <p:nvSpPr>
          <p:cNvPr id="3" name="Content Placeholder 2">
            <a:extLst>
              <a:ext uri="{FF2B5EF4-FFF2-40B4-BE49-F238E27FC236}">
                <a16:creationId xmlns:a16="http://schemas.microsoft.com/office/drawing/2014/main" id="{8287609E-969D-4C4A-89E1-87AAF4E1CC7D}"/>
              </a:ext>
            </a:extLst>
          </p:cNvPr>
          <p:cNvSpPr>
            <a:spLocks noGrp="1"/>
          </p:cNvSpPr>
          <p:nvPr>
            <p:ph sz="half" idx="1"/>
          </p:nvPr>
        </p:nvSpPr>
        <p:spPr>
          <a:xfrm>
            <a:off x="2641600" y="1488141"/>
            <a:ext cx="8902700" cy="4195483"/>
          </a:xfrm>
        </p:spPr>
        <p:txBody>
          <a:bodyPr>
            <a:normAutofit lnSpcReduction="10000"/>
          </a:bodyPr>
          <a:lstStyle/>
          <a:p>
            <a:pPr marL="800100" lvl="1" indent="-342900">
              <a:buSzPct val="100000"/>
              <a:buFont typeface="+mj-lt"/>
              <a:buAutoNum type="arabicPeriod"/>
            </a:pPr>
            <a:r>
              <a:rPr lang="en-US" sz="1800" dirty="0"/>
              <a:t>Limit the number of malicious acts that a CWS must assess by combining specific attacks into broader categories.</a:t>
            </a:r>
          </a:p>
          <a:p>
            <a:pPr marL="1200150" lvl="2" indent="-342900"/>
            <a:r>
              <a:rPr lang="en-US" sz="1600" dirty="0"/>
              <a:t>Example: Physical assault and cyber attack on operational technology.</a:t>
            </a:r>
          </a:p>
          <a:p>
            <a:pPr marL="800100" lvl="1" indent="-342900">
              <a:buSzPct val="100000"/>
              <a:buFont typeface="+mj-lt"/>
              <a:buAutoNum type="arabicPeriod"/>
            </a:pPr>
            <a:r>
              <a:rPr lang="en-US" sz="1800" dirty="0"/>
              <a:t>Provide order-of-magnitude threat likelihood estimates as a starting point to help CWSs consider the relative likelihood of different types of malevolent acts.</a:t>
            </a:r>
          </a:p>
          <a:p>
            <a:pPr marL="1200150" lvl="2" indent="-342900"/>
            <a:r>
              <a:rPr lang="en-US" sz="1600" dirty="0"/>
              <a:t>Using the frequency of reported events in combination with public intelligence information can show the likelihood of different types of malevolent acts.</a:t>
            </a:r>
          </a:p>
          <a:p>
            <a:pPr marL="800100" lvl="1" indent="-342900">
              <a:buSzPct val="100000"/>
              <a:buFont typeface="+mj-lt"/>
              <a:buAutoNum type="arabicPeriod"/>
            </a:pPr>
            <a:r>
              <a:rPr lang="en-US" sz="1800" dirty="0"/>
              <a:t>Identify both general and threat-specific factors that may increase or decrease the likelihood of different types of malevolent acts being perpetrated against a CWS facility. </a:t>
            </a:r>
          </a:p>
          <a:p>
            <a:pPr marL="800100" lvl="1" indent="-342900">
              <a:buSzPct val="100000"/>
              <a:buFont typeface="+mj-lt"/>
              <a:buAutoNum type="arabicPeriod"/>
            </a:pPr>
            <a:r>
              <a:rPr lang="en-US" sz="1800" dirty="0"/>
              <a:t>List available resources for CWSs to find more information about malevolent acts that may impact their facility.</a:t>
            </a:r>
          </a:p>
        </p:txBody>
      </p:sp>
      <p:cxnSp>
        <p:nvCxnSpPr>
          <p:cNvPr id="4" name="Straight Connector 3">
            <a:extLst>
              <a:ext uri="{FF2B5EF4-FFF2-40B4-BE49-F238E27FC236}">
                <a16:creationId xmlns:a16="http://schemas.microsoft.com/office/drawing/2014/main" id="{F99C938C-F8C3-4B63-B8CF-71FBB81A8EC2}"/>
              </a:ext>
            </a:extLst>
          </p:cNvPr>
          <p:cNvCxnSpPr>
            <a:cxnSpLocks/>
          </p:cNvCxnSpPr>
          <p:nvPr/>
        </p:nvCxnSpPr>
        <p:spPr>
          <a:xfrm>
            <a:off x="0" y="1246124"/>
            <a:ext cx="6052457"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965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social media post&#10;&#10;Description automatically generated">
            <a:extLst>
              <a:ext uri="{FF2B5EF4-FFF2-40B4-BE49-F238E27FC236}">
                <a16:creationId xmlns:a16="http://schemas.microsoft.com/office/drawing/2014/main" id="{1BE0E49B-2750-461A-BA8D-D620D79549DF}"/>
              </a:ext>
            </a:extLst>
          </p:cNvPr>
          <p:cNvPicPr>
            <a:picLocks noChangeAspect="1"/>
          </p:cNvPicPr>
          <p:nvPr/>
        </p:nvPicPr>
        <p:blipFill>
          <a:blip r:embed="rId3"/>
          <a:stretch>
            <a:fillRect/>
          </a:stretch>
        </p:blipFill>
        <p:spPr>
          <a:xfrm>
            <a:off x="1275080" y="1121526"/>
            <a:ext cx="9641840" cy="5402532"/>
          </a:xfrm>
          <a:prstGeom prst="rect">
            <a:avLst/>
          </a:prstGeom>
        </p:spPr>
      </p:pic>
    </p:spTree>
    <p:extLst>
      <p:ext uri="{BB962C8B-B14F-4D97-AF65-F5344CB8AC3E}">
        <p14:creationId xmlns:p14="http://schemas.microsoft.com/office/powerpoint/2010/main" val="3549885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E206591-AEDE-42BC-BA1E-382FEA362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Tree>
    <p:extLst>
      <p:ext uri="{BB962C8B-B14F-4D97-AF65-F5344CB8AC3E}">
        <p14:creationId xmlns:p14="http://schemas.microsoft.com/office/powerpoint/2010/main" val="1579823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D8E2857-1925-40C1-985A-74C505347B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Tree>
    <p:extLst>
      <p:ext uri="{BB962C8B-B14F-4D97-AF65-F5344CB8AC3E}">
        <p14:creationId xmlns:p14="http://schemas.microsoft.com/office/powerpoint/2010/main" val="25790588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71AEDB-A3F0-42F8-8201-20F58EDC9E70}"/>
              </a:ext>
            </a:extLst>
          </p:cNvPr>
          <p:cNvSpPr>
            <a:spLocks noGrp="1"/>
          </p:cNvSpPr>
          <p:nvPr>
            <p:ph type="ctrTitle"/>
          </p:nvPr>
        </p:nvSpPr>
        <p:spPr>
          <a:xfrm>
            <a:off x="575821" y="3903596"/>
            <a:ext cx="8554112" cy="1646302"/>
          </a:xfrm>
        </p:spPr>
        <p:txBody>
          <a:bodyPr/>
          <a:lstStyle/>
          <a:p>
            <a:pPr algn="r"/>
            <a:r>
              <a:rPr lang="en-US" sz="4400" dirty="0"/>
              <a:t>BREAK – 15 minutes</a:t>
            </a:r>
          </a:p>
        </p:txBody>
      </p:sp>
      <p:cxnSp>
        <p:nvCxnSpPr>
          <p:cNvPr id="3" name="Straight Connector 2">
            <a:extLst>
              <a:ext uri="{FF2B5EF4-FFF2-40B4-BE49-F238E27FC236}">
                <a16:creationId xmlns:a16="http://schemas.microsoft.com/office/drawing/2014/main" id="{A93E00F5-1E83-4BDB-B7DC-319CD9EA2181}"/>
              </a:ext>
            </a:extLst>
          </p:cNvPr>
          <p:cNvCxnSpPr>
            <a:cxnSpLocks/>
          </p:cNvCxnSpPr>
          <p:nvPr/>
        </p:nvCxnSpPr>
        <p:spPr>
          <a:xfrm>
            <a:off x="0" y="5715196"/>
            <a:ext cx="9027639"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2722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1CD123-96A8-4B52-AEBF-279B7D7552BC}"/>
              </a:ext>
            </a:extLst>
          </p:cNvPr>
          <p:cNvSpPr>
            <a:spLocks noGrp="1"/>
          </p:cNvSpPr>
          <p:nvPr>
            <p:ph type="title"/>
          </p:nvPr>
        </p:nvSpPr>
        <p:spPr>
          <a:xfrm>
            <a:off x="737832" y="1279737"/>
            <a:ext cx="7013466" cy="1826581"/>
          </a:xfrm>
        </p:spPr>
        <p:txBody>
          <a:bodyPr>
            <a:normAutofit/>
          </a:bodyPr>
          <a:lstStyle/>
          <a:p>
            <a:r>
              <a:rPr lang="en-US" sz="3400" dirty="0"/>
              <a:t>Vulnerability Self-Assessment Tool Web 2.0</a:t>
            </a:r>
          </a:p>
        </p:txBody>
      </p:sp>
      <p:cxnSp>
        <p:nvCxnSpPr>
          <p:cNvPr id="6" name="Straight Connector 5">
            <a:extLst>
              <a:ext uri="{FF2B5EF4-FFF2-40B4-BE49-F238E27FC236}">
                <a16:creationId xmlns:a16="http://schemas.microsoft.com/office/drawing/2014/main" id="{F424868F-15EC-4F4C-B924-53B3C95FC1B9}"/>
              </a:ext>
            </a:extLst>
          </p:cNvPr>
          <p:cNvCxnSpPr>
            <a:cxnSpLocks/>
          </p:cNvCxnSpPr>
          <p:nvPr/>
        </p:nvCxnSpPr>
        <p:spPr>
          <a:xfrm>
            <a:off x="862311" y="3253349"/>
            <a:ext cx="6340347"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4202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51B4B0-F27E-4BC4-B3F1-4E3F788CDF9F}"/>
              </a:ext>
            </a:extLst>
          </p:cNvPr>
          <p:cNvSpPr>
            <a:spLocks noGrp="1"/>
          </p:cNvSpPr>
          <p:nvPr>
            <p:ph type="title"/>
          </p:nvPr>
        </p:nvSpPr>
        <p:spPr/>
        <p:txBody>
          <a:bodyPr/>
          <a:lstStyle/>
          <a:p>
            <a:r>
              <a:rPr lang="en-US" dirty="0"/>
              <a:t>What is VSAT Web 2.0?</a:t>
            </a:r>
          </a:p>
        </p:txBody>
      </p:sp>
      <p:sp>
        <p:nvSpPr>
          <p:cNvPr id="5" name="Content Placeholder 4">
            <a:extLst>
              <a:ext uri="{FF2B5EF4-FFF2-40B4-BE49-F238E27FC236}">
                <a16:creationId xmlns:a16="http://schemas.microsoft.com/office/drawing/2014/main" id="{69D74D44-E4EA-41D0-A51B-791552E4F9EC}"/>
              </a:ext>
            </a:extLst>
          </p:cNvPr>
          <p:cNvSpPr>
            <a:spLocks noGrp="1"/>
          </p:cNvSpPr>
          <p:nvPr>
            <p:ph idx="1"/>
          </p:nvPr>
        </p:nvSpPr>
        <p:spPr>
          <a:xfrm>
            <a:off x="3033485" y="2162629"/>
            <a:ext cx="8769631" cy="3535833"/>
          </a:xfrm>
        </p:spPr>
        <p:txBody>
          <a:bodyPr/>
          <a:lstStyle/>
          <a:p>
            <a:r>
              <a:rPr lang="en-US" dirty="0"/>
              <a:t>Tool for assessing risk and resilience at drinking water and wastewater systems.</a:t>
            </a:r>
          </a:p>
          <a:p>
            <a:r>
              <a:rPr lang="en-US" dirty="0"/>
              <a:t>Estimate risks from malevolent threats and natural hazards.</a:t>
            </a:r>
          </a:p>
          <a:p>
            <a:r>
              <a:rPr lang="en-US" dirty="0"/>
              <a:t>Evaluate improvements for increased security and resilience.</a:t>
            </a:r>
          </a:p>
          <a:p>
            <a:r>
              <a:rPr lang="en-US" dirty="0"/>
              <a:t>6-steps to complete your Risk and Resilience Assessment.</a:t>
            </a:r>
          </a:p>
          <a:p>
            <a:endParaRPr lang="en-US" dirty="0"/>
          </a:p>
        </p:txBody>
      </p:sp>
      <p:pic>
        <p:nvPicPr>
          <p:cNvPr id="12" name="Graphic 11" descr="Tools">
            <a:extLst>
              <a:ext uri="{FF2B5EF4-FFF2-40B4-BE49-F238E27FC236}">
                <a16:creationId xmlns:a16="http://schemas.microsoft.com/office/drawing/2014/main" id="{DEB365FD-9CF4-4C25-8376-C400414EE6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88056" y="4368804"/>
            <a:ext cx="914400" cy="914400"/>
          </a:xfrm>
          <a:prstGeom prst="rect">
            <a:avLst/>
          </a:prstGeom>
        </p:spPr>
      </p:pic>
      <p:grpSp>
        <p:nvGrpSpPr>
          <p:cNvPr id="35" name="Group 34">
            <a:extLst>
              <a:ext uri="{FF2B5EF4-FFF2-40B4-BE49-F238E27FC236}">
                <a16:creationId xmlns:a16="http://schemas.microsoft.com/office/drawing/2014/main" id="{E0E78DF3-35D5-4C1B-AFA2-02B63DF27E08}"/>
              </a:ext>
            </a:extLst>
          </p:cNvPr>
          <p:cNvGrpSpPr/>
          <p:nvPr/>
        </p:nvGrpSpPr>
        <p:grpSpPr>
          <a:xfrm>
            <a:off x="5421850" y="4300513"/>
            <a:ext cx="1221347" cy="1008081"/>
            <a:chOff x="4619171" y="3723577"/>
            <a:chExt cx="1221347" cy="1008081"/>
          </a:xfrm>
          <a:solidFill>
            <a:srgbClr val="595959"/>
          </a:solidFill>
        </p:grpSpPr>
        <p:pic>
          <p:nvPicPr>
            <p:cNvPr id="10" name="Graphic 9" descr="Magnifying glass">
              <a:extLst>
                <a:ext uri="{FF2B5EF4-FFF2-40B4-BE49-F238E27FC236}">
                  <a16:creationId xmlns:a16="http://schemas.microsoft.com/office/drawing/2014/main" id="{B3F2B7FE-828F-42C8-9957-E47E3EA178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108316">
              <a:off x="5013743" y="3723577"/>
              <a:ext cx="826775" cy="826775"/>
            </a:xfrm>
            <a:prstGeom prst="rect">
              <a:avLst/>
            </a:prstGeom>
          </p:spPr>
        </p:pic>
        <p:pic>
          <p:nvPicPr>
            <p:cNvPr id="19" name="Graphic 18" descr="High voltage">
              <a:extLst>
                <a:ext uri="{FF2B5EF4-FFF2-40B4-BE49-F238E27FC236}">
                  <a16:creationId xmlns:a16="http://schemas.microsoft.com/office/drawing/2014/main" id="{19606BE8-1F2E-43A3-897E-0F9F4BF137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19171" y="4002315"/>
              <a:ext cx="729343" cy="729343"/>
            </a:xfrm>
            <a:prstGeom prst="rect">
              <a:avLst/>
            </a:prstGeom>
          </p:spPr>
        </p:pic>
      </p:grpSp>
      <p:grpSp>
        <p:nvGrpSpPr>
          <p:cNvPr id="34" name="Group 33">
            <a:extLst>
              <a:ext uri="{FF2B5EF4-FFF2-40B4-BE49-F238E27FC236}">
                <a16:creationId xmlns:a16="http://schemas.microsoft.com/office/drawing/2014/main" id="{5CD58A6D-580D-4216-8766-148741E3A415}"/>
              </a:ext>
            </a:extLst>
          </p:cNvPr>
          <p:cNvGrpSpPr/>
          <p:nvPr/>
        </p:nvGrpSpPr>
        <p:grpSpPr>
          <a:xfrm rot="349507">
            <a:off x="9277362" y="4309566"/>
            <a:ext cx="1028350" cy="1028350"/>
            <a:chOff x="8352970" y="3868187"/>
            <a:chExt cx="1077686" cy="1077686"/>
          </a:xfrm>
          <a:solidFill>
            <a:srgbClr val="595959"/>
          </a:solidFill>
        </p:grpSpPr>
        <p:pic>
          <p:nvPicPr>
            <p:cNvPr id="8" name="Graphic 7" descr="Clipboard">
              <a:extLst>
                <a:ext uri="{FF2B5EF4-FFF2-40B4-BE49-F238E27FC236}">
                  <a16:creationId xmlns:a16="http://schemas.microsoft.com/office/drawing/2014/main" id="{6676456A-3392-45DE-927C-B0CDFB257C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52970" y="3868187"/>
              <a:ext cx="1077686" cy="1077686"/>
            </a:xfrm>
            <a:prstGeom prst="rect">
              <a:avLst/>
            </a:prstGeom>
          </p:spPr>
        </p:pic>
        <p:grpSp>
          <p:nvGrpSpPr>
            <p:cNvPr id="33" name="Group 32">
              <a:extLst>
                <a:ext uri="{FF2B5EF4-FFF2-40B4-BE49-F238E27FC236}">
                  <a16:creationId xmlns:a16="http://schemas.microsoft.com/office/drawing/2014/main" id="{5A689EEA-BF89-43D0-9CF5-3C06A594D9FC}"/>
                </a:ext>
              </a:extLst>
            </p:cNvPr>
            <p:cNvGrpSpPr/>
            <p:nvPr/>
          </p:nvGrpSpPr>
          <p:grpSpPr>
            <a:xfrm>
              <a:off x="8651430" y="4172847"/>
              <a:ext cx="466948" cy="590199"/>
              <a:chOff x="8651430" y="4172847"/>
              <a:chExt cx="466948" cy="590199"/>
            </a:xfrm>
            <a:grpFill/>
          </p:grpSpPr>
          <p:pic>
            <p:nvPicPr>
              <p:cNvPr id="21" name="Graphic 20" descr="Checkmark">
                <a:extLst>
                  <a:ext uri="{FF2B5EF4-FFF2-40B4-BE49-F238E27FC236}">
                    <a16:creationId xmlns:a16="http://schemas.microsoft.com/office/drawing/2014/main" id="{1BAC152F-98DF-4064-B310-2AC280E1138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51430" y="4172847"/>
                <a:ext cx="82992" cy="82992"/>
              </a:xfrm>
              <a:prstGeom prst="rect">
                <a:avLst/>
              </a:prstGeom>
            </p:spPr>
          </p:pic>
          <p:pic>
            <p:nvPicPr>
              <p:cNvPr id="22" name="Graphic 21" descr="Checkmark">
                <a:extLst>
                  <a:ext uri="{FF2B5EF4-FFF2-40B4-BE49-F238E27FC236}">
                    <a16:creationId xmlns:a16="http://schemas.microsoft.com/office/drawing/2014/main" id="{BF629A5E-060A-45C1-9ADD-77B0C4AF519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51430" y="4380018"/>
                <a:ext cx="82992" cy="82992"/>
              </a:xfrm>
              <a:prstGeom prst="rect">
                <a:avLst/>
              </a:prstGeom>
            </p:spPr>
          </p:pic>
          <p:pic>
            <p:nvPicPr>
              <p:cNvPr id="23" name="Graphic 22" descr="Checkmark">
                <a:extLst>
                  <a:ext uri="{FF2B5EF4-FFF2-40B4-BE49-F238E27FC236}">
                    <a16:creationId xmlns:a16="http://schemas.microsoft.com/office/drawing/2014/main" id="{80DC851F-B9DE-479D-896D-C4DC86267DE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53812" y="4584803"/>
                <a:ext cx="82992" cy="82992"/>
              </a:xfrm>
              <a:prstGeom prst="rect">
                <a:avLst/>
              </a:prstGeom>
            </p:spPr>
          </p:pic>
          <p:pic>
            <p:nvPicPr>
              <p:cNvPr id="24" name="Graphic 23" descr="Checkmark">
                <a:extLst>
                  <a:ext uri="{FF2B5EF4-FFF2-40B4-BE49-F238E27FC236}">
                    <a16:creationId xmlns:a16="http://schemas.microsoft.com/office/drawing/2014/main" id="{43ABF46D-88B7-4229-AF81-5A50F423ADF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51430" y="4277622"/>
                <a:ext cx="82992" cy="82992"/>
              </a:xfrm>
              <a:prstGeom prst="rect">
                <a:avLst/>
              </a:prstGeom>
            </p:spPr>
          </p:pic>
          <p:pic>
            <p:nvPicPr>
              <p:cNvPr id="25" name="Graphic 24" descr="Checkmark">
                <a:extLst>
                  <a:ext uri="{FF2B5EF4-FFF2-40B4-BE49-F238E27FC236}">
                    <a16:creationId xmlns:a16="http://schemas.microsoft.com/office/drawing/2014/main" id="{D0433517-B2DE-49A6-83EE-1C1D0E60A84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51430" y="4484793"/>
                <a:ext cx="82992" cy="82992"/>
              </a:xfrm>
              <a:prstGeom prst="rect">
                <a:avLst/>
              </a:prstGeom>
            </p:spPr>
          </p:pic>
          <p:pic>
            <p:nvPicPr>
              <p:cNvPr id="26" name="Graphic 25" descr="Checkmark">
                <a:extLst>
                  <a:ext uri="{FF2B5EF4-FFF2-40B4-BE49-F238E27FC236}">
                    <a16:creationId xmlns:a16="http://schemas.microsoft.com/office/drawing/2014/main" id="{710AD4F1-150C-4922-8FEE-180959B8AC1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53812" y="4680054"/>
                <a:ext cx="82992" cy="82992"/>
              </a:xfrm>
              <a:prstGeom prst="rect">
                <a:avLst/>
              </a:prstGeom>
            </p:spPr>
          </p:pic>
          <p:sp>
            <p:nvSpPr>
              <p:cNvPr id="27" name="Rectangle 26">
                <a:extLst>
                  <a:ext uri="{FF2B5EF4-FFF2-40B4-BE49-F238E27FC236}">
                    <a16:creationId xmlns:a16="http://schemas.microsoft.com/office/drawing/2014/main" id="{1E81737D-E8AE-4B23-991E-EB45D2BF8236}"/>
                  </a:ext>
                </a:extLst>
              </p:cNvPr>
              <p:cNvSpPr/>
              <p:nvPr/>
            </p:nvSpPr>
            <p:spPr>
              <a:xfrm>
                <a:off x="8786812" y="4207669"/>
                <a:ext cx="329184"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30D6D5D-8D4E-4874-9AEB-E114D85DE42A}"/>
                  </a:ext>
                </a:extLst>
              </p:cNvPr>
              <p:cNvSpPr/>
              <p:nvPr/>
            </p:nvSpPr>
            <p:spPr>
              <a:xfrm>
                <a:off x="8789193" y="4314824"/>
                <a:ext cx="329184"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3F03674-56A1-46C6-908D-0F2ECDA45809}"/>
                  </a:ext>
                </a:extLst>
              </p:cNvPr>
              <p:cNvSpPr/>
              <p:nvPr/>
            </p:nvSpPr>
            <p:spPr>
              <a:xfrm>
                <a:off x="8789194" y="4417219"/>
                <a:ext cx="329184"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CDD9314-F383-447F-9E0C-2DC15B425B72}"/>
                  </a:ext>
                </a:extLst>
              </p:cNvPr>
              <p:cNvSpPr/>
              <p:nvPr/>
            </p:nvSpPr>
            <p:spPr>
              <a:xfrm>
                <a:off x="8786813" y="4512469"/>
                <a:ext cx="329184"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F60F9AC-15EE-4106-90E6-2249718DA3B1}"/>
                  </a:ext>
                </a:extLst>
              </p:cNvPr>
              <p:cNvSpPr/>
              <p:nvPr/>
            </p:nvSpPr>
            <p:spPr>
              <a:xfrm>
                <a:off x="8789194" y="4612482"/>
                <a:ext cx="329184"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431E352-073B-42AF-8856-1DD7A7A42974}"/>
                  </a:ext>
                </a:extLst>
              </p:cNvPr>
              <p:cNvSpPr/>
              <p:nvPr/>
            </p:nvSpPr>
            <p:spPr>
              <a:xfrm>
                <a:off x="8789194" y="4710113"/>
                <a:ext cx="329184"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7" name="Graphic 36" descr="Lock">
            <a:extLst>
              <a:ext uri="{FF2B5EF4-FFF2-40B4-BE49-F238E27FC236}">
                <a16:creationId xmlns:a16="http://schemas.microsoft.com/office/drawing/2014/main" id="{A367A5E0-FBA4-4CD4-AD7B-B5DFB4B65C0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34935" y="4264836"/>
            <a:ext cx="1071390" cy="1071390"/>
          </a:xfrm>
          <a:prstGeom prst="rect">
            <a:avLst/>
          </a:prstGeom>
        </p:spPr>
      </p:pic>
      <p:sp>
        <p:nvSpPr>
          <p:cNvPr id="2" name="Slide Number Placeholder 1">
            <a:extLst>
              <a:ext uri="{FF2B5EF4-FFF2-40B4-BE49-F238E27FC236}">
                <a16:creationId xmlns:a16="http://schemas.microsoft.com/office/drawing/2014/main" id="{9A6D1AAB-444E-45A2-98F5-A9F031E230AB}"/>
              </a:ext>
            </a:extLst>
          </p:cNvPr>
          <p:cNvSpPr>
            <a:spLocks noGrp="1"/>
          </p:cNvSpPr>
          <p:nvPr>
            <p:ph type="sldNum" sz="quarter" idx="12"/>
          </p:nvPr>
        </p:nvSpPr>
        <p:spPr/>
        <p:txBody>
          <a:bodyPr/>
          <a:lstStyle/>
          <a:p>
            <a:fld id="{D57F1E4F-1CFF-5643-939E-217C01CDF565}" type="slidenum">
              <a:rPr lang="en-US" smtClean="0"/>
              <a:pPr/>
              <a:t>39</a:t>
            </a:fld>
            <a:endParaRPr lang="en-US" dirty="0"/>
          </a:p>
        </p:txBody>
      </p:sp>
      <p:cxnSp>
        <p:nvCxnSpPr>
          <p:cNvPr id="36" name="Straight Connector 35">
            <a:extLst>
              <a:ext uri="{FF2B5EF4-FFF2-40B4-BE49-F238E27FC236}">
                <a16:creationId xmlns:a16="http://schemas.microsoft.com/office/drawing/2014/main" id="{E0205A1A-50CB-4658-829E-6B7267A5CBE5}"/>
              </a:ext>
            </a:extLst>
          </p:cNvPr>
          <p:cNvCxnSpPr>
            <a:cxnSpLocks/>
          </p:cNvCxnSpPr>
          <p:nvPr/>
        </p:nvCxnSpPr>
        <p:spPr>
          <a:xfrm>
            <a:off x="0" y="1246124"/>
            <a:ext cx="5544457"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6314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113DE-E7F6-44C3-BF63-C187D0FEF2F8}"/>
              </a:ext>
            </a:extLst>
          </p:cNvPr>
          <p:cNvSpPr>
            <a:spLocks noGrp="1"/>
          </p:cNvSpPr>
          <p:nvPr>
            <p:ph type="title"/>
          </p:nvPr>
        </p:nvSpPr>
        <p:spPr>
          <a:xfrm>
            <a:off x="582930" y="-34290"/>
            <a:ext cx="8596668" cy="1165860"/>
          </a:xfrm>
        </p:spPr>
        <p:txBody>
          <a:bodyPr/>
          <a:lstStyle/>
          <a:p>
            <a:r>
              <a:rPr lang="en-US" sz="3200" dirty="0"/>
              <a:t>Training Outline</a:t>
            </a:r>
          </a:p>
        </p:txBody>
      </p:sp>
      <p:sp>
        <p:nvSpPr>
          <p:cNvPr id="3" name="Content Placeholder 2">
            <a:extLst>
              <a:ext uri="{FF2B5EF4-FFF2-40B4-BE49-F238E27FC236}">
                <a16:creationId xmlns:a16="http://schemas.microsoft.com/office/drawing/2014/main" id="{25022637-EF34-4302-8272-5EF28A171B39}"/>
              </a:ext>
            </a:extLst>
          </p:cNvPr>
          <p:cNvSpPr>
            <a:spLocks noGrp="1"/>
          </p:cNvSpPr>
          <p:nvPr>
            <p:ph idx="1"/>
          </p:nvPr>
        </p:nvSpPr>
        <p:spPr>
          <a:xfrm>
            <a:off x="3017520" y="1988819"/>
            <a:ext cx="8596668" cy="4052543"/>
          </a:xfrm>
        </p:spPr>
        <p:txBody>
          <a:bodyPr>
            <a:normAutofit/>
          </a:bodyPr>
          <a:lstStyle/>
          <a:p>
            <a:pPr>
              <a:buClr>
                <a:schemeClr val="tx1">
                  <a:lumMod val="65000"/>
                  <a:lumOff val="35000"/>
                </a:schemeClr>
              </a:buClr>
              <a:buFont typeface="Wingdings" panose="05000000000000000000" pitchFamily="2" charset="2"/>
              <a:buChar char="§"/>
            </a:pPr>
            <a:r>
              <a:rPr lang="en-US" sz="2000" dirty="0"/>
              <a:t>Section 1: </a:t>
            </a:r>
            <a:r>
              <a:rPr lang="en-US" sz="2000" u="sng" dirty="0">
                <a:solidFill>
                  <a:srgbClr val="0062AC"/>
                </a:solidFill>
              </a:rPr>
              <a:t>AWIA Section 2013 Overview </a:t>
            </a:r>
          </a:p>
          <a:p>
            <a:pPr>
              <a:buClr>
                <a:schemeClr val="tx1">
                  <a:lumMod val="65000"/>
                  <a:lumOff val="35000"/>
                </a:schemeClr>
              </a:buClr>
              <a:buFont typeface="Wingdings" panose="05000000000000000000" pitchFamily="2" charset="2"/>
              <a:buChar char="§"/>
            </a:pPr>
            <a:r>
              <a:rPr lang="en-US" sz="2000" dirty="0"/>
              <a:t>Section 2: </a:t>
            </a:r>
            <a:r>
              <a:rPr lang="en-US" sz="2000" u="sng" dirty="0">
                <a:solidFill>
                  <a:srgbClr val="0062AC"/>
                </a:solidFill>
              </a:rPr>
              <a:t>Risk and Resilience Assessments </a:t>
            </a:r>
          </a:p>
          <a:p>
            <a:pPr>
              <a:buClr>
                <a:schemeClr val="tx1">
                  <a:lumMod val="65000"/>
                  <a:lumOff val="35000"/>
                </a:schemeClr>
              </a:buClr>
              <a:buFont typeface="Wingdings" panose="05000000000000000000" pitchFamily="2" charset="2"/>
              <a:buChar char="§"/>
            </a:pPr>
            <a:r>
              <a:rPr lang="en-US" sz="2000" dirty="0"/>
              <a:t>Section 3: </a:t>
            </a:r>
            <a:r>
              <a:rPr lang="en-US" sz="2000" u="sng" dirty="0">
                <a:solidFill>
                  <a:srgbClr val="0062AC"/>
                </a:solidFill>
              </a:rPr>
              <a:t>Emergency Response Plan Guidance and Template</a:t>
            </a:r>
            <a:r>
              <a:rPr lang="en-US" sz="2000" dirty="0"/>
              <a:t> </a:t>
            </a:r>
          </a:p>
          <a:p>
            <a:pPr>
              <a:buClr>
                <a:schemeClr val="tx1">
                  <a:lumMod val="65000"/>
                  <a:lumOff val="35000"/>
                </a:schemeClr>
              </a:buClr>
              <a:buFont typeface="Wingdings" panose="05000000000000000000" pitchFamily="2" charset="2"/>
              <a:buChar char="§"/>
            </a:pPr>
            <a:r>
              <a:rPr lang="en-US" sz="2000" dirty="0"/>
              <a:t>Section 4: </a:t>
            </a:r>
            <a:r>
              <a:rPr lang="en-US" sz="2000" u="sng" dirty="0">
                <a:solidFill>
                  <a:srgbClr val="0062AC"/>
                </a:solidFill>
              </a:rPr>
              <a:t>Certification Process </a:t>
            </a:r>
          </a:p>
          <a:p>
            <a:pPr>
              <a:buClr>
                <a:schemeClr val="tx1">
                  <a:lumMod val="65000"/>
                  <a:lumOff val="35000"/>
                </a:schemeClr>
              </a:buClr>
              <a:buFont typeface="Wingdings" panose="05000000000000000000" pitchFamily="2" charset="2"/>
              <a:buChar char="§"/>
            </a:pPr>
            <a:r>
              <a:rPr lang="en-US" sz="2000" u="sng" dirty="0">
                <a:solidFill>
                  <a:srgbClr val="0062AC"/>
                </a:solidFill>
              </a:rPr>
              <a:t>Q &amp; A AWIA Section 2013 Requirements </a:t>
            </a:r>
          </a:p>
          <a:p>
            <a:pPr>
              <a:buClr>
                <a:schemeClr val="tx1">
                  <a:lumMod val="65000"/>
                  <a:lumOff val="35000"/>
                </a:schemeClr>
              </a:buClr>
              <a:buFont typeface="Wingdings" panose="05000000000000000000" pitchFamily="2" charset="2"/>
              <a:buChar char="§"/>
            </a:pPr>
            <a:r>
              <a:rPr lang="en-US" sz="2000" dirty="0"/>
              <a:t>Section 5: </a:t>
            </a:r>
            <a:r>
              <a:rPr lang="en-US" sz="2000" u="sng" dirty="0">
                <a:solidFill>
                  <a:srgbClr val="0062AC"/>
                </a:solidFill>
              </a:rPr>
              <a:t>AWIA Section 2018 </a:t>
            </a:r>
          </a:p>
        </p:txBody>
      </p:sp>
      <p:sp>
        <p:nvSpPr>
          <p:cNvPr id="4" name="Slide Number Placeholder 3">
            <a:extLst>
              <a:ext uri="{FF2B5EF4-FFF2-40B4-BE49-F238E27FC236}">
                <a16:creationId xmlns:a16="http://schemas.microsoft.com/office/drawing/2014/main" id="{75D256EC-BDF9-4022-B901-0B8D1733CE59}"/>
              </a:ext>
            </a:extLst>
          </p:cNvPr>
          <p:cNvSpPr>
            <a:spLocks noGrp="1"/>
          </p:cNvSpPr>
          <p:nvPr>
            <p:ph type="sldNum" sz="quarter" idx="12"/>
          </p:nvPr>
        </p:nvSpPr>
        <p:spPr/>
        <p:txBody>
          <a:bodyPr/>
          <a:lstStyle/>
          <a:p>
            <a:fld id="{D57F1E4F-1CFF-5643-939E-217C01CDF565}" type="slidenum">
              <a:rPr lang="en-US" smtClean="0"/>
              <a:pPr/>
              <a:t>4</a:t>
            </a:fld>
            <a:endParaRPr lang="en-US" dirty="0"/>
          </a:p>
        </p:txBody>
      </p:sp>
      <p:cxnSp>
        <p:nvCxnSpPr>
          <p:cNvPr id="5" name="Straight Connector 4">
            <a:extLst>
              <a:ext uri="{FF2B5EF4-FFF2-40B4-BE49-F238E27FC236}">
                <a16:creationId xmlns:a16="http://schemas.microsoft.com/office/drawing/2014/main" id="{581F7044-C90E-421C-A54F-D96D6E7EBE7E}"/>
              </a:ext>
            </a:extLst>
          </p:cNvPr>
          <p:cNvCxnSpPr>
            <a:cxnSpLocks/>
          </p:cNvCxnSpPr>
          <p:nvPr/>
        </p:nvCxnSpPr>
        <p:spPr>
          <a:xfrm>
            <a:off x="0" y="1246124"/>
            <a:ext cx="3962400"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97109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2487-EA93-4241-94E8-133909499C06}"/>
              </a:ext>
            </a:extLst>
          </p:cNvPr>
          <p:cNvSpPr>
            <a:spLocks noGrp="1"/>
          </p:cNvSpPr>
          <p:nvPr>
            <p:ph type="title"/>
          </p:nvPr>
        </p:nvSpPr>
        <p:spPr/>
        <p:txBody>
          <a:bodyPr/>
          <a:lstStyle/>
          <a:p>
            <a:r>
              <a:rPr lang="en-US" dirty="0"/>
              <a:t>STEP 1: Start Analysis</a:t>
            </a:r>
          </a:p>
        </p:txBody>
      </p:sp>
      <p:sp>
        <p:nvSpPr>
          <p:cNvPr id="4" name="Content Placeholder 3">
            <a:extLst>
              <a:ext uri="{FF2B5EF4-FFF2-40B4-BE49-F238E27FC236}">
                <a16:creationId xmlns:a16="http://schemas.microsoft.com/office/drawing/2014/main" id="{C44E9FBF-F164-4CEA-947C-77BAB7C79120}"/>
              </a:ext>
            </a:extLst>
          </p:cNvPr>
          <p:cNvSpPr>
            <a:spLocks noGrp="1"/>
          </p:cNvSpPr>
          <p:nvPr>
            <p:ph sz="half" idx="1"/>
          </p:nvPr>
        </p:nvSpPr>
        <p:spPr/>
        <p:txBody>
          <a:bodyPr/>
          <a:lstStyle/>
          <a:p>
            <a:r>
              <a:rPr lang="en-US" dirty="0"/>
              <a:t>Select drinking water utility (for those complying with AWIA Section 2013)</a:t>
            </a:r>
          </a:p>
          <a:p>
            <a:r>
              <a:rPr lang="en-US" dirty="0"/>
              <a:t>Enter key information about your utility:</a:t>
            </a:r>
          </a:p>
          <a:p>
            <a:pPr lvl="1"/>
            <a:r>
              <a:rPr lang="en-US" dirty="0"/>
              <a:t>Name</a:t>
            </a:r>
          </a:p>
          <a:p>
            <a:pPr lvl="1"/>
            <a:r>
              <a:rPr lang="en-US" dirty="0"/>
              <a:t>Location</a:t>
            </a:r>
          </a:p>
          <a:p>
            <a:pPr lvl="1"/>
            <a:r>
              <a:rPr lang="en-US" dirty="0"/>
              <a:t>Average daily water service (MGD)</a:t>
            </a:r>
          </a:p>
          <a:p>
            <a:pPr lvl="1"/>
            <a:r>
              <a:rPr lang="en-US" dirty="0"/>
              <a:t>Average water rate ($/1,000 Gallons) – Default rate is $4.00</a:t>
            </a:r>
          </a:p>
          <a:p>
            <a:pPr marL="457200" lvl="1" indent="0">
              <a:buNone/>
            </a:pPr>
            <a:endParaRPr lang="en-US" dirty="0"/>
          </a:p>
          <a:p>
            <a:endParaRPr lang="en-US" dirty="0"/>
          </a:p>
        </p:txBody>
      </p:sp>
      <p:cxnSp>
        <p:nvCxnSpPr>
          <p:cNvPr id="5" name="Straight Connector 4">
            <a:extLst>
              <a:ext uri="{FF2B5EF4-FFF2-40B4-BE49-F238E27FC236}">
                <a16:creationId xmlns:a16="http://schemas.microsoft.com/office/drawing/2014/main" id="{976A3B8E-609E-4BDC-86F4-E0FAAF87727E}"/>
              </a:ext>
            </a:extLst>
          </p:cNvPr>
          <p:cNvCxnSpPr>
            <a:cxnSpLocks/>
          </p:cNvCxnSpPr>
          <p:nvPr/>
        </p:nvCxnSpPr>
        <p:spPr>
          <a:xfrm>
            <a:off x="0" y="1246124"/>
            <a:ext cx="5101389"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A6981A43-FD07-40F4-98A1-B919C00813FC}"/>
              </a:ext>
            </a:extLst>
          </p:cNvPr>
          <p:cNvGrpSpPr/>
          <p:nvPr/>
        </p:nvGrpSpPr>
        <p:grpSpPr>
          <a:xfrm>
            <a:off x="3481137" y="4094746"/>
            <a:ext cx="1489516" cy="1272949"/>
            <a:chOff x="3481137" y="4094746"/>
            <a:chExt cx="1489516" cy="1272949"/>
          </a:xfrm>
        </p:grpSpPr>
        <p:pic>
          <p:nvPicPr>
            <p:cNvPr id="7" name="Graphic 6" descr="Browser window">
              <a:extLst>
                <a:ext uri="{FF2B5EF4-FFF2-40B4-BE49-F238E27FC236}">
                  <a16:creationId xmlns:a16="http://schemas.microsoft.com/office/drawing/2014/main" id="{98D7B7AC-803F-4F44-907D-995BC4C287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81137" y="4094746"/>
              <a:ext cx="1243263" cy="1243263"/>
            </a:xfrm>
            <a:prstGeom prst="rect">
              <a:avLst/>
            </a:prstGeom>
          </p:spPr>
        </p:pic>
        <p:pic>
          <p:nvPicPr>
            <p:cNvPr id="9" name="Graphic 8" descr="Cursor">
              <a:extLst>
                <a:ext uri="{FF2B5EF4-FFF2-40B4-BE49-F238E27FC236}">
                  <a16:creationId xmlns:a16="http://schemas.microsoft.com/office/drawing/2014/main" id="{866AC0DF-7E04-4DA7-8C79-57423CD1C7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56253" y="4453295"/>
              <a:ext cx="914400" cy="914400"/>
            </a:xfrm>
            <a:prstGeom prst="rect">
              <a:avLst/>
            </a:prstGeom>
          </p:spPr>
        </p:pic>
      </p:grpSp>
    </p:spTree>
    <p:extLst>
      <p:ext uri="{BB962C8B-B14F-4D97-AF65-F5344CB8AC3E}">
        <p14:creationId xmlns:p14="http://schemas.microsoft.com/office/powerpoint/2010/main" val="6802789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10;&#10;Description automatically generated">
            <a:extLst>
              <a:ext uri="{FF2B5EF4-FFF2-40B4-BE49-F238E27FC236}">
                <a16:creationId xmlns:a16="http://schemas.microsoft.com/office/drawing/2014/main" id="{7A5BC7C3-81AC-4AAB-BA6D-9F80F9F316D5}"/>
              </a:ext>
            </a:extLst>
          </p:cNvPr>
          <p:cNvPicPr>
            <a:picLocks noChangeAspect="1"/>
          </p:cNvPicPr>
          <p:nvPr/>
        </p:nvPicPr>
        <p:blipFill rotWithShape="1">
          <a:blip r:embed="rId3"/>
          <a:srcRect r="13920" b="1"/>
          <a:stretch/>
        </p:blipFill>
        <p:spPr>
          <a:xfrm>
            <a:off x="568452" y="571500"/>
            <a:ext cx="11055096" cy="5715000"/>
          </a:xfrm>
          <a:prstGeom prst="rect">
            <a:avLst/>
          </a:prstGeom>
        </p:spPr>
      </p:pic>
      <p:sp>
        <p:nvSpPr>
          <p:cNvPr id="2" name="Slide Number Placeholder 1">
            <a:extLst>
              <a:ext uri="{FF2B5EF4-FFF2-40B4-BE49-F238E27FC236}">
                <a16:creationId xmlns:a16="http://schemas.microsoft.com/office/drawing/2014/main" id="{E488D2F6-21D2-40D2-AA98-6661B581A5B0}"/>
              </a:ext>
            </a:extLst>
          </p:cNvPr>
          <p:cNvSpPr>
            <a:spLocks noGrp="1"/>
          </p:cNvSpPr>
          <p:nvPr>
            <p:ph type="sldNum" sz="quarter" idx="12"/>
          </p:nvPr>
        </p:nvSpPr>
        <p:spPr>
          <a:xfrm>
            <a:off x="10860438" y="6420107"/>
            <a:ext cx="683339" cy="365125"/>
          </a:xfrm>
        </p:spPr>
        <p:txBody>
          <a:bodyPr>
            <a:normAutofit/>
          </a:bodyPr>
          <a:lstStyle/>
          <a:p>
            <a:pPr>
              <a:spcAft>
                <a:spcPts val="600"/>
              </a:spcAft>
            </a:pPr>
            <a:fld id="{D57F1E4F-1CFF-5643-939E-217C01CDF565}" type="slidenum">
              <a:rPr lang="en-US">
                <a:solidFill>
                  <a:srgbClr val="FFFFFF"/>
                </a:solidFill>
              </a:rPr>
              <a:pPr>
                <a:spcAft>
                  <a:spcPts val="600"/>
                </a:spcAft>
              </a:pPr>
              <a:t>41</a:t>
            </a:fld>
            <a:endParaRPr lang="en-US">
              <a:solidFill>
                <a:srgbClr val="FFFFFF"/>
              </a:solidFill>
            </a:endParaRPr>
          </a:p>
        </p:txBody>
      </p:sp>
    </p:spTree>
    <p:extLst>
      <p:ext uri="{BB962C8B-B14F-4D97-AF65-F5344CB8AC3E}">
        <p14:creationId xmlns:p14="http://schemas.microsoft.com/office/powerpoint/2010/main" val="35659348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4E1F4-E02E-4D72-BC89-AA4D10626070}"/>
              </a:ext>
            </a:extLst>
          </p:cNvPr>
          <p:cNvSpPr>
            <a:spLocks noGrp="1"/>
          </p:cNvSpPr>
          <p:nvPr>
            <p:ph type="title"/>
          </p:nvPr>
        </p:nvSpPr>
        <p:spPr/>
        <p:txBody>
          <a:bodyPr/>
          <a:lstStyle/>
          <a:p>
            <a:r>
              <a:rPr lang="en-US" dirty="0"/>
              <a:t>STEP 2: Utility Resilience Index</a:t>
            </a:r>
          </a:p>
        </p:txBody>
      </p:sp>
      <p:sp>
        <p:nvSpPr>
          <p:cNvPr id="3" name="Content Placeholder 2">
            <a:extLst>
              <a:ext uri="{FF2B5EF4-FFF2-40B4-BE49-F238E27FC236}">
                <a16:creationId xmlns:a16="http://schemas.microsoft.com/office/drawing/2014/main" id="{E0710FA7-7F33-4CD1-8A0C-5F20E912BB9C}"/>
              </a:ext>
            </a:extLst>
          </p:cNvPr>
          <p:cNvSpPr>
            <a:spLocks noGrp="1"/>
          </p:cNvSpPr>
          <p:nvPr>
            <p:ph sz="half" idx="1"/>
          </p:nvPr>
        </p:nvSpPr>
        <p:spPr/>
        <p:txBody>
          <a:bodyPr/>
          <a:lstStyle/>
          <a:p>
            <a:r>
              <a:rPr lang="en-US" dirty="0"/>
              <a:t>Utility Resiliency Index (URI) is a risk management tool that can assess a utility's capability to respond to and recover from an incident that impacts critical operations. </a:t>
            </a:r>
          </a:p>
          <a:p>
            <a:r>
              <a:rPr lang="en-US" dirty="0"/>
              <a:t>Utility will select statements that best match the utility’s current capabilities with respect to 12 indicators.</a:t>
            </a:r>
          </a:p>
          <a:p>
            <a:r>
              <a:rPr lang="en-US" dirty="0"/>
              <a:t>VSAT will calculate an overall value for the URI and include them in the risk and resilience assessment report. </a:t>
            </a:r>
          </a:p>
          <a:p>
            <a:r>
              <a:rPr lang="en-US" dirty="0"/>
              <a:t>The URI can be used when developing the overall risk management plan.</a:t>
            </a:r>
          </a:p>
          <a:p>
            <a:pPr lvl="1"/>
            <a:endParaRPr lang="en-US" dirty="0"/>
          </a:p>
          <a:p>
            <a:endParaRPr lang="en-US" dirty="0"/>
          </a:p>
        </p:txBody>
      </p:sp>
      <p:cxnSp>
        <p:nvCxnSpPr>
          <p:cNvPr id="4" name="Straight Connector 3">
            <a:extLst>
              <a:ext uri="{FF2B5EF4-FFF2-40B4-BE49-F238E27FC236}">
                <a16:creationId xmlns:a16="http://schemas.microsoft.com/office/drawing/2014/main" id="{A4305EBF-B42D-4F06-81E0-8B61C21F0FCA}"/>
              </a:ext>
            </a:extLst>
          </p:cNvPr>
          <p:cNvCxnSpPr>
            <a:cxnSpLocks/>
          </p:cNvCxnSpPr>
          <p:nvPr/>
        </p:nvCxnSpPr>
        <p:spPr>
          <a:xfrm>
            <a:off x="0" y="1246124"/>
            <a:ext cx="6994358"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7" name="Graphic 6" descr="Calculator">
            <a:extLst>
              <a:ext uri="{FF2B5EF4-FFF2-40B4-BE49-F238E27FC236}">
                <a16:creationId xmlns:a16="http://schemas.microsoft.com/office/drawing/2014/main" id="{FD0C3DDB-8776-466C-BD9A-C84B49B674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09649">
            <a:off x="3441330" y="4477281"/>
            <a:ext cx="1112813" cy="1112813"/>
          </a:xfrm>
          <a:prstGeom prst="rect">
            <a:avLst/>
          </a:prstGeom>
        </p:spPr>
      </p:pic>
    </p:spTree>
    <p:extLst>
      <p:ext uri="{BB962C8B-B14F-4D97-AF65-F5344CB8AC3E}">
        <p14:creationId xmlns:p14="http://schemas.microsoft.com/office/powerpoint/2010/main" val="17273543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61C97-BE7E-4AFE-8D7C-9445CDACA9B1}"/>
              </a:ext>
            </a:extLst>
          </p:cNvPr>
          <p:cNvSpPr>
            <a:spLocks noGrp="1"/>
          </p:cNvSpPr>
          <p:nvPr>
            <p:ph type="title"/>
          </p:nvPr>
        </p:nvSpPr>
        <p:spPr/>
        <p:txBody>
          <a:bodyPr/>
          <a:lstStyle/>
          <a:p>
            <a:r>
              <a:rPr lang="en-US" dirty="0"/>
              <a:t>Utility Resilience Index Components </a:t>
            </a:r>
          </a:p>
        </p:txBody>
      </p:sp>
      <p:sp>
        <p:nvSpPr>
          <p:cNvPr id="3" name="Content Placeholder 2">
            <a:extLst>
              <a:ext uri="{FF2B5EF4-FFF2-40B4-BE49-F238E27FC236}">
                <a16:creationId xmlns:a16="http://schemas.microsoft.com/office/drawing/2014/main" id="{78872100-848B-4FD5-9116-B97ABA5EC5EB}"/>
              </a:ext>
            </a:extLst>
          </p:cNvPr>
          <p:cNvSpPr>
            <a:spLocks noGrp="1"/>
          </p:cNvSpPr>
          <p:nvPr>
            <p:ph sz="half" idx="1"/>
          </p:nvPr>
        </p:nvSpPr>
        <p:spPr>
          <a:xfrm>
            <a:off x="3017520" y="1664330"/>
            <a:ext cx="8354673" cy="3880772"/>
          </a:xfrm>
        </p:spPr>
        <p:txBody>
          <a:bodyPr/>
          <a:lstStyle/>
          <a:p>
            <a:r>
              <a:rPr lang="en-US" dirty="0"/>
              <a:t>Emergency Response Plan – Does your utility have a plan for immediate response to all types of incidents and have you trained on it?</a:t>
            </a:r>
          </a:p>
          <a:p>
            <a:r>
              <a:rPr lang="en-US" dirty="0"/>
              <a:t>National Incident Management Systems (NIMS) Compliance – What level of NIMS training does your utility have in order to better integrate into the local, state and national level response?</a:t>
            </a:r>
          </a:p>
          <a:p>
            <a:r>
              <a:rPr lang="en-US" dirty="0"/>
              <a:t>Mutual Aid and Assistance – Does your utility participate in a Mutual Aid and Assistance agreement such as WARN to assist in receiving or providing rapid response between water utilities?</a:t>
            </a:r>
          </a:p>
          <a:p>
            <a:r>
              <a:rPr lang="en-US" dirty="0"/>
              <a:t>Emergency Power for Critical Operations – What length of time is your utility prepared to support back-up power for critical operations and assets (72 hours is optimal)?</a:t>
            </a:r>
          </a:p>
          <a:p>
            <a:pPr marL="0" indent="0">
              <a:buNone/>
            </a:pPr>
            <a:endParaRPr lang="en-US" dirty="0"/>
          </a:p>
          <a:p>
            <a:endParaRPr lang="en-US" dirty="0"/>
          </a:p>
        </p:txBody>
      </p:sp>
      <p:cxnSp>
        <p:nvCxnSpPr>
          <p:cNvPr id="4" name="Straight Connector 3">
            <a:extLst>
              <a:ext uri="{FF2B5EF4-FFF2-40B4-BE49-F238E27FC236}">
                <a16:creationId xmlns:a16="http://schemas.microsoft.com/office/drawing/2014/main" id="{7D332404-5E9A-424D-9D74-6AF384CD4D4F}"/>
              </a:ext>
            </a:extLst>
          </p:cNvPr>
          <p:cNvCxnSpPr>
            <a:cxnSpLocks/>
          </p:cNvCxnSpPr>
          <p:nvPr/>
        </p:nvCxnSpPr>
        <p:spPr>
          <a:xfrm>
            <a:off x="0" y="1246124"/>
            <a:ext cx="6898105"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5119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B2D2B-E2FC-4F36-B8B6-3B514B1E1C48}"/>
              </a:ext>
            </a:extLst>
          </p:cNvPr>
          <p:cNvSpPr>
            <a:spLocks noGrp="1"/>
          </p:cNvSpPr>
          <p:nvPr>
            <p:ph type="title"/>
          </p:nvPr>
        </p:nvSpPr>
        <p:spPr/>
        <p:txBody>
          <a:bodyPr/>
          <a:lstStyle/>
          <a:p>
            <a:r>
              <a:rPr lang="en-US" dirty="0"/>
              <a:t>Utility Resilience Index Components </a:t>
            </a:r>
          </a:p>
        </p:txBody>
      </p:sp>
      <p:sp>
        <p:nvSpPr>
          <p:cNvPr id="3" name="Content Placeholder 2">
            <a:extLst>
              <a:ext uri="{FF2B5EF4-FFF2-40B4-BE49-F238E27FC236}">
                <a16:creationId xmlns:a16="http://schemas.microsoft.com/office/drawing/2014/main" id="{54EA25D9-9447-4F38-A2B6-62D28C16E155}"/>
              </a:ext>
            </a:extLst>
          </p:cNvPr>
          <p:cNvSpPr>
            <a:spLocks noGrp="1"/>
          </p:cNvSpPr>
          <p:nvPr>
            <p:ph sz="half" idx="1"/>
          </p:nvPr>
        </p:nvSpPr>
        <p:spPr/>
        <p:txBody>
          <a:bodyPr/>
          <a:lstStyle/>
          <a:p>
            <a:r>
              <a:rPr lang="en-US" dirty="0"/>
              <a:t>Minimum Daily Demand/Treatment (MDDT) – How long can your storage capacity meet minimum daily demand or treatment when the production or treatment plant is non-functional?</a:t>
            </a:r>
          </a:p>
          <a:p>
            <a:r>
              <a:rPr lang="en-US" dirty="0"/>
              <a:t>Critical Parts and Equipment – What is the lead time for repair, replacement or recovery for operationally critical parts or equipment?</a:t>
            </a:r>
          </a:p>
          <a:p>
            <a:r>
              <a:rPr lang="en-US" dirty="0"/>
              <a:t>Critical Staff Resilience (CSR) – What percentage of your staff is cross-trained in critical operations and maintenance positions as backup if necessary?</a:t>
            </a:r>
          </a:p>
          <a:p>
            <a:r>
              <a:rPr lang="en-US" dirty="0"/>
              <a:t>Business Continuity Plan – Does your utility have a business continuity plan to assist your utility in mitigating the impacts of an incident on your financial and other portions of your organization?</a:t>
            </a:r>
          </a:p>
          <a:p>
            <a:pPr marL="0" indent="0">
              <a:buNone/>
            </a:pPr>
            <a:endParaRPr lang="en-US" dirty="0"/>
          </a:p>
          <a:p>
            <a:endParaRPr lang="en-US" dirty="0"/>
          </a:p>
        </p:txBody>
      </p:sp>
      <p:cxnSp>
        <p:nvCxnSpPr>
          <p:cNvPr id="4" name="Straight Connector 3">
            <a:extLst>
              <a:ext uri="{FF2B5EF4-FFF2-40B4-BE49-F238E27FC236}">
                <a16:creationId xmlns:a16="http://schemas.microsoft.com/office/drawing/2014/main" id="{5BEA188F-66AF-44F1-82F3-E15FFFC67C79}"/>
              </a:ext>
            </a:extLst>
          </p:cNvPr>
          <p:cNvCxnSpPr>
            <a:cxnSpLocks/>
          </p:cNvCxnSpPr>
          <p:nvPr/>
        </p:nvCxnSpPr>
        <p:spPr>
          <a:xfrm>
            <a:off x="0" y="1246124"/>
            <a:ext cx="6898105"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48808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6667B-AC4A-4744-A398-ED9BC4A8FEF1}"/>
              </a:ext>
            </a:extLst>
          </p:cNvPr>
          <p:cNvSpPr>
            <a:spLocks noGrp="1"/>
          </p:cNvSpPr>
          <p:nvPr>
            <p:ph type="title"/>
          </p:nvPr>
        </p:nvSpPr>
        <p:spPr/>
        <p:txBody>
          <a:bodyPr/>
          <a:lstStyle/>
          <a:p>
            <a:r>
              <a:rPr lang="en-US" dirty="0"/>
              <a:t>Utility Resilience Index Components </a:t>
            </a:r>
          </a:p>
        </p:txBody>
      </p:sp>
      <p:sp>
        <p:nvSpPr>
          <p:cNvPr id="3" name="Content Placeholder 2">
            <a:extLst>
              <a:ext uri="{FF2B5EF4-FFF2-40B4-BE49-F238E27FC236}">
                <a16:creationId xmlns:a16="http://schemas.microsoft.com/office/drawing/2014/main" id="{C6C37AA2-5820-4775-9EB7-DBF83B919656}"/>
              </a:ext>
            </a:extLst>
          </p:cNvPr>
          <p:cNvSpPr>
            <a:spLocks noGrp="1"/>
          </p:cNvSpPr>
          <p:nvPr>
            <p:ph sz="half" idx="1"/>
          </p:nvPr>
        </p:nvSpPr>
        <p:spPr/>
        <p:txBody>
          <a:bodyPr/>
          <a:lstStyle/>
          <a:p>
            <a:r>
              <a:rPr lang="en-US" dirty="0"/>
              <a:t>Utility Bond Rating – What is your Utility Bond Rating? How are you rated in terms of your ability and willingness to satisfy financial obligations?</a:t>
            </a:r>
          </a:p>
          <a:p>
            <a:r>
              <a:rPr lang="en-US" dirty="0"/>
              <a:t>Government Accounting Standards Board Assessment – What portion of your utility has been evaluated to provide an indication of the commitment to proper asset management?</a:t>
            </a:r>
          </a:p>
          <a:p>
            <a:r>
              <a:rPr lang="en-US" dirty="0"/>
              <a:t>Unemployment – What is the unemployment rate compared with the national average in your service area to determine the socioeconomic health of the community?</a:t>
            </a:r>
          </a:p>
          <a:p>
            <a:r>
              <a:rPr lang="en-US" dirty="0"/>
              <a:t>Median Household Income – What is the median household income in your service area compared with the state and how might that impact the financial stability of the utility if affected by a significant incident?</a:t>
            </a:r>
          </a:p>
          <a:p>
            <a:pPr marL="0" indent="0">
              <a:buNone/>
            </a:pPr>
            <a:endParaRPr lang="en-US" dirty="0"/>
          </a:p>
          <a:p>
            <a:endParaRPr lang="en-US" dirty="0"/>
          </a:p>
        </p:txBody>
      </p:sp>
      <p:cxnSp>
        <p:nvCxnSpPr>
          <p:cNvPr id="4" name="Straight Connector 3">
            <a:extLst>
              <a:ext uri="{FF2B5EF4-FFF2-40B4-BE49-F238E27FC236}">
                <a16:creationId xmlns:a16="http://schemas.microsoft.com/office/drawing/2014/main" id="{3B59E59C-D4B8-4B53-A2C2-3F54E54FDAA8}"/>
              </a:ext>
            </a:extLst>
          </p:cNvPr>
          <p:cNvCxnSpPr>
            <a:cxnSpLocks/>
          </p:cNvCxnSpPr>
          <p:nvPr/>
        </p:nvCxnSpPr>
        <p:spPr>
          <a:xfrm>
            <a:off x="0" y="1246124"/>
            <a:ext cx="6898105"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1608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10;&#10;Description automatically generated">
            <a:extLst>
              <a:ext uri="{FF2B5EF4-FFF2-40B4-BE49-F238E27FC236}">
                <a16:creationId xmlns:a16="http://schemas.microsoft.com/office/drawing/2014/main" id="{73BBB50A-75D3-4336-90FF-C6000818449E}"/>
              </a:ext>
            </a:extLst>
          </p:cNvPr>
          <p:cNvPicPr>
            <a:picLocks noChangeAspect="1"/>
          </p:cNvPicPr>
          <p:nvPr/>
        </p:nvPicPr>
        <p:blipFill rotWithShape="1">
          <a:blip r:embed="rId3"/>
          <a:srcRect l="1839" r="12081" b="1"/>
          <a:stretch/>
        </p:blipFill>
        <p:spPr>
          <a:xfrm>
            <a:off x="568452" y="571500"/>
            <a:ext cx="11055096" cy="5715000"/>
          </a:xfrm>
          <a:prstGeom prst="rect">
            <a:avLst/>
          </a:prstGeom>
        </p:spPr>
      </p:pic>
      <p:sp>
        <p:nvSpPr>
          <p:cNvPr id="2" name="Slide Number Placeholder 1">
            <a:extLst>
              <a:ext uri="{FF2B5EF4-FFF2-40B4-BE49-F238E27FC236}">
                <a16:creationId xmlns:a16="http://schemas.microsoft.com/office/drawing/2014/main" id="{0761F75F-5E05-40E0-BC70-7771BF740709}"/>
              </a:ext>
            </a:extLst>
          </p:cNvPr>
          <p:cNvSpPr>
            <a:spLocks noGrp="1"/>
          </p:cNvSpPr>
          <p:nvPr>
            <p:ph type="sldNum" sz="quarter" idx="12"/>
          </p:nvPr>
        </p:nvSpPr>
        <p:spPr>
          <a:xfrm>
            <a:off x="10860438" y="6420107"/>
            <a:ext cx="683339" cy="365125"/>
          </a:xfrm>
        </p:spPr>
        <p:txBody>
          <a:bodyPr>
            <a:normAutofit/>
          </a:bodyPr>
          <a:lstStyle/>
          <a:p>
            <a:pPr>
              <a:spcAft>
                <a:spcPts val="600"/>
              </a:spcAft>
            </a:pPr>
            <a:fld id="{D57F1E4F-1CFF-5643-939E-217C01CDF565}" type="slidenum">
              <a:rPr lang="en-US">
                <a:solidFill>
                  <a:srgbClr val="FFFFFF"/>
                </a:solidFill>
              </a:rPr>
              <a:pPr>
                <a:spcAft>
                  <a:spcPts val="600"/>
                </a:spcAft>
              </a:pPr>
              <a:t>46</a:t>
            </a:fld>
            <a:endParaRPr lang="en-US">
              <a:solidFill>
                <a:srgbClr val="FFFFFF"/>
              </a:solidFill>
            </a:endParaRPr>
          </a:p>
        </p:txBody>
      </p:sp>
    </p:spTree>
    <p:extLst>
      <p:ext uri="{BB962C8B-B14F-4D97-AF65-F5344CB8AC3E}">
        <p14:creationId xmlns:p14="http://schemas.microsoft.com/office/powerpoint/2010/main" val="1417040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4DC1E-E034-4880-95EE-BA1F6F8CF029}"/>
              </a:ext>
            </a:extLst>
          </p:cNvPr>
          <p:cNvSpPr>
            <a:spLocks noGrp="1"/>
          </p:cNvSpPr>
          <p:nvPr>
            <p:ph type="title"/>
          </p:nvPr>
        </p:nvSpPr>
        <p:spPr/>
        <p:txBody>
          <a:bodyPr/>
          <a:lstStyle/>
          <a:p>
            <a:r>
              <a:rPr lang="en-US" dirty="0"/>
              <a:t>STEP 3: Qualitative Risk Assessment</a:t>
            </a:r>
          </a:p>
        </p:txBody>
      </p:sp>
      <p:sp>
        <p:nvSpPr>
          <p:cNvPr id="3" name="Content Placeholder 2">
            <a:extLst>
              <a:ext uri="{FF2B5EF4-FFF2-40B4-BE49-F238E27FC236}">
                <a16:creationId xmlns:a16="http://schemas.microsoft.com/office/drawing/2014/main" id="{CF40C0EB-42B6-4461-9FAC-F27B832CE525}"/>
              </a:ext>
            </a:extLst>
          </p:cNvPr>
          <p:cNvSpPr>
            <a:spLocks noGrp="1"/>
          </p:cNvSpPr>
          <p:nvPr>
            <p:ph sz="half" idx="1"/>
          </p:nvPr>
        </p:nvSpPr>
        <p:spPr/>
        <p:txBody>
          <a:bodyPr/>
          <a:lstStyle/>
          <a:p>
            <a:r>
              <a:rPr lang="en-US" dirty="0"/>
              <a:t>Add in the assets that your utility owns and identify the threat type that you want to assess; These should be determined based on the information received from the Baseline Information on Malevolent Acts Relevant to CWSs.</a:t>
            </a:r>
          </a:p>
          <a:p>
            <a:pPr lvl="1"/>
            <a:r>
              <a:rPr lang="en-US" b="1" dirty="0"/>
              <a:t>Malevolent Act - </a:t>
            </a:r>
            <a:r>
              <a:rPr lang="en-US" dirty="0"/>
              <a:t>Malevolent acts are intentional acts carried out against the CWS. Perpetrators may be an individual, group or state, and attacks may be motivated by theft, terrorism, vandalism, or other objectives. A CWS should consider potential impacts of the following types of malevolent acts on their critical operations in each asset category: Assault on Utility, contamination of Finished Water, Theft or Diversion, Cyber Attack, Sabotage, Contamination of Source Water.</a:t>
            </a:r>
          </a:p>
          <a:p>
            <a:pPr lvl="1"/>
            <a:r>
              <a:rPr lang="en-US" b="1" dirty="0"/>
              <a:t>Natural Hazard - </a:t>
            </a:r>
            <a:r>
              <a:rPr lang="en-US" dirty="0"/>
              <a:t>Natural hazards refer to climatic, geologic, or other natural phenomena. A CWS should consider potential impacts of the following types of natural hazards on their critical operations in each asset category: Earthquake, Flood, Hurricane, Ice storm, Tornado, Wildfire.</a:t>
            </a:r>
          </a:p>
          <a:p>
            <a:endParaRPr lang="en-US" dirty="0"/>
          </a:p>
        </p:txBody>
      </p:sp>
      <p:cxnSp>
        <p:nvCxnSpPr>
          <p:cNvPr id="4" name="Straight Connector 3">
            <a:extLst>
              <a:ext uri="{FF2B5EF4-FFF2-40B4-BE49-F238E27FC236}">
                <a16:creationId xmlns:a16="http://schemas.microsoft.com/office/drawing/2014/main" id="{575C384D-7574-40AB-A9AD-7FFC2DF70047}"/>
              </a:ext>
            </a:extLst>
          </p:cNvPr>
          <p:cNvCxnSpPr>
            <a:cxnSpLocks/>
          </p:cNvCxnSpPr>
          <p:nvPr/>
        </p:nvCxnSpPr>
        <p:spPr>
          <a:xfrm>
            <a:off x="0" y="1246124"/>
            <a:ext cx="8181474"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6038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10;&#10;Description automatically generated">
            <a:extLst>
              <a:ext uri="{FF2B5EF4-FFF2-40B4-BE49-F238E27FC236}">
                <a16:creationId xmlns:a16="http://schemas.microsoft.com/office/drawing/2014/main" id="{8E0D0D4D-28D8-4018-B435-C62BBECDB580}"/>
              </a:ext>
            </a:extLst>
          </p:cNvPr>
          <p:cNvPicPr>
            <a:picLocks noChangeAspect="1"/>
          </p:cNvPicPr>
          <p:nvPr/>
        </p:nvPicPr>
        <p:blipFill rotWithShape="1">
          <a:blip r:embed="rId3"/>
          <a:srcRect r="11985"/>
          <a:stretch/>
        </p:blipFill>
        <p:spPr>
          <a:xfrm>
            <a:off x="568452" y="571500"/>
            <a:ext cx="11055096" cy="5715000"/>
          </a:xfrm>
          <a:prstGeom prst="rect">
            <a:avLst/>
          </a:prstGeom>
        </p:spPr>
      </p:pic>
      <p:sp>
        <p:nvSpPr>
          <p:cNvPr id="2" name="Slide Number Placeholder 1">
            <a:extLst>
              <a:ext uri="{FF2B5EF4-FFF2-40B4-BE49-F238E27FC236}">
                <a16:creationId xmlns:a16="http://schemas.microsoft.com/office/drawing/2014/main" id="{B84B4B96-AFF4-40D8-977B-9D2EBA1A133C}"/>
              </a:ext>
            </a:extLst>
          </p:cNvPr>
          <p:cNvSpPr>
            <a:spLocks noGrp="1"/>
          </p:cNvSpPr>
          <p:nvPr>
            <p:ph type="sldNum" sz="quarter" idx="12"/>
          </p:nvPr>
        </p:nvSpPr>
        <p:spPr>
          <a:xfrm>
            <a:off x="10860438" y="6420107"/>
            <a:ext cx="683339" cy="365125"/>
          </a:xfrm>
        </p:spPr>
        <p:txBody>
          <a:bodyPr>
            <a:normAutofit/>
          </a:bodyPr>
          <a:lstStyle/>
          <a:p>
            <a:pPr>
              <a:spcAft>
                <a:spcPts val="600"/>
              </a:spcAft>
            </a:pPr>
            <a:fld id="{D57F1E4F-1CFF-5643-939E-217C01CDF565}" type="slidenum">
              <a:rPr lang="en-US">
                <a:solidFill>
                  <a:srgbClr val="FFFFFF"/>
                </a:solidFill>
              </a:rPr>
              <a:pPr>
                <a:spcAft>
                  <a:spcPts val="600"/>
                </a:spcAft>
              </a:pPr>
              <a:t>48</a:t>
            </a:fld>
            <a:endParaRPr lang="en-US">
              <a:solidFill>
                <a:srgbClr val="FFFFFF"/>
              </a:solidFill>
            </a:endParaRPr>
          </a:p>
        </p:txBody>
      </p:sp>
    </p:spTree>
    <p:extLst>
      <p:ext uri="{BB962C8B-B14F-4D97-AF65-F5344CB8AC3E}">
        <p14:creationId xmlns:p14="http://schemas.microsoft.com/office/powerpoint/2010/main" val="20396802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D7193-250E-44CE-BDB3-4B530247F56C}"/>
              </a:ext>
            </a:extLst>
          </p:cNvPr>
          <p:cNvSpPr>
            <a:spLocks noGrp="1"/>
          </p:cNvSpPr>
          <p:nvPr>
            <p:ph type="title"/>
          </p:nvPr>
        </p:nvSpPr>
        <p:spPr/>
        <p:txBody>
          <a:bodyPr/>
          <a:lstStyle/>
          <a:p>
            <a:r>
              <a:rPr lang="en-US" dirty="0"/>
              <a:t>STEP 4: Quantitative Risk Assessment</a:t>
            </a:r>
          </a:p>
        </p:txBody>
      </p:sp>
      <p:sp>
        <p:nvSpPr>
          <p:cNvPr id="3" name="Content Placeholder 2">
            <a:extLst>
              <a:ext uri="{FF2B5EF4-FFF2-40B4-BE49-F238E27FC236}">
                <a16:creationId xmlns:a16="http://schemas.microsoft.com/office/drawing/2014/main" id="{7A7BF241-89CB-4061-BF64-EF858ABDB1A5}"/>
              </a:ext>
            </a:extLst>
          </p:cNvPr>
          <p:cNvSpPr>
            <a:spLocks noGrp="1"/>
          </p:cNvSpPr>
          <p:nvPr>
            <p:ph sz="half" idx="1"/>
          </p:nvPr>
        </p:nvSpPr>
        <p:spPr>
          <a:xfrm>
            <a:off x="3017520" y="1540043"/>
            <a:ext cx="8805512" cy="4186990"/>
          </a:xfrm>
        </p:spPr>
        <p:txBody>
          <a:bodyPr>
            <a:normAutofit fontScale="92500" lnSpcReduction="10000"/>
          </a:bodyPr>
          <a:lstStyle/>
          <a:p>
            <a:pPr fontAlgn="base"/>
            <a:r>
              <a:rPr lang="en-US" sz="1600" dirty="0"/>
              <a:t>Evaluate the estimated financial or health impacts to your facility for each asset/threat pair. </a:t>
            </a:r>
          </a:p>
          <a:p>
            <a:pPr fontAlgn="base"/>
            <a:r>
              <a:rPr lang="en-US" sz="1600" dirty="0"/>
              <a:t>High-risk asset categories are those where a malevolent act or natural hazard presents a high risk to disrupt critical operations or to cause significant public health or economic impacts. Baseline risk assessments can be completed in four steps:</a:t>
            </a:r>
          </a:p>
          <a:p>
            <a:pPr marL="690563" lvl="2" indent="-288925" fontAlgn="base">
              <a:buSzPct val="100000"/>
              <a:buFont typeface="+mj-lt"/>
              <a:buAutoNum type="arabicPeriod"/>
            </a:pPr>
            <a:r>
              <a:rPr lang="en-US" sz="1500" dirty="0"/>
              <a:t>Define a specific asset that is at risk. This could be the asset category itself (e.g., physical barriers), a piece of equipment or a facility (e.g., a storage tank) or an entire system (e.g., a treatment train). </a:t>
            </a:r>
          </a:p>
          <a:p>
            <a:pPr marL="690563" lvl="2" indent="-288925" fontAlgn="base">
              <a:buSzPct val="100000"/>
              <a:buFont typeface="+mj-lt"/>
              <a:buAutoNum type="arabicPeriod"/>
            </a:pPr>
            <a:r>
              <a:rPr lang="en-US" sz="1500" dirty="0"/>
              <a:t>Select at least one specific threat, which may be a malevolent act, natural hazard, or dependency/proximity threat, for each asset you define.</a:t>
            </a:r>
          </a:p>
          <a:p>
            <a:pPr marL="690563" lvl="2" indent="-288925" fontAlgn="base">
              <a:buSzPct val="100000"/>
              <a:buFont typeface="+mj-lt"/>
              <a:buAutoNum type="arabicPeriod"/>
            </a:pPr>
            <a:r>
              <a:rPr lang="en-US" sz="1500" dirty="0"/>
              <a:t>By assigning a specific threat to an asset, you create an asset/threat (A/T) pair. For each A/T pair, you can assess risk. </a:t>
            </a:r>
          </a:p>
          <a:p>
            <a:pPr marL="690563" lvl="2" indent="-288925" fontAlgn="base">
              <a:buSzPct val="100000"/>
              <a:buFont typeface="+mj-lt"/>
              <a:buAutoNum type="arabicPeriod"/>
            </a:pPr>
            <a:r>
              <a:rPr lang="en-US" sz="1500" dirty="0"/>
              <a:t>Once a baseline risk assessment for one A/T pair is complete, you may conduct baseline risk assessments for other A/T pairs. EPA recommends that you complete at least one baseline risk assessment for one A/T pair in each high-risk asset category.</a:t>
            </a:r>
          </a:p>
          <a:p>
            <a:pPr marL="690563" lvl="2" indent="-288925" fontAlgn="base">
              <a:buSzPct val="100000"/>
              <a:buFont typeface="+mj-lt"/>
              <a:buAutoNum type="arabicPeriod"/>
            </a:pPr>
            <a:r>
              <a:rPr lang="en-US" sz="1500" dirty="0"/>
              <a:t>You may choose to skip the countermeasure analysis for some or all high-risk asset categories at this time and go directly to your final report.</a:t>
            </a:r>
          </a:p>
        </p:txBody>
      </p:sp>
      <p:cxnSp>
        <p:nvCxnSpPr>
          <p:cNvPr id="4" name="Straight Connector 3">
            <a:extLst>
              <a:ext uri="{FF2B5EF4-FFF2-40B4-BE49-F238E27FC236}">
                <a16:creationId xmlns:a16="http://schemas.microsoft.com/office/drawing/2014/main" id="{F8048071-E1CF-4FE8-B193-0E76F4D95834}"/>
              </a:ext>
            </a:extLst>
          </p:cNvPr>
          <p:cNvCxnSpPr>
            <a:cxnSpLocks/>
          </p:cNvCxnSpPr>
          <p:nvPr/>
        </p:nvCxnSpPr>
        <p:spPr>
          <a:xfrm>
            <a:off x="0" y="1246124"/>
            <a:ext cx="8502316"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7515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9F1B3-CD23-4494-986E-A6C4C06006E9}"/>
              </a:ext>
            </a:extLst>
          </p:cNvPr>
          <p:cNvSpPr>
            <a:spLocks noGrp="1"/>
          </p:cNvSpPr>
          <p:nvPr>
            <p:ph type="title"/>
          </p:nvPr>
        </p:nvSpPr>
        <p:spPr/>
        <p:txBody>
          <a:bodyPr>
            <a:normAutofit/>
          </a:bodyPr>
          <a:lstStyle/>
          <a:p>
            <a:r>
              <a:rPr lang="en-US" dirty="0">
                <a:solidFill>
                  <a:schemeClr val="bg2">
                    <a:lumMod val="50000"/>
                  </a:schemeClr>
                </a:solidFill>
              </a:rPr>
              <a:t>Training Materials Review</a:t>
            </a:r>
          </a:p>
        </p:txBody>
      </p:sp>
      <p:sp>
        <p:nvSpPr>
          <p:cNvPr id="3" name="Content Placeholder 2">
            <a:extLst>
              <a:ext uri="{FF2B5EF4-FFF2-40B4-BE49-F238E27FC236}">
                <a16:creationId xmlns:a16="http://schemas.microsoft.com/office/drawing/2014/main" id="{1EAFA757-DFF0-4A3B-BCCB-C1B07EA0E106}"/>
              </a:ext>
            </a:extLst>
          </p:cNvPr>
          <p:cNvSpPr>
            <a:spLocks noGrp="1"/>
          </p:cNvSpPr>
          <p:nvPr>
            <p:ph sz="half" idx="1"/>
          </p:nvPr>
        </p:nvSpPr>
        <p:spPr>
          <a:xfrm>
            <a:off x="3017520" y="1664330"/>
            <a:ext cx="8412480" cy="3880772"/>
          </a:xfrm>
        </p:spPr>
        <p:txBody>
          <a:bodyPr vert="horz" lIns="91440" tIns="45720" rIns="91440" bIns="45720" rtlCol="0" anchor="t">
            <a:normAutofit/>
          </a:bodyPr>
          <a:lstStyle/>
          <a:p>
            <a:pPr>
              <a:buClr>
                <a:schemeClr val="tx1">
                  <a:lumMod val="65000"/>
                  <a:lumOff val="35000"/>
                </a:schemeClr>
              </a:buClr>
            </a:pPr>
            <a:r>
              <a:rPr lang="en-US" sz="2000" dirty="0"/>
              <a:t>Poll Everywhere – Smartphone test </a:t>
            </a:r>
          </a:p>
          <a:p>
            <a:pPr>
              <a:buClr>
                <a:schemeClr val="tx1">
                  <a:lumMod val="65000"/>
                  <a:lumOff val="35000"/>
                </a:schemeClr>
              </a:buClr>
            </a:pPr>
            <a:r>
              <a:rPr lang="en-US" sz="2000" dirty="0"/>
              <a:t>Participant Activities</a:t>
            </a:r>
          </a:p>
          <a:p>
            <a:pPr>
              <a:buClr>
                <a:schemeClr val="tx1">
                  <a:lumMod val="65000"/>
                  <a:lumOff val="35000"/>
                </a:schemeClr>
              </a:buClr>
            </a:pPr>
            <a:r>
              <a:rPr lang="en-US" sz="2000" dirty="0"/>
              <a:t>AWIA Section 2013 &amp; 2018 Fact Sheets (web-accessible)</a:t>
            </a:r>
          </a:p>
          <a:p>
            <a:pPr lvl="1">
              <a:buClr>
                <a:schemeClr val="tx1">
                  <a:lumMod val="65000"/>
                  <a:lumOff val="35000"/>
                </a:schemeClr>
              </a:buClr>
            </a:pPr>
            <a:r>
              <a:rPr lang="en-US" sz="1800" dirty="0">
                <a:hlinkClick r:id="rId3"/>
              </a:rPr>
              <a:t>https://www.epa.gov/waterresilience/overview-new-risk-assessment-and-emergency-response-plan-requirements-community</a:t>
            </a:r>
            <a:endParaRPr lang="en-US" sz="1800" dirty="0"/>
          </a:p>
          <a:p>
            <a:pPr lvl="1">
              <a:buClr>
                <a:schemeClr val="tx1">
                  <a:lumMod val="65000"/>
                  <a:lumOff val="35000"/>
                </a:schemeClr>
              </a:buClr>
            </a:pPr>
            <a:r>
              <a:rPr lang="en-US" sz="1800" dirty="0">
                <a:hlinkClick r:id="rId4"/>
              </a:rPr>
              <a:t>https://www.epa.gov/waterresilience/americas-water-infrastructure-act-2018-spill-notification-and-access-chemical</a:t>
            </a:r>
            <a:endParaRPr lang="en-US" sz="1800" dirty="0"/>
          </a:p>
          <a:p>
            <a:pPr marL="914400" lvl="2" indent="0">
              <a:buClr>
                <a:schemeClr val="tx1">
                  <a:lumMod val="65000"/>
                  <a:lumOff val="35000"/>
                </a:schemeClr>
              </a:buClr>
              <a:buNone/>
            </a:pPr>
            <a:endParaRPr lang="en-US" sz="1600" dirty="0"/>
          </a:p>
          <a:p>
            <a:pPr lvl="1">
              <a:buClr>
                <a:schemeClr val="tx1">
                  <a:lumMod val="65000"/>
                  <a:lumOff val="35000"/>
                </a:schemeClr>
              </a:buClr>
            </a:pPr>
            <a:endParaRPr lang="en-US" sz="1800" dirty="0"/>
          </a:p>
          <a:p>
            <a:pPr lvl="1">
              <a:buClr>
                <a:schemeClr val="tx1">
                  <a:lumMod val="65000"/>
                  <a:lumOff val="35000"/>
                </a:schemeClr>
              </a:buClr>
            </a:pPr>
            <a:endParaRPr lang="en-US" sz="1800" dirty="0"/>
          </a:p>
          <a:p>
            <a:pPr lvl="1">
              <a:buClr>
                <a:schemeClr val="tx1">
                  <a:lumMod val="65000"/>
                  <a:lumOff val="35000"/>
                </a:schemeClr>
              </a:buClr>
            </a:pPr>
            <a:endParaRPr lang="en-US" sz="1800" dirty="0"/>
          </a:p>
          <a:p>
            <a:pPr lvl="1">
              <a:buClr>
                <a:schemeClr val="tx1">
                  <a:lumMod val="65000"/>
                  <a:lumOff val="35000"/>
                </a:schemeClr>
              </a:buClr>
            </a:pPr>
            <a:endParaRPr lang="en-US" sz="1800" dirty="0"/>
          </a:p>
          <a:p>
            <a:pPr lvl="1">
              <a:buClr>
                <a:schemeClr val="tx1">
                  <a:lumMod val="65000"/>
                  <a:lumOff val="35000"/>
                </a:schemeClr>
              </a:buClr>
            </a:pPr>
            <a:endParaRPr lang="en-US" sz="1800" dirty="0"/>
          </a:p>
        </p:txBody>
      </p:sp>
      <p:cxnSp>
        <p:nvCxnSpPr>
          <p:cNvPr id="4" name="Straight Connector 3">
            <a:extLst>
              <a:ext uri="{FF2B5EF4-FFF2-40B4-BE49-F238E27FC236}">
                <a16:creationId xmlns:a16="http://schemas.microsoft.com/office/drawing/2014/main" id="{0374196B-2F17-435E-AA69-22F47A8F853D}"/>
              </a:ext>
            </a:extLst>
          </p:cNvPr>
          <p:cNvCxnSpPr>
            <a:cxnSpLocks/>
          </p:cNvCxnSpPr>
          <p:nvPr/>
        </p:nvCxnSpPr>
        <p:spPr>
          <a:xfrm>
            <a:off x="0" y="1246124"/>
            <a:ext cx="585216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1920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8790FB-BDCD-434C-9C47-661FC0431A04}"/>
              </a:ext>
            </a:extLst>
          </p:cNvPr>
          <p:cNvSpPr>
            <a:spLocks noGrp="1"/>
          </p:cNvSpPr>
          <p:nvPr>
            <p:ph type="sldNum" sz="quarter" idx="12"/>
          </p:nvPr>
        </p:nvSpPr>
        <p:spPr/>
        <p:txBody>
          <a:bodyPr/>
          <a:lstStyle/>
          <a:p>
            <a:fld id="{D57F1E4F-1CFF-5643-939E-217C01CDF565}" type="slidenum">
              <a:rPr lang="en-US" smtClean="0"/>
              <a:pPr/>
              <a:t>50</a:t>
            </a:fld>
            <a:endParaRPr lang="en-US" dirty="0"/>
          </a:p>
        </p:txBody>
      </p:sp>
      <p:pic>
        <p:nvPicPr>
          <p:cNvPr id="6" name="Picture 5" descr="A screenshot of a cell phone&#10;&#10;Description automatically generated">
            <a:extLst>
              <a:ext uri="{FF2B5EF4-FFF2-40B4-BE49-F238E27FC236}">
                <a16:creationId xmlns:a16="http://schemas.microsoft.com/office/drawing/2014/main" id="{B84DA64D-C201-4B20-8170-499C28528DF5}"/>
              </a:ext>
            </a:extLst>
          </p:cNvPr>
          <p:cNvPicPr>
            <a:picLocks noChangeAspect="1"/>
          </p:cNvPicPr>
          <p:nvPr/>
        </p:nvPicPr>
        <p:blipFill>
          <a:blip r:embed="rId3"/>
          <a:stretch>
            <a:fillRect/>
          </a:stretch>
        </p:blipFill>
        <p:spPr>
          <a:xfrm>
            <a:off x="2254052" y="711060"/>
            <a:ext cx="7683895" cy="5435879"/>
          </a:xfrm>
          <a:prstGeom prst="rect">
            <a:avLst/>
          </a:prstGeom>
        </p:spPr>
      </p:pic>
    </p:spTree>
    <p:extLst>
      <p:ext uri="{BB962C8B-B14F-4D97-AF65-F5344CB8AC3E}">
        <p14:creationId xmlns:p14="http://schemas.microsoft.com/office/powerpoint/2010/main" val="41624850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10;&#10;Description automatically generated">
            <a:extLst>
              <a:ext uri="{FF2B5EF4-FFF2-40B4-BE49-F238E27FC236}">
                <a16:creationId xmlns:a16="http://schemas.microsoft.com/office/drawing/2014/main" id="{5E3261DD-FBAC-4639-9E89-14FDD0C88B70}"/>
              </a:ext>
            </a:extLst>
          </p:cNvPr>
          <p:cNvPicPr>
            <a:picLocks noChangeAspect="1"/>
          </p:cNvPicPr>
          <p:nvPr/>
        </p:nvPicPr>
        <p:blipFill rotWithShape="1">
          <a:blip r:embed="rId3"/>
          <a:srcRect r="13435" b="-1"/>
          <a:stretch/>
        </p:blipFill>
        <p:spPr>
          <a:xfrm>
            <a:off x="568452" y="571500"/>
            <a:ext cx="11055096" cy="5715000"/>
          </a:xfrm>
          <a:prstGeom prst="rect">
            <a:avLst/>
          </a:prstGeom>
        </p:spPr>
      </p:pic>
      <p:sp>
        <p:nvSpPr>
          <p:cNvPr id="2" name="Slide Number Placeholder 1">
            <a:extLst>
              <a:ext uri="{FF2B5EF4-FFF2-40B4-BE49-F238E27FC236}">
                <a16:creationId xmlns:a16="http://schemas.microsoft.com/office/drawing/2014/main" id="{C51EBB53-F254-4364-9038-08B3892E75D0}"/>
              </a:ext>
            </a:extLst>
          </p:cNvPr>
          <p:cNvSpPr>
            <a:spLocks noGrp="1"/>
          </p:cNvSpPr>
          <p:nvPr>
            <p:ph type="sldNum" sz="quarter" idx="12"/>
          </p:nvPr>
        </p:nvSpPr>
        <p:spPr>
          <a:xfrm>
            <a:off x="10860438" y="6420107"/>
            <a:ext cx="683339" cy="365125"/>
          </a:xfrm>
        </p:spPr>
        <p:txBody>
          <a:bodyPr>
            <a:normAutofit/>
          </a:bodyPr>
          <a:lstStyle/>
          <a:p>
            <a:pPr>
              <a:spcAft>
                <a:spcPts val="600"/>
              </a:spcAft>
            </a:pPr>
            <a:fld id="{D57F1E4F-1CFF-5643-939E-217C01CDF565}" type="slidenum">
              <a:rPr lang="en-US">
                <a:solidFill>
                  <a:srgbClr val="FFFFFF"/>
                </a:solidFill>
              </a:rPr>
              <a:pPr>
                <a:spcAft>
                  <a:spcPts val="600"/>
                </a:spcAft>
              </a:pPr>
              <a:t>51</a:t>
            </a:fld>
            <a:endParaRPr lang="en-US">
              <a:solidFill>
                <a:srgbClr val="FFFFFF"/>
              </a:solidFill>
            </a:endParaRPr>
          </a:p>
        </p:txBody>
      </p:sp>
    </p:spTree>
    <p:extLst>
      <p:ext uri="{BB962C8B-B14F-4D97-AF65-F5344CB8AC3E}">
        <p14:creationId xmlns:p14="http://schemas.microsoft.com/office/powerpoint/2010/main" val="26117949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social media post&#10;&#10;Description automatically generated">
            <a:extLst>
              <a:ext uri="{FF2B5EF4-FFF2-40B4-BE49-F238E27FC236}">
                <a16:creationId xmlns:a16="http://schemas.microsoft.com/office/drawing/2014/main" id="{D0EB6142-19D5-429B-BE7D-86D07C0DCE54}"/>
              </a:ext>
            </a:extLst>
          </p:cNvPr>
          <p:cNvPicPr>
            <a:picLocks noChangeAspect="1"/>
          </p:cNvPicPr>
          <p:nvPr/>
        </p:nvPicPr>
        <p:blipFill rotWithShape="1">
          <a:blip r:embed="rId3"/>
          <a:srcRect r="8116"/>
          <a:stretch/>
        </p:blipFill>
        <p:spPr>
          <a:xfrm>
            <a:off x="568452" y="571500"/>
            <a:ext cx="11055096" cy="5715000"/>
          </a:xfrm>
          <a:prstGeom prst="rect">
            <a:avLst/>
          </a:prstGeom>
        </p:spPr>
      </p:pic>
      <p:sp>
        <p:nvSpPr>
          <p:cNvPr id="2" name="Slide Number Placeholder 1">
            <a:extLst>
              <a:ext uri="{FF2B5EF4-FFF2-40B4-BE49-F238E27FC236}">
                <a16:creationId xmlns:a16="http://schemas.microsoft.com/office/drawing/2014/main" id="{424FB986-97D1-42EA-ABA8-FF9CE54F8CAE}"/>
              </a:ext>
            </a:extLst>
          </p:cNvPr>
          <p:cNvSpPr>
            <a:spLocks noGrp="1"/>
          </p:cNvSpPr>
          <p:nvPr>
            <p:ph type="sldNum" sz="quarter" idx="12"/>
          </p:nvPr>
        </p:nvSpPr>
        <p:spPr>
          <a:xfrm>
            <a:off x="10860438" y="6420107"/>
            <a:ext cx="683339" cy="365125"/>
          </a:xfrm>
        </p:spPr>
        <p:txBody>
          <a:bodyPr>
            <a:normAutofit/>
          </a:bodyPr>
          <a:lstStyle/>
          <a:p>
            <a:pPr>
              <a:spcAft>
                <a:spcPts val="600"/>
              </a:spcAft>
            </a:pPr>
            <a:fld id="{D57F1E4F-1CFF-5643-939E-217C01CDF565}" type="slidenum">
              <a:rPr lang="en-US">
                <a:solidFill>
                  <a:srgbClr val="FFFFFF"/>
                </a:solidFill>
              </a:rPr>
              <a:pPr>
                <a:spcAft>
                  <a:spcPts val="600"/>
                </a:spcAft>
              </a:pPr>
              <a:t>52</a:t>
            </a:fld>
            <a:endParaRPr lang="en-US">
              <a:solidFill>
                <a:srgbClr val="FFFFFF"/>
              </a:solidFill>
            </a:endParaRPr>
          </a:p>
        </p:txBody>
      </p:sp>
    </p:spTree>
    <p:extLst>
      <p:ext uri="{BB962C8B-B14F-4D97-AF65-F5344CB8AC3E}">
        <p14:creationId xmlns:p14="http://schemas.microsoft.com/office/powerpoint/2010/main" val="28577723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8">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10">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7" name="Rectangle 21">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10;&#10;Description automatically generated">
            <a:extLst>
              <a:ext uri="{FF2B5EF4-FFF2-40B4-BE49-F238E27FC236}">
                <a16:creationId xmlns:a16="http://schemas.microsoft.com/office/drawing/2014/main" id="{D4C56B29-06E0-4F91-A15F-947B8F30BE7C}"/>
              </a:ext>
            </a:extLst>
          </p:cNvPr>
          <p:cNvPicPr>
            <a:picLocks noChangeAspect="1"/>
          </p:cNvPicPr>
          <p:nvPr/>
        </p:nvPicPr>
        <p:blipFill>
          <a:blip r:embed="rId3"/>
          <a:stretch>
            <a:fillRect/>
          </a:stretch>
        </p:blipFill>
        <p:spPr>
          <a:xfrm>
            <a:off x="1264952" y="1131994"/>
            <a:ext cx="9663972" cy="4590386"/>
          </a:xfrm>
          <a:prstGeom prst="rect">
            <a:avLst/>
          </a:prstGeom>
        </p:spPr>
      </p:pic>
      <p:sp>
        <p:nvSpPr>
          <p:cNvPr id="2" name="Slide Number Placeholder 1">
            <a:extLst>
              <a:ext uri="{FF2B5EF4-FFF2-40B4-BE49-F238E27FC236}">
                <a16:creationId xmlns:a16="http://schemas.microsoft.com/office/drawing/2014/main" id="{2BFFDBB9-55A9-4600-999E-906552FAB61B}"/>
              </a:ext>
            </a:extLst>
          </p:cNvPr>
          <p:cNvSpPr>
            <a:spLocks noGrp="1"/>
          </p:cNvSpPr>
          <p:nvPr>
            <p:ph type="sldNum" sz="quarter" idx="12"/>
          </p:nvPr>
        </p:nvSpPr>
        <p:spPr>
          <a:xfrm>
            <a:off x="10865194" y="6411619"/>
            <a:ext cx="683339" cy="365125"/>
          </a:xfrm>
        </p:spPr>
        <p:txBody>
          <a:bodyPr>
            <a:normAutofit/>
          </a:bodyPr>
          <a:lstStyle/>
          <a:p>
            <a:pPr>
              <a:spcAft>
                <a:spcPts val="600"/>
              </a:spcAft>
            </a:pPr>
            <a:fld id="{D57F1E4F-1CFF-5643-939E-217C01CDF565}" type="slidenum">
              <a:rPr lang="en-US">
                <a:solidFill>
                  <a:srgbClr val="FFFFFF"/>
                </a:solidFill>
              </a:rPr>
              <a:pPr>
                <a:spcAft>
                  <a:spcPts val="600"/>
                </a:spcAft>
              </a:pPr>
              <a:t>53</a:t>
            </a:fld>
            <a:endParaRPr lang="en-US">
              <a:solidFill>
                <a:srgbClr val="FFFFFF"/>
              </a:solidFill>
            </a:endParaRPr>
          </a:p>
        </p:txBody>
      </p:sp>
    </p:spTree>
    <p:extLst>
      <p:ext uri="{BB962C8B-B14F-4D97-AF65-F5344CB8AC3E}">
        <p14:creationId xmlns:p14="http://schemas.microsoft.com/office/powerpoint/2010/main" val="15050079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9ED1BF2-2F84-4EC9-A651-D78FA10FADCA}"/>
              </a:ext>
            </a:extLst>
          </p:cNvPr>
          <p:cNvSpPr/>
          <p:nvPr/>
        </p:nvSpPr>
        <p:spPr>
          <a:xfrm rot="19718135">
            <a:off x="2355514" y="4179592"/>
            <a:ext cx="937517" cy="12031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5C23B7-768F-483E-AA9E-1F5887CB2DE9}"/>
              </a:ext>
            </a:extLst>
          </p:cNvPr>
          <p:cNvSpPr>
            <a:spLocks noGrp="1"/>
          </p:cNvSpPr>
          <p:nvPr>
            <p:ph type="title"/>
          </p:nvPr>
        </p:nvSpPr>
        <p:spPr/>
        <p:txBody>
          <a:bodyPr/>
          <a:lstStyle/>
          <a:p>
            <a:r>
              <a:rPr lang="en-US" dirty="0"/>
              <a:t>STEP 5: Countermeasure Analysis</a:t>
            </a:r>
          </a:p>
        </p:txBody>
      </p:sp>
      <p:sp>
        <p:nvSpPr>
          <p:cNvPr id="3" name="Content Placeholder 2">
            <a:extLst>
              <a:ext uri="{FF2B5EF4-FFF2-40B4-BE49-F238E27FC236}">
                <a16:creationId xmlns:a16="http://schemas.microsoft.com/office/drawing/2014/main" id="{53AB380C-253A-4D66-AD4D-6CF82E8B35D4}"/>
              </a:ext>
            </a:extLst>
          </p:cNvPr>
          <p:cNvSpPr>
            <a:spLocks noGrp="1"/>
          </p:cNvSpPr>
          <p:nvPr>
            <p:ph sz="half" idx="1"/>
          </p:nvPr>
        </p:nvSpPr>
        <p:spPr>
          <a:xfrm>
            <a:off x="2600427" y="1507958"/>
            <a:ext cx="9222605" cy="4005060"/>
          </a:xfrm>
        </p:spPr>
        <p:txBody>
          <a:bodyPr>
            <a:noAutofit/>
          </a:bodyPr>
          <a:lstStyle/>
          <a:p>
            <a:pPr>
              <a:spcBef>
                <a:spcPts val="600"/>
              </a:spcBef>
            </a:pPr>
            <a:r>
              <a:rPr lang="en-US" sz="1600" dirty="0"/>
              <a:t>Countermeasure Risk Assessment </a:t>
            </a:r>
          </a:p>
          <a:p>
            <a:pPr lvl="1">
              <a:spcBef>
                <a:spcPts val="600"/>
              </a:spcBef>
            </a:pPr>
            <a:r>
              <a:rPr lang="en-US" sz="1500" dirty="0"/>
              <a:t>Identify existing countermeasures in place at the facility.</a:t>
            </a:r>
          </a:p>
          <a:p>
            <a:pPr lvl="1">
              <a:spcBef>
                <a:spcPts val="600"/>
              </a:spcBef>
            </a:pPr>
            <a:r>
              <a:rPr lang="en-US" sz="1500" dirty="0"/>
              <a:t>Select potential countermeasures that you wish to evaluate for further risk reductions.</a:t>
            </a:r>
          </a:p>
          <a:p>
            <a:pPr lvl="1">
              <a:spcBef>
                <a:spcPts val="600"/>
              </a:spcBef>
            </a:pPr>
            <a:r>
              <a:rPr lang="en-US" sz="1500" dirty="0"/>
              <a:t>Determine the improvement risk.</a:t>
            </a:r>
          </a:p>
          <a:p>
            <a:pPr>
              <a:spcBef>
                <a:spcPts val="600"/>
              </a:spcBef>
            </a:pPr>
            <a:r>
              <a:rPr lang="en-US" sz="1600" dirty="0"/>
              <a:t>Countermeasure Cost</a:t>
            </a:r>
          </a:p>
          <a:p>
            <a:pPr lvl="1">
              <a:spcBef>
                <a:spcPts val="600"/>
              </a:spcBef>
            </a:pPr>
            <a:r>
              <a:rPr lang="en-US" sz="1500" dirty="0"/>
              <a:t>Enter the capital and the operations and maintenance costs associated with the potential countermeasure.</a:t>
            </a:r>
          </a:p>
          <a:p>
            <a:pPr lvl="1">
              <a:spcBef>
                <a:spcPts val="600"/>
              </a:spcBef>
            </a:pPr>
            <a:r>
              <a:rPr lang="en-US" sz="1500" dirty="0"/>
              <a:t>VSAT calculates an annualized cost (using 4% finance rate over 10 years).</a:t>
            </a:r>
          </a:p>
          <a:p>
            <a:pPr lvl="1">
              <a:spcBef>
                <a:spcPts val="600"/>
              </a:spcBef>
            </a:pPr>
            <a:r>
              <a:rPr lang="en-US" sz="1500" dirty="0"/>
              <a:t>These costs will be compared against the monetized benefit in risk reduction that the potential countermeasures achieve.</a:t>
            </a:r>
          </a:p>
          <a:p>
            <a:pPr>
              <a:spcBef>
                <a:spcPts val="600"/>
              </a:spcBef>
            </a:pPr>
            <a:r>
              <a:rPr lang="en-US" sz="1600" dirty="0"/>
              <a:t>Countermeasure Packages </a:t>
            </a:r>
          </a:p>
          <a:p>
            <a:pPr lvl="1">
              <a:spcBef>
                <a:spcPts val="600"/>
              </a:spcBef>
            </a:pPr>
            <a:r>
              <a:rPr lang="en-US" sz="1500" dirty="0"/>
              <a:t>It may be helpful to group countermeasures into bundles/packages for analysis and comparison.</a:t>
            </a:r>
          </a:p>
          <a:p>
            <a:pPr lvl="1">
              <a:spcBef>
                <a:spcPts val="600"/>
              </a:spcBef>
            </a:pPr>
            <a:r>
              <a:rPr lang="en-US" sz="1500" dirty="0"/>
              <a:t>You may also want to consider bundling countermeasures as a single package against multiple threats.</a:t>
            </a:r>
          </a:p>
          <a:p>
            <a:pPr>
              <a:spcBef>
                <a:spcPts val="600"/>
              </a:spcBef>
            </a:pPr>
            <a:endParaRPr lang="en-US" sz="1600" dirty="0"/>
          </a:p>
        </p:txBody>
      </p:sp>
      <p:cxnSp>
        <p:nvCxnSpPr>
          <p:cNvPr id="4" name="Straight Connector 3">
            <a:extLst>
              <a:ext uri="{FF2B5EF4-FFF2-40B4-BE49-F238E27FC236}">
                <a16:creationId xmlns:a16="http://schemas.microsoft.com/office/drawing/2014/main" id="{42FAA961-C1B0-45E7-B9C8-E5EC29A6D1E9}"/>
              </a:ext>
            </a:extLst>
          </p:cNvPr>
          <p:cNvCxnSpPr>
            <a:cxnSpLocks/>
          </p:cNvCxnSpPr>
          <p:nvPr/>
        </p:nvCxnSpPr>
        <p:spPr>
          <a:xfrm>
            <a:off x="0" y="1246124"/>
            <a:ext cx="7571874"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66334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8">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10">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1">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8D02E46-5AA1-495C-B492-C12E03791E52}"/>
              </a:ext>
            </a:extLst>
          </p:cNvPr>
          <p:cNvPicPr>
            <a:picLocks noChangeAspect="1"/>
          </p:cNvPicPr>
          <p:nvPr/>
        </p:nvPicPr>
        <p:blipFill>
          <a:blip r:embed="rId3"/>
          <a:stretch>
            <a:fillRect/>
          </a:stretch>
        </p:blipFill>
        <p:spPr>
          <a:xfrm>
            <a:off x="1126309" y="1190404"/>
            <a:ext cx="9941259" cy="4473566"/>
          </a:xfrm>
          <a:prstGeom prst="rect">
            <a:avLst/>
          </a:prstGeom>
        </p:spPr>
      </p:pic>
      <p:sp>
        <p:nvSpPr>
          <p:cNvPr id="2" name="Slide Number Placeholder 1">
            <a:extLst>
              <a:ext uri="{FF2B5EF4-FFF2-40B4-BE49-F238E27FC236}">
                <a16:creationId xmlns:a16="http://schemas.microsoft.com/office/drawing/2014/main" id="{45DB06E6-8287-4F60-A529-CC2CDEC77C00}"/>
              </a:ext>
            </a:extLst>
          </p:cNvPr>
          <p:cNvSpPr>
            <a:spLocks noGrp="1"/>
          </p:cNvSpPr>
          <p:nvPr>
            <p:ph type="sldNum" sz="quarter" idx="12"/>
          </p:nvPr>
        </p:nvSpPr>
        <p:spPr>
          <a:xfrm>
            <a:off x="10865194" y="6411619"/>
            <a:ext cx="683339" cy="365125"/>
          </a:xfrm>
        </p:spPr>
        <p:txBody>
          <a:bodyPr>
            <a:normAutofit/>
          </a:bodyPr>
          <a:lstStyle/>
          <a:p>
            <a:pPr>
              <a:spcAft>
                <a:spcPts val="600"/>
              </a:spcAft>
            </a:pPr>
            <a:fld id="{D57F1E4F-1CFF-5643-939E-217C01CDF565}" type="slidenum">
              <a:rPr lang="en-US">
                <a:solidFill>
                  <a:srgbClr val="FFFFFF"/>
                </a:solidFill>
              </a:rPr>
              <a:pPr>
                <a:spcAft>
                  <a:spcPts val="600"/>
                </a:spcAft>
              </a:pPr>
              <a:t>55</a:t>
            </a:fld>
            <a:endParaRPr lang="en-US">
              <a:solidFill>
                <a:srgbClr val="FFFFFF"/>
              </a:solidFill>
            </a:endParaRPr>
          </a:p>
        </p:txBody>
      </p:sp>
    </p:spTree>
    <p:extLst>
      <p:ext uri="{BB962C8B-B14F-4D97-AF65-F5344CB8AC3E}">
        <p14:creationId xmlns:p14="http://schemas.microsoft.com/office/powerpoint/2010/main" val="18902262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social media post&#10;&#10;Description automatically generated">
            <a:extLst>
              <a:ext uri="{FF2B5EF4-FFF2-40B4-BE49-F238E27FC236}">
                <a16:creationId xmlns:a16="http://schemas.microsoft.com/office/drawing/2014/main" id="{49A2D2CF-07C9-4477-BBD4-DBFF3D08B4DC}"/>
              </a:ext>
            </a:extLst>
          </p:cNvPr>
          <p:cNvPicPr>
            <a:picLocks noChangeAspect="1"/>
          </p:cNvPicPr>
          <p:nvPr/>
        </p:nvPicPr>
        <p:blipFill>
          <a:blip r:embed="rId3"/>
          <a:stretch>
            <a:fillRect/>
          </a:stretch>
        </p:blipFill>
        <p:spPr>
          <a:xfrm>
            <a:off x="1126309" y="1488642"/>
            <a:ext cx="9941259" cy="3877090"/>
          </a:xfrm>
          <a:prstGeom prst="rect">
            <a:avLst/>
          </a:prstGeom>
        </p:spPr>
      </p:pic>
      <p:sp>
        <p:nvSpPr>
          <p:cNvPr id="2" name="Slide Number Placeholder 1">
            <a:extLst>
              <a:ext uri="{FF2B5EF4-FFF2-40B4-BE49-F238E27FC236}">
                <a16:creationId xmlns:a16="http://schemas.microsoft.com/office/drawing/2014/main" id="{0CCA2026-F2B1-472A-BC94-D1D7DDAADBD2}"/>
              </a:ext>
            </a:extLst>
          </p:cNvPr>
          <p:cNvSpPr>
            <a:spLocks noGrp="1"/>
          </p:cNvSpPr>
          <p:nvPr>
            <p:ph type="sldNum" sz="quarter" idx="12"/>
          </p:nvPr>
        </p:nvSpPr>
        <p:spPr>
          <a:xfrm>
            <a:off x="10865194" y="6411619"/>
            <a:ext cx="683339" cy="365125"/>
          </a:xfrm>
        </p:spPr>
        <p:txBody>
          <a:bodyPr>
            <a:normAutofit/>
          </a:bodyPr>
          <a:lstStyle/>
          <a:p>
            <a:pPr>
              <a:spcAft>
                <a:spcPts val="600"/>
              </a:spcAft>
            </a:pPr>
            <a:fld id="{D57F1E4F-1CFF-5643-939E-217C01CDF565}" type="slidenum">
              <a:rPr lang="en-US">
                <a:solidFill>
                  <a:srgbClr val="FFFFFF"/>
                </a:solidFill>
              </a:rPr>
              <a:pPr>
                <a:spcAft>
                  <a:spcPts val="600"/>
                </a:spcAft>
              </a:pPr>
              <a:t>56</a:t>
            </a:fld>
            <a:endParaRPr lang="en-US">
              <a:solidFill>
                <a:srgbClr val="FFFFFF"/>
              </a:solidFill>
            </a:endParaRPr>
          </a:p>
        </p:txBody>
      </p:sp>
    </p:spTree>
    <p:extLst>
      <p:ext uri="{BB962C8B-B14F-4D97-AF65-F5344CB8AC3E}">
        <p14:creationId xmlns:p14="http://schemas.microsoft.com/office/powerpoint/2010/main" val="5600982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481A6-A753-4657-8B38-71A38B324F44}"/>
              </a:ext>
            </a:extLst>
          </p:cNvPr>
          <p:cNvSpPr>
            <a:spLocks noGrp="1"/>
          </p:cNvSpPr>
          <p:nvPr>
            <p:ph type="title"/>
          </p:nvPr>
        </p:nvSpPr>
        <p:spPr/>
        <p:txBody>
          <a:bodyPr/>
          <a:lstStyle/>
          <a:p>
            <a:r>
              <a:rPr lang="en-US" dirty="0"/>
              <a:t>STEP 6: Obtain Your Report</a:t>
            </a:r>
          </a:p>
        </p:txBody>
      </p:sp>
      <p:sp>
        <p:nvSpPr>
          <p:cNvPr id="3" name="Content Placeholder 2">
            <a:extLst>
              <a:ext uri="{FF2B5EF4-FFF2-40B4-BE49-F238E27FC236}">
                <a16:creationId xmlns:a16="http://schemas.microsoft.com/office/drawing/2014/main" id="{67126480-7EDC-45DD-83E3-2751DCA4A5A2}"/>
              </a:ext>
            </a:extLst>
          </p:cNvPr>
          <p:cNvSpPr>
            <a:spLocks noGrp="1"/>
          </p:cNvSpPr>
          <p:nvPr>
            <p:ph sz="half" idx="1"/>
          </p:nvPr>
        </p:nvSpPr>
        <p:spPr/>
        <p:txBody>
          <a:bodyPr>
            <a:normAutofit/>
          </a:bodyPr>
          <a:lstStyle/>
          <a:p>
            <a:r>
              <a:rPr lang="en-US" sz="2000" dirty="0"/>
              <a:t>The report is your Risk and Resilience Assessment.</a:t>
            </a:r>
          </a:p>
          <a:p>
            <a:r>
              <a:rPr lang="en-US" sz="2000" dirty="0"/>
              <a:t>What are your next steps?</a:t>
            </a:r>
          </a:p>
          <a:p>
            <a:pPr lvl="1"/>
            <a:r>
              <a:rPr lang="en-US" sz="1800" dirty="0"/>
              <a:t>Certify to U.S. EPA that you have completed your Risk and Resilience Assessment. </a:t>
            </a:r>
          </a:p>
          <a:p>
            <a:pPr lvl="1"/>
            <a:r>
              <a:rPr lang="en-US" sz="1800" dirty="0"/>
              <a:t>Identify key information from the report to update your emergency response plan.</a:t>
            </a:r>
          </a:p>
        </p:txBody>
      </p:sp>
      <p:cxnSp>
        <p:nvCxnSpPr>
          <p:cNvPr id="4" name="Straight Connector 3">
            <a:extLst>
              <a:ext uri="{FF2B5EF4-FFF2-40B4-BE49-F238E27FC236}">
                <a16:creationId xmlns:a16="http://schemas.microsoft.com/office/drawing/2014/main" id="{F0744B5E-9826-4099-BECE-15AE4802534A}"/>
              </a:ext>
            </a:extLst>
          </p:cNvPr>
          <p:cNvCxnSpPr>
            <a:cxnSpLocks/>
          </p:cNvCxnSpPr>
          <p:nvPr/>
        </p:nvCxnSpPr>
        <p:spPr>
          <a:xfrm>
            <a:off x="0" y="1246124"/>
            <a:ext cx="6416842"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7" name="Graphic 6" descr="Paper">
            <a:extLst>
              <a:ext uri="{FF2B5EF4-FFF2-40B4-BE49-F238E27FC236}">
                <a16:creationId xmlns:a16="http://schemas.microsoft.com/office/drawing/2014/main" id="{A2B8F7C0-E033-4715-A0B2-AC6683F40B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0820" y="3862837"/>
            <a:ext cx="1195139" cy="1195139"/>
          </a:xfrm>
          <a:prstGeom prst="rect">
            <a:avLst/>
          </a:prstGeom>
        </p:spPr>
      </p:pic>
    </p:spTree>
    <p:extLst>
      <p:ext uri="{BB962C8B-B14F-4D97-AF65-F5344CB8AC3E}">
        <p14:creationId xmlns:p14="http://schemas.microsoft.com/office/powerpoint/2010/main" val="5248954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922C124-FDCA-4866-B52E-7F76952775BA}"/>
              </a:ext>
            </a:extLst>
          </p:cNvPr>
          <p:cNvPicPr>
            <a:picLocks noChangeAspect="1"/>
          </p:cNvPicPr>
          <p:nvPr/>
        </p:nvPicPr>
        <p:blipFill>
          <a:blip r:embed="rId3"/>
          <a:stretch>
            <a:fillRect/>
          </a:stretch>
        </p:blipFill>
        <p:spPr>
          <a:xfrm>
            <a:off x="1640251" y="1131994"/>
            <a:ext cx="8913374" cy="4590386"/>
          </a:xfrm>
          <a:prstGeom prst="rect">
            <a:avLst/>
          </a:prstGeom>
        </p:spPr>
      </p:pic>
      <p:sp>
        <p:nvSpPr>
          <p:cNvPr id="2" name="Slide Number Placeholder 1">
            <a:extLst>
              <a:ext uri="{FF2B5EF4-FFF2-40B4-BE49-F238E27FC236}">
                <a16:creationId xmlns:a16="http://schemas.microsoft.com/office/drawing/2014/main" id="{D68C448C-C66F-405E-880F-F092A387A7F0}"/>
              </a:ext>
            </a:extLst>
          </p:cNvPr>
          <p:cNvSpPr>
            <a:spLocks noGrp="1"/>
          </p:cNvSpPr>
          <p:nvPr>
            <p:ph type="sldNum" sz="quarter" idx="12"/>
          </p:nvPr>
        </p:nvSpPr>
        <p:spPr>
          <a:xfrm>
            <a:off x="10865194" y="6411619"/>
            <a:ext cx="683339" cy="365125"/>
          </a:xfrm>
        </p:spPr>
        <p:txBody>
          <a:bodyPr>
            <a:normAutofit/>
          </a:bodyPr>
          <a:lstStyle/>
          <a:p>
            <a:pPr>
              <a:spcAft>
                <a:spcPts val="600"/>
              </a:spcAft>
            </a:pPr>
            <a:fld id="{D57F1E4F-1CFF-5643-939E-217C01CDF565}" type="slidenum">
              <a:rPr lang="en-US">
                <a:solidFill>
                  <a:srgbClr val="FFFFFF"/>
                </a:solidFill>
              </a:rPr>
              <a:pPr>
                <a:spcAft>
                  <a:spcPts val="600"/>
                </a:spcAft>
              </a:pPr>
              <a:t>58</a:t>
            </a:fld>
            <a:endParaRPr lang="en-US">
              <a:solidFill>
                <a:srgbClr val="FFFFFF"/>
              </a:solidFill>
            </a:endParaRPr>
          </a:p>
        </p:txBody>
      </p:sp>
    </p:spTree>
    <p:extLst>
      <p:ext uri="{BB962C8B-B14F-4D97-AF65-F5344CB8AC3E}">
        <p14:creationId xmlns:p14="http://schemas.microsoft.com/office/powerpoint/2010/main" val="22050767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social media post&#10;&#10;Description automatically generated">
            <a:extLst>
              <a:ext uri="{FF2B5EF4-FFF2-40B4-BE49-F238E27FC236}">
                <a16:creationId xmlns:a16="http://schemas.microsoft.com/office/drawing/2014/main" id="{28DD61BA-E632-43B2-BC25-4A0B00C0DC8B}"/>
              </a:ext>
            </a:extLst>
          </p:cNvPr>
          <p:cNvPicPr>
            <a:picLocks noChangeAspect="1"/>
          </p:cNvPicPr>
          <p:nvPr/>
        </p:nvPicPr>
        <p:blipFill>
          <a:blip r:embed="rId3"/>
          <a:stretch>
            <a:fillRect/>
          </a:stretch>
        </p:blipFill>
        <p:spPr>
          <a:xfrm>
            <a:off x="3259668" y="530482"/>
            <a:ext cx="5129945" cy="5668449"/>
          </a:xfrm>
          <a:prstGeom prst="rect">
            <a:avLst/>
          </a:prstGeom>
        </p:spPr>
      </p:pic>
      <p:sp>
        <p:nvSpPr>
          <p:cNvPr id="2" name="Slide Number Placeholder 1">
            <a:extLst>
              <a:ext uri="{FF2B5EF4-FFF2-40B4-BE49-F238E27FC236}">
                <a16:creationId xmlns:a16="http://schemas.microsoft.com/office/drawing/2014/main" id="{E51C4841-BF45-422A-9B4C-0D35DB884D18}"/>
              </a:ext>
            </a:extLst>
          </p:cNvPr>
          <p:cNvSpPr>
            <a:spLocks noGrp="1"/>
          </p:cNvSpPr>
          <p:nvPr>
            <p:ph type="sldNum" sz="quarter" idx="12"/>
          </p:nvPr>
        </p:nvSpPr>
        <p:spPr>
          <a:xfrm>
            <a:off x="10865194" y="6411619"/>
            <a:ext cx="683339" cy="365125"/>
          </a:xfrm>
        </p:spPr>
        <p:txBody>
          <a:bodyPr>
            <a:normAutofit/>
          </a:bodyPr>
          <a:lstStyle/>
          <a:p>
            <a:pPr>
              <a:spcAft>
                <a:spcPts val="600"/>
              </a:spcAft>
            </a:pPr>
            <a:fld id="{D57F1E4F-1CFF-5643-939E-217C01CDF565}" type="slidenum">
              <a:rPr lang="en-US" sz="900">
                <a:solidFill>
                  <a:srgbClr val="FFFFFF"/>
                </a:solidFill>
              </a:rPr>
              <a:pPr>
                <a:spcAft>
                  <a:spcPts val="600"/>
                </a:spcAft>
              </a:pPr>
              <a:t>59</a:t>
            </a:fld>
            <a:endParaRPr lang="en-US" sz="900">
              <a:solidFill>
                <a:srgbClr val="FFFFFF"/>
              </a:solidFill>
            </a:endParaRPr>
          </a:p>
        </p:txBody>
      </p:sp>
    </p:spTree>
    <p:extLst>
      <p:ext uri="{BB962C8B-B14F-4D97-AF65-F5344CB8AC3E}">
        <p14:creationId xmlns:p14="http://schemas.microsoft.com/office/powerpoint/2010/main" val="2761003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9A90E1-4C79-4317-BF5D-3F9FEDFF2AC0}"/>
              </a:ext>
            </a:extLst>
          </p:cNvPr>
          <p:cNvSpPr>
            <a:spLocks noGrp="1"/>
          </p:cNvSpPr>
          <p:nvPr>
            <p:ph type="sldNum" sz="quarter" idx="12"/>
          </p:nvPr>
        </p:nvSpPr>
        <p:spPr/>
        <p:txBody>
          <a:bodyPr/>
          <a:lstStyle/>
          <a:p>
            <a:fld id="{D57F1E4F-1CFF-5643-939E-217C01CDF565}" type="slidenum">
              <a:rPr lang="en-US" smtClean="0"/>
              <a:pPr/>
              <a:t>6</a:t>
            </a:fld>
            <a:endParaRPr lang="en-US" dirty="0"/>
          </a:p>
        </p:txBody>
      </p:sp>
      <p:pic>
        <p:nvPicPr>
          <p:cNvPr id="5" name="Picture 4" descr="A screenshot of a cell phone&#10;&#10;Description automatically generated">
            <a:extLst>
              <a:ext uri="{FF2B5EF4-FFF2-40B4-BE49-F238E27FC236}">
                <a16:creationId xmlns:a16="http://schemas.microsoft.com/office/drawing/2014/main" id="{0A20C60A-B5D8-496A-8F71-2D836DDA9C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Tree>
    <p:extLst>
      <p:ext uri="{BB962C8B-B14F-4D97-AF65-F5344CB8AC3E}">
        <p14:creationId xmlns:p14="http://schemas.microsoft.com/office/powerpoint/2010/main" val="35842254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7EDE2F5-971D-46FF-965D-A4509C4DD726}"/>
              </a:ext>
            </a:extLst>
          </p:cNvPr>
          <p:cNvSpPr>
            <a:spLocks noGrp="1"/>
          </p:cNvSpPr>
          <p:nvPr>
            <p:ph type="sldNum" sz="quarter" idx="12"/>
          </p:nvPr>
        </p:nvSpPr>
        <p:spPr>
          <a:xfrm>
            <a:off x="10865194" y="6411619"/>
            <a:ext cx="683339" cy="365125"/>
          </a:xfrm>
        </p:spPr>
        <p:txBody>
          <a:bodyPr>
            <a:normAutofit/>
          </a:bodyPr>
          <a:lstStyle/>
          <a:p>
            <a:pPr>
              <a:spcAft>
                <a:spcPts val="600"/>
              </a:spcAft>
            </a:pPr>
            <a:fld id="{D57F1E4F-1CFF-5643-939E-217C01CDF565}" type="slidenum">
              <a:rPr lang="en-US" sz="900">
                <a:solidFill>
                  <a:srgbClr val="FFFFFF"/>
                </a:solidFill>
              </a:rPr>
              <a:pPr>
                <a:spcAft>
                  <a:spcPts val="600"/>
                </a:spcAft>
              </a:pPr>
              <a:t>60</a:t>
            </a:fld>
            <a:endParaRPr lang="en-US" sz="900">
              <a:solidFill>
                <a:srgbClr val="FFFFFF"/>
              </a:solidFill>
            </a:endParaRPr>
          </a:p>
        </p:txBody>
      </p:sp>
      <p:pic>
        <p:nvPicPr>
          <p:cNvPr id="8" name="Picture 7" descr="A screenshot of a cell phone&#10;&#10;Description automatically generated">
            <a:extLst>
              <a:ext uri="{FF2B5EF4-FFF2-40B4-BE49-F238E27FC236}">
                <a16:creationId xmlns:a16="http://schemas.microsoft.com/office/drawing/2014/main" id="{16BFF1BD-4594-471B-8DE9-9508DD4A07D3}"/>
              </a:ext>
            </a:extLst>
          </p:cNvPr>
          <p:cNvPicPr>
            <a:picLocks noChangeAspect="1"/>
          </p:cNvPicPr>
          <p:nvPr/>
        </p:nvPicPr>
        <p:blipFill>
          <a:blip r:embed="rId2"/>
          <a:stretch>
            <a:fillRect/>
          </a:stretch>
        </p:blipFill>
        <p:spPr>
          <a:xfrm>
            <a:off x="3018987" y="329620"/>
            <a:ext cx="5836834" cy="6190292"/>
          </a:xfrm>
          <a:prstGeom prst="rect">
            <a:avLst/>
          </a:prstGeom>
        </p:spPr>
      </p:pic>
    </p:spTree>
    <p:extLst>
      <p:ext uri="{BB962C8B-B14F-4D97-AF65-F5344CB8AC3E}">
        <p14:creationId xmlns:p14="http://schemas.microsoft.com/office/powerpoint/2010/main" val="10634704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10;&#10;Description automatically generated">
            <a:extLst>
              <a:ext uri="{FF2B5EF4-FFF2-40B4-BE49-F238E27FC236}">
                <a16:creationId xmlns:a16="http://schemas.microsoft.com/office/drawing/2014/main" id="{E9B87F15-7CA4-4B17-A828-909EF29968F5}"/>
              </a:ext>
            </a:extLst>
          </p:cNvPr>
          <p:cNvPicPr>
            <a:picLocks noChangeAspect="1"/>
          </p:cNvPicPr>
          <p:nvPr/>
        </p:nvPicPr>
        <p:blipFill>
          <a:blip r:embed="rId2"/>
          <a:stretch>
            <a:fillRect/>
          </a:stretch>
        </p:blipFill>
        <p:spPr>
          <a:xfrm>
            <a:off x="1704223" y="1131994"/>
            <a:ext cx="8785430" cy="4590386"/>
          </a:xfrm>
          <a:prstGeom prst="rect">
            <a:avLst/>
          </a:prstGeom>
        </p:spPr>
      </p:pic>
      <p:sp>
        <p:nvSpPr>
          <p:cNvPr id="2" name="Slide Number Placeholder 1">
            <a:extLst>
              <a:ext uri="{FF2B5EF4-FFF2-40B4-BE49-F238E27FC236}">
                <a16:creationId xmlns:a16="http://schemas.microsoft.com/office/drawing/2014/main" id="{8407791F-1BDC-4F42-B4E3-D6459D557251}"/>
              </a:ext>
            </a:extLst>
          </p:cNvPr>
          <p:cNvSpPr>
            <a:spLocks noGrp="1"/>
          </p:cNvSpPr>
          <p:nvPr>
            <p:ph type="sldNum" sz="quarter" idx="12"/>
          </p:nvPr>
        </p:nvSpPr>
        <p:spPr>
          <a:xfrm>
            <a:off x="10865194" y="6411619"/>
            <a:ext cx="683339" cy="365125"/>
          </a:xfrm>
        </p:spPr>
        <p:txBody>
          <a:bodyPr>
            <a:normAutofit/>
          </a:bodyPr>
          <a:lstStyle/>
          <a:p>
            <a:pPr>
              <a:spcAft>
                <a:spcPts val="600"/>
              </a:spcAft>
            </a:pPr>
            <a:fld id="{D57F1E4F-1CFF-5643-939E-217C01CDF565}" type="slidenum">
              <a:rPr lang="en-US" sz="900">
                <a:solidFill>
                  <a:srgbClr val="FFFFFF"/>
                </a:solidFill>
              </a:rPr>
              <a:pPr>
                <a:spcAft>
                  <a:spcPts val="600"/>
                </a:spcAft>
              </a:pPr>
              <a:t>61</a:t>
            </a:fld>
            <a:endParaRPr lang="en-US" sz="900">
              <a:solidFill>
                <a:srgbClr val="FFFFFF"/>
              </a:solidFill>
            </a:endParaRPr>
          </a:p>
        </p:txBody>
      </p:sp>
    </p:spTree>
    <p:extLst>
      <p:ext uri="{BB962C8B-B14F-4D97-AF65-F5344CB8AC3E}">
        <p14:creationId xmlns:p14="http://schemas.microsoft.com/office/powerpoint/2010/main" val="41711881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10;&#10;Description automatically generated">
            <a:extLst>
              <a:ext uri="{FF2B5EF4-FFF2-40B4-BE49-F238E27FC236}">
                <a16:creationId xmlns:a16="http://schemas.microsoft.com/office/drawing/2014/main" id="{90C90652-5B7E-4441-92BF-03B18306D9DF}"/>
              </a:ext>
            </a:extLst>
          </p:cNvPr>
          <p:cNvPicPr>
            <a:picLocks noChangeAspect="1"/>
          </p:cNvPicPr>
          <p:nvPr/>
        </p:nvPicPr>
        <p:blipFill rotWithShape="1">
          <a:blip r:embed="rId2"/>
          <a:srcRect t="4224"/>
          <a:stretch/>
        </p:blipFill>
        <p:spPr>
          <a:xfrm>
            <a:off x="2504631" y="1323672"/>
            <a:ext cx="8259628" cy="4715481"/>
          </a:xfrm>
          <a:prstGeom prst="rect">
            <a:avLst/>
          </a:prstGeom>
        </p:spPr>
      </p:pic>
      <p:sp>
        <p:nvSpPr>
          <p:cNvPr id="2" name="Slide Number Placeholder 1">
            <a:extLst>
              <a:ext uri="{FF2B5EF4-FFF2-40B4-BE49-F238E27FC236}">
                <a16:creationId xmlns:a16="http://schemas.microsoft.com/office/drawing/2014/main" id="{B75726E7-6887-43E6-A0B1-C5BE7282D5DD}"/>
              </a:ext>
            </a:extLst>
          </p:cNvPr>
          <p:cNvSpPr>
            <a:spLocks noGrp="1"/>
          </p:cNvSpPr>
          <p:nvPr>
            <p:ph type="sldNum" sz="quarter" idx="12"/>
          </p:nvPr>
        </p:nvSpPr>
        <p:spPr>
          <a:xfrm>
            <a:off x="10865194" y="6411619"/>
            <a:ext cx="683339" cy="365125"/>
          </a:xfrm>
        </p:spPr>
        <p:txBody>
          <a:bodyPr>
            <a:normAutofit/>
          </a:bodyPr>
          <a:lstStyle/>
          <a:p>
            <a:pPr>
              <a:spcAft>
                <a:spcPts val="600"/>
              </a:spcAft>
            </a:pPr>
            <a:fld id="{D57F1E4F-1CFF-5643-939E-217C01CDF565}" type="slidenum">
              <a:rPr lang="en-US" sz="900">
                <a:solidFill>
                  <a:srgbClr val="FFFFFF"/>
                </a:solidFill>
              </a:rPr>
              <a:pPr>
                <a:spcAft>
                  <a:spcPts val="600"/>
                </a:spcAft>
              </a:pPr>
              <a:t>62</a:t>
            </a:fld>
            <a:endParaRPr lang="en-US" sz="900">
              <a:solidFill>
                <a:srgbClr val="FFFFFF"/>
              </a:solidFill>
            </a:endParaRPr>
          </a:p>
        </p:txBody>
      </p:sp>
    </p:spTree>
    <p:extLst>
      <p:ext uri="{BB962C8B-B14F-4D97-AF65-F5344CB8AC3E}">
        <p14:creationId xmlns:p14="http://schemas.microsoft.com/office/powerpoint/2010/main" val="11228145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71AEDB-A3F0-42F8-8201-20F58EDC9E70}"/>
              </a:ext>
            </a:extLst>
          </p:cNvPr>
          <p:cNvSpPr>
            <a:spLocks noGrp="1"/>
          </p:cNvSpPr>
          <p:nvPr>
            <p:ph type="ctrTitle"/>
          </p:nvPr>
        </p:nvSpPr>
        <p:spPr>
          <a:xfrm>
            <a:off x="575821" y="3903596"/>
            <a:ext cx="8554112" cy="1646302"/>
          </a:xfrm>
        </p:spPr>
        <p:txBody>
          <a:bodyPr/>
          <a:lstStyle/>
          <a:p>
            <a:pPr algn="r"/>
            <a:r>
              <a:rPr lang="en-US" sz="4400" dirty="0"/>
              <a:t>BREAK – 1 Hour</a:t>
            </a:r>
          </a:p>
        </p:txBody>
      </p:sp>
      <p:cxnSp>
        <p:nvCxnSpPr>
          <p:cNvPr id="3" name="Straight Connector 2">
            <a:extLst>
              <a:ext uri="{FF2B5EF4-FFF2-40B4-BE49-F238E27FC236}">
                <a16:creationId xmlns:a16="http://schemas.microsoft.com/office/drawing/2014/main" id="{A93E00F5-1E83-4BDB-B7DC-319CD9EA2181}"/>
              </a:ext>
            </a:extLst>
          </p:cNvPr>
          <p:cNvCxnSpPr>
            <a:cxnSpLocks/>
          </p:cNvCxnSpPr>
          <p:nvPr/>
        </p:nvCxnSpPr>
        <p:spPr>
          <a:xfrm>
            <a:off x="0" y="5715196"/>
            <a:ext cx="9027639"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54051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D1558D-CCC0-4E9A-9EA7-A8FC5B1284E1}"/>
              </a:ext>
            </a:extLst>
          </p:cNvPr>
          <p:cNvSpPr>
            <a:spLocks noGrp="1"/>
          </p:cNvSpPr>
          <p:nvPr>
            <p:ph type="title"/>
          </p:nvPr>
        </p:nvSpPr>
        <p:spPr>
          <a:xfrm>
            <a:off x="737832" y="1649023"/>
            <a:ext cx="6463068" cy="1623884"/>
          </a:xfrm>
        </p:spPr>
        <p:txBody>
          <a:bodyPr>
            <a:normAutofit/>
          </a:bodyPr>
          <a:lstStyle/>
          <a:p>
            <a:r>
              <a:rPr lang="en-US" sz="4400" dirty="0"/>
              <a:t>Questions?</a:t>
            </a:r>
          </a:p>
        </p:txBody>
      </p:sp>
      <p:cxnSp>
        <p:nvCxnSpPr>
          <p:cNvPr id="6" name="Straight Connector 5">
            <a:extLst>
              <a:ext uri="{FF2B5EF4-FFF2-40B4-BE49-F238E27FC236}">
                <a16:creationId xmlns:a16="http://schemas.microsoft.com/office/drawing/2014/main" id="{B8364A23-21DC-4C1A-A57A-F9684FA59ED7}"/>
              </a:ext>
            </a:extLst>
          </p:cNvPr>
          <p:cNvCxnSpPr>
            <a:cxnSpLocks/>
          </p:cNvCxnSpPr>
          <p:nvPr/>
        </p:nvCxnSpPr>
        <p:spPr>
          <a:xfrm>
            <a:off x="855460" y="3339121"/>
            <a:ext cx="3589746"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1E9205C-8C3D-4594-AEE4-45DE9D641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852" y="3596930"/>
            <a:ext cx="3498849" cy="2628024"/>
          </a:xfrm>
          <a:prstGeom prst="rect">
            <a:avLst/>
          </a:prstGeom>
        </p:spPr>
      </p:pic>
      <p:grpSp>
        <p:nvGrpSpPr>
          <p:cNvPr id="2" name="Group 1">
            <a:extLst>
              <a:ext uri="{FF2B5EF4-FFF2-40B4-BE49-F238E27FC236}">
                <a16:creationId xmlns:a16="http://schemas.microsoft.com/office/drawing/2014/main" id="{8E32D26B-64B8-4BE6-A858-852AE6EA551A}"/>
              </a:ext>
            </a:extLst>
          </p:cNvPr>
          <p:cNvGrpSpPr/>
          <p:nvPr/>
        </p:nvGrpSpPr>
        <p:grpSpPr>
          <a:xfrm>
            <a:off x="158265" y="123095"/>
            <a:ext cx="7473460" cy="1875783"/>
            <a:chOff x="88632" y="0"/>
            <a:chExt cx="6278032" cy="1575739"/>
          </a:xfrm>
        </p:grpSpPr>
        <p:pic>
          <p:nvPicPr>
            <p:cNvPr id="16" name="Picture 15">
              <a:extLst>
                <a:ext uri="{FF2B5EF4-FFF2-40B4-BE49-F238E27FC236}">
                  <a16:creationId xmlns:a16="http://schemas.microsoft.com/office/drawing/2014/main" id="{C1262BDD-DE03-4CD9-99D8-E8E773558F1A}"/>
                </a:ext>
              </a:extLst>
            </p:cNvPr>
            <p:cNvPicPr>
              <a:picLocks noChangeAspect="1"/>
            </p:cNvPicPr>
            <p:nvPr/>
          </p:nvPicPr>
          <p:blipFill rotWithShape="1">
            <a:blip r:embed="rId4"/>
            <a:srcRect t="14397"/>
            <a:stretch/>
          </p:blipFill>
          <p:spPr>
            <a:xfrm>
              <a:off x="88632" y="0"/>
              <a:ext cx="2856133" cy="1575738"/>
            </a:xfrm>
            <a:prstGeom prst="rect">
              <a:avLst/>
            </a:prstGeom>
          </p:spPr>
        </p:pic>
        <p:pic>
          <p:nvPicPr>
            <p:cNvPr id="17" name="Picture 16">
              <a:extLst>
                <a:ext uri="{FF2B5EF4-FFF2-40B4-BE49-F238E27FC236}">
                  <a16:creationId xmlns:a16="http://schemas.microsoft.com/office/drawing/2014/main" id="{E02F9F23-381C-4E32-B926-170BBA1F0A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 b="24475"/>
            <a:stretch/>
          </p:blipFill>
          <p:spPr>
            <a:xfrm>
              <a:off x="3057080" y="0"/>
              <a:ext cx="3309584" cy="1575739"/>
            </a:xfrm>
            <a:prstGeom prst="rect">
              <a:avLst/>
            </a:prstGeom>
          </p:spPr>
        </p:pic>
      </p:grpSp>
    </p:spTree>
    <p:extLst>
      <p:ext uri="{BB962C8B-B14F-4D97-AF65-F5344CB8AC3E}">
        <p14:creationId xmlns:p14="http://schemas.microsoft.com/office/powerpoint/2010/main" val="21775253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DE911-7D47-4A50-A5BD-29D3A4CB0501}"/>
              </a:ext>
            </a:extLst>
          </p:cNvPr>
          <p:cNvSpPr>
            <a:spLocks noGrp="1"/>
          </p:cNvSpPr>
          <p:nvPr>
            <p:ph type="title"/>
          </p:nvPr>
        </p:nvSpPr>
        <p:spPr/>
        <p:txBody>
          <a:bodyPr/>
          <a:lstStyle/>
          <a:p>
            <a:r>
              <a:rPr lang="en-US" dirty="0"/>
              <a:t>EPA WARN</a:t>
            </a:r>
          </a:p>
        </p:txBody>
      </p:sp>
      <p:cxnSp>
        <p:nvCxnSpPr>
          <p:cNvPr id="5" name="Straight Connector 4">
            <a:extLst>
              <a:ext uri="{FF2B5EF4-FFF2-40B4-BE49-F238E27FC236}">
                <a16:creationId xmlns:a16="http://schemas.microsoft.com/office/drawing/2014/main" id="{EF7D1FA4-6EA0-4219-B3CB-C307F3B55698}"/>
              </a:ext>
            </a:extLst>
          </p:cNvPr>
          <p:cNvCxnSpPr>
            <a:cxnSpLocks/>
          </p:cNvCxnSpPr>
          <p:nvPr/>
        </p:nvCxnSpPr>
        <p:spPr>
          <a:xfrm>
            <a:off x="0" y="1246124"/>
            <a:ext cx="5196114"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4" name="Online Media 3">
            <a:hlinkClick r:id="" action="ppaction://media"/>
            <a:extLst>
              <a:ext uri="{FF2B5EF4-FFF2-40B4-BE49-F238E27FC236}">
                <a16:creationId xmlns:a16="http://schemas.microsoft.com/office/drawing/2014/main" id="{C22B6D57-868F-415A-87AA-C281CD370285}"/>
              </a:ext>
            </a:extLst>
          </p:cNvPr>
          <p:cNvPicPr>
            <a:picLocks noRot="1" noChangeAspect="1"/>
          </p:cNvPicPr>
          <p:nvPr>
            <a:videoFile r:link="rId1"/>
          </p:nvPr>
        </p:nvPicPr>
        <p:blipFill>
          <a:blip r:embed="rId4"/>
          <a:stretch>
            <a:fillRect/>
          </a:stretch>
        </p:blipFill>
        <p:spPr>
          <a:xfrm>
            <a:off x="3179703" y="1504484"/>
            <a:ext cx="7302031" cy="4107392"/>
          </a:xfrm>
          <a:prstGeom prst="rect">
            <a:avLst/>
          </a:prstGeom>
        </p:spPr>
      </p:pic>
    </p:spTree>
    <p:extLst>
      <p:ext uri="{BB962C8B-B14F-4D97-AF65-F5344CB8AC3E}">
        <p14:creationId xmlns:p14="http://schemas.microsoft.com/office/powerpoint/2010/main" val="8183784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9DAB1C-3080-4ABB-BED5-5E63226C3DB8}"/>
              </a:ext>
            </a:extLst>
          </p:cNvPr>
          <p:cNvSpPr>
            <a:spLocks noGrp="1"/>
          </p:cNvSpPr>
          <p:nvPr>
            <p:ph type="title"/>
          </p:nvPr>
        </p:nvSpPr>
        <p:spPr>
          <a:xfrm>
            <a:off x="723764" y="1279737"/>
            <a:ext cx="6463068" cy="1826581"/>
          </a:xfrm>
        </p:spPr>
        <p:txBody>
          <a:bodyPr/>
          <a:lstStyle/>
          <a:p>
            <a:r>
              <a:rPr lang="en-US" dirty="0"/>
              <a:t>Emergency Response Plan</a:t>
            </a:r>
          </a:p>
        </p:txBody>
      </p:sp>
      <p:sp>
        <p:nvSpPr>
          <p:cNvPr id="5" name="Text Placeholder 4">
            <a:extLst>
              <a:ext uri="{FF2B5EF4-FFF2-40B4-BE49-F238E27FC236}">
                <a16:creationId xmlns:a16="http://schemas.microsoft.com/office/drawing/2014/main" id="{2BB3A280-9F0A-434F-B696-264C3F7C3582}"/>
              </a:ext>
            </a:extLst>
          </p:cNvPr>
          <p:cNvSpPr>
            <a:spLocks noGrp="1"/>
          </p:cNvSpPr>
          <p:nvPr>
            <p:ph type="body" idx="1"/>
          </p:nvPr>
        </p:nvSpPr>
        <p:spPr/>
        <p:txBody>
          <a:bodyPr/>
          <a:lstStyle/>
          <a:p>
            <a:r>
              <a:rPr lang="en-US" sz="2800" spc="60" dirty="0">
                <a:solidFill>
                  <a:schemeClr val="tx1">
                    <a:lumMod val="65000"/>
                    <a:lumOff val="35000"/>
                  </a:schemeClr>
                </a:solidFill>
                <a:latin typeface="Gotham Book" pitchFamily="50" charset="0"/>
                <a:ea typeface="Cambria Math" panose="02040503050406030204" pitchFamily="18" charset="0"/>
                <a:cs typeface="Gotham Book" pitchFamily="50" charset="0"/>
              </a:rPr>
              <a:t>Section 3</a:t>
            </a:r>
          </a:p>
          <a:p>
            <a:endParaRPr lang="en-US" dirty="0"/>
          </a:p>
        </p:txBody>
      </p:sp>
      <p:cxnSp>
        <p:nvCxnSpPr>
          <p:cNvPr id="6" name="Straight Connector 5">
            <a:extLst>
              <a:ext uri="{FF2B5EF4-FFF2-40B4-BE49-F238E27FC236}">
                <a16:creationId xmlns:a16="http://schemas.microsoft.com/office/drawing/2014/main" id="{BB070F21-BD39-4E34-AE75-EFE17717E5F5}"/>
              </a:ext>
            </a:extLst>
          </p:cNvPr>
          <p:cNvCxnSpPr>
            <a:cxnSpLocks/>
          </p:cNvCxnSpPr>
          <p:nvPr/>
        </p:nvCxnSpPr>
        <p:spPr>
          <a:xfrm>
            <a:off x="820106" y="3225214"/>
            <a:ext cx="5791709"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98448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A6C9B-6E23-4936-9C0C-A60D6F60BBCC}"/>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6AB80D18-9DCF-47C8-A72D-3A78F2BA8E68}"/>
              </a:ext>
            </a:extLst>
          </p:cNvPr>
          <p:cNvSpPr>
            <a:spLocks noGrp="1"/>
          </p:cNvSpPr>
          <p:nvPr>
            <p:ph idx="1"/>
          </p:nvPr>
        </p:nvSpPr>
        <p:spPr/>
        <p:txBody>
          <a:bodyPr/>
          <a:lstStyle/>
          <a:p>
            <a:r>
              <a:rPr lang="en-US" altLang="en-US" dirty="0"/>
              <a:t>An ERP describes your utility’s strategies, resources, plans and procedures to prepare for and respond to an incident, natural or man-made, that threatens life, property, or the environment. </a:t>
            </a:r>
          </a:p>
          <a:p>
            <a:endParaRPr lang="en-US" altLang="en-US" dirty="0"/>
          </a:p>
          <a:p>
            <a:r>
              <a:rPr lang="en-US" altLang="en-US" dirty="0"/>
              <a:t>Incidents can range from small main breaks or localized flooding to large scale hurricanes, earthquakes or system contamination, among other examples.</a:t>
            </a:r>
          </a:p>
          <a:p>
            <a:endParaRPr lang="en-US" dirty="0"/>
          </a:p>
        </p:txBody>
      </p:sp>
      <p:sp>
        <p:nvSpPr>
          <p:cNvPr id="4" name="Slide Number Placeholder 3">
            <a:extLst>
              <a:ext uri="{FF2B5EF4-FFF2-40B4-BE49-F238E27FC236}">
                <a16:creationId xmlns:a16="http://schemas.microsoft.com/office/drawing/2014/main" id="{4E32704A-5CE2-4323-AFB8-FA758CC9DEED}"/>
              </a:ext>
            </a:extLst>
          </p:cNvPr>
          <p:cNvSpPr>
            <a:spLocks noGrp="1"/>
          </p:cNvSpPr>
          <p:nvPr>
            <p:ph type="sldNum" sz="quarter" idx="12"/>
          </p:nvPr>
        </p:nvSpPr>
        <p:spPr/>
        <p:txBody>
          <a:bodyPr/>
          <a:lstStyle/>
          <a:p>
            <a:fld id="{D57F1E4F-1CFF-5643-939E-217C01CDF565}" type="slidenum">
              <a:rPr lang="en-US" smtClean="0"/>
              <a:pPr/>
              <a:t>67</a:t>
            </a:fld>
            <a:endParaRPr lang="en-US" dirty="0"/>
          </a:p>
        </p:txBody>
      </p:sp>
      <p:cxnSp>
        <p:nvCxnSpPr>
          <p:cNvPr id="5" name="Straight Connector 4">
            <a:extLst>
              <a:ext uri="{FF2B5EF4-FFF2-40B4-BE49-F238E27FC236}">
                <a16:creationId xmlns:a16="http://schemas.microsoft.com/office/drawing/2014/main" id="{7A9FBCEF-C3D2-4DC8-8724-A12889199F0F}"/>
              </a:ext>
            </a:extLst>
          </p:cNvPr>
          <p:cNvCxnSpPr>
            <a:cxnSpLocks/>
          </p:cNvCxnSpPr>
          <p:nvPr/>
        </p:nvCxnSpPr>
        <p:spPr>
          <a:xfrm>
            <a:off x="0" y="1246124"/>
            <a:ext cx="3149600"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89841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3FD3E-ACF0-441A-AC82-E47C7A8EE696}"/>
              </a:ext>
            </a:extLst>
          </p:cNvPr>
          <p:cNvSpPr>
            <a:spLocks noGrp="1"/>
          </p:cNvSpPr>
          <p:nvPr>
            <p:ph type="title"/>
          </p:nvPr>
        </p:nvSpPr>
        <p:spPr/>
        <p:txBody>
          <a:bodyPr/>
          <a:lstStyle/>
          <a:p>
            <a:r>
              <a:rPr lang="en-US" altLang="en-US" dirty="0"/>
              <a:t>Background - continued</a:t>
            </a:r>
            <a:endParaRPr lang="en-US" dirty="0"/>
          </a:p>
        </p:txBody>
      </p:sp>
      <p:sp>
        <p:nvSpPr>
          <p:cNvPr id="3" name="Content Placeholder 2">
            <a:extLst>
              <a:ext uri="{FF2B5EF4-FFF2-40B4-BE49-F238E27FC236}">
                <a16:creationId xmlns:a16="http://schemas.microsoft.com/office/drawing/2014/main" id="{E883B8A5-4058-41DF-9607-40DB5DD7C499}"/>
              </a:ext>
            </a:extLst>
          </p:cNvPr>
          <p:cNvSpPr>
            <a:spLocks noGrp="1"/>
          </p:cNvSpPr>
          <p:nvPr>
            <p:ph sz="half" idx="1"/>
          </p:nvPr>
        </p:nvSpPr>
        <p:spPr/>
        <p:txBody>
          <a:bodyPr>
            <a:normAutofit/>
          </a:bodyPr>
          <a:lstStyle/>
          <a:p>
            <a:pPr>
              <a:defRPr/>
            </a:pPr>
            <a:r>
              <a:rPr lang="en-US" sz="2000" dirty="0"/>
              <a:t>When an incident occurs that requires a response, you will need to activate the procedures and protocols described in your ERP. This can include:</a:t>
            </a:r>
          </a:p>
          <a:p>
            <a:pPr lvl="1">
              <a:buFont typeface="Wingdings" panose="05000000000000000000" pitchFamily="2" charset="2"/>
              <a:buChar char="q"/>
              <a:defRPr/>
            </a:pPr>
            <a:r>
              <a:rPr lang="en-US" sz="1800" dirty="0"/>
              <a:t>Implementing personnel emergency roles and responsibilities.</a:t>
            </a:r>
          </a:p>
          <a:p>
            <a:pPr lvl="1">
              <a:spcBef>
                <a:spcPts val="0"/>
              </a:spcBef>
              <a:buFont typeface="Wingdings" panose="05000000000000000000" pitchFamily="2" charset="2"/>
              <a:buChar char="q"/>
              <a:defRPr/>
            </a:pPr>
            <a:endParaRPr lang="en-US" sz="1800" dirty="0"/>
          </a:p>
          <a:p>
            <a:pPr lvl="1">
              <a:buFont typeface="Wingdings" panose="05000000000000000000" pitchFamily="2" charset="2"/>
              <a:buChar char="q"/>
              <a:defRPr/>
            </a:pPr>
            <a:r>
              <a:rPr lang="en-US" sz="1800" dirty="0"/>
              <a:t>Setting up your utility’s Incident Command System (ICS) structure.</a:t>
            </a:r>
          </a:p>
          <a:p>
            <a:pPr lvl="1">
              <a:spcBef>
                <a:spcPts val="0"/>
              </a:spcBef>
              <a:buFont typeface="Wingdings" panose="05000000000000000000" pitchFamily="2" charset="2"/>
              <a:buChar char="q"/>
              <a:defRPr/>
            </a:pPr>
            <a:endParaRPr lang="en-US" sz="1800" dirty="0"/>
          </a:p>
          <a:p>
            <a:pPr lvl="1">
              <a:buFont typeface="Wingdings" panose="05000000000000000000" pitchFamily="2" charset="2"/>
              <a:buChar char="q"/>
              <a:defRPr/>
            </a:pPr>
            <a:r>
              <a:rPr lang="en-US" sz="1800" dirty="0"/>
              <a:t>Recalling personnel on vacations and notifying external agencies such as your local emergency management agency, police, fire department and state regulatory agency.</a:t>
            </a:r>
          </a:p>
        </p:txBody>
      </p:sp>
      <p:cxnSp>
        <p:nvCxnSpPr>
          <p:cNvPr id="4" name="Straight Connector 3">
            <a:extLst>
              <a:ext uri="{FF2B5EF4-FFF2-40B4-BE49-F238E27FC236}">
                <a16:creationId xmlns:a16="http://schemas.microsoft.com/office/drawing/2014/main" id="{34A73048-2153-47F7-80E4-5D31266FF3F9}"/>
              </a:ext>
            </a:extLst>
          </p:cNvPr>
          <p:cNvCxnSpPr>
            <a:cxnSpLocks/>
          </p:cNvCxnSpPr>
          <p:nvPr/>
        </p:nvCxnSpPr>
        <p:spPr>
          <a:xfrm>
            <a:off x="0" y="1246124"/>
            <a:ext cx="5617029"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5855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395F5-27D0-4550-BBC8-0C26E19CD189}"/>
              </a:ext>
            </a:extLst>
          </p:cNvPr>
          <p:cNvSpPr>
            <a:spLocks noGrp="1"/>
          </p:cNvSpPr>
          <p:nvPr>
            <p:ph type="title"/>
          </p:nvPr>
        </p:nvSpPr>
        <p:spPr/>
        <p:txBody>
          <a:bodyPr/>
          <a:lstStyle/>
          <a:p>
            <a:r>
              <a:rPr lang="en-US" altLang="en-US" dirty="0"/>
              <a:t>AWIA Section 2013 - ERPs</a:t>
            </a:r>
            <a:endParaRPr lang="en-US" dirty="0"/>
          </a:p>
        </p:txBody>
      </p:sp>
      <p:sp>
        <p:nvSpPr>
          <p:cNvPr id="3" name="Content Placeholder 2">
            <a:extLst>
              <a:ext uri="{FF2B5EF4-FFF2-40B4-BE49-F238E27FC236}">
                <a16:creationId xmlns:a16="http://schemas.microsoft.com/office/drawing/2014/main" id="{C8EB7C4D-222C-468F-BD5A-B72FC87C4BB7}"/>
              </a:ext>
            </a:extLst>
          </p:cNvPr>
          <p:cNvSpPr>
            <a:spLocks noGrp="1"/>
          </p:cNvSpPr>
          <p:nvPr>
            <p:ph sz="half" idx="1"/>
          </p:nvPr>
        </p:nvSpPr>
        <p:spPr>
          <a:xfrm>
            <a:off x="3089238" y="1488614"/>
            <a:ext cx="8526780" cy="3880772"/>
          </a:xfrm>
        </p:spPr>
        <p:txBody>
          <a:bodyPr>
            <a:normAutofit/>
          </a:bodyPr>
          <a:lstStyle/>
          <a:p>
            <a:pPr marL="347663" lvl="1">
              <a:buFont typeface="Arial" panose="020B0604020202020204" pitchFamily="34" charset="0"/>
              <a:buChar char="•"/>
            </a:pPr>
            <a:r>
              <a:rPr lang="en-US" altLang="en-US" sz="2200" dirty="0"/>
              <a:t>Applies to all community water systems serving more than 3,300 people.</a:t>
            </a:r>
          </a:p>
          <a:p>
            <a:pPr marL="347663" lvl="1">
              <a:buFont typeface="Arial" panose="020B0604020202020204" pitchFamily="34" charset="0"/>
              <a:buChar char="•"/>
            </a:pPr>
            <a:r>
              <a:rPr lang="en-US" altLang="en-US" sz="2200" dirty="0"/>
              <a:t>Develop or update ERPs.</a:t>
            </a:r>
          </a:p>
          <a:p>
            <a:pPr marL="347663" lvl="1">
              <a:buFont typeface="Arial" panose="020B0604020202020204" pitchFamily="34" charset="0"/>
              <a:buChar char="•"/>
            </a:pPr>
            <a:r>
              <a:rPr lang="en-US" altLang="en-US" sz="2200" dirty="0"/>
              <a:t>Submit certifications to EPA by specified deadlines.</a:t>
            </a:r>
          </a:p>
          <a:p>
            <a:pPr marL="804863" lvl="3" indent="-285750"/>
            <a:r>
              <a:rPr lang="en-US" altLang="en-US" sz="1600" dirty="0"/>
              <a:t>For ERPs, no later than 6 months after certification of completion of Risk Assessments.</a:t>
            </a:r>
          </a:p>
          <a:p>
            <a:pPr marL="347663" lvl="1">
              <a:buFont typeface="Arial" panose="020B0604020202020204" pitchFamily="34" charset="0"/>
              <a:buChar char="•"/>
            </a:pPr>
            <a:r>
              <a:rPr lang="en-US" altLang="en-US" sz="2200" dirty="0"/>
              <a:t>Review ERPs every five years.</a:t>
            </a:r>
          </a:p>
          <a:p>
            <a:pPr marL="347663" lvl="1">
              <a:buFont typeface="Arial" panose="020B0604020202020204" pitchFamily="34" charset="0"/>
              <a:buChar char="•"/>
            </a:pPr>
            <a:r>
              <a:rPr lang="en-US" altLang="en-US" sz="2200" dirty="0"/>
              <a:t>Coordinate with local emergency planning committees.</a:t>
            </a:r>
          </a:p>
          <a:p>
            <a:pPr marL="347663" lvl="1">
              <a:buFont typeface="Arial" panose="020B0604020202020204" pitchFamily="34" charset="0"/>
              <a:buChar char="•"/>
            </a:pPr>
            <a:r>
              <a:rPr lang="en-US" altLang="en-US" sz="2200" dirty="0"/>
              <a:t>Maintain records.</a:t>
            </a:r>
          </a:p>
          <a:p>
            <a:endParaRPr lang="en-US" altLang="en-US" dirty="0"/>
          </a:p>
          <a:p>
            <a:endParaRPr lang="en-US" dirty="0"/>
          </a:p>
        </p:txBody>
      </p:sp>
      <p:cxnSp>
        <p:nvCxnSpPr>
          <p:cNvPr id="4" name="Straight Connector 3">
            <a:extLst>
              <a:ext uri="{FF2B5EF4-FFF2-40B4-BE49-F238E27FC236}">
                <a16:creationId xmlns:a16="http://schemas.microsoft.com/office/drawing/2014/main" id="{6DFC63D4-1111-4DC8-910C-D5CDFB82394C}"/>
              </a:ext>
            </a:extLst>
          </p:cNvPr>
          <p:cNvCxnSpPr>
            <a:cxnSpLocks/>
          </p:cNvCxnSpPr>
          <p:nvPr/>
        </p:nvCxnSpPr>
        <p:spPr>
          <a:xfrm>
            <a:off x="0" y="1246124"/>
            <a:ext cx="6081486"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772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2B5FCD5-5FFA-4C8B-ADF4-FCF51DDC4209}"/>
              </a:ext>
            </a:extLst>
          </p:cNvPr>
          <p:cNvPicPr>
            <a:picLocks noChangeAspect="1"/>
          </p:cNvPicPr>
          <p:nvPr/>
        </p:nvPicPr>
        <p:blipFill rotWithShape="1">
          <a:blip r:embed="rId3"/>
          <a:srcRect r="4000"/>
          <a:stretch/>
        </p:blipFill>
        <p:spPr>
          <a:xfrm>
            <a:off x="20" y="10"/>
            <a:ext cx="12191980" cy="6857990"/>
          </a:xfrm>
          <a:prstGeom prst="rect">
            <a:avLst/>
          </a:prstGeom>
        </p:spPr>
      </p:pic>
      <p:sp>
        <p:nvSpPr>
          <p:cNvPr id="2" name="Slide Number Placeholder 1">
            <a:extLst>
              <a:ext uri="{FF2B5EF4-FFF2-40B4-BE49-F238E27FC236}">
                <a16:creationId xmlns:a16="http://schemas.microsoft.com/office/drawing/2014/main" id="{219A90E1-4C79-4317-BF5D-3F9FEDFF2AC0}"/>
              </a:ext>
            </a:extLst>
          </p:cNvPr>
          <p:cNvSpPr>
            <a:spLocks noGrp="1"/>
          </p:cNvSpPr>
          <p:nvPr>
            <p:ph type="sldNum" sz="quarter" idx="12"/>
          </p:nvPr>
        </p:nvSpPr>
        <p:spPr>
          <a:xfrm>
            <a:off x="10843673" y="6041362"/>
            <a:ext cx="683339" cy="365125"/>
          </a:xfrm>
        </p:spPr>
        <p:txBody>
          <a:bodyPr>
            <a:normAutofit/>
          </a:bodyPr>
          <a:lstStyle/>
          <a:p>
            <a:pPr>
              <a:spcAft>
                <a:spcPts val="600"/>
              </a:spcAft>
            </a:pPr>
            <a:fld id="{D57F1E4F-1CFF-5643-939E-217C01CDF565}" type="slidenum">
              <a:rPr lang="en-US">
                <a:solidFill>
                  <a:srgbClr val="FFFFFF"/>
                </a:solidFill>
              </a:rPr>
              <a:pPr>
                <a:spcAft>
                  <a:spcPts val="600"/>
                </a:spcAft>
              </a:pPr>
              <a:t>7</a:t>
            </a:fld>
            <a:endParaRPr lang="en-US">
              <a:solidFill>
                <a:srgbClr val="FFFFFF"/>
              </a:solidFill>
            </a:endParaRPr>
          </a:p>
        </p:txBody>
      </p:sp>
    </p:spTree>
    <p:extLst>
      <p:ext uri="{BB962C8B-B14F-4D97-AF65-F5344CB8AC3E}">
        <p14:creationId xmlns:p14="http://schemas.microsoft.com/office/powerpoint/2010/main" val="2688149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74BD40C6-26AB-4053-A75C-EACFE28674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Tree>
    <p:extLst>
      <p:ext uri="{BB962C8B-B14F-4D97-AF65-F5344CB8AC3E}">
        <p14:creationId xmlns:p14="http://schemas.microsoft.com/office/powerpoint/2010/main" val="33480686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0EB8A9F3-84A0-41C6-B74C-99F0D9ECA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Tree>
    <p:extLst>
      <p:ext uri="{BB962C8B-B14F-4D97-AF65-F5344CB8AC3E}">
        <p14:creationId xmlns:p14="http://schemas.microsoft.com/office/powerpoint/2010/main" val="20092316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076B7-CC01-47D3-B48B-0C1F59D138B5}"/>
              </a:ext>
            </a:extLst>
          </p:cNvPr>
          <p:cNvSpPr>
            <a:spLocks noGrp="1"/>
          </p:cNvSpPr>
          <p:nvPr>
            <p:ph type="title"/>
          </p:nvPr>
        </p:nvSpPr>
        <p:spPr/>
        <p:txBody>
          <a:bodyPr/>
          <a:lstStyle/>
          <a:p>
            <a:r>
              <a:rPr lang="en-US" altLang="en-US" dirty="0"/>
              <a:t>AWIA ERP Criteria</a:t>
            </a:r>
            <a:endParaRPr lang="en-US" dirty="0"/>
          </a:p>
        </p:txBody>
      </p:sp>
      <p:sp>
        <p:nvSpPr>
          <p:cNvPr id="3" name="Content Placeholder 2">
            <a:extLst>
              <a:ext uri="{FF2B5EF4-FFF2-40B4-BE49-F238E27FC236}">
                <a16:creationId xmlns:a16="http://schemas.microsoft.com/office/drawing/2014/main" id="{09177C7B-D11A-404F-BDA3-27B081993483}"/>
              </a:ext>
            </a:extLst>
          </p:cNvPr>
          <p:cNvSpPr>
            <a:spLocks noGrp="1"/>
          </p:cNvSpPr>
          <p:nvPr>
            <p:ph idx="1"/>
          </p:nvPr>
        </p:nvSpPr>
        <p:spPr/>
        <p:txBody>
          <a:bodyPr>
            <a:normAutofit/>
          </a:bodyPr>
          <a:lstStyle/>
          <a:p>
            <a:r>
              <a:rPr lang="en-US" altLang="en-US" sz="2000" dirty="0"/>
              <a:t>Prepare or revise an ERP that incorporates findings from the risk assessment and include:</a:t>
            </a:r>
          </a:p>
          <a:p>
            <a:pPr lvl="1"/>
            <a:r>
              <a:rPr lang="en-US" altLang="en-US" sz="1800" dirty="0"/>
              <a:t>Strategies and resources to improve resilience, including physical security and cybersecurity </a:t>
            </a:r>
            <a:r>
              <a:rPr lang="en-US" altLang="en-US" sz="1800" b="1" dirty="0"/>
              <a:t>(Resilience Strategies)</a:t>
            </a:r>
            <a:r>
              <a:rPr lang="en-US" altLang="en-US" sz="1800" dirty="0"/>
              <a:t>;</a:t>
            </a:r>
          </a:p>
          <a:p>
            <a:pPr lvl="1"/>
            <a:r>
              <a:rPr lang="en-US" altLang="en-US" sz="1800" dirty="0"/>
              <a:t>Plans, procedures and equipment for responding to a malevolent act or natural hazard </a:t>
            </a:r>
            <a:r>
              <a:rPr lang="en-US" altLang="en-US" sz="1800" b="1" dirty="0"/>
              <a:t>(Emergency Plans &amp; Procedures)</a:t>
            </a:r>
            <a:r>
              <a:rPr lang="en-US" altLang="en-US" sz="1800" dirty="0"/>
              <a:t>;</a:t>
            </a:r>
          </a:p>
          <a:p>
            <a:pPr lvl="1"/>
            <a:r>
              <a:rPr lang="en-US" altLang="en-US" sz="1800" dirty="0"/>
              <a:t>Actions, procedures and equipment to lessen the impact of a malevolent act or natural hazard, including alternative source water, relocation of intakes and flood protection barriers </a:t>
            </a:r>
            <a:r>
              <a:rPr lang="en-US" altLang="en-US" sz="1800" b="1" dirty="0"/>
              <a:t>(Mitigation)</a:t>
            </a:r>
            <a:r>
              <a:rPr lang="en-US" altLang="en-US" sz="1800" dirty="0"/>
              <a:t>; and</a:t>
            </a:r>
          </a:p>
          <a:p>
            <a:pPr lvl="1"/>
            <a:r>
              <a:rPr lang="en-US" altLang="en-US" sz="1800" dirty="0"/>
              <a:t>Strategies to detect malevolent acts or natural hazards </a:t>
            </a:r>
            <a:r>
              <a:rPr lang="en-US" altLang="en-US" sz="1800" b="1" dirty="0"/>
              <a:t>(Detection Strategies)</a:t>
            </a:r>
          </a:p>
        </p:txBody>
      </p:sp>
      <p:sp>
        <p:nvSpPr>
          <p:cNvPr id="5" name="Slide Number Placeholder 4">
            <a:extLst>
              <a:ext uri="{FF2B5EF4-FFF2-40B4-BE49-F238E27FC236}">
                <a16:creationId xmlns:a16="http://schemas.microsoft.com/office/drawing/2014/main" id="{042D7C04-47E2-4739-8B87-FF60AE34F2B0}"/>
              </a:ext>
            </a:extLst>
          </p:cNvPr>
          <p:cNvSpPr>
            <a:spLocks noGrp="1"/>
          </p:cNvSpPr>
          <p:nvPr>
            <p:ph type="sldNum" sz="quarter" idx="12"/>
          </p:nvPr>
        </p:nvSpPr>
        <p:spPr/>
        <p:txBody>
          <a:bodyPr/>
          <a:lstStyle/>
          <a:p>
            <a:fld id="{D57F1E4F-1CFF-5643-939E-217C01CDF565}" type="slidenum">
              <a:rPr lang="en-US" smtClean="0"/>
              <a:pPr/>
              <a:t>72</a:t>
            </a:fld>
            <a:endParaRPr lang="en-US" dirty="0"/>
          </a:p>
        </p:txBody>
      </p:sp>
      <p:cxnSp>
        <p:nvCxnSpPr>
          <p:cNvPr id="6" name="Straight Connector 5">
            <a:extLst>
              <a:ext uri="{FF2B5EF4-FFF2-40B4-BE49-F238E27FC236}">
                <a16:creationId xmlns:a16="http://schemas.microsoft.com/office/drawing/2014/main" id="{F14E3E24-2DA2-47CB-A01A-65796C8D1EFA}"/>
              </a:ext>
            </a:extLst>
          </p:cNvPr>
          <p:cNvCxnSpPr>
            <a:cxnSpLocks/>
          </p:cNvCxnSpPr>
          <p:nvPr/>
        </p:nvCxnSpPr>
        <p:spPr>
          <a:xfrm>
            <a:off x="0" y="1246124"/>
            <a:ext cx="4513943"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78047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76D50-2F96-4897-AA02-1FDB094E9C62}"/>
              </a:ext>
            </a:extLst>
          </p:cNvPr>
          <p:cNvSpPr>
            <a:spLocks noGrp="1"/>
          </p:cNvSpPr>
          <p:nvPr>
            <p:ph type="title"/>
          </p:nvPr>
        </p:nvSpPr>
        <p:spPr/>
        <p:txBody>
          <a:bodyPr/>
          <a:lstStyle/>
          <a:p>
            <a:r>
              <a:rPr lang="en-US" altLang="en-US" dirty="0"/>
              <a:t>Preparing for ERP Development</a:t>
            </a:r>
            <a:endParaRPr lang="en-US" dirty="0"/>
          </a:p>
        </p:txBody>
      </p:sp>
      <p:sp>
        <p:nvSpPr>
          <p:cNvPr id="3" name="Content Placeholder 2">
            <a:extLst>
              <a:ext uri="{FF2B5EF4-FFF2-40B4-BE49-F238E27FC236}">
                <a16:creationId xmlns:a16="http://schemas.microsoft.com/office/drawing/2014/main" id="{BF477A1D-DE56-4404-8EAE-F4DDE4872B17}"/>
              </a:ext>
            </a:extLst>
          </p:cNvPr>
          <p:cNvSpPr>
            <a:spLocks noGrp="1"/>
          </p:cNvSpPr>
          <p:nvPr>
            <p:ph sz="half" idx="1"/>
          </p:nvPr>
        </p:nvSpPr>
        <p:spPr>
          <a:xfrm>
            <a:off x="3017520" y="1901370"/>
            <a:ext cx="8202023" cy="3643731"/>
          </a:xfrm>
        </p:spPr>
        <p:txBody>
          <a:bodyPr>
            <a:normAutofit/>
          </a:bodyPr>
          <a:lstStyle/>
          <a:p>
            <a:pPr marL="457200" indent="-457200">
              <a:buFontTx/>
              <a:buAutoNum type="arabicPeriod"/>
            </a:pPr>
            <a:r>
              <a:rPr lang="en-US" altLang="en-US" sz="2000" dirty="0"/>
              <a:t>Conduct a risk and resilience assessment.</a:t>
            </a:r>
          </a:p>
          <a:p>
            <a:pPr marL="457200" indent="-457200">
              <a:buFontTx/>
              <a:buAutoNum type="arabicPeriod"/>
            </a:pPr>
            <a:r>
              <a:rPr lang="en-US" altLang="en-US" sz="2000" dirty="0"/>
              <a:t>Identify state regulatory requirements.</a:t>
            </a:r>
          </a:p>
          <a:p>
            <a:pPr marL="457200" indent="-457200">
              <a:buFontTx/>
              <a:buAutoNum type="arabicPeriod"/>
            </a:pPr>
            <a:r>
              <a:rPr lang="en-US" altLang="en-US" sz="2000" dirty="0"/>
              <a:t>Identify and integrate local plans.</a:t>
            </a:r>
          </a:p>
          <a:p>
            <a:pPr marL="457200" indent="-457200">
              <a:buFontTx/>
              <a:buAutoNum type="arabicPeriod"/>
            </a:pPr>
            <a:r>
              <a:rPr lang="en-US" altLang="en-US" sz="2000" dirty="0"/>
              <a:t>Coordinate with Local Emergency Planning Committees (LEPCs) and response partners.</a:t>
            </a:r>
          </a:p>
          <a:p>
            <a:pPr marL="457200" indent="-457200">
              <a:buFontTx/>
              <a:buAutoNum type="arabicPeriod"/>
            </a:pPr>
            <a:r>
              <a:rPr lang="en-US" altLang="en-US" sz="2000" dirty="0"/>
              <a:t>Plan for resources.</a:t>
            </a:r>
          </a:p>
          <a:p>
            <a:pPr marL="457200" indent="-457200">
              <a:buFontTx/>
              <a:buAutoNum type="arabicPeriod"/>
            </a:pPr>
            <a:endParaRPr lang="en-US" altLang="en-US" sz="2000" dirty="0"/>
          </a:p>
          <a:p>
            <a:pPr marL="457200" indent="-457200">
              <a:buFontTx/>
              <a:buAutoNum type="arabicPeriod"/>
            </a:pPr>
            <a:endParaRPr lang="en-US" altLang="en-US" sz="2000" dirty="0"/>
          </a:p>
          <a:p>
            <a:pPr marL="457200" indent="-457200">
              <a:buFontTx/>
              <a:buAutoNum type="arabicPeriod"/>
            </a:pPr>
            <a:endParaRPr lang="en-US" altLang="en-US" sz="2000" dirty="0"/>
          </a:p>
          <a:p>
            <a:endParaRPr lang="en-US" sz="2000" dirty="0"/>
          </a:p>
        </p:txBody>
      </p:sp>
      <p:cxnSp>
        <p:nvCxnSpPr>
          <p:cNvPr id="4" name="Straight Connector 3">
            <a:extLst>
              <a:ext uri="{FF2B5EF4-FFF2-40B4-BE49-F238E27FC236}">
                <a16:creationId xmlns:a16="http://schemas.microsoft.com/office/drawing/2014/main" id="{520AFF80-E8FC-4BC2-AEC0-8BB148142C8E}"/>
              </a:ext>
            </a:extLst>
          </p:cNvPr>
          <p:cNvCxnSpPr>
            <a:cxnSpLocks/>
          </p:cNvCxnSpPr>
          <p:nvPr/>
        </p:nvCxnSpPr>
        <p:spPr>
          <a:xfrm>
            <a:off x="0" y="1246124"/>
            <a:ext cx="7257143"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1909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F8F85B43-5C26-49C0-8DDB-A0347DA72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Tree>
    <p:extLst>
      <p:ext uri="{BB962C8B-B14F-4D97-AF65-F5344CB8AC3E}">
        <p14:creationId xmlns:p14="http://schemas.microsoft.com/office/powerpoint/2010/main" val="23760912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F09AE4-3285-4D61-89E1-1B27FF078358}"/>
              </a:ext>
            </a:extLst>
          </p:cNvPr>
          <p:cNvSpPr>
            <a:spLocks noGrp="1"/>
          </p:cNvSpPr>
          <p:nvPr>
            <p:ph type="title"/>
          </p:nvPr>
        </p:nvSpPr>
        <p:spPr/>
        <p:txBody>
          <a:bodyPr/>
          <a:lstStyle/>
          <a:p>
            <a:r>
              <a:rPr lang="en-US" dirty="0"/>
              <a:t>ERP Guidance TEMPLATE AND INSTRUCTIONS</a:t>
            </a:r>
          </a:p>
        </p:txBody>
      </p:sp>
      <p:cxnSp>
        <p:nvCxnSpPr>
          <p:cNvPr id="3" name="Straight Connector 2">
            <a:extLst>
              <a:ext uri="{FF2B5EF4-FFF2-40B4-BE49-F238E27FC236}">
                <a16:creationId xmlns:a16="http://schemas.microsoft.com/office/drawing/2014/main" id="{EC73CFDC-EBC2-479C-9FE2-675B9346BA27}"/>
              </a:ext>
            </a:extLst>
          </p:cNvPr>
          <p:cNvCxnSpPr>
            <a:cxnSpLocks/>
          </p:cNvCxnSpPr>
          <p:nvPr/>
        </p:nvCxnSpPr>
        <p:spPr>
          <a:xfrm>
            <a:off x="820106" y="3225214"/>
            <a:ext cx="6298146"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5150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0FEDA-A939-434C-88A1-5AECEB1515C6}"/>
              </a:ext>
            </a:extLst>
          </p:cNvPr>
          <p:cNvSpPr>
            <a:spLocks noGrp="1"/>
          </p:cNvSpPr>
          <p:nvPr>
            <p:ph type="title"/>
          </p:nvPr>
        </p:nvSpPr>
        <p:spPr/>
        <p:txBody>
          <a:bodyPr/>
          <a:lstStyle/>
          <a:p>
            <a:r>
              <a:rPr lang="en-US" altLang="en-US" dirty="0"/>
              <a:t>ERP Guidance - Features</a:t>
            </a:r>
            <a:endParaRPr lang="en-US" dirty="0"/>
          </a:p>
        </p:txBody>
      </p:sp>
      <p:sp>
        <p:nvSpPr>
          <p:cNvPr id="3" name="Content Placeholder 2">
            <a:extLst>
              <a:ext uri="{FF2B5EF4-FFF2-40B4-BE49-F238E27FC236}">
                <a16:creationId xmlns:a16="http://schemas.microsoft.com/office/drawing/2014/main" id="{232E42C1-779F-4076-84C1-F255D82B5B0D}"/>
              </a:ext>
            </a:extLst>
          </p:cNvPr>
          <p:cNvSpPr>
            <a:spLocks noGrp="1"/>
          </p:cNvSpPr>
          <p:nvPr>
            <p:ph sz="half" idx="1"/>
          </p:nvPr>
        </p:nvSpPr>
        <p:spPr>
          <a:xfrm>
            <a:off x="3017520" y="1479683"/>
            <a:ext cx="8526780" cy="4239759"/>
          </a:xfrm>
        </p:spPr>
        <p:txBody>
          <a:bodyPr>
            <a:normAutofit fontScale="92500" lnSpcReduction="20000"/>
          </a:bodyPr>
          <a:lstStyle/>
          <a:p>
            <a:pPr>
              <a:defRPr/>
            </a:pPr>
            <a:r>
              <a:rPr lang="en-US" sz="2200" dirty="0"/>
              <a:t>The ERP template and instructions assist water utilities with developing an ERP in accordance with AWIA Section 2013(b). </a:t>
            </a:r>
          </a:p>
          <a:p>
            <a:pPr>
              <a:spcBef>
                <a:spcPts val="0"/>
              </a:spcBef>
              <a:defRPr/>
            </a:pPr>
            <a:endParaRPr lang="en-US" sz="2200" dirty="0"/>
          </a:p>
          <a:p>
            <a:pPr>
              <a:defRPr/>
            </a:pPr>
            <a:r>
              <a:rPr lang="en-US" sz="2200" dirty="0"/>
              <a:t>A single PDF document provides guidance on what information should be provided in each section of the ERP template.</a:t>
            </a:r>
          </a:p>
          <a:p>
            <a:pPr lvl="1">
              <a:defRPr/>
            </a:pPr>
            <a:r>
              <a:rPr lang="en-US" sz="1800" dirty="0"/>
              <a:t>Includes useful links for additional information and guidance</a:t>
            </a:r>
            <a:endParaRPr lang="en-US" dirty="0"/>
          </a:p>
          <a:p>
            <a:pPr>
              <a:spcBef>
                <a:spcPts val="0"/>
              </a:spcBef>
              <a:defRPr/>
            </a:pPr>
            <a:endParaRPr lang="en-US" sz="2200" dirty="0"/>
          </a:p>
          <a:p>
            <a:pPr>
              <a:defRPr/>
            </a:pPr>
            <a:r>
              <a:rPr lang="en-US" sz="2200" dirty="0"/>
              <a:t>A blank ERP template in Word format is embedded in the PDF document and can be easily accessed and modified to meet your own utility’s needs. </a:t>
            </a:r>
          </a:p>
          <a:p>
            <a:pPr>
              <a:spcBef>
                <a:spcPts val="0"/>
              </a:spcBef>
              <a:defRPr/>
            </a:pPr>
            <a:endParaRPr lang="en-US" sz="2200" dirty="0"/>
          </a:p>
          <a:p>
            <a:pPr>
              <a:defRPr/>
            </a:pPr>
            <a:r>
              <a:rPr lang="en-US" sz="2200" dirty="0"/>
              <a:t>The user-friendly template features fillable tables, checklists and charts to use as a starting point for utilities to develop their own plans.</a:t>
            </a:r>
            <a:endParaRPr lang="en-US" dirty="0"/>
          </a:p>
          <a:p>
            <a:pPr marL="0" indent="0">
              <a:buNone/>
              <a:defRPr/>
            </a:pPr>
            <a:endParaRPr lang="en-US" dirty="0"/>
          </a:p>
          <a:p>
            <a:endParaRPr lang="en-US" dirty="0"/>
          </a:p>
        </p:txBody>
      </p:sp>
      <p:cxnSp>
        <p:nvCxnSpPr>
          <p:cNvPr id="4" name="Straight Connector 3">
            <a:extLst>
              <a:ext uri="{FF2B5EF4-FFF2-40B4-BE49-F238E27FC236}">
                <a16:creationId xmlns:a16="http://schemas.microsoft.com/office/drawing/2014/main" id="{8C1FD802-615B-40B9-B891-7CB658FE5468}"/>
              </a:ext>
            </a:extLst>
          </p:cNvPr>
          <p:cNvCxnSpPr>
            <a:cxnSpLocks/>
          </p:cNvCxnSpPr>
          <p:nvPr/>
        </p:nvCxnSpPr>
        <p:spPr>
          <a:xfrm>
            <a:off x="0" y="1246124"/>
            <a:ext cx="5834743"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5356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AC267-D4A9-4906-95ED-ECB22E1EF465}"/>
              </a:ext>
            </a:extLst>
          </p:cNvPr>
          <p:cNvSpPr>
            <a:spLocks noGrp="1"/>
          </p:cNvSpPr>
          <p:nvPr>
            <p:ph type="title"/>
          </p:nvPr>
        </p:nvSpPr>
        <p:spPr/>
        <p:txBody>
          <a:bodyPr/>
          <a:lstStyle/>
          <a:p>
            <a:r>
              <a:rPr lang="en-US" altLang="en-US" dirty="0"/>
              <a:t>ERP Template Outline</a:t>
            </a:r>
            <a:endParaRPr lang="en-US" dirty="0"/>
          </a:p>
        </p:txBody>
      </p:sp>
      <p:sp>
        <p:nvSpPr>
          <p:cNvPr id="3" name="Content Placeholder 2">
            <a:extLst>
              <a:ext uri="{FF2B5EF4-FFF2-40B4-BE49-F238E27FC236}">
                <a16:creationId xmlns:a16="http://schemas.microsoft.com/office/drawing/2014/main" id="{AFC0277C-5CD5-44A7-894E-E9C2F546D713}"/>
              </a:ext>
            </a:extLst>
          </p:cNvPr>
          <p:cNvSpPr>
            <a:spLocks noGrp="1"/>
          </p:cNvSpPr>
          <p:nvPr>
            <p:ph sz="half" idx="1"/>
          </p:nvPr>
        </p:nvSpPr>
        <p:spPr>
          <a:xfrm>
            <a:off x="3061063" y="1664330"/>
            <a:ext cx="4138023" cy="3880772"/>
          </a:xfrm>
        </p:spPr>
        <p:txBody>
          <a:bodyPr/>
          <a:lstStyle/>
          <a:p>
            <a:r>
              <a:rPr lang="en-US" altLang="en-US" b="1" dirty="0"/>
              <a:t>Utility Information</a:t>
            </a:r>
          </a:p>
          <a:p>
            <a:endParaRPr lang="en-US" altLang="en-US" b="1" dirty="0"/>
          </a:p>
          <a:p>
            <a:r>
              <a:rPr lang="en-US" altLang="en-US" b="1" dirty="0"/>
              <a:t>Resilience Strategies</a:t>
            </a:r>
          </a:p>
          <a:p>
            <a:endParaRPr lang="en-US" altLang="en-US" b="1" dirty="0"/>
          </a:p>
          <a:p>
            <a:r>
              <a:rPr lang="en-US" altLang="en-US" b="1" dirty="0"/>
              <a:t>Emergency Plans and Procedures</a:t>
            </a:r>
          </a:p>
          <a:p>
            <a:endParaRPr lang="en-US" altLang="en-US" b="1" dirty="0"/>
          </a:p>
          <a:p>
            <a:r>
              <a:rPr lang="en-US" altLang="en-US" b="1" dirty="0"/>
              <a:t>Mitigation Actions</a:t>
            </a:r>
          </a:p>
          <a:p>
            <a:endParaRPr lang="en-US" altLang="en-US" b="1" dirty="0"/>
          </a:p>
          <a:p>
            <a:r>
              <a:rPr lang="en-US" altLang="en-US" b="1" dirty="0"/>
              <a:t>Detection Strategies</a:t>
            </a:r>
          </a:p>
          <a:p>
            <a:endParaRPr lang="en-US" dirty="0"/>
          </a:p>
        </p:txBody>
      </p:sp>
      <p:cxnSp>
        <p:nvCxnSpPr>
          <p:cNvPr id="5" name="Straight Connector 4">
            <a:extLst>
              <a:ext uri="{FF2B5EF4-FFF2-40B4-BE49-F238E27FC236}">
                <a16:creationId xmlns:a16="http://schemas.microsoft.com/office/drawing/2014/main" id="{87FF4715-C5AF-4DDA-95F3-6B54957BD590}"/>
              </a:ext>
            </a:extLst>
          </p:cNvPr>
          <p:cNvCxnSpPr>
            <a:cxnSpLocks/>
          </p:cNvCxnSpPr>
          <p:nvPr/>
        </p:nvCxnSpPr>
        <p:spPr>
          <a:xfrm>
            <a:off x="0" y="1246124"/>
            <a:ext cx="5138057"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5866A29D-1403-4966-8617-C7A5FDDF76AB}"/>
              </a:ext>
            </a:extLst>
          </p:cNvPr>
          <p:cNvGrpSpPr/>
          <p:nvPr/>
        </p:nvGrpSpPr>
        <p:grpSpPr>
          <a:xfrm>
            <a:off x="7358742" y="1233714"/>
            <a:ext cx="3815648" cy="5283202"/>
            <a:chOff x="7387770" y="682171"/>
            <a:chExt cx="3962402" cy="5486400"/>
          </a:xfrm>
        </p:grpSpPr>
        <p:sp>
          <p:nvSpPr>
            <p:cNvPr id="9" name="Rectangle 8">
              <a:extLst>
                <a:ext uri="{FF2B5EF4-FFF2-40B4-BE49-F238E27FC236}">
                  <a16:creationId xmlns:a16="http://schemas.microsoft.com/office/drawing/2014/main" id="{38D9FDDA-CD9A-4690-81D7-A18589D88160}"/>
                </a:ext>
              </a:extLst>
            </p:cNvPr>
            <p:cNvSpPr/>
            <p:nvPr/>
          </p:nvSpPr>
          <p:spPr>
            <a:xfrm>
              <a:off x="7387770" y="682171"/>
              <a:ext cx="3962402" cy="5486400"/>
            </a:xfrm>
            <a:prstGeom prst="rect">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A75A177-4A01-4A53-8395-FFF60B493C95}"/>
                </a:ext>
              </a:extLst>
            </p:cNvPr>
            <p:cNvGrpSpPr/>
            <p:nvPr/>
          </p:nvGrpSpPr>
          <p:grpSpPr>
            <a:xfrm>
              <a:off x="7402290" y="783771"/>
              <a:ext cx="3908031" cy="5268685"/>
              <a:chOff x="8515109" y="1000204"/>
              <a:chExt cx="3336814" cy="4498589"/>
            </a:xfrm>
          </p:grpSpPr>
          <p:pic>
            <p:nvPicPr>
              <p:cNvPr id="4" name="Picture 4">
                <a:extLst>
                  <a:ext uri="{FF2B5EF4-FFF2-40B4-BE49-F238E27FC236}">
                    <a16:creationId xmlns:a16="http://schemas.microsoft.com/office/drawing/2014/main" id="{74F09CED-D717-419C-B1D7-F6F93FD2DC1F}"/>
                  </a:ext>
                </a:extLst>
              </p:cNvPr>
              <p:cNvPicPr>
                <a:picLocks noChangeAspect="1"/>
              </p:cNvPicPr>
              <p:nvPr/>
            </p:nvPicPr>
            <p:blipFill rotWithShape="1">
              <a:blip r:embed="rId3">
                <a:extLst>
                  <a:ext uri="{28A0092B-C50C-407E-A947-70E740481C1C}">
                    <a14:useLocalDpi xmlns:a14="http://schemas.microsoft.com/office/drawing/2010/main" val="0"/>
                  </a:ext>
                </a:extLst>
              </a:blip>
              <a:srcRect l="41382" t="13542" r="22446" b="5557"/>
              <a:stretch/>
            </p:blipFill>
            <p:spPr bwMode="auto">
              <a:xfrm>
                <a:off x="9337268" y="1000204"/>
                <a:ext cx="2514655" cy="4498589"/>
              </a:xfrm>
              <a:prstGeom prst="rect">
                <a:avLst/>
              </a:prstGeom>
              <a:noFill/>
              <a:ln w="22225" cmpd="sng">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06868220-7370-4059-8614-F7F281020827}"/>
                  </a:ext>
                </a:extLst>
              </p:cNvPr>
              <p:cNvPicPr>
                <a:picLocks noChangeAspect="1"/>
              </p:cNvPicPr>
              <p:nvPr/>
            </p:nvPicPr>
            <p:blipFill rotWithShape="1">
              <a:blip r:embed="rId3">
                <a:extLst>
                  <a:ext uri="{28A0092B-C50C-407E-A947-70E740481C1C}">
                    <a14:useLocalDpi xmlns:a14="http://schemas.microsoft.com/office/drawing/2010/main" val="0"/>
                  </a:ext>
                </a:extLst>
              </a:blip>
              <a:srcRect l="8221" t="13542" r="51415" b="5557"/>
              <a:stretch/>
            </p:blipFill>
            <p:spPr bwMode="auto">
              <a:xfrm>
                <a:off x="8515109" y="1000204"/>
                <a:ext cx="2806034" cy="4498589"/>
              </a:xfrm>
              <a:prstGeom prst="rect">
                <a:avLst/>
              </a:prstGeom>
              <a:noFill/>
              <a:ln w="22225" cmpd="sng">
                <a:noFill/>
                <a:miter lim="800000"/>
                <a:headEnd/>
                <a:tailEnd/>
              </a:ln>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7414118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96648-A0D5-4561-A8D0-F213F5C9AB98}"/>
              </a:ext>
            </a:extLst>
          </p:cNvPr>
          <p:cNvSpPr>
            <a:spLocks noGrp="1"/>
          </p:cNvSpPr>
          <p:nvPr>
            <p:ph type="title"/>
          </p:nvPr>
        </p:nvSpPr>
        <p:spPr/>
        <p:txBody>
          <a:bodyPr/>
          <a:lstStyle/>
          <a:p>
            <a:r>
              <a:rPr lang="en-US" altLang="en-US" dirty="0"/>
              <a:t>Utility Information</a:t>
            </a:r>
            <a:endParaRPr lang="en-US" dirty="0"/>
          </a:p>
        </p:txBody>
      </p:sp>
      <p:sp>
        <p:nvSpPr>
          <p:cNvPr id="3" name="Content Placeholder 2">
            <a:extLst>
              <a:ext uri="{FF2B5EF4-FFF2-40B4-BE49-F238E27FC236}">
                <a16:creationId xmlns:a16="http://schemas.microsoft.com/office/drawing/2014/main" id="{DCFA45C2-F417-4DE0-8DB0-061408CA422A}"/>
              </a:ext>
            </a:extLst>
          </p:cNvPr>
          <p:cNvSpPr>
            <a:spLocks noGrp="1"/>
          </p:cNvSpPr>
          <p:nvPr>
            <p:ph sz="half" idx="1"/>
          </p:nvPr>
        </p:nvSpPr>
        <p:spPr>
          <a:xfrm>
            <a:off x="3017519" y="1664330"/>
            <a:ext cx="9174481" cy="3880772"/>
          </a:xfrm>
        </p:spPr>
        <p:txBody>
          <a:bodyPr>
            <a:normAutofit lnSpcReduction="10000"/>
          </a:bodyPr>
          <a:lstStyle/>
          <a:p>
            <a:r>
              <a:rPr lang="en-US" altLang="en-US" sz="2000" dirty="0"/>
              <a:t>During an incident, you need to have system information about your water utility readily available for your personnel, first responders, repair contractors/vendors, the media and other response partner agencies, including:</a:t>
            </a:r>
          </a:p>
          <a:p>
            <a:pPr lvl="2"/>
            <a:r>
              <a:rPr lang="en-US" altLang="en-US" sz="1600" dirty="0"/>
              <a:t> </a:t>
            </a:r>
            <a:r>
              <a:rPr lang="en-US" altLang="en-US" sz="1800" dirty="0"/>
              <a:t>Utility Overview</a:t>
            </a:r>
          </a:p>
          <a:p>
            <a:pPr lvl="2"/>
            <a:r>
              <a:rPr lang="en-US" altLang="en-US" sz="1800" dirty="0"/>
              <a:t> Personnel Information</a:t>
            </a:r>
          </a:p>
          <a:p>
            <a:pPr lvl="2"/>
            <a:r>
              <a:rPr lang="en-US" altLang="en-US" sz="1800" dirty="0"/>
              <a:t> Primary Utility Components</a:t>
            </a:r>
          </a:p>
          <a:p>
            <a:pPr lvl="2"/>
            <a:r>
              <a:rPr lang="en-US" altLang="en-US" sz="1800" dirty="0"/>
              <a:t> Industry Chemical Handling &amp; Storage Facilities</a:t>
            </a:r>
          </a:p>
          <a:p>
            <a:pPr lvl="2"/>
            <a:r>
              <a:rPr lang="en-US" altLang="en-US" sz="1800" dirty="0"/>
              <a:t> Safety</a:t>
            </a:r>
          </a:p>
          <a:p>
            <a:pPr lvl="2"/>
            <a:r>
              <a:rPr lang="en-US" altLang="en-US" sz="1800" dirty="0"/>
              <a:t> Response Resources</a:t>
            </a:r>
          </a:p>
          <a:p>
            <a:pPr lvl="2"/>
            <a:r>
              <a:rPr lang="en-US" altLang="en-US" sz="1800" dirty="0"/>
              <a:t> Key Local Services</a:t>
            </a:r>
          </a:p>
          <a:p>
            <a:endParaRPr lang="en-US" sz="2000" dirty="0"/>
          </a:p>
        </p:txBody>
      </p:sp>
      <p:cxnSp>
        <p:nvCxnSpPr>
          <p:cNvPr id="4" name="Straight Connector 3">
            <a:extLst>
              <a:ext uri="{FF2B5EF4-FFF2-40B4-BE49-F238E27FC236}">
                <a16:creationId xmlns:a16="http://schemas.microsoft.com/office/drawing/2014/main" id="{92E3A58E-0388-4400-AE7D-A9E50DBA0016}"/>
              </a:ext>
            </a:extLst>
          </p:cNvPr>
          <p:cNvCxnSpPr>
            <a:cxnSpLocks/>
          </p:cNvCxnSpPr>
          <p:nvPr/>
        </p:nvCxnSpPr>
        <p:spPr>
          <a:xfrm>
            <a:off x="0" y="1246124"/>
            <a:ext cx="4383314"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62091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9F36A-49EC-4FB7-9887-0D7C89E068A4}"/>
              </a:ext>
            </a:extLst>
          </p:cNvPr>
          <p:cNvSpPr>
            <a:spLocks noGrp="1"/>
          </p:cNvSpPr>
          <p:nvPr>
            <p:ph type="title"/>
          </p:nvPr>
        </p:nvSpPr>
        <p:spPr>
          <a:xfrm>
            <a:off x="548640" y="0"/>
            <a:ext cx="5736046" cy="1120140"/>
          </a:xfrm>
        </p:spPr>
        <p:txBody>
          <a:bodyPr/>
          <a:lstStyle/>
          <a:p>
            <a:r>
              <a:rPr lang="en-US" altLang="en-US" dirty="0"/>
              <a:t>Utility Information - Template Example (1)</a:t>
            </a:r>
            <a:endParaRPr lang="en-US" dirty="0"/>
          </a:p>
        </p:txBody>
      </p:sp>
      <p:pic>
        <p:nvPicPr>
          <p:cNvPr id="4" name="Picture 4">
            <a:extLst>
              <a:ext uri="{FF2B5EF4-FFF2-40B4-BE49-F238E27FC236}">
                <a16:creationId xmlns:a16="http://schemas.microsoft.com/office/drawing/2014/main" id="{5CCBCB1B-2B5A-4310-9D7F-7F6F851565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88" t="15349" r="20929" b="10419"/>
          <a:stretch/>
        </p:blipFill>
        <p:spPr bwMode="auto">
          <a:xfrm>
            <a:off x="3701142" y="1393372"/>
            <a:ext cx="5210630" cy="5210628"/>
          </a:xfrm>
          <a:prstGeom prst="rect">
            <a:avLst/>
          </a:prstGeom>
          <a:noFill/>
          <a:ln w="6350" cmpd="sng">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0E187CFE-81B9-4651-8B2C-508A2450D76B}"/>
              </a:ext>
            </a:extLst>
          </p:cNvPr>
          <p:cNvCxnSpPr>
            <a:cxnSpLocks/>
          </p:cNvCxnSpPr>
          <p:nvPr/>
        </p:nvCxnSpPr>
        <p:spPr>
          <a:xfrm>
            <a:off x="0" y="1246124"/>
            <a:ext cx="5094514"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3997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78AE9-B318-46A8-922D-31B369FAD8D8}"/>
              </a:ext>
            </a:extLst>
          </p:cNvPr>
          <p:cNvSpPr>
            <a:spLocks noGrp="1"/>
          </p:cNvSpPr>
          <p:nvPr>
            <p:ph type="title"/>
          </p:nvPr>
        </p:nvSpPr>
        <p:spPr/>
        <p:txBody>
          <a:bodyPr/>
          <a:lstStyle/>
          <a:p>
            <a:r>
              <a:rPr lang="en-US" dirty="0">
                <a:solidFill>
                  <a:schemeClr val="bg2">
                    <a:lumMod val="50000"/>
                  </a:schemeClr>
                </a:solidFill>
              </a:rPr>
              <a:t>Learning Objectives</a:t>
            </a:r>
          </a:p>
        </p:txBody>
      </p:sp>
      <p:sp>
        <p:nvSpPr>
          <p:cNvPr id="3" name="Content Placeholder 2">
            <a:extLst>
              <a:ext uri="{FF2B5EF4-FFF2-40B4-BE49-F238E27FC236}">
                <a16:creationId xmlns:a16="http://schemas.microsoft.com/office/drawing/2014/main" id="{5108BFD3-82B4-4AC2-AF1B-2643B126C557}"/>
              </a:ext>
            </a:extLst>
          </p:cNvPr>
          <p:cNvSpPr>
            <a:spLocks noGrp="1"/>
          </p:cNvSpPr>
          <p:nvPr>
            <p:ph sz="half" idx="1"/>
          </p:nvPr>
        </p:nvSpPr>
        <p:spPr>
          <a:xfrm>
            <a:off x="3017520" y="1664330"/>
            <a:ext cx="8526780" cy="3880772"/>
          </a:xfrm>
          <a:noFill/>
        </p:spPr>
        <p:txBody>
          <a:bodyPr>
            <a:normAutofit/>
          </a:bodyPr>
          <a:lstStyle/>
          <a:p>
            <a:pPr>
              <a:spcAft>
                <a:spcPts val="600"/>
              </a:spcAft>
              <a:buClr>
                <a:schemeClr val="tx1">
                  <a:lumMod val="65000"/>
                  <a:lumOff val="35000"/>
                </a:schemeClr>
              </a:buClr>
            </a:pPr>
            <a:r>
              <a:rPr lang="en-US" dirty="0"/>
              <a:t>Participants will understand the requirements of a risk assessment and know how to use the Vulnerability Self-Assessment Tool to complete one for your facility or train a utility on how to complete one. </a:t>
            </a:r>
          </a:p>
          <a:p>
            <a:pPr>
              <a:spcAft>
                <a:spcPts val="600"/>
              </a:spcAft>
              <a:buClr>
                <a:schemeClr val="tx1">
                  <a:lumMod val="65000"/>
                  <a:lumOff val="35000"/>
                </a:schemeClr>
              </a:buClr>
            </a:pPr>
            <a:r>
              <a:rPr lang="en-US" dirty="0"/>
              <a:t>Participants will understand the requirements of an emergency response plan and know how to use the Emergency Response Plan Guidance and Template to complete one for your facility or train a utility on how to complete one.</a:t>
            </a:r>
          </a:p>
          <a:p>
            <a:pPr>
              <a:spcAft>
                <a:spcPts val="600"/>
              </a:spcAft>
              <a:buClr>
                <a:schemeClr val="tx1">
                  <a:lumMod val="65000"/>
                  <a:lumOff val="35000"/>
                </a:schemeClr>
              </a:buClr>
            </a:pPr>
            <a:r>
              <a:rPr lang="en-US" dirty="0"/>
              <a:t>Participants will learn about the new release notification requirements and how community water systems can access chemical inventory data. </a:t>
            </a:r>
          </a:p>
        </p:txBody>
      </p:sp>
      <p:cxnSp>
        <p:nvCxnSpPr>
          <p:cNvPr id="6" name="Straight Connector 5">
            <a:extLst>
              <a:ext uri="{FF2B5EF4-FFF2-40B4-BE49-F238E27FC236}">
                <a16:creationId xmlns:a16="http://schemas.microsoft.com/office/drawing/2014/main" id="{5EC8ECAE-767E-42CF-BADE-F4D1683D857C}"/>
              </a:ext>
            </a:extLst>
          </p:cNvPr>
          <p:cNvCxnSpPr>
            <a:cxnSpLocks/>
          </p:cNvCxnSpPr>
          <p:nvPr/>
        </p:nvCxnSpPr>
        <p:spPr>
          <a:xfrm>
            <a:off x="0" y="1246124"/>
            <a:ext cx="475013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62587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37132-D4CA-48E5-B2CB-0CB628D78CDA}"/>
              </a:ext>
            </a:extLst>
          </p:cNvPr>
          <p:cNvSpPr>
            <a:spLocks noGrp="1"/>
          </p:cNvSpPr>
          <p:nvPr>
            <p:ph type="title"/>
          </p:nvPr>
        </p:nvSpPr>
        <p:spPr>
          <a:xfrm>
            <a:off x="548640" y="0"/>
            <a:ext cx="5895703" cy="1120140"/>
          </a:xfrm>
        </p:spPr>
        <p:txBody>
          <a:bodyPr/>
          <a:lstStyle/>
          <a:p>
            <a:r>
              <a:rPr lang="en-US" altLang="en-US" dirty="0"/>
              <a:t>Utility Information - Template Example (2)</a:t>
            </a:r>
            <a:endParaRPr lang="en-US" dirty="0"/>
          </a:p>
        </p:txBody>
      </p:sp>
      <p:pic>
        <p:nvPicPr>
          <p:cNvPr id="4" name="Picture 5">
            <a:extLst>
              <a:ext uri="{FF2B5EF4-FFF2-40B4-BE49-F238E27FC236}">
                <a16:creationId xmlns:a16="http://schemas.microsoft.com/office/drawing/2014/main" id="{C26F2F73-DD52-46F6-B067-2CAFDE9C23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33" t="18276" r="21189" b="22805"/>
          <a:stretch/>
        </p:blipFill>
        <p:spPr bwMode="auto">
          <a:xfrm>
            <a:off x="2525486" y="1393372"/>
            <a:ext cx="6477439" cy="5212080"/>
          </a:xfrm>
          <a:prstGeom prst="rect">
            <a:avLst/>
          </a:prstGeom>
          <a:noFill/>
          <a:ln w="6350" cmpd="sng">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C5A91CD4-A7B5-4D34-8222-FC99F067292C}"/>
              </a:ext>
            </a:extLst>
          </p:cNvPr>
          <p:cNvCxnSpPr>
            <a:cxnSpLocks/>
          </p:cNvCxnSpPr>
          <p:nvPr/>
        </p:nvCxnSpPr>
        <p:spPr>
          <a:xfrm>
            <a:off x="0" y="1246124"/>
            <a:ext cx="5138057"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47087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E1C8-98F0-4A86-B3FB-6BCC791E3237}"/>
              </a:ext>
            </a:extLst>
          </p:cNvPr>
          <p:cNvSpPr>
            <a:spLocks noGrp="1"/>
          </p:cNvSpPr>
          <p:nvPr>
            <p:ph type="title"/>
          </p:nvPr>
        </p:nvSpPr>
        <p:spPr/>
        <p:txBody>
          <a:bodyPr/>
          <a:lstStyle/>
          <a:p>
            <a:r>
              <a:rPr lang="en-US" altLang="en-US" dirty="0"/>
              <a:t>Resilience Strategies</a:t>
            </a:r>
            <a:endParaRPr lang="en-US" dirty="0"/>
          </a:p>
        </p:txBody>
      </p:sp>
      <p:sp>
        <p:nvSpPr>
          <p:cNvPr id="3" name="Content Placeholder 2">
            <a:extLst>
              <a:ext uri="{FF2B5EF4-FFF2-40B4-BE49-F238E27FC236}">
                <a16:creationId xmlns:a16="http://schemas.microsoft.com/office/drawing/2014/main" id="{92140B1B-B705-4F8A-8EA3-6647473616FC}"/>
              </a:ext>
            </a:extLst>
          </p:cNvPr>
          <p:cNvSpPr>
            <a:spLocks noGrp="1"/>
          </p:cNvSpPr>
          <p:nvPr>
            <p:ph sz="half" idx="1"/>
          </p:nvPr>
        </p:nvSpPr>
        <p:spPr/>
        <p:txBody>
          <a:bodyPr/>
          <a:lstStyle/>
          <a:p>
            <a:r>
              <a:rPr lang="en-US" altLang="en-US" dirty="0"/>
              <a:t>This section of your ERP should contain strategies and resources to improve the resilience of your system, including:</a:t>
            </a:r>
          </a:p>
          <a:p>
            <a:pPr lvl="2"/>
            <a:r>
              <a:rPr lang="en-US" altLang="en-US" sz="1600" dirty="0"/>
              <a:t> Emergency Response Roles</a:t>
            </a:r>
          </a:p>
          <a:p>
            <a:pPr lvl="2"/>
            <a:r>
              <a:rPr lang="en-US" altLang="en-US" sz="1600" dirty="0"/>
              <a:t> Incident Command System (ICS) Roles </a:t>
            </a:r>
          </a:p>
          <a:p>
            <a:pPr lvl="2"/>
            <a:r>
              <a:rPr lang="en-US" altLang="en-US" sz="1600" dirty="0"/>
              <a:t> Communication (e.g., internal, external, critical customers, equipment)</a:t>
            </a:r>
          </a:p>
          <a:p>
            <a:pPr lvl="2"/>
            <a:r>
              <a:rPr lang="en-US" altLang="en-US" sz="1600" dirty="0"/>
              <a:t> Media Outreach &amp; Risk Communication</a:t>
            </a:r>
          </a:p>
          <a:p>
            <a:pPr lvl="2"/>
            <a:r>
              <a:rPr lang="en-US" altLang="en-US" sz="1600" dirty="0"/>
              <a:t> Public Notification</a:t>
            </a:r>
          </a:p>
          <a:p>
            <a:endParaRPr lang="en-US" altLang="en-US" dirty="0"/>
          </a:p>
          <a:p>
            <a:endParaRPr lang="en-US" altLang="en-US" dirty="0"/>
          </a:p>
          <a:p>
            <a:pPr lvl="2">
              <a:buFont typeface="Wingdings" panose="05000000000000000000" pitchFamily="2" charset="2"/>
              <a:buChar char="q"/>
            </a:pPr>
            <a:endParaRPr lang="en-US" altLang="en-US" dirty="0"/>
          </a:p>
          <a:p>
            <a:endParaRPr lang="en-US" dirty="0"/>
          </a:p>
        </p:txBody>
      </p:sp>
      <p:sp>
        <p:nvSpPr>
          <p:cNvPr id="4" name="TextBox 3">
            <a:extLst>
              <a:ext uri="{FF2B5EF4-FFF2-40B4-BE49-F238E27FC236}">
                <a16:creationId xmlns:a16="http://schemas.microsoft.com/office/drawing/2014/main" id="{F8A96E96-F72B-46C4-9A49-FB03D4E6FCBF}"/>
              </a:ext>
            </a:extLst>
          </p:cNvPr>
          <p:cNvSpPr txBox="1"/>
          <p:nvPr/>
        </p:nvSpPr>
        <p:spPr>
          <a:xfrm>
            <a:off x="3149600" y="4395932"/>
            <a:ext cx="8897257" cy="1250124"/>
          </a:xfrm>
          <a:prstGeom prst="rect">
            <a:avLst/>
          </a:prstGeom>
          <a:solidFill>
            <a:schemeClr val="accent2">
              <a:lumMod val="20000"/>
              <a:lumOff val="80000"/>
              <a:alpha val="60000"/>
            </a:schemeClr>
          </a:solidFill>
          <a:ln w="6350" cap="rnd">
            <a:solidFill>
              <a:schemeClr val="bg1">
                <a:lumMod val="65000"/>
              </a:schemeClr>
            </a:solidFill>
          </a:ln>
        </p:spPr>
        <p:txBody>
          <a:bodyPr wrap="square" rIns="365760" anchor="ctr" anchorCtr="0">
            <a:noAutofit/>
          </a:bodyPr>
          <a:lstStyle/>
          <a:p>
            <a:pPr marL="115888">
              <a:defRPr/>
            </a:pPr>
            <a:r>
              <a:rPr lang="en-US" altLang="en-US" sz="2200" dirty="0"/>
              <a:t>Resilience strategies incorporate how you will assign roles and responsibilities, how you will work with response partners and how you intend to communicate during an incident.</a:t>
            </a:r>
          </a:p>
        </p:txBody>
      </p:sp>
      <p:cxnSp>
        <p:nvCxnSpPr>
          <p:cNvPr id="5" name="Straight Connector 4">
            <a:extLst>
              <a:ext uri="{FF2B5EF4-FFF2-40B4-BE49-F238E27FC236}">
                <a16:creationId xmlns:a16="http://schemas.microsoft.com/office/drawing/2014/main" id="{3E75E33D-2308-4B4B-997D-0B8F938BF884}"/>
              </a:ext>
            </a:extLst>
          </p:cNvPr>
          <p:cNvCxnSpPr>
            <a:cxnSpLocks/>
          </p:cNvCxnSpPr>
          <p:nvPr/>
        </p:nvCxnSpPr>
        <p:spPr>
          <a:xfrm>
            <a:off x="0" y="1246124"/>
            <a:ext cx="4920343"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82822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9813F-2A18-4A5E-8D5A-6182688FBC33}"/>
              </a:ext>
            </a:extLst>
          </p:cNvPr>
          <p:cNvSpPr>
            <a:spLocks noGrp="1"/>
          </p:cNvSpPr>
          <p:nvPr>
            <p:ph type="title"/>
          </p:nvPr>
        </p:nvSpPr>
        <p:spPr>
          <a:xfrm>
            <a:off x="548640" y="0"/>
            <a:ext cx="6156960" cy="1120140"/>
          </a:xfrm>
        </p:spPr>
        <p:txBody>
          <a:bodyPr/>
          <a:lstStyle/>
          <a:p>
            <a:r>
              <a:rPr lang="en-US" altLang="en-US" dirty="0"/>
              <a:t>Resilience Strategies - Template Example</a:t>
            </a:r>
            <a:endParaRPr lang="en-US" dirty="0"/>
          </a:p>
        </p:txBody>
      </p:sp>
      <p:pic>
        <p:nvPicPr>
          <p:cNvPr id="4" name="Picture 5">
            <a:extLst>
              <a:ext uri="{FF2B5EF4-FFF2-40B4-BE49-F238E27FC236}">
                <a16:creationId xmlns:a16="http://schemas.microsoft.com/office/drawing/2014/main" id="{B350E52D-7EB1-4C6F-B49D-1F24444D7E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540" t="15423" r="21593" b="45753"/>
          <a:stretch/>
        </p:blipFill>
        <p:spPr bwMode="auto">
          <a:xfrm>
            <a:off x="2046514" y="1407885"/>
            <a:ext cx="9085943" cy="4876800"/>
          </a:xfrm>
          <a:prstGeom prst="rect">
            <a:avLst/>
          </a:prstGeom>
          <a:noFill/>
          <a:ln w="6350" cmpd="sng">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865A8829-FFDF-4E30-AD81-2F5AFC9977C3}"/>
              </a:ext>
            </a:extLst>
          </p:cNvPr>
          <p:cNvCxnSpPr>
            <a:cxnSpLocks/>
          </p:cNvCxnSpPr>
          <p:nvPr/>
        </p:nvCxnSpPr>
        <p:spPr>
          <a:xfrm>
            <a:off x="0" y="1246124"/>
            <a:ext cx="5196114"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8311406"/>
      </p:ext>
    </p:extLst>
  </p:cSld>
  <p:clrMapOvr>
    <a:overrideClrMapping bg1="lt1" tx1="dk1" bg2="lt2" tx2="dk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19522-77CB-477C-89C8-0F6E1E210265}"/>
              </a:ext>
            </a:extLst>
          </p:cNvPr>
          <p:cNvSpPr>
            <a:spLocks noGrp="1"/>
          </p:cNvSpPr>
          <p:nvPr>
            <p:ph type="title"/>
          </p:nvPr>
        </p:nvSpPr>
        <p:spPr/>
        <p:txBody>
          <a:bodyPr/>
          <a:lstStyle/>
          <a:p>
            <a:r>
              <a:rPr lang="en-US" altLang="en-US" dirty="0"/>
              <a:t>Emergency Plans &amp; Procedures</a:t>
            </a:r>
            <a:endParaRPr lang="en-US" dirty="0"/>
          </a:p>
        </p:txBody>
      </p:sp>
      <p:sp>
        <p:nvSpPr>
          <p:cNvPr id="3" name="Content Placeholder 2">
            <a:extLst>
              <a:ext uri="{FF2B5EF4-FFF2-40B4-BE49-F238E27FC236}">
                <a16:creationId xmlns:a16="http://schemas.microsoft.com/office/drawing/2014/main" id="{7205BC74-C1A9-4F9A-B502-AE3DD037DD92}"/>
              </a:ext>
            </a:extLst>
          </p:cNvPr>
          <p:cNvSpPr>
            <a:spLocks noGrp="1"/>
          </p:cNvSpPr>
          <p:nvPr>
            <p:ph sz="half" idx="1"/>
          </p:nvPr>
        </p:nvSpPr>
        <p:spPr/>
        <p:txBody>
          <a:bodyPr/>
          <a:lstStyle/>
          <a:p>
            <a:pPr>
              <a:defRPr/>
            </a:pPr>
            <a:r>
              <a:rPr lang="en-US" dirty="0"/>
              <a:t>This section of your ERP should contain plans, procedures and equipment that can be used in the event of a malevolent act or natural hazard that threatens your utility’s ability to deliver safe drinking water. </a:t>
            </a:r>
          </a:p>
          <a:p>
            <a:pPr marL="0" indent="0">
              <a:buNone/>
              <a:defRPr/>
            </a:pPr>
            <a:endParaRPr lang="en-US" sz="800" dirty="0"/>
          </a:p>
          <a:p>
            <a:pPr>
              <a:defRPr/>
            </a:pPr>
            <a:r>
              <a:rPr lang="en-US" dirty="0"/>
              <a:t>Two types of emergency response plans and procedures should be considered as part of your ERP: </a:t>
            </a:r>
          </a:p>
          <a:p>
            <a:pPr lvl="2">
              <a:defRPr/>
            </a:pPr>
            <a:r>
              <a:rPr lang="en-US" sz="1800" dirty="0"/>
              <a:t> Core Response Procedures</a:t>
            </a:r>
          </a:p>
          <a:p>
            <a:pPr lvl="2">
              <a:defRPr/>
            </a:pPr>
            <a:r>
              <a:rPr lang="en-US" sz="1800" dirty="0"/>
              <a:t> Incident-Specific Response Procedures (ISRPs)</a:t>
            </a:r>
          </a:p>
          <a:p>
            <a:endParaRPr lang="en-US" dirty="0"/>
          </a:p>
        </p:txBody>
      </p:sp>
      <p:cxnSp>
        <p:nvCxnSpPr>
          <p:cNvPr id="4" name="Straight Connector 3">
            <a:extLst>
              <a:ext uri="{FF2B5EF4-FFF2-40B4-BE49-F238E27FC236}">
                <a16:creationId xmlns:a16="http://schemas.microsoft.com/office/drawing/2014/main" id="{099E60A1-8B94-4C55-AE62-5EA435756D7C}"/>
              </a:ext>
            </a:extLst>
          </p:cNvPr>
          <p:cNvCxnSpPr>
            <a:cxnSpLocks/>
          </p:cNvCxnSpPr>
          <p:nvPr/>
        </p:nvCxnSpPr>
        <p:spPr>
          <a:xfrm>
            <a:off x="0" y="1246124"/>
            <a:ext cx="7097486"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0153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B0185-846C-4E9E-A8CE-2C33C7B85A18}"/>
              </a:ext>
            </a:extLst>
          </p:cNvPr>
          <p:cNvSpPr>
            <a:spLocks noGrp="1"/>
          </p:cNvSpPr>
          <p:nvPr>
            <p:ph type="title"/>
          </p:nvPr>
        </p:nvSpPr>
        <p:spPr/>
        <p:txBody>
          <a:bodyPr/>
          <a:lstStyle/>
          <a:p>
            <a:r>
              <a:rPr lang="en-US" altLang="en-US" dirty="0"/>
              <a:t>Core Response Procedures</a:t>
            </a:r>
            <a:endParaRPr lang="en-US" dirty="0"/>
          </a:p>
        </p:txBody>
      </p:sp>
      <p:sp>
        <p:nvSpPr>
          <p:cNvPr id="3" name="Content Placeholder 2">
            <a:extLst>
              <a:ext uri="{FF2B5EF4-FFF2-40B4-BE49-F238E27FC236}">
                <a16:creationId xmlns:a16="http://schemas.microsoft.com/office/drawing/2014/main" id="{C038825B-CC60-4A90-BADE-DF012FFA32C6}"/>
              </a:ext>
            </a:extLst>
          </p:cNvPr>
          <p:cNvSpPr>
            <a:spLocks noGrp="1"/>
          </p:cNvSpPr>
          <p:nvPr>
            <p:ph sz="half" idx="1"/>
          </p:nvPr>
        </p:nvSpPr>
        <p:spPr>
          <a:xfrm>
            <a:off x="3017520" y="1553029"/>
            <a:ext cx="8526780" cy="3992073"/>
          </a:xfrm>
        </p:spPr>
        <p:txBody>
          <a:bodyPr>
            <a:normAutofit lnSpcReduction="10000"/>
          </a:bodyPr>
          <a:lstStyle/>
          <a:p>
            <a:r>
              <a:rPr lang="en-US" altLang="en-US" dirty="0"/>
              <a:t>Core procedures are the “building blocks” for incident-specific procedures, since they apply across a broad variety of incidents (e.g., hurricane, earthquake, flood). </a:t>
            </a:r>
          </a:p>
          <a:p>
            <a:endParaRPr lang="en-US" altLang="en-US" sz="800" dirty="0"/>
          </a:p>
          <a:p>
            <a:r>
              <a:rPr lang="en-US" altLang="en-US" dirty="0"/>
              <a:t>Core procedures include:</a:t>
            </a:r>
          </a:p>
          <a:p>
            <a:pPr lvl="2"/>
            <a:r>
              <a:rPr lang="en-US" altLang="en-US" sz="1600" dirty="0"/>
              <a:t> Access</a:t>
            </a:r>
          </a:p>
          <a:p>
            <a:pPr lvl="2"/>
            <a:r>
              <a:rPr lang="en-US" altLang="en-US" sz="1600" dirty="0"/>
              <a:t> Physical Security</a:t>
            </a:r>
          </a:p>
          <a:p>
            <a:pPr lvl="2"/>
            <a:r>
              <a:rPr lang="en-US" altLang="en-US" sz="1600" dirty="0"/>
              <a:t> Cybersecurity</a:t>
            </a:r>
          </a:p>
          <a:p>
            <a:pPr lvl="2"/>
            <a:r>
              <a:rPr lang="en-US" altLang="en-US" sz="1600" dirty="0"/>
              <a:t> Power Loss</a:t>
            </a:r>
          </a:p>
          <a:p>
            <a:pPr lvl="2"/>
            <a:r>
              <a:rPr lang="en-US" altLang="en-US" sz="1600" dirty="0"/>
              <a:t> Emergency Alternate Drinking Water Supplies</a:t>
            </a:r>
          </a:p>
          <a:p>
            <a:pPr lvl="2"/>
            <a:r>
              <a:rPr lang="en-US" altLang="en-US" sz="1600" dirty="0"/>
              <a:t> Sampling &amp; Analysis</a:t>
            </a:r>
          </a:p>
          <a:p>
            <a:pPr lvl="2"/>
            <a:r>
              <a:rPr lang="en-US" altLang="en-US" sz="1600" dirty="0"/>
              <a:t> Family and Utility Personnel Well Being </a:t>
            </a:r>
          </a:p>
          <a:p>
            <a:pPr marL="914400" lvl="2" indent="0">
              <a:buNone/>
            </a:pPr>
            <a:endParaRPr lang="en-US" altLang="en-US" dirty="0"/>
          </a:p>
        </p:txBody>
      </p:sp>
      <p:cxnSp>
        <p:nvCxnSpPr>
          <p:cNvPr id="4" name="Straight Connector 3">
            <a:extLst>
              <a:ext uri="{FF2B5EF4-FFF2-40B4-BE49-F238E27FC236}">
                <a16:creationId xmlns:a16="http://schemas.microsoft.com/office/drawing/2014/main" id="{7CEDBAFC-52CB-4760-925F-05BA6590CB52}"/>
              </a:ext>
            </a:extLst>
          </p:cNvPr>
          <p:cNvCxnSpPr>
            <a:cxnSpLocks/>
          </p:cNvCxnSpPr>
          <p:nvPr/>
        </p:nvCxnSpPr>
        <p:spPr>
          <a:xfrm>
            <a:off x="0" y="1246124"/>
            <a:ext cx="6212114"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0B49B14-918D-4D41-B405-786E081375C5}"/>
              </a:ext>
            </a:extLst>
          </p:cNvPr>
          <p:cNvGrpSpPr/>
          <p:nvPr/>
        </p:nvGrpSpPr>
        <p:grpSpPr>
          <a:xfrm>
            <a:off x="10074002" y="2986086"/>
            <a:ext cx="1123387" cy="763401"/>
            <a:chOff x="7696676" y="959709"/>
            <a:chExt cx="762000" cy="517819"/>
          </a:xfrm>
          <a:solidFill>
            <a:srgbClr val="595959"/>
          </a:solidFill>
        </p:grpSpPr>
        <p:sp>
          <p:nvSpPr>
            <p:cNvPr id="7" name="Freeform: Shape 6">
              <a:extLst>
                <a:ext uri="{FF2B5EF4-FFF2-40B4-BE49-F238E27FC236}">
                  <a16:creationId xmlns:a16="http://schemas.microsoft.com/office/drawing/2014/main" id="{7AAF8411-AF53-46BE-9ABE-587A4DBBA44A}"/>
                </a:ext>
              </a:extLst>
            </p:cNvPr>
            <p:cNvSpPr/>
            <p:nvPr/>
          </p:nvSpPr>
          <p:spPr>
            <a:xfrm>
              <a:off x="7696676" y="1401328"/>
              <a:ext cx="762000" cy="76200"/>
            </a:xfrm>
            <a:custGeom>
              <a:avLst/>
              <a:gdLst>
                <a:gd name="connsiteX0" fmla="*/ 723900 w 762000"/>
                <a:gd name="connsiteY0" fmla="*/ 12097 h 76200"/>
                <a:gd name="connsiteX1" fmla="*/ 666750 w 762000"/>
                <a:gd name="connsiteY1" fmla="*/ 0 h 76200"/>
                <a:gd name="connsiteX2" fmla="*/ 666750 w 762000"/>
                <a:gd name="connsiteY2" fmla="*/ 0 h 76200"/>
                <a:gd name="connsiteX3" fmla="*/ 609600 w 762000"/>
                <a:gd name="connsiteY3" fmla="*/ 12097 h 76200"/>
                <a:gd name="connsiteX4" fmla="*/ 571500 w 762000"/>
                <a:gd name="connsiteY4" fmla="*/ 21050 h 76200"/>
                <a:gd name="connsiteX5" fmla="*/ 571500 w 762000"/>
                <a:gd name="connsiteY5" fmla="*/ 21050 h 76200"/>
                <a:gd name="connsiteX6" fmla="*/ 533400 w 762000"/>
                <a:gd name="connsiteY6" fmla="*/ 12097 h 76200"/>
                <a:gd name="connsiteX7" fmla="*/ 476250 w 762000"/>
                <a:gd name="connsiteY7" fmla="*/ 0 h 76200"/>
                <a:gd name="connsiteX8" fmla="*/ 476250 w 762000"/>
                <a:gd name="connsiteY8" fmla="*/ 0 h 76200"/>
                <a:gd name="connsiteX9" fmla="*/ 419100 w 762000"/>
                <a:gd name="connsiteY9" fmla="*/ 12097 h 76200"/>
                <a:gd name="connsiteX10" fmla="*/ 381000 w 762000"/>
                <a:gd name="connsiteY10" fmla="*/ 21050 h 76200"/>
                <a:gd name="connsiteX11" fmla="*/ 342900 w 762000"/>
                <a:gd name="connsiteY11" fmla="*/ 12097 h 76200"/>
                <a:gd name="connsiteX12" fmla="*/ 285750 w 762000"/>
                <a:gd name="connsiteY12" fmla="*/ 0 h 76200"/>
                <a:gd name="connsiteX13" fmla="*/ 285750 w 762000"/>
                <a:gd name="connsiteY13" fmla="*/ 0 h 76200"/>
                <a:gd name="connsiteX14" fmla="*/ 228600 w 762000"/>
                <a:gd name="connsiteY14" fmla="*/ 12097 h 76200"/>
                <a:gd name="connsiteX15" fmla="*/ 190500 w 762000"/>
                <a:gd name="connsiteY15" fmla="*/ 21050 h 76200"/>
                <a:gd name="connsiteX16" fmla="*/ 152400 w 762000"/>
                <a:gd name="connsiteY16" fmla="*/ 12097 h 76200"/>
                <a:gd name="connsiteX17" fmla="*/ 95250 w 762000"/>
                <a:gd name="connsiteY17" fmla="*/ 0 h 76200"/>
                <a:gd name="connsiteX18" fmla="*/ 95250 w 762000"/>
                <a:gd name="connsiteY18" fmla="*/ 0 h 76200"/>
                <a:gd name="connsiteX19" fmla="*/ 38100 w 762000"/>
                <a:gd name="connsiteY19" fmla="*/ 12097 h 76200"/>
                <a:gd name="connsiteX20" fmla="*/ 0 w 762000"/>
                <a:gd name="connsiteY20" fmla="*/ 21050 h 76200"/>
                <a:gd name="connsiteX21" fmla="*/ 0 w 762000"/>
                <a:gd name="connsiteY21" fmla="*/ 78200 h 76200"/>
                <a:gd name="connsiteX22" fmla="*/ 57150 w 762000"/>
                <a:gd name="connsiteY22" fmla="*/ 66103 h 76200"/>
                <a:gd name="connsiteX23" fmla="*/ 95250 w 762000"/>
                <a:gd name="connsiteY23" fmla="*/ 56578 h 76200"/>
                <a:gd name="connsiteX24" fmla="*/ 133350 w 762000"/>
                <a:gd name="connsiteY24" fmla="*/ 66103 h 76200"/>
                <a:gd name="connsiteX25" fmla="*/ 190500 w 762000"/>
                <a:gd name="connsiteY25" fmla="*/ 78200 h 76200"/>
                <a:gd name="connsiteX26" fmla="*/ 190500 w 762000"/>
                <a:gd name="connsiteY26" fmla="*/ 78200 h 76200"/>
                <a:gd name="connsiteX27" fmla="*/ 247650 w 762000"/>
                <a:gd name="connsiteY27" fmla="*/ 66103 h 76200"/>
                <a:gd name="connsiteX28" fmla="*/ 285750 w 762000"/>
                <a:gd name="connsiteY28" fmla="*/ 56578 h 76200"/>
                <a:gd name="connsiteX29" fmla="*/ 323850 w 762000"/>
                <a:gd name="connsiteY29" fmla="*/ 65532 h 76200"/>
                <a:gd name="connsiteX30" fmla="*/ 381000 w 762000"/>
                <a:gd name="connsiteY30" fmla="*/ 77724 h 76200"/>
                <a:gd name="connsiteX31" fmla="*/ 438150 w 762000"/>
                <a:gd name="connsiteY31" fmla="*/ 65627 h 76200"/>
                <a:gd name="connsiteX32" fmla="*/ 476250 w 762000"/>
                <a:gd name="connsiteY32" fmla="*/ 56102 h 76200"/>
                <a:gd name="connsiteX33" fmla="*/ 514350 w 762000"/>
                <a:gd name="connsiteY33" fmla="*/ 65627 h 76200"/>
                <a:gd name="connsiteX34" fmla="*/ 571500 w 762000"/>
                <a:gd name="connsiteY34" fmla="*/ 77724 h 76200"/>
                <a:gd name="connsiteX35" fmla="*/ 571500 w 762000"/>
                <a:gd name="connsiteY35" fmla="*/ 77724 h 76200"/>
                <a:gd name="connsiteX36" fmla="*/ 628650 w 762000"/>
                <a:gd name="connsiteY36" fmla="*/ 65627 h 76200"/>
                <a:gd name="connsiteX37" fmla="*/ 666750 w 762000"/>
                <a:gd name="connsiteY37" fmla="*/ 56102 h 76200"/>
                <a:gd name="connsiteX38" fmla="*/ 704850 w 762000"/>
                <a:gd name="connsiteY38" fmla="*/ 65056 h 76200"/>
                <a:gd name="connsiteX39" fmla="*/ 762000 w 762000"/>
                <a:gd name="connsiteY39" fmla="*/ 77248 h 76200"/>
                <a:gd name="connsiteX40" fmla="*/ 762000 w 762000"/>
                <a:gd name="connsiteY40" fmla="*/ 20098 h 76200"/>
                <a:gd name="connsiteX41" fmla="*/ 723900 w 762000"/>
                <a:gd name="connsiteY41" fmla="*/ 1209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62000" h="76200">
                  <a:moveTo>
                    <a:pt x="723900" y="12097"/>
                  </a:moveTo>
                  <a:cubicBezTo>
                    <a:pt x="705675" y="4850"/>
                    <a:pt x="686349" y="759"/>
                    <a:pt x="666750" y="0"/>
                  </a:cubicBezTo>
                  <a:lnTo>
                    <a:pt x="666750" y="0"/>
                  </a:lnTo>
                  <a:cubicBezTo>
                    <a:pt x="647154" y="778"/>
                    <a:pt x="627831" y="4868"/>
                    <a:pt x="609600" y="12097"/>
                  </a:cubicBezTo>
                  <a:cubicBezTo>
                    <a:pt x="597481" y="17164"/>
                    <a:pt x="584607" y="20189"/>
                    <a:pt x="571500" y="21050"/>
                  </a:cubicBezTo>
                  <a:lnTo>
                    <a:pt x="571500" y="21050"/>
                  </a:lnTo>
                  <a:cubicBezTo>
                    <a:pt x="558396" y="20167"/>
                    <a:pt x="545525" y="17142"/>
                    <a:pt x="533400" y="12097"/>
                  </a:cubicBezTo>
                  <a:cubicBezTo>
                    <a:pt x="515175" y="4850"/>
                    <a:pt x="495849" y="759"/>
                    <a:pt x="476250" y="0"/>
                  </a:cubicBezTo>
                  <a:lnTo>
                    <a:pt x="476250" y="0"/>
                  </a:lnTo>
                  <a:cubicBezTo>
                    <a:pt x="456654" y="778"/>
                    <a:pt x="437331" y="4868"/>
                    <a:pt x="419100" y="12097"/>
                  </a:cubicBezTo>
                  <a:cubicBezTo>
                    <a:pt x="406981" y="17164"/>
                    <a:pt x="394107" y="20189"/>
                    <a:pt x="381000" y="21050"/>
                  </a:cubicBezTo>
                  <a:cubicBezTo>
                    <a:pt x="367896" y="20167"/>
                    <a:pt x="355025" y="17142"/>
                    <a:pt x="342900" y="12097"/>
                  </a:cubicBezTo>
                  <a:cubicBezTo>
                    <a:pt x="324675" y="4850"/>
                    <a:pt x="305349" y="759"/>
                    <a:pt x="285750" y="0"/>
                  </a:cubicBezTo>
                  <a:lnTo>
                    <a:pt x="285750" y="0"/>
                  </a:lnTo>
                  <a:cubicBezTo>
                    <a:pt x="266154" y="778"/>
                    <a:pt x="246831" y="4868"/>
                    <a:pt x="228600" y="12097"/>
                  </a:cubicBezTo>
                  <a:cubicBezTo>
                    <a:pt x="216481" y="17164"/>
                    <a:pt x="203607" y="20189"/>
                    <a:pt x="190500" y="21050"/>
                  </a:cubicBezTo>
                  <a:cubicBezTo>
                    <a:pt x="177396" y="20167"/>
                    <a:pt x="164525" y="17142"/>
                    <a:pt x="152400" y="12097"/>
                  </a:cubicBezTo>
                  <a:cubicBezTo>
                    <a:pt x="134175" y="4850"/>
                    <a:pt x="114849" y="759"/>
                    <a:pt x="95250" y="0"/>
                  </a:cubicBezTo>
                  <a:lnTo>
                    <a:pt x="95250" y="0"/>
                  </a:lnTo>
                  <a:cubicBezTo>
                    <a:pt x="75654" y="778"/>
                    <a:pt x="56331" y="4868"/>
                    <a:pt x="38100" y="12097"/>
                  </a:cubicBezTo>
                  <a:cubicBezTo>
                    <a:pt x="25981" y="17164"/>
                    <a:pt x="13107" y="20189"/>
                    <a:pt x="0" y="21050"/>
                  </a:cubicBezTo>
                  <a:lnTo>
                    <a:pt x="0" y="78200"/>
                  </a:lnTo>
                  <a:cubicBezTo>
                    <a:pt x="19610" y="77533"/>
                    <a:pt x="38952" y="73440"/>
                    <a:pt x="57150" y="66103"/>
                  </a:cubicBezTo>
                  <a:cubicBezTo>
                    <a:pt x="69258" y="60908"/>
                    <a:pt x="82122" y="57692"/>
                    <a:pt x="95250" y="56578"/>
                  </a:cubicBezTo>
                  <a:cubicBezTo>
                    <a:pt x="108382" y="57670"/>
                    <a:pt x="121249" y="60888"/>
                    <a:pt x="133350" y="66103"/>
                  </a:cubicBezTo>
                  <a:cubicBezTo>
                    <a:pt x="151554" y="73422"/>
                    <a:pt x="170893" y="77514"/>
                    <a:pt x="190500" y="78200"/>
                  </a:cubicBezTo>
                  <a:lnTo>
                    <a:pt x="190500" y="78200"/>
                  </a:lnTo>
                  <a:cubicBezTo>
                    <a:pt x="210110" y="77533"/>
                    <a:pt x="229452" y="73440"/>
                    <a:pt x="247650" y="66103"/>
                  </a:cubicBezTo>
                  <a:cubicBezTo>
                    <a:pt x="259758" y="60908"/>
                    <a:pt x="272622" y="57692"/>
                    <a:pt x="285750" y="56578"/>
                  </a:cubicBezTo>
                  <a:cubicBezTo>
                    <a:pt x="298844" y="57524"/>
                    <a:pt x="311705" y="60547"/>
                    <a:pt x="323850" y="65532"/>
                  </a:cubicBezTo>
                  <a:cubicBezTo>
                    <a:pt x="342062" y="72837"/>
                    <a:pt x="361393" y="76960"/>
                    <a:pt x="381000" y="77724"/>
                  </a:cubicBezTo>
                  <a:cubicBezTo>
                    <a:pt x="400610" y="77058"/>
                    <a:pt x="419952" y="72963"/>
                    <a:pt x="438150" y="65627"/>
                  </a:cubicBezTo>
                  <a:cubicBezTo>
                    <a:pt x="450258" y="60431"/>
                    <a:pt x="463122" y="57216"/>
                    <a:pt x="476250" y="56102"/>
                  </a:cubicBezTo>
                  <a:cubicBezTo>
                    <a:pt x="489382" y="57194"/>
                    <a:pt x="502249" y="60411"/>
                    <a:pt x="514350" y="65627"/>
                  </a:cubicBezTo>
                  <a:cubicBezTo>
                    <a:pt x="532554" y="72945"/>
                    <a:pt x="551893" y="77038"/>
                    <a:pt x="571500" y="77724"/>
                  </a:cubicBezTo>
                  <a:lnTo>
                    <a:pt x="571500" y="77724"/>
                  </a:lnTo>
                  <a:cubicBezTo>
                    <a:pt x="591110" y="77057"/>
                    <a:pt x="610452" y="72963"/>
                    <a:pt x="628650" y="65627"/>
                  </a:cubicBezTo>
                  <a:cubicBezTo>
                    <a:pt x="640758" y="60431"/>
                    <a:pt x="653622" y="57216"/>
                    <a:pt x="666750" y="56102"/>
                  </a:cubicBezTo>
                  <a:cubicBezTo>
                    <a:pt x="679844" y="57048"/>
                    <a:pt x="692705" y="60070"/>
                    <a:pt x="704850" y="65056"/>
                  </a:cubicBezTo>
                  <a:cubicBezTo>
                    <a:pt x="723044" y="72421"/>
                    <a:pt x="742385" y="76548"/>
                    <a:pt x="762000" y="77248"/>
                  </a:cubicBezTo>
                  <a:lnTo>
                    <a:pt x="762000" y="20098"/>
                  </a:lnTo>
                  <a:cubicBezTo>
                    <a:pt x="748942" y="19582"/>
                    <a:pt x="736062" y="16877"/>
                    <a:pt x="723900" y="12097"/>
                  </a:cubicBezTo>
                  <a:close/>
                </a:path>
              </a:pathLst>
            </a:custGeom>
            <a:grpFill/>
            <a:ln w="11013"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BBF2D10-DA66-4A81-8540-B419D9776495}"/>
                </a:ext>
              </a:extLst>
            </p:cNvPr>
            <p:cNvSpPr/>
            <p:nvPr/>
          </p:nvSpPr>
          <p:spPr>
            <a:xfrm>
              <a:off x="7780020" y="1131703"/>
              <a:ext cx="606743" cy="110464"/>
            </a:xfrm>
            <a:custGeom>
              <a:avLst/>
              <a:gdLst>
                <a:gd name="connsiteX0" fmla="*/ 468630 w 600075"/>
                <a:gd name="connsiteY0" fmla="*/ 114300 h 247650"/>
                <a:gd name="connsiteX1" fmla="*/ 370904 w 600075"/>
                <a:gd name="connsiteY1" fmla="*/ 122301 h 247650"/>
                <a:gd name="connsiteX2" fmla="*/ 363855 w 600075"/>
                <a:gd name="connsiteY2" fmla="*/ 0 h 247650"/>
                <a:gd name="connsiteX3" fmla="*/ 232124 w 600075"/>
                <a:gd name="connsiteY3" fmla="*/ 0 h 247650"/>
                <a:gd name="connsiteX4" fmla="*/ 222599 w 600075"/>
                <a:gd name="connsiteY4" fmla="*/ 165068 h 247650"/>
                <a:gd name="connsiteX5" fmla="*/ 200120 w 600075"/>
                <a:gd name="connsiteY5" fmla="*/ 178879 h 247650"/>
                <a:gd name="connsiteX6" fmla="*/ 173355 w 600075"/>
                <a:gd name="connsiteY6" fmla="*/ 142875 h 247650"/>
                <a:gd name="connsiteX7" fmla="*/ 30480 w 600075"/>
                <a:gd name="connsiteY7" fmla="*/ 189357 h 247650"/>
                <a:gd name="connsiteX8" fmla="*/ 0 w 600075"/>
                <a:gd name="connsiteY8" fmla="*/ 230505 h 247650"/>
                <a:gd name="connsiteX9" fmla="*/ 12097 w 600075"/>
                <a:gd name="connsiteY9" fmla="*/ 229457 h 247650"/>
                <a:gd name="connsiteX10" fmla="*/ 69247 w 600075"/>
                <a:gd name="connsiteY10" fmla="*/ 241554 h 247650"/>
                <a:gd name="connsiteX11" fmla="*/ 107347 w 600075"/>
                <a:gd name="connsiteY11" fmla="*/ 250508 h 247650"/>
                <a:gd name="connsiteX12" fmla="*/ 145447 w 600075"/>
                <a:gd name="connsiteY12" fmla="*/ 241554 h 247650"/>
                <a:gd name="connsiteX13" fmla="*/ 202597 w 600075"/>
                <a:gd name="connsiteY13" fmla="*/ 229457 h 247650"/>
                <a:gd name="connsiteX14" fmla="*/ 259747 w 600075"/>
                <a:gd name="connsiteY14" fmla="*/ 241554 h 247650"/>
                <a:gd name="connsiteX15" fmla="*/ 297847 w 600075"/>
                <a:gd name="connsiteY15" fmla="*/ 250508 h 247650"/>
                <a:gd name="connsiteX16" fmla="*/ 335947 w 600075"/>
                <a:gd name="connsiteY16" fmla="*/ 241554 h 247650"/>
                <a:gd name="connsiteX17" fmla="*/ 393097 w 600075"/>
                <a:gd name="connsiteY17" fmla="*/ 229457 h 247650"/>
                <a:gd name="connsiteX18" fmla="*/ 450247 w 600075"/>
                <a:gd name="connsiteY18" fmla="*/ 241554 h 247650"/>
                <a:gd name="connsiteX19" fmla="*/ 488347 w 600075"/>
                <a:gd name="connsiteY19" fmla="*/ 250508 h 247650"/>
                <a:gd name="connsiteX20" fmla="*/ 526447 w 600075"/>
                <a:gd name="connsiteY20" fmla="*/ 241554 h 247650"/>
                <a:gd name="connsiteX21" fmla="*/ 583597 w 600075"/>
                <a:gd name="connsiteY21" fmla="*/ 229457 h 247650"/>
                <a:gd name="connsiteX22" fmla="*/ 606743 w 600075"/>
                <a:gd name="connsiteY22" fmla="*/ 232124 h 247650"/>
                <a:gd name="connsiteX23" fmla="*/ 468630 w 600075"/>
                <a:gd name="connsiteY23" fmla="*/ 114300 h 247650"/>
                <a:gd name="connsiteX0" fmla="*/ 468630 w 606743"/>
                <a:gd name="connsiteY0" fmla="*/ 114300 h 250508"/>
                <a:gd name="connsiteX1" fmla="*/ 370904 w 606743"/>
                <a:gd name="connsiteY1" fmla="*/ 122301 h 250508"/>
                <a:gd name="connsiteX2" fmla="*/ 363855 w 606743"/>
                <a:gd name="connsiteY2" fmla="*/ 0 h 250508"/>
                <a:gd name="connsiteX3" fmla="*/ 170340 w 606743"/>
                <a:gd name="connsiteY3" fmla="*/ 140044 h 250508"/>
                <a:gd name="connsiteX4" fmla="*/ 222599 w 606743"/>
                <a:gd name="connsiteY4" fmla="*/ 165068 h 250508"/>
                <a:gd name="connsiteX5" fmla="*/ 200120 w 606743"/>
                <a:gd name="connsiteY5" fmla="*/ 178879 h 250508"/>
                <a:gd name="connsiteX6" fmla="*/ 173355 w 606743"/>
                <a:gd name="connsiteY6" fmla="*/ 142875 h 250508"/>
                <a:gd name="connsiteX7" fmla="*/ 30480 w 606743"/>
                <a:gd name="connsiteY7" fmla="*/ 189357 h 250508"/>
                <a:gd name="connsiteX8" fmla="*/ 0 w 606743"/>
                <a:gd name="connsiteY8" fmla="*/ 230505 h 250508"/>
                <a:gd name="connsiteX9" fmla="*/ 12097 w 606743"/>
                <a:gd name="connsiteY9" fmla="*/ 229457 h 250508"/>
                <a:gd name="connsiteX10" fmla="*/ 69247 w 606743"/>
                <a:gd name="connsiteY10" fmla="*/ 241554 h 250508"/>
                <a:gd name="connsiteX11" fmla="*/ 107347 w 606743"/>
                <a:gd name="connsiteY11" fmla="*/ 250508 h 250508"/>
                <a:gd name="connsiteX12" fmla="*/ 145447 w 606743"/>
                <a:gd name="connsiteY12" fmla="*/ 241554 h 250508"/>
                <a:gd name="connsiteX13" fmla="*/ 202597 w 606743"/>
                <a:gd name="connsiteY13" fmla="*/ 229457 h 250508"/>
                <a:gd name="connsiteX14" fmla="*/ 259747 w 606743"/>
                <a:gd name="connsiteY14" fmla="*/ 241554 h 250508"/>
                <a:gd name="connsiteX15" fmla="*/ 297847 w 606743"/>
                <a:gd name="connsiteY15" fmla="*/ 250508 h 250508"/>
                <a:gd name="connsiteX16" fmla="*/ 335947 w 606743"/>
                <a:gd name="connsiteY16" fmla="*/ 241554 h 250508"/>
                <a:gd name="connsiteX17" fmla="*/ 393097 w 606743"/>
                <a:gd name="connsiteY17" fmla="*/ 229457 h 250508"/>
                <a:gd name="connsiteX18" fmla="*/ 450247 w 606743"/>
                <a:gd name="connsiteY18" fmla="*/ 241554 h 250508"/>
                <a:gd name="connsiteX19" fmla="*/ 488347 w 606743"/>
                <a:gd name="connsiteY19" fmla="*/ 250508 h 250508"/>
                <a:gd name="connsiteX20" fmla="*/ 526447 w 606743"/>
                <a:gd name="connsiteY20" fmla="*/ 241554 h 250508"/>
                <a:gd name="connsiteX21" fmla="*/ 583597 w 606743"/>
                <a:gd name="connsiteY21" fmla="*/ 229457 h 250508"/>
                <a:gd name="connsiteX22" fmla="*/ 606743 w 606743"/>
                <a:gd name="connsiteY22" fmla="*/ 232124 h 250508"/>
                <a:gd name="connsiteX23" fmla="*/ 468630 w 606743"/>
                <a:gd name="connsiteY23" fmla="*/ 114300 h 250508"/>
                <a:gd name="connsiteX0" fmla="*/ 468630 w 606743"/>
                <a:gd name="connsiteY0" fmla="*/ 3482 h 139690"/>
                <a:gd name="connsiteX1" fmla="*/ 370904 w 606743"/>
                <a:gd name="connsiteY1" fmla="*/ 11483 h 139690"/>
                <a:gd name="connsiteX2" fmla="*/ 310309 w 606743"/>
                <a:gd name="connsiteY2" fmla="*/ 62177 h 139690"/>
                <a:gd name="connsiteX3" fmla="*/ 170340 w 606743"/>
                <a:gd name="connsiteY3" fmla="*/ 29226 h 139690"/>
                <a:gd name="connsiteX4" fmla="*/ 222599 w 606743"/>
                <a:gd name="connsiteY4" fmla="*/ 54250 h 139690"/>
                <a:gd name="connsiteX5" fmla="*/ 200120 w 606743"/>
                <a:gd name="connsiteY5" fmla="*/ 68061 h 139690"/>
                <a:gd name="connsiteX6" fmla="*/ 173355 w 606743"/>
                <a:gd name="connsiteY6" fmla="*/ 32057 h 139690"/>
                <a:gd name="connsiteX7" fmla="*/ 30480 w 606743"/>
                <a:gd name="connsiteY7" fmla="*/ 78539 h 139690"/>
                <a:gd name="connsiteX8" fmla="*/ 0 w 606743"/>
                <a:gd name="connsiteY8" fmla="*/ 119687 h 139690"/>
                <a:gd name="connsiteX9" fmla="*/ 12097 w 606743"/>
                <a:gd name="connsiteY9" fmla="*/ 118639 h 139690"/>
                <a:gd name="connsiteX10" fmla="*/ 69247 w 606743"/>
                <a:gd name="connsiteY10" fmla="*/ 130736 h 139690"/>
                <a:gd name="connsiteX11" fmla="*/ 107347 w 606743"/>
                <a:gd name="connsiteY11" fmla="*/ 139690 h 139690"/>
                <a:gd name="connsiteX12" fmla="*/ 145447 w 606743"/>
                <a:gd name="connsiteY12" fmla="*/ 130736 h 139690"/>
                <a:gd name="connsiteX13" fmla="*/ 202597 w 606743"/>
                <a:gd name="connsiteY13" fmla="*/ 118639 h 139690"/>
                <a:gd name="connsiteX14" fmla="*/ 259747 w 606743"/>
                <a:gd name="connsiteY14" fmla="*/ 130736 h 139690"/>
                <a:gd name="connsiteX15" fmla="*/ 297847 w 606743"/>
                <a:gd name="connsiteY15" fmla="*/ 139690 h 139690"/>
                <a:gd name="connsiteX16" fmla="*/ 335947 w 606743"/>
                <a:gd name="connsiteY16" fmla="*/ 130736 h 139690"/>
                <a:gd name="connsiteX17" fmla="*/ 393097 w 606743"/>
                <a:gd name="connsiteY17" fmla="*/ 118639 h 139690"/>
                <a:gd name="connsiteX18" fmla="*/ 450247 w 606743"/>
                <a:gd name="connsiteY18" fmla="*/ 130736 h 139690"/>
                <a:gd name="connsiteX19" fmla="*/ 488347 w 606743"/>
                <a:gd name="connsiteY19" fmla="*/ 139690 h 139690"/>
                <a:gd name="connsiteX20" fmla="*/ 526447 w 606743"/>
                <a:gd name="connsiteY20" fmla="*/ 130736 h 139690"/>
                <a:gd name="connsiteX21" fmla="*/ 583597 w 606743"/>
                <a:gd name="connsiteY21" fmla="*/ 118639 h 139690"/>
                <a:gd name="connsiteX22" fmla="*/ 606743 w 606743"/>
                <a:gd name="connsiteY22" fmla="*/ 121306 h 139690"/>
                <a:gd name="connsiteX23" fmla="*/ 468630 w 606743"/>
                <a:gd name="connsiteY23" fmla="*/ 3482 h 139690"/>
                <a:gd name="connsiteX0" fmla="*/ 468630 w 606743"/>
                <a:gd name="connsiteY0" fmla="*/ 785 h 136993"/>
                <a:gd name="connsiteX1" fmla="*/ 395617 w 606743"/>
                <a:gd name="connsiteY1" fmla="*/ 54094 h 136993"/>
                <a:gd name="connsiteX2" fmla="*/ 310309 w 606743"/>
                <a:gd name="connsiteY2" fmla="*/ 59480 h 136993"/>
                <a:gd name="connsiteX3" fmla="*/ 170340 w 606743"/>
                <a:gd name="connsiteY3" fmla="*/ 26529 h 136993"/>
                <a:gd name="connsiteX4" fmla="*/ 222599 w 606743"/>
                <a:gd name="connsiteY4" fmla="*/ 51553 h 136993"/>
                <a:gd name="connsiteX5" fmla="*/ 200120 w 606743"/>
                <a:gd name="connsiteY5" fmla="*/ 65364 h 136993"/>
                <a:gd name="connsiteX6" fmla="*/ 173355 w 606743"/>
                <a:gd name="connsiteY6" fmla="*/ 29360 h 136993"/>
                <a:gd name="connsiteX7" fmla="*/ 30480 w 606743"/>
                <a:gd name="connsiteY7" fmla="*/ 75842 h 136993"/>
                <a:gd name="connsiteX8" fmla="*/ 0 w 606743"/>
                <a:gd name="connsiteY8" fmla="*/ 116990 h 136993"/>
                <a:gd name="connsiteX9" fmla="*/ 12097 w 606743"/>
                <a:gd name="connsiteY9" fmla="*/ 115942 h 136993"/>
                <a:gd name="connsiteX10" fmla="*/ 69247 w 606743"/>
                <a:gd name="connsiteY10" fmla="*/ 128039 h 136993"/>
                <a:gd name="connsiteX11" fmla="*/ 107347 w 606743"/>
                <a:gd name="connsiteY11" fmla="*/ 136993 h 136993"/>
                <a:gd name="connsiteX12" fmla="*/ 145447 w 606743"/>
                <a:gd name="connsiteY12" fmla="*/ 128039 h 136993"/>
                <a:gd name="connsiteX13" fmla="*/ 202597 w 606743"/>
                <a:gd name="connsiteY13" fmla="*/ 115942 h 136993"/>
                <a:gd name="connsiteX14" fmla="*/ 259747 w 606743"/>
                <a:gd name="connsiteY14" fmla="*/ 128039 h 136993"/>
                <a:gd name="connsiteX15" fmla="*/ 297847 w 606743"/>
                <a:gd name="connsiteY15" fmla="*/ 136993 h 136993"/>
                <a:gd name="connsiteX16" fmla="*/ 335947 w 606743"/>
                <a:gd name="connsiteY16" fmla="*/ 128039 h 136993"/>
                <a:gd name="connsiteX17" fmla="*/ 393097 w 606743"/>
                <a:gd name="connsiteY17" fmla="*/ 115942 h 136993"/>
                <a:gd name="connsiteX18" fmla="*/ 450247 w 606743"/>
                <a:gd name="connsiteY18" fmla="*/ 128039 h 136993"/>
                <a:gd name="connsiteX19" fmla="*/ 488347 w 606743"/>
                <a:gd name="connsiteY19" fmla="*/ 136993 h 136993"/>
                <a:gd name="connsiteX20" fmla="*/ 526447 w 606743"/>
                <a:gd name="connsiteY20" fmla="*/ 128039 h 136993"/>
                <a:gd name="connsiteX21" fmla="*/ 583597 w 606743"/>
                <a:gd name="connsiteY21" fmla="*/ 115942 h 136993"/>
                <a:gd name="connsiteX22" fmla="*/ 606743 w 606743"/>
                <a:gd name="connsiteY22" fmla="*/ 118609 h 136993"/>
                <a:gd name="connsiteX23" fmla="*/ 468630 w 606743"/>
                <a:gd name="connsiteY23" fmla="*/ 785 h 136993"/>
                <a:gd name="connsiteX0" fmla="*/ 480986 w 606743"/>
                <a:gd name="connsiteY0" fmla="*/ 24467 h 111248"/>
                <a:gd name="connsiteX1" fmla="*/ 395617 w 606743"/>
                <a:gd name="connsiteY1" fmla="*/ 28349 h 111248"/>
                <a:gd name="connsiteX2" fmla="*/ 310309 w 606743"/>
                <a:gd name="connsiteY2" fmla="*/ 33735 h 111248"/>
                <a:gd name="connsiteX3" fmla="*/ 170340 w 606743"/>
                <a:gd name="connsiteY3" fmla="*/ 784 h 111248"/>
                <a:gd name="connsiteX4" fmla="*/ 222599 w 606743"/>
                <a:gd name="connsiteY4" fmla="*/ 25808 h 111248"/>
                <a:gd name="connsiteX5" fmla="*/ 200120 w 606743"/>
                <a:gd name="connsiteY5" fmla="*/ 39619 h 111248"/>
                <a:gd name="connsiteX6" fmla="*/ 173355 w 606743"/>
                <a:gd name="connsiteY6" fmla="*/ 3615 h 111248"/>
                <a:gd name="connsiteX7" fmla="*/ 30480 w 606743"/>
                <a:gd name="connsiteY7" fmla="*/ 50097 h 111248"/>
                <a:gd name="connsiteX8" fmla="*/ 0 w 606743"/>
                <a:gd name="connsiteY8" fmla="*/ 91245 h 111248"/>
                <a:gd name="connsiteX9" fmla="*/ 12097 w 606743"/>
                <a:gd name="connsiteY9" fmla="*/ 90197 h 111248"/>
                <a:gd name="connsiteX10" fmla="*/ 69247 w 606743"/>
                <a:gd name="connsiteY10" fmla="*/ 102294 h 111248"/>
                <a:gd name="connsiteX11" fmla="*/ 107347 w 606743"/>
                <a:gd name="connsiteY11" fmla="*/ 111248 h 111248"/>
                <a:gd name="connsiteX12" fmla="*/ 145447 w 606743"/>
                <a:gd name="connsiteY12" fmla="*/ 102294 h 111248"/>
                <a:gd name="connsiteX13" fmla="*/ 202597 w 606743"/>
                <a:gd name="connsiteY13" fmla="*/ 90197 h 111248"/>
                <a:gd name="connsiteX14" fmla="*/ 259747 w 606743"/>
                <a:gd name="connsiteY14" fmla="*/ 102294 h 111248"/>
                <a:gd name="connsiteX15" fmla="*/ 297847 w 606743"/>
                <a:gd name="connsiteY15" fmla="*/ 111248 h 111248"/>
                <a:gd name="connsiteX16" fmla="*/ 335947 w 606743"/>
                <a:gd name="connsiteY16" fmla="*/ 102294 h 111248"/>
                <a:gd name="connsiteX17" fmla="*/ 393097 w 606743"/>
                <a:gd name="connsiteY17" fmla="*/ 90197 h 111248"/>
                <a:gd name="connsiteX18" fmla="*/ 450247 w 606743"/>
                <a:gd name="connsiteY18" fmla="*/ 102294 h 111248"/>
                <a:gd name="connsiteX19" fmla="*/ 488347 w 606743"/>
                <a:gd name="connsiteY19" fmla="*/ 111248 h 111248"/>
                <a:gd name="connsiteX20" fmla="*/ 526447 w 606743"/>
                <a:gd name="connsiteY20" fmla="*/ 102294 h 111248"/>
                <a:gd name="connsiteX21" fmla="*/ 583597 w 606743"/>
                <a:gd name="connsiteY21" fmla="*/ 90197 h 111248"/>
                <a:gd name="connsiteX22" fmla="*/ 606743 w 606743"/>
                <a:gd name="connsiteY22" fmla="*/ 92864 h 111248"/>
                <a:gd name="connsiteX23" fmla="*/ 480986 w 606743"/>
                <a:gd name="connsiteY23" fmla="*/ 24467 h 111248"/>
                <a:gd name="connsiteX0" fmla="*/ 480986 w 606743"/>
                <a:gd name="connsiteY0" fmla="*/ 23683 h 110464"/>
                <a:gd name="connsiteX1" fmla="*/ 395617 w 606743"/>
                <a:gd name="connsiteY1" fmla="*/ 27565 h 110464"/>
                <a:gd name="connsiteX2" fmla="*/ 310309 w 606743"/>
                <a:gd name="connsiteY2" fmla="*/ 32951 h 110464"/>
                <a:gd name="connsiteX3" fmla="*/ 170340 w 606743"/>
                <a:gd name="connsiteY3" fmla="*/ 0 h 110464"/>
                <a:gd name="connsiteX4" fmla="*/ 222599 w 606743"/>
                <a:gd name="connsiteY4" fmla="*/ 25024 h 110464"/>
                <a:gd name="connsiteX5" fmla="*/ 200120 w 606743"/>
                <a:gd name="connsiteY5" fmla="*/ 38835 h 110464"/>
                <a:gd name="connsiteX6" fmla="*/ 173355 w 606743"/>
                <a:gd name="connsiteY6" fmla="*/ 27544 h 110464"/>
                <a:gd name="connsiteX7" fmla="*/ 30480 w 606743"/>
                <a:gd name="connsiteY7" fmla="*/ 49313 h 110464"/>
                <a:gd name="connsiteX8" fmla="*/ 0 w 606743"/>
                <a:gd name="connsiteY8" fmla="*/ 90461 h 110464"/>
                <a:gd name="connsiteX9" fmla="*/ 12097 w 606743"/>
                <a:gd name="connsiteY9" fmla="*/ 89413 h 110464"/>
                <a:gd name="connsiteX10" fmla="*/ 69247 w 606743"/>
                <a:gd name="connsiteY10" fmla="*/ 101510 h 110464"/>
                <a:gd name="connsiteX11" fmla="*/ 107347 w 606743"/>
                <a:gd name="connsiteY11" fmla="*/ 110464 h 110464"/>
                <a:gd name="connsiteX12" fmla="*/ 145447 w 606743"/>
                <a:gd name="connsiteY12" fmla="*/ 101510 h 110464"/>
                <a:gd name="connsiteX13" fmla="*/ 202597 w 606743"/>
                <a:gd name="connsiteY13" fmla="*/ 89413 h 110464"/>
                <a:gd name="connsiteX14" fmla="*/ 259747 w 606743"/>
                <a:gd name="connsiteY14" fmla="*/ 101510 h 110464"/>
                <a:gd name="connsiteX15" fmla="*/ 297847 w 606743"/>
                <a:gd name="connsiteY15" fmla="*/ 110464 h 110464"/>
                <a:gd name="connsiteX16" fmla="*/ 335947 w 606743"/>
                <a:gd name="connsiteY16" fmla="*/ 101510 h 110464"/>
                <a:gd name="connsiteX17" fmla="*/ 393097 w 606743"/>
                <a:gd name="connsiteY17" fmla="*/ 89413 h 110464"/>
                <a:gd name="connsiteX18" fmla="*/ 450247 w 606743"/>
                <a:gd name="connsiteY18" fmla="*/ 101510 h 110464"/>
                <a:gd name="connsiteX19" fmla="*/ 488347 w 606743"/>
                <a:gd name="connsiteY19" fmla="*/ 110464 h 110464"/>
                <a:gd name="connsiteX20" fmla="*/ 526447 w 606743"/>
                <a:gd name="connsiteY20" fmla="*/ 101510 h 110464"/>
                <a:gd name="connsiteX21" fmla="*/ 583597 w 606743"/>
                <a:gd name="connsiteY21" fmla="*/ 89413 h 110464"/>
                <a:gd name="connsiteX22" fmla="*/ 606743 w 606743"/>
                <a:gd name="connsiteY22" fmla="*/ 92080 h 110464"/>
                <a:gd name="connsiteX23" fmla="*/ 480986 w 606743"/>
                <a:gd name="connsiteY23" fmla="*/ 23683 h 11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743" h="110464">
                  <a:moveTo>
                    <a:pt x="480986" y="23683"/>
                  </a:moveTo>
                  <a:cubicBezTo>
                    <a:pt x="451268" y="15968"/>
                    <a:pt x="429430" y="18040"/>
                    <a:pt x="395617" y="27565"/>
                  </a:cubicBezTo>
                  <a:lnTo>
                    <a:pt x="310309" y="32951"/>
                  </a:lnTo>
                  <a:lnTo>
                    <a:pt x="170340" y="0"/>
                  </a:lnTo>
                  <a:cubicBezTo>
                    <a:pt x="167165" y="55023"/>
                    <a:pt x="225774" y="-29999"/>
                    <a:pt x="222599" y="25024"/>
                  </a:cubicBezTo>
                  <a:cubicBezTo>
                    <a:pt x="214875" y="29239"/>
                    <a:pt x="207371" y="33849"/>
                    <a:pt x="200120" y="38835"/>
                  </a:cubicBezTo>
                  <a:cubicBezTo>
                    <a:pt x="195997" y="23918"/>
                    <a:pt x="186452" y="35791"/>
                    <a:pt x="173355" y="27544"/>
                  </a:cubicBezTo>
                  <a:cubicBezTo>
                    <a:pt x="146780" y="10304"/>
                    <a:pt x="51149" y="34835"/>
                    <a:pt x="30480" y="49313"/>
                  </a:cubicBezTo>
                  <a:cubicBezTo>
                    <a:pt x="17882" y="61043"/>
                    <a:pt x="7550" y="74991"/>
                    <a:pt x="0" y="90461"/>
                  </a:cubicBezTo>
                  <a:cubicBezTo>
                    <a:pt x="4001" y="90461"/>
                    <a:pt x="8096" y="89604"/>
                    <a:pt x="12097" y="89413"/>
                  </a:cubicBezTo>
                  <a:cubicBezTo>
                    <a:pt x="31695" y="90172"/>
                    <a:pt x="51022" y="94263"/>
                    <a:pt x="69247" y="101510"/>
                  </a:cubicBezTo>
                  <a:cubicBezTo>
                    <a:pt x="81372" y="106555"/>
                    <a:pt x="94243" y="109581"/>
                    <a:pt x="107347" y="110464"/>
                  </a:cubicBezTo>
                  <a:cubicBezTo>
                    <a:pt x="120454" y="109602"/>
                    <a:pt x="133328" y="106577"/>
                    <a:pt x="145447" y="101510"/>
                  </a:cubicBezTo>
                  <a:cubicBezTo>
                    <a:pt x="163678" y="94281"/>
                    <a:pt x="183001" y="90191"/>
                    <a:pt x="202597" y="89413"/>
                  </a:cubicBezTo>
                  <a:cubicBezTo>
                    <a:pt x="222195" y="90172"/>
                    <a:pt x="241522" y="94263"/>
                    <a:pt x="259747" y="101510"/>
                  </a:cubicBezTo>
                  <a:cubicBezTo>
                    <a:pt x="271872" y="106555"/>
                    <a:pt x="284743" y="109581"/>
                    <a:pt x="297847" y="110464"/>
                  </a:cubicBezTo>
                  <a:cubicBezTo>
                    <a:pt x="310954" y="109602"/>
                    <a:pt x="323828" y="106577"/>
                    <a:pt x="335947" y="101510"/>
                  </a:cubicBezTo>
                  <a:cubicBezTo>
                    <a:pt x="354178" y="94281"/>
                    <a:pt x="373501" y="90191"/>
                    <a:pt x="393097" y="89413"/>
                  </a:cubicBezTo>
                  <a:cubicBezTo>
                    <a:pt x="412695" y="90172"/>
                    <a:pt x="432022" y="94263"/>
                    <a:pt x="450247" y="101510"/>
                  </a:cubicBezTo>
                  <a:cubicBezTo>
                    <a:pt x="462372" y="106555"/>
                    <a:pt x="475243" y="109581"/>
                    <a:pt x="488347" y="110464"/>
                  </a:cubicBezTo>
                  <a:cubicBezTo>
                    <a:pt x="501454" y="109602"/>
                    <a:pt x="514328" y="106577"/>
                    <a:pt x="526447" y="101510"/>
                  </a:cubicBezTo>
                  <a:cubicBezTo>
                    <a:pt x="544678" y="94281"/>
                    <a:pt x="564001" y="90191"/>
                    <a:pt x="583597" y="89413"/>
                  </a:cubicBezTo>
                  <a:cubicBezTo>
                    <a:pt x="591363" y="89773"/>
                    <a:pt x="599097" y="90665"/>
                    <a:pt x="606743" y="92080"/>
                  </a:cubicBezTo>
                  <a:cubicBezTo>
                    <a:pt x="579215" y="57695"/>
                    <a:pt x="530326" y="36542"/>
                    <a:pt x="480986" y="23683"/>
                  </a:cubicBezTo>
                  <a:close/>
                </a:path>
              </a:pathLst>
            </a:custGeom>
            <a:grpFill/>
            <a:ln w="11013"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5C611F1-BA40-43B3-A94C-5B89103762D4}"/>
                </a:ext>
              </a:extLst>
            </p:cNvPr>
            <p:cNvSpPr/>
            <p:nvPr/>
          </p:nvSpPr>
          <p:spPr>
            <a:xfrm>
              <a:off x="7696676" y="1287028"/>
              <a:ext cx="762000" cy="76200"/>
            </a:xfrm>
            <a:custGeom>
              <a:avLst/>
              <a:gdLst>
                <a:gd name="connsiteX0" fmla="*/ 723900 w 762000"/>
                <a:gd name="connsiteY0" fmla="*/ 12097 h 76200"/>
                <a:gd name="connsiteX1" fmla="*/ 666750 w 762000"/>
                <a:gd name="connsiteY1" fmla="*/ 0 h 76200"/>
                <a:gd name="connsiteX2" fmla="*/ 666750 w 762000"/>
                <a:gd name="connsiteY2" fmla="*/ 0 h 76200"/>
                <a:gd name="connsiteX3" fmla="*/ 609600 w 762000"/>
                <a:gd name="connsiteY3" fmla="*/ 12097 h 76200"/>
                <a:gd name="connsiteX4" fmla="*/ 571500 w 762000"/>
                <a:gd name="connsiteY4" fmla="*/ 21050 h 76200"/>
                <a:gd name="connsiteX5" fmla="*/ 571500 w 762000"/>
                <a:gd name="connsiteY5" fmla="*/ 21050 h 76200"/>
                <a:gd name="connsiteX6" fmla="*/ 533400 w 762000"/>
                <a:gd name="connsiteY6" fmla="*/ 12097 h 76200"/>
                <a:gd name="connsiteX7" fmla="*/ 476250 w 762000"/>
                <a:gd name="connsiteY7" fmla="*/ 0 h 76200"/>
                <a:gd name="connsiteX8" fmla="*/ 476250 w 762000"/>
                <a:gd name="connsiteY8" fmla="*/ 0 h 76200"/>
                <a:gd name="connsiteX9" fmla="*/ 419100 w 762000"/>
                <a:gd name="connsiteY9" fmla="*/ 12097 h 76200"/>
                <a:gd name="connsiteX10" fmla="*/ 381000 w 762000"/>
                <a:gd name="connsiteY10" fmla="*/ 21050 h 76200"/>
                <a:gd name="connsiteX11" fmla="*/ 342900 w 762000"/>
                <a:gd name="connsiteY11" fmla="*/ 12097 h 76200"/>
                <a:gd name="connsiteX12" fmla="*/ 285750 w 762000"/>
                <a:gd name="connsiteY12" fmla="*/ 0 h 76200"/>
                <a:gd name="connsiteX13" fmla="*/ 285750 w 762000"/>
                <a:gd name="connsiteY13" fmla="*/ 0 h 76200"/>
                <a:gd name="connsiteX14" fmla="*/ 228600 w 762000"/>
                <a:gd name="connsiteY14" fmla="*/ 12097 h 76200"/>
                <a:gd name="connsiteX15" fmla="*/ 190500 w 762000"/>
                <a:gd name="connsiteY15" fmla="*/ 21050 h 76200"/>
                <a:gd name="connsiteX16" fmla="*/ 152400 w 762000"/>
                <a:gd name="connsiteY16" fmla="*/ 12097 h 76200"/>
                <a:gd name="connsiteX17" fmla="*/ 95250 w 762000"/>
                <a:gd name="connsiteY17" fmla="*/ 0 h 76200"/>
                <a:gd name="connsiteX18" fmla="*/ 95250 w 762000"/>
                <a:gd name="connsiteY18" fmla="*/ 0 h 76200"/>
                <a:gd name="connsiteX19" fmla="*/ 38100 w 762000"/>
                <a:gd name="connsiteY19" fmla="*/ 12097 h 76200"/>
                <a:gd name="connsiteX20" fmla="*/ 0 w 762000"/>
                <a:gd name="connsiteY20" fmla="*/ 21050 h 76200"/>
                <a:gd name="connsiteX21" fmla="*/ 0 w 762000"/>
                <a:gd name="connsiteY21" fmla="*/ 78200 h 76200"/>
                <a:gd name="connsiteX22" fmla="*/ 57150 w 762000"/>
                <a:gd name="connsiteY22" fmla="*/ 66103 h 76200"/>
                <a:gd name="connsiteX23" fmla="*/ 95250 w 762000"/>
                <a:gd name="connsiteY23" fmla="*/ 56578 h 76200"/>
                <a:gd name="connsiteX24" fmla="*/ 133350 w 762000"/>
                <a:gd name="connsiteY24" fmla="*/ 66103 h 76200"/>
                <a:gd name="connsiteX25" fmla="*/ 190500 w 762000"/>
                <a:gd name="connsiteY25" fmla="*/ 78200 h 76200"/>
                <a:gd name="connsiteX26" fmla="*/ 190500 w 762000"/>
                <a:gd name="connsiteY26" fmla="*/ 78200 h 76200"/>
                <a:gd name="connsiteX27" fmla="*/ 247650 w 762000"/>
                <a:gd name="connsiteY27" fmla="*/ 66103 h 76200"/>
                <a:gd name="connsiteX28" fmla="*/ 285750 w 762000"/>
                <a:gd name="connsiteY28" fmla="*/ 56578 h 76200"/>
                <a:gd name="connsiteX29" fmla="*/ 323850 w 762000"/>
                <a:gd name="connsiteY29" fmla="*/ 65532 h 76200"/>
                <a:gd name="connsiteX30" fmla="*/ 381000 w 762000"/>
                <a:gd name="connsiteY30" fmla="*/ 77724 h 76200"/>
                <a:gd name="connsiteX31" fmla="*/ 438150 w 762000"/>
                <a:gd name="connsiteY31" fmla="*/ 65627 h 76200"/>
                <a:gd name="connsiteX32" fmla="*/ 476250 w 762000"/>
                <a:gd name="connsiteY32" fmla="*/ 56102 h 76200"/>
                <a:gd name="connsiteX33" fmla="*/ 514350 w 762000"/>
                <a:gd name="connsiteY33" fmla="*/ 65627 h 76200"/>
                <a:gd name="connsiteX34" fmla="*/ 571500 w 762000"/>
                <a:gd name="connsiteY34" fmla="*/ 77724 h 76200"/>
                <a:gd name="connsiteX35" fmla="*/ 571500 w 762000"/>
                <a:gd name="connsiteY35" fmla="*/ 77724 h 76200"/>
                <a:gd name="connsiteX36" fmla="*/ 628650 w 762000"/>
                <a:gd name="connsiteY36" fmla="*/ 65627 h 76200"/>
                <a:gd name="connsiteX37" fmla="*/ 666750 w 762000"/>
                <a:gd name="connsiteY37" fmla="*/ 56102 h 76200"/>
                <a:gd name="connsiteX38" fmla="*/ 704850 w 762000"/>
                <a:gd name="connsiteY38" fmla="*/ 65056 h 76200"/>
                <a:gd name="connsiteX39" fmla="*/ 762000 w 762000"/>
                <a:gd name="connsiteY39" fmla="*/ 77248 h 76200"/>
                <a:gd name="connsiteX40" fmla="*/ 762000 w 762000"/>
                <a:gd name="connsiteY40" fmla="*/ 20098 h 76200"/>
                <a:gd name="connsiteX41" fmla="*/ 723900 w 762000"/>
                <a:gd name="connsiteY41" fmla="*/ 1209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62000" h="76200">
                  <a:moveTo>
                    <a:pt x="723900" y="12097"/>
                  </a:moveTo>
                  <a:cubicBezTo>
                    <a:pt x="705675" y="4850"/>
                    <a:pt x="686349" y="759"/>
                    <a:pt x="666750" y="0"/>
                  </a:cubicBezTo>
                  <a:lnTo>
                    <a:pt x="666750" y="0"/>
                  </a:lnTo>
                  <a:cubicBezTo>
                    <a:pt x="647154" y="778"/>
                    <a:pt x="627831" y="4868"/>
                    <a:pt x="609600" y="12097"/>
                  </a:cubicBezTo>
                  <a:cubicBezTo>
                    <a:pt x="597481" y="17164"/>
                    <a:pt x="584607" y="20189"/>
                    <a:pt x="571500" y="21050"/>
                  </a:cubicBezTo>
                  <a:lnTo>
                    <a:pt x="571500" y="21050"/>
                  </a:lnTo>
                  <a:cubicBezTo>
                    <a:pt x="558396" y="20167"/>
                    <a:pt x="545525" y="17142"/>
                    <a:pt x="533400" y="12097"/>
                  </a:cubicBezTo>
                  <a:cubicBezTo>
                    <a:pt x="515175" y="4850"/>
                    <a:pt x="495849" y="759"/>
                    <a:pt x="476250" y="0"/>
                  </a:cubicBezTo>
                  <a:lnTo>
                    <a:pt x="476250" y="0"/>
                  </a:lnTo>
                  <a:cubicBezTo>
                    <a:pt x="456654" y="778"/>
                    <a:pt x="437331" y="4868"/>
                    <a:pt x="419100" y="12097"/>
                  </a:cubicBezTo>
                  <a:cubicBezTo>
                    <a:pt x="406981" y="17164"/>
                    <a:pt x="394107" y="20189"/>
                    <a:pt x="381000" y="21050"/>
                  </a:cubicBezTo>
                  <a:cubicBezTo>
                    <a:pt x="367896" y="20167"/>
                    <a:pt x="355025" y="17142"/>
                    <a:pt x="342900" y="12097"/>
                  </a:cubicBezTo>
                  <a:cubicBezTo>
                    <a:pt x="324675" y="4850"/>
                    <a:pt x="305349" y="759"/>
                    <a:pt x="285750" y="0"/>
                  </a:cubicBezTo>
                  <a:lnTo>
                    <a:pt x="285750" y="0"/>
                  </a:lnTo>
                  <a:cubicBezTo>
                    <a:pt x="266154" y="778"/>
                    <a:pt x="246831" y="4868"/>
                    <a:pt x="228600" y="12097"/>
                  </a:cubicBezTo>
                  <a:cubicBezTo>
                    <a:pt x="216481" y="17164"/>
                    <a:pt x="203607" y="20189"/>
                    <a:pt x="190500" y="21050"/>
                  </a:cubicBezTo>
                  <a:cubicBezTo>
                    <a:pt x="177396" y="20167"/>
                    <a:pt x="164525" y="17142"/>
                    <a:pt x="152400" y="12097"/>
                  </a:cubicBezTo>
                  <a:cubicBezTo>
                    <a:pt x="134175" y="4850"/>
                    <a:pt x="114849" y="759"/>
                    <a:pt x="95250" y="0"/>
                  </a:cubicBezTo>
                  <a:lnTo>
                    <a:pt x="95250" y="0"/>
                  </a:lnTo>
                  <a:cubicBezTo>
                    <a:pt x="75654" y="778"/>
                    <a:pt x="56331" y="4868"/>
                    <a:pt x="38100" y="12097"/>
                  </a:cubicBezTo>
                  <a:cubicBezTo>
                    <a:pt x="25981" y="17164"/>
                    <a:pt x="13107" y="20189"/>
                    <a:pt x="0" y="21050"/>
                  </a:cubicBezTo>
                  <a:lnTo>
                    <a:pt x="0" y="78200"/>
                  </a:lnTo>
                  <a:cubicBezTo>
                    <a:pt x="19610" y="77533"/>
                    <a:pt x="38952" y="73440"/>
                    <a:pt x="57150" y="66103"/>
                  </a:cubicBezTo>
                  <a:cubicBezTo>
                    <a:pt x="69258" y="60908"/>
                    <a:pt x="82122" y="57692"/>
                    <a:pt x="95250" y="56578"/>
                  </a:cubicBezTo>
                  <a:cubicBezTo>
                    <a:pt x="108382" y="57670"/>
                    <a:pt x="121249" y="60888"/>
                    <a:pt x="133350" y="66103"/>
                  </a:cubicBezTo>
                  <a:cubicBezTo>
                    <a:pt x="151554" y="73422"/>
                    <a:pt x="170893" y="77514"/>
                    <a:pt x="190500" y="78200"/>
                  </a:cubicBezTo>
                  <a:lnTo>
                    <a:pt x="190500" y="78200"/>
                  </a:lnTo>
                  <a:cubicBezTo>
                    <a:pt x="210110" y="77533"/>
                    <a:pt x="229452" y="73440"/>
                    <a:pt x="247650" y="66103"/>
                  </a:cubicBezTo>
                  <a:cubicBezTo>
                    <a:pt x="259758" y="60908"/>
                    <a:pt x="272622" y="57692"/>
                    <a:pt x="285750" y="56578"/>
                  </a:cubicBezTo>
                  <a:cubicBezTo>
                    <a:pt x="298844" y="57524"/>
                    <a:pt x="311705" y="60547"/>
                    <a:pt x="323850" y="65532"/>
                  </a:cubicBezTo>
                  <a:cubicBezTo>
                    <a:pt x="342062" y="72837"/>
                    <a:pt x="361393" y="76960"/>
                    <a:pt x="381000" y="77724"/>
                  </a:cubicBezTo>
                  <a:cubicBezTo>
                    <a:pt x="400610" y="77058"/>
                    <a:pt x="419952" y="72963"/>
                    <a:pt x="438150" y="65627"/>
                  </a:cubicBezTo>
                  <a:cubicBezTo>
                    <a:pt x="450258" y="60431"/>
                    <a:pt x="463122" y="57216"/>
                    <a:pt x="476250" y="56102"/>
                  </a:cubicBezTo>
                  <a:cubicBezTo>
                    <a:pt x="489382" y="57194"/>
                    <a:pt x="502249" y="60411"/>
                    <a:pt x="514350" y="65627"/>
                  </a:cubicBezTo>
                  <a:cubicBezTo>
                    <a:pt x="532554" y="72945"/>
                    <a:pt x="551893" y="77038"/>
                    <a:pt x="571500" y="77724"/>
                  </a:cubicBezTo>
                  <a:lnTo>
                    <a:pt x="571500" y="77724"/>
                  </a:lnTo>
                  <a:cubicBezTo>
                    <a:pt x="591110" y="77057"/>
                    <a:pt x="610452" y="72963"/>
                    <a:pt x="628650" y="65627"/>
                  </a:cubicBezTo>
                  <a:cubicBezTo>
                    <a:pt x="640758" y="60431"/>
                    <a:pt x="653622" y="57216"/>
                    <a:pt x="666750" y="56102"/>
                  </a:cubicBezTo>
                  <a:cubicBezTo>
                    <a:pt x="679844" y="57048"/>
                    <a:pt x="692705" y="60070"/>
                    <a:pt x="704850" y="65056"/>
                  </a:cubicBezTo>
                  <a:cubicBezTo>
                    <a:pt x="723044" y="72421"/>
                    <a:pt x="742385" y="76548"/>
                    <a:pt x="762000" y="77248"/>
                  </a:cubicBezTo>
                  <a:lnTo>
                    <a:pt x="762000" y="20098"/>
                  </a:lnTo>
                  <a:cubicBezTo>
                    <a:pt x="748942" y="19582"/>
                    <a:pt x="736062" y="16877"/>
                    <a:pt x="723900" y="12097"/>
                  </a:cubicBezTo>
                  <a:close/>
                </a:path>
              </a:pathLst>
            </a:custGeom>
            <a:grpFill/>
            <a:ln w="11013" cap="flat">
              <a:noFill/>
              <a:prstDash val="solid"/>
              <a:miter/>
            </a:ln>
          </p:spPr>
          <p:txBody>
            <a:bodyPr rtlCol="0" anchor="ctr"/>
            <a:lstStyle/>
            <a:p>
              <a:endParaRPr lang="en-US"/>
            </a:p>
          </p:txBody>
        </p:sp>
        <p:sp>
          <p:nvSpPr>
            <p:cNvPr id="10" name="Isosceles Triangle 9">
              <a:extLst>
                <a:ext uri="{FF2B5EF4-FFF2-40B4-BE49-F238E27FC236}">
                  <a16:creationId xmlns:a16="http://schemas.microsoft.com/office/drawing/2014/main" id="{93099D49-B6AF-4EB6-B4F0-E29C250B9094}"/>
                </a:ext>
              </a:extLst>
            </p:cNvPr>
            <p:cNvSpPr/>
            <p:nvPr/>
          </p:nvSpPr>
          <p:spPr>
            <a:xfrm>
              <a:off x="7755924" y="959709"/>
              <a:ext cx="679621" cy="259492"/>
            </a:xfrm>
            <a:prstGeom prst="triangle">
              <a:avLst/>
            </a:prstGeom>
            <a:grpFill/>
            <a:ln w="1101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B0F46BE-1006-4B15-AEF6-B78339E3EA46}"/>
                </a:ext>
              </a:extLst>
            </p:cNvPr>
            <p:cNvSpPr/>
            <p:nvPr/>
          </p:nvSpPr>
          <p:spPr>
            <a:xfrm>
              <a:off x="7846541" y="1017374"/>
              <a:ext cx="86497" cy="140043"/>
            </a:xfrm>
            <a:prstGeom prst="rect">
              <a:avLst/>
            </a:prstGeom>
            <a:grpFill/>
            <a:ln w="1101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C9FBFF6E-BEEE-4D62-8C55-66781FA6615F}"/>
              </a:ext>
            </a:extLst>
          </p:cNvPr>
          <p:cNvGrpSpPr/>
          <p:nvPr/>
        </p:nvGrpSpPr>
        <p:grpSpPr>
          <a:xfrm>
            <a:off x="8438148" y="2779138"/>
            <a:ext cx="946568" cy="992338"/>
            <a:chOff x="5600700" y="5058195"/>
            <a:chExt cx="1123950" cy="1178297"/>
          </a:xfrm>
          <a:solidFill>
            <a:srgbClr val="595959"/>
          </a:solidFill>
        </p:grpSpPr>
        <p:sp>
          <p:nvSpPr>
            <p:cNvPr id="13" name="Moon 12">
              <a:extLst>
                <a:ext uri="{FF2B5EF4-FFF2-40B4-BE49-F238E27FC236}">
                  <a16:creationId xmlns:a16="http://schemas.microsoft.com/office/drawing/2014/main" id="{F87EE88F-4765-4BC7-B5EE-702EC8FF8D4D}"/>
                </a:ext>
              </a:extLst>
            </p:cNvPr>
            <p:cNvSpPr/>
            <p:nvPr/>
          </p:nvSpPr>
          <p:spPr>
            <a:xfrm rot="6658903">
              <a:off x="6125261" y="4883820"/>
              <a:ext cx="187023" cy="535774"/>
            </a:xfrm>
            <a:prstGeom prst="moon">
              <a:avLst>
                <a:gd name="adj" fmla="val 17306"/>
              </a:avLst>
            </a:prstGeom>
            <a:grpFill/>
            <a:ln w="1101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E6695DC-B95E-4382-8E0A-28BCF558F36F}"/>
                </a:ext>
              </a:extLst>
            </p:cNvPr>
            <p:cNvSpPr/>
            <p:nvPr/>
          </p:nvSpPr>
          <p:spPr>
            <a:xfrm>
              <a:off x="5600700" y="5425221"/>
              <a:ext cx="1123950" cy="811271"/>
            </a:xfrm>
            <a:custGeom>
              <a:avLst/>
              <a:gdLst>
                <a:gd name="connsiteX0" fmla="*/ 3181350 w 7600950"/>
                <a:gd name="connsiteY0" fmla="*/ 190500 h 5486400"/>
                <a:gd name="connsiteX1" fmla="*/ 1657350 w 7600950"/>
                <a:gd name="connsiteY1" fmla="*/ 2590800 h 5486400"/>
                <a:gd name="connsiteX2" fmla="*/ 4076700 w 7600950"/>
                <a:gd name="connsiteY2" fmla="*/ 2590800 h 5486400"/>
                <a:gd name="connsiteX3" fmla="*/ 3162300 w 7600950"/>
                <a:gd name="connsiteY3" fmla="*/ 3752850 h 5486400"/>
                <a:gd name="connsiteX4" fmla="*/ 514350 w 7600950"/>
                <a:gd name="connsiteY4" fmla="*/ 3752850 h 5486400"/>
                <a:gd name="connsiteX5" fmla="*/ 2019300 w 7600950"/>
                <a:gd name="connsiteY5" fmla="*/ 5314950 h 5486400"/>
                <a:gd name="connsiteX6" fmla="*/ 1466850 w 7600950"/>
                <a:gd name="connsiteY6" fmla="*/ 4057650 h 5486400"/>
                <a:gd name="connsiteX7" fmla="*/ 3524250 w 7600950"/>
                <a:gd name="connsiteY7" fmla="*/ 4057650 h 5486400"/>
                <a:gd name="connsiteX8" fmla="*/ 4400550 w 7600950"/>
                <a:gd name="connsiteY8" fmla="*/ 2895600 h 5486400"/>
                <a:gd name="connsiteX9" fmla="*/ 5981700 w 7600950"/>
                <a:gd name="connsiteY9" fmla="*/ 2895600 h 5486400"/>
                <a:gd name="connsiteX10" fmla="*/ 5638800 w 7600950"/>
                <a:gd name="connsiteY10" fmla="*/ 4057650 h 5486400"/>
                <a:gd name="connsiteX11" fmla="*/ 6858000 w 7600950"/>
                <a:gd name="connsiteY11" fmla="*/ 2609850 h 5486400"/>
                <a:gd name="connsiteX12" fmla="*/ 4686300 w 7600950"/>
                <a:gd name="connsiteY12" fmla="*/ 2609850 h 5486400"/>
                <a:gd name="connsiteX13" fmla="*/ 5276850 w 7600950"/>
                <a:gd name="connsiteY13" fmla="*/ 1981200 h 5486400"/>
                <a:gd name="connsiteX14" fmla="*/ 3200400 w 7600950"/>
                <a:gd name="connsiteY14" fmla="*/ 1981200 h 5486400"/>
                <a:gd name="connsiteX15" fmla="*/ 4057650 w 7600950"/>
                <a:gd name="connsiteY15" fmla="*/ 228600 h 5486400"/>
                <a:gd name="connsiteX16" fmla="*/ 4343400 w 7600950"/>
                <a:gd name="connsiteY16" fmla="*/ 723900 h 5486400"/>
                <a:gd name="connsiteX17" fmla="*/ 4324350 w 7600950"/>
                <a:gd name="connsiteY17" fmla="*/ 1047750 h 5486400"/>
                <a:gd name="connsiteX18" fmla="*/ 4648200 w 7600950"/>
                <a:gd name="connsiteY18" fmla="*/ 1066800 h 5486400"/>
                <a:gd name="connsiteX19" fmla="*/ 4933950 w 7600950"/>
                <a:gd name="connsiteY19" fmla="*/ 1447800 h 5486400"/>
                <a:gd name="connsiteX20" fmla="*/ 7600950 w 7600950"/>
                <a:gd name="connsiteY20" fmla="*/ 1447800 h 5486400"/>
                <a:gd name="connsiteX21" fmla="*/ 7600950 w 7600950"/>
                <a:gd name="connsiteY21" fmla="*/ 5486400 h 5486400"/>
                <a:gd name="connsiteX22" fmla="*/ 0 w 7600950"/>
                <a:gd name="connsiteY22" fmla="*/ 5486400 h 5486400"/>
                <a:gd name="connsiteX23" fmla="*/ 0 w 7600950"/>
                <a:gd name="connsiteY23" fmla="*/ 1390650 h 5486400"/>
                <a:gd name="connsiteX24" fmla="*/ 590550 w 7600950"/>
                <a:gd name="connsiteY24" fmla="*/ 1104900 h 5486400"/>
                <a:gd name="connsiteX25" fmla="*/ 1390650 w 7600950"/>
                <a:gd name="connsiteY25" fmla="*/ 1123950 h 5486400"/>
                <a:gd name="connsiteX26" fmla="*/ 1962150 w 7600950"/>
                <a:gd name="connsiteY26" fmla="*/ 857250 h 5486400"/>
                <a:gd name="connsiteX27" fmla="*/ 2038350 w 7600950"/>
                <a:gd name="connsiteY27" fmla="*/ 247650 h 5486400"/>
                <a:gd name="connsiteX28" fmla="*/ 2533650 w 7600950"/>
                <a:gd name="connsiteY28" fmla="*/ 0 h 5486400"/>
                <a:gd name="connsiteX29" fmla="*/ 3219450 w 7600950"/>
                <a:gd name="connsiteY29" fmla="*/ 247650 h 5486400"/>
                <a:gd name="connsiteX30" fmla="*/ 3143250 w 7600950"/>
                <a:gd name="connsiteY30" fmla="*/ 22860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00950" h="5486400">
                  <a:moveTo>
                    <a:pt x="3181350" y="190500"/>
                  </a:moveTo>
                  <a:lnTo>
                    <a:pt x="1657350" y="2590800"/>
                  </a:lnTo>
                  <a:lnTo>
                    <a:pt x="4076700" y="2590800"/>
                  </a:lnTo>
                  <a:lnTo>
                    <a:pt x="3162300" y="3752850"/>
                  </a:lnTo>
                  <a:lnTo>
                    <a:pt x="514350" y="3752850"/>
                  </a:lnTo>
                  <a:lnTo>
                    <a:pt x="2019300" y="5314950"/>
                  </a:lnTo>
                  <a:lnTo>
                    <a:pt x="1466850" y="4057650"/>
                  </a:lnTo>
                  <a:lnTo>
                    <a:pt x="3524250" y="4057650"/>
                  </a:lnTo>
                  <a:lnTo>
                    <a:pt x="4400550" y="2895600"/>
                  </a:lnTo>
                  <a:lnTo>
                    <a:pt x="5981700" y="2895600"/>
                  </a:lnTo>
                  <a:lnTo>
                    <a:pt x="5638800" y="4057650"/>
                  </a:lnTo>
                  <a:lnTo>
                    <a:pt x="6858000" y="2609850"/>
                  </a:lnTo>
                  <a:lnTo>
                    <a:pt x="4686300" y="2609850"/>
                  </a:lnTo>
                  <a:lnTo>
                    <a:pt x="5276850" y="1981200"/>
                  </a:lnTo>
                  <a:lnTo>
                    <a:pt x="3200400" y="1981200"/>
                  </a:lnTo>
                  <a:lnTo>
                    <a:pt x="4057650" y="228600"/>
                  </a:lnTo>
                  <a:lnTo>
                    <a:pt x="4343400" y="723900"/>
                  </a:lnTo>
                  <a:lnTo>
                    <a:pt x="4324350" y="1047750"/>
                  </a:lnTo>
                  <a:lnTo>
                    <a:pt x="4648200" y="1066800"/>
                  </a:lnTo>
                  <a:lnTo>
                    <a:pt x="4933950" y="1447800"/>
                  </a:lnTo>
                  <a:lnTo>
                    <a:pt x="7600950" y="1447800"/>
                  </a:lnTo>
                  <a:lnTo>
                    <a:pt x="7600950" y="5486400"/>
                  </a:lnTo>
                  <a:lnTo>
                    <a:pt x="0" y="5486400"/>
                  </a:lnTo>
                  <a:lnTo>
                    <a:pt x="0" y="1390650"/>
                  </a:lnTo>
                  <a:lnTo>
                    <a:pt x="590550" y="1104900"/>
                  </a:lnTo>
                  <a:lnTo>
                    <a:pt x="1390650" y="1123950"/>
                  </a:lnTo>
                  <a:lnTo>
                    <a:pt x="1962150" y="857250"/>
                  </a:lnTo>
                  <a:lnTo>
                    <a:pt x="2038350" y="247650"/>
                  </a:lnTo>
                  <a:lnTo>
                    <a:pt x="2533650" y="0"/>
                  </a:lnTo>
                  <a:lnTo>
                    <a:pt x="3219450" y="247650"/>
                  </a:lnTo>
                  <a:lnTo>
                    <a:pt x="3143250" y="228600"/>
                  </a:lnTo>
                </a:path>
              </a:pathLst>
            </a:custGeom>
            <a:grpFill/>
            <a:ln w="1101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oon 14">
              <a:extLst>
                <a:ext uri="{FF2B5EF4-FFF2-40B4-BE49-F238E27FC236}">
                  <a16:creationId xmlns:a16="http://schemas.microsoft.com/office/drawing/2014/main" id="{853FFCBD-F6CB-40EC-B5D2-F7F91077B571}"/>
                </a:ext>
              </a:extLst>
            </p:cNvPr>
            <p:cNvSpPr/>
            <p:nvPr/>
          </p:nvSpPr>
          <p:spPr>
            <a:xfrm rot="5908332">
              <a:off x="6038983" y="5036390"/>
              <a:ext cx="147749" cy="431015"/>
            </a:xfrm>
            <a:prstGeom prst="moon">
              <a:avLst>
                <a:gd name="adj" fmla="val 19266"/>
              </a:avLst>
            </a:prstGeom>
            <a:grpFill/>
            <a:ln w="1101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oon 15">
              <a:extLst>
                <a:ext uri="{FF2B5EF4-FFF2-40B4-BE49-F238E27FC236}">
                  <a16:creationId xmlns:a16="http://schemas.microsoft.com/office/drawing/2014/main" id="{E859134F-8441-40B6-803C-98B5A016C10B}"/>
                </a:ext>
              </a:extLst>
            </p:cNvPr>
            <p:cNvSpPr/>
            <p:nvPr/>
          </p:nvSpPr>
          <p:spPr>
            <a:xfrm rot="6595698">
              <a:off x="6111064" y="5217332"/>
              <a:ext cx="118999" cy="347985"/>
            </a:xfrm>
            <a:prstGeom prst="moon">
              <a:avLst>
                <a:gd name="adj" fmla="val 19266"/>
              </a:avLst>
            </a:prstGeom>
            <a:grpFill/>
            <a:ln w="1101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Graphic 18" descr="Lightning">
            <a:extLst>
              <a:ext uri="{FF2B5EF4-FFF2-40B4-BE49-F238E27FC236}">
                <a16:creationId xmlns:a16="http://schemas.microsoft.com/office/drawing/2014/main" id="{AE88CF31-0690-4280-A2FD-D2E35F25E7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1326" y="2891589"/>
            <a:ext cx="1259305" cy="1259305"/>
          </a:xfrm>
          <a:prstGeom prst="rect">
            <a:avLst/>
          </a:prstGeom>
        </p:spPr>
      </p:pic>
    </p:spTree>
    <p:extLst>
      <p:ext uri="{BB962C8B-B14F-4D97-AF65-F5344CB8AC3E}">
        <p14:creationId xmlns:p14="http://schemas.microsoft.com/office/powerpoint/2010/main" val="36661462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596A-A12F-460D-8C37-98C572AD389B}"/>
              </a:ext>
            </a:extLst>
          </p:cNvPr>
          <p:cNvSpPr>
            <a:spLocks noGrp="1"/>
          </p:cNvSpPr>
          <p:nvPr>
            <p:ph type="title"/>
          </p:nvPr>
        </p:nvSpPr>
        <p:spPr/>
        <p:txBody>
          <a:bodyPr/>
          <a:lstStyle/>
          <a:p>
            <a:r>
              <a:rPr lang="en-US" altLang="en-US" dirty="0"/>
              <a:t>Core Procedures - Template Example</a:t>
            </a:r>
            <a:endParaRPr lang="en-US" dirty="0"/>
          </a:p>
        </p:txBody>
      </p:sp>
      <p:pic>
        <p:nvPicPr>
          <p:cNvPr id="4" name="Picture 4">
            <a:extLst>
              <a:ext uri="{FF2B5EF4-FFF2-40B4-BE49-F238E27FC236}">
                <a16:creationId xmlns:a16="http://schemas.microsoft.com/office/drawing/2014/main" id="{B0CB7016-7842-475D-A9D0-56B1A90234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42" t="19139" r="21556" b="14827"/>
          <a:stretch/>
        </p:blipFill>
        <p:spPr bwMode="auto">
          <a:xfrm>
            <a:off x="3149600" y="1407886"/>
            <a:ext cx="5770696" cy="5212080"/>
          </a:xfrm>
          <a:prstGeom prst="rect">
            <a:avLst/>
          </a:prstGeom>
          <a:noFill/>
          <a:ln w="6350" cmpd="sng">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9F0DC3E2-B48F-4AF9-9181-61A6A26BDF9C}"/>
              </a:ext>
            </a:extLst>
          </p:cNvPr>
          <p:cNvCxnSpPr>
            <a:cxnSpLocks/>
          </p:cNvCxnSpPr>
          <p:nvPr/>
        </p:nvCxnSpPr>
        <p:spPr>
          <a:xfrm>
            <a:off x="0" y="1246124"/>
            <a:ext cx="8244114"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2441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B6F48-C0A5-46D1-B75A-062B6E33EA41}"/>
              </a:ext>
            </a:extLst>
          </p:cNvPr>
          <p:cNvSpPr>
            <a:spLocks noGrp="1"/>
          </p:cNvSpPr>
          <p:nvPr>
            <p:ph type="title"/>
          </p:nvPr>
        </p:nvSpPr>
        <p:spPr/>
        <p:txBody>
          <a:bodyPr/>
          <a:lstStyle/>
          <a:p>
            <a:r>
              <a:rPr lang="en-US" altLang="en-US" dirty="0"/>
              <a:t>Incident Specific Response Procedures (ISRPs)</a:t>
            </a:r>
            <a:endParaRPr lang="en-US" dirty="0"/>
          </a:p>
        </p:txBody>
      </p:sp>
      <p:sp>
        <p:nvSpPr>
          <p:cNvPr id="3" name="Content Placeholder 2">
            <a:extLst>
              <a:ext uri="{FF2B5EF4-FFF2-40B4-BE49-F238E27FC236}">
                <a16:creationId xmlns:a16="http://schemas.microsoft.com/office/drawing/2014/main" id="{630EFA67-E99A-478F-8CE8-9DE36506897B}"/>
              </a:ext>
            </a:extLst>
          </p:cNvPr>
          <p:cNvSpPr>
            <a:spLocks noGrp="1"/>
          </p:cNvSpPr>
          <p:nvPr>
            <p:ph sz="half" idx="1"/>
          </p:nvPr>
        </p:nvSpPr>
        <p:spPr>
          <a:xfrm>
            <a:off x="3017520" y="1664330"/>
            <a:ext cx="3571966" cy="3880772"/>
          </a:xfrm>
        </p:spPr>
        <p:txBody>
          <a:bodyPr>
            <a:normAutofit/>
          </a:bodyPr>
          <a:lstStyle/>
          <a:p>
            <a:r>
              <a:rPr lang="en-US" altLang="en-US" dirty="0"/>
              <a:t>ISRPs are specialized procedures tailored to a particular type of incident and typically align with those vulnerabilities identified in your risk assessment. </a:t>
            </a:r>
          </a:p>
          <a:p>
            <a:endParaRPr lang="en-US" altLang="en-US" dirty="0"/>
          </a:p>
          <a:p>
            <a:r>
              <a:rPr lang="en-US" altLang="en-US" dirty="0"/>
              <a:t>They provide a quick approach for responding to a specific incident and complement actions already initiated under your ERP.</a:t>
            </a:r>
          </a:p>
          <a:p>
            <a:endParaRPr lang="en-US" dirty="0"/>
          </a:p>
        </p:txBody>
      </p:sp>
      <p:graphicFrame>
        <p:nvGraphicFramePr>
          <p:cNvPr id="4" name="Table 3">
            <a:extLst>
              <a:ext uri="{FF2B5EF4-FFF2-40B4-BE49-F238E27FC236}">
                <a16:creationId xmlns:a16="http://schemas.microsoft.com/office/drawing/2014/main" id="{571CFA3E-4835-4C56-9C4E-EA119E117287}"/>
              </a:ext>
            </a:extLst>
          </p:cNvPr>
          <p:cNvGraphicFramePr>
            <a:graphicFrameLocks noGrp="1"/>
          </p:cNvGraphicFramePr>
          <p:nvPr>
            <p:extLst>
              <p:ext uri="{D42A27DB-BD31-4B8C-83A1-F6EECF244321}">
                <p14:modId xmlns:p14="http://schemas.microsoft.com/office/powerpoint/2010/main" val="1443494524"/>
              </p:ext>
            </p:extLst>
          </p:nvPr>
        </p:nvGraphicFramePr>
        <p:xfrm>
          <a:off x="6732347" y="1345015"/>
          <a:ext cx="4951653" cy="3909155"/>
        </p:xfrm>
        <a:graphic>
          <a:graphicData uri="http://schemas.openxmlformats.org/drawingml/2006/table">
            <a:tbl>
              <a:tblPr firstRow="1" bandRow="1">
                <a:tableStyleId>{68D230F3-CF80-4859-8CE7-A43EE81993B5}</a:tableStyleId>
              </a:tblPr>
              <a:tblGrid>
                <a:gridCol w="2489197">
                  <a:extLst>
                    <a:ext uri="{9D8B030D-6E8A-4147-A177-3AD203B41FA5}">
                      <a16:colId xmlns:a16="http://schemas.microsoft.com/office/drawing/2014/main" val="3515789502"/>
                    </a:ext>
                  </a:extLst>
                </a:gridCol>
                <a:gridCol w="2462456">
                  <a:extLst>
                    <a:ext uri="{9D8B030D-6E8A-4147-A177-3AD203B41FA5}">
                      <a16:colId xmlns:a16="http://schemas.microsoft.com/office/drawing/2014/main" val="1386441060"/>
                    </a:ext>
                  </a:extLst>
                </a:gridCol>
              </a:tblGrid>
              <a:tr h="384094">
                <a:tc>
                  <a:txBody>
                    <a:bodyPr/>
                    <a:lstStyle/>
                    <a:p>
                      <a:endParaRPr lang="en-US" sz="1800" dirty="0">
                        <a:solidFill>
                          <a:srgbClr val="FF0000"/>
                        </a:solidFill>
                      </a:endParaRPr>
                    </a:p>
                  </a:txBody>
                  <a:tcPr marT="45725" marB="45725">
                    <a:lnT w="12700" cap="flat" cmpd="sng" algn="ctr">
                      <a:noFill/>
                      <a:prstDash val="solid"/>
                      <a:round/>
                      <a:headEnd type="none" w="med" len="med"/>
                      <a:tailEnd type="none" w="med" len="med"/>
                    </a:lnT>
                  </a:tcPr>
                </a:tc>
                <a:tc>
                  <a:txBody>
                    <a:bodyPr/>
                    <a:lstStyle/>
                    <a:p>
                      <a:endParaRPr lang="en-US" sz="1800" dirty="0">
                        <a:solidFill>
                          <a:srgbClr val="FF0000"/>
                        </a:solidFill>
                      </a:endParaRPr>
                    </a:p>
                  </a:txBody>
                  <a:tcPr marT="45725" marB="45725">
                    <a:lnT w="12700" cap="flat" cmpd="sng" algn="ctr">
                      <a:noFill/>
                      <a:prstDash val="solid"/>
                      <a:round/>
                      <a:headEnd type="none" w="med" len="med"/>
                      <a:tailEnd type="none" w="med" len="med"/>
                    </a:lnT>
                  </a:tcPr>
                </a:tc>
                <a:extLst>
                  <a:ext uri="{0D108BD9-81ED-4DB2-BD59-A6C34878D82A}">
                    <a16:rowId xmlns:a16="http://schemas.microsoft.com/office/drawing/2014/main" val="3063954355"/>
                  </a:ext>
                </a:extLst>
              </a:tr>
              <a:tr h="384094">
                <a:tc>
                  <a:txBody>
                    <a:bodyPr/>
                    <a:lstStyle/>
                    <a:p>
                      <a:r>
                        <a:rPr lang="en-US" sz="1800" dirty="0"/>
                        <a:t>Cyber-Attack</a:t>
                      </a:r>
                      <a:endParaRPr lang="en-US" sz="1800" b="1" dirty="0"/>
                    </a:p>
                  </a:txBody>
                  <a:tcPr marT="45725" marB="45725" anchor="ctr"/>
                </a:tc>
                <a:tc>
                  <a:txBody>
                    <a:bodyPr/>
                    <a:lstStyle/>
                    <a:p>
                      <a:r>
                        <a:rPr lang="en-US" sz="1800" dirty="0"/>
                        <a:t>Hurricane</a:t>
                      </a:r>
                      <a:endParaRPr lang="en-US" sz="1800" b="1" dirty="0"/>
                    </a:p>
                  </a:txBody>
                  <a:tcPr marT="45725" marB="45725" anchor="ctr"/>
                </a:tc>
                <a:extLst>
                  <a:ext uri="{0D108BD9-81ED-4DB2-BD59-A6C34878D82A}">
                    <a16:rowId xmlns:a16="http://schemas.microsoft.com/office/drawing/2014/main" val="2097060421"/>
                  </a:ext>
                </a:extLst>
              </a:tr>
              <a:tr h="384094">
                <a:tc>
                  <a:txBody>
                    <a:bodyPr/>
                    <a:lstStyle/>
                    <a:p>
                      <a:r>
                        <a:rPr lang="en-US" sz="1800" dirty="0"/>
                        <a:t>Drought</a:t>
                      </a:r>
                      <a:endParaRPr lang="en-US" sz="1800" b="1" dirty="0"/>
                    </a:p>
                  </a:txBody>
                  <a:tcPr marT="45725" marB="45725" anchor="ctr"/>
                </a:tc>
                <a:tc>
                  <a:txBody>
                    <a:bodyPr/>
                    <a:lstStyle/>
                    <a:p>
                      <a:r>
                        <a:rPr lang="en-US" sz="1800"/>
                        <a:t>Tornado</a:t>
                      </a:r>
                      <a:endParaRPr lang="en-US" sz="1800" b="1"/>
                    </a:p>
                  </a:txBody>
                  <a:tcPr marT="45725" marB="45725" anchor="ctr"/>
                </a:tc>
                <a:extLst>
                  <a:ext uri="{0D108BD9-81ED-4DB2-BD59-A6C34878D82A}">
                    <a16:rowId xmlns:a16="http://schemas.microsoft.com/office/drawing/2014/main" val="1884637567"/>
                  </a:ext>
                </a:extLst>
              </a:tr>
              <a:tr h="384094">
                <a:tc>
                  <a:txBody>
                    <a:bodyPr/>
                    <a:lstStyle/>
                    <a:p>
                      <a:r>
                        <a:rPr lang="en-US" sz="1800"/>
                        <a:t>Earthquake</a:t>
                      </a:r>
                      <a:endParaRPr lang="en-US" sz="1800" b="1"/>
                    </a:p>
                  </a:txBody>
                  <a:tcPr marT="45725" marB="45725" anchor="ctr"/>
                </a:tc>
                <a:tc>
                  <a:txBody>
                    <a:bodyPr/>
                    <a:lstStyle/>
                    <a:p>
                      <a:r>
                        <a:rPr lang="en-US" sz="1800" dirty="0"/>
                        <a:t>Tsunami</a:t>
                      </a:r>
                      <a:endParaRPr lang="en-US" sz="1800" b="1" dirty="0"/>
                    </a:p>
                  </a:txBody>
                  <a:tcPr marT="45725" marB="45725" anchor="ctr"/>
                </a:tc>
                <a:extLst>
                  <a:ext uri="{0D108BD9-81ED-4DB2-BD59-A6C34878D82A}">
                    <a16:rowId xmlns:a16="http://schemas.microsoft.com/office/drawing/2014/main" val="440274212"/>
                  </a:ext>
                </a:extLst>
              </a:tr>
              <a:tr h="662895">
                <a:tc>
                  <a:txBody>
                    <a:bodyPr/>
                    <a:lstStyle/>
                    <a:p>
                      <a:r>
                        <a:rPr lang="en-US" sz="1800"/>
                        <a:t>Extreme Cold/Winter Storms</a:t>
                      </a:r>
                      <a:endParaRPr lang="en-US" sz="1800" b="1"/>
                    </a:p>
                  </a:txBody>
                  <a:tcPr marT="45725" marB="45725" anchor="ctr"/>
                </a:tc>
                <a:tc>
                  <a:txBody>
                    <a:bodyPr/>
                    <a:lstStyle/>
                    <a:p>
                      <a:r>
                        <a:rPr lang="en-US" sz="1800" dirty="0"/>
                        <a:t>Volcanic Activity</a:t>
                      </a:r>
                      <a:endParaRPr lang="en-US" sz="1800" b="1" dirty="0"/>
                    </a:p>
                  </a:txBody>
                  <a:tcPr marT="45725" marB="45725" anchor="ctr"/>
                </a:tc>
                <a:extLst>
                  <a:ext uri="{0D108BD9-81ED-4DB2-BD59-A6C34878D82A}">
                    <a16:rowId xmlns:a16="http://schemas.microsoft.com/office/drawing/2014/main" val="2660806516"/>
                  </a:ext>
                </a:extLst>
              </a:tr>
              <a:tr h="384094">
                <a:tc>
                  <a:txBody>
                    <a:bodyPr/>
                    <a:lstStyle/>
                    <a:p>
                      <a:r>
                        <a:rPr lang="en-US" sz="1800"/>
                        <a:t>Extreme Heat</a:t>
                      </a:r>
                      <a:endParaRPr lang="en-US" sz="1800" b="1"/>
                    </a:p>
                  </a:txBody>
                  <a:tcPr marT="45725" marB="45725" anchor="ctr"/>
                </a:tc>
                <a:tc>
                  <a:txBody>
                    <a:bodyPr/>
                    <a:lstStyle/>
                    <a:p>
                      <a:r>
                        <a:rPr lang="en-US" sz="1800" dirty="0"/>
                        <a:t>Wildfire</a:t>
                      </a:r>
                      <a:endParaRPr lang="en-US" sz="1800" b="1" dirty="0"/>
                    </a:p>
                  </a:txBody>
                  <a:tcPr marT="45725" marB="45725" anchor="ctr"/>
                </a:tc>
                <a:extLst>
                  <a:ext uri="{0D108BD9-81ED-4DB2-BD59-A6C34878D82A}">
                    <a16:rowId xmlns:a16="http://schemas.microsoft.com/office/drawing/2014/main" val="858678359"/>
                  </a:ext>
                </a:extLst>
              </a:tr>
              <a:tr h="662895">
                <a:tc>
                  <a:txBody>
                    <a:bodyPr/>
                    <a:lstStyle/>
                    <a:p>
                      <a:r>
                        <a:rPr lang="en-US" sz="1800" dirty="0"/>
                        <a:t>Flooding</a:t>
                      </a:r>
                      <a:endParaRPr lang="en-US" sz="1800" b="1" dirty="0"/>
                    </a:p>
                  </a:txBody>
                  <a:tcPr marT="45725" marB="45725" anchor="ctr"/>
                </a:tc>
                <a:tc>
                  <a:txBody>
                    <a:bodyPr/>
                    <a:lstStyle/>
                    <a:p>
                      <a:r>
                        <a:rPr lang="en-US" sz="1800" i="1" dirty="0"/>
                        <a:t>Source Water Contamination</a:t>
                      </a:r>
                      <a:endParaRPr lang="en-US" sz="1800" b="1" i="1" dirty="0"/>
                    </a:p>
                  </a:txBody>
                  <a:tcPr marT="45725" marB="45725" anchor="ctr"/>
                </a:tc>
                <a:extLst>
                  <a:ext uri="{0D108BD9-81ED-4DB2-BD59-A6C34878D82A}">
                    <a16:rowId xmlns:a16="http://schemas.microsoft.com/office/drawing/2014/main" val="3329284155"/>
                  </a:ext>
                </a:extLst>
              </a:tr>
              <a:tr h="662895">
                <a:tc>
                  <a:txBody>
                    <a:bodyPr/>
                    <a:lstStyle/>
                    <a:p>
                      <a:r>
                        <a:rPr lang="en-US" sz="1800"/>
                        <a:t>Harmful Algal Blooms</a:t>
                      </a:r>
                      <a:endParaRPr lang="en-US" sz="1800" b="1"/>
                    </a:p>
                  </a:txBody>
                  <a:tcPr marT="45725" marB="45725" anchor="ctr"/>
                </a:tc>
                <a:tc>
                  <a:txBody>
                    <a:bodyPr/>
                    <a:lstStyle/>
                    <a:p>
                      <a:r>
                        <a:rPr lang="en-US" sz="1800" i="1" dirty="0"/>
                        <a:t>Distribution System Contamination</a:t>
                      </a:r>
                      <a:endParaRPr lang="en-US" sz="1800" b="1" i="1" dirty="0"/>
                    </a:p>
                  </a:txBody>
                  <a:tcPr marT="45725" marB="45725" anchor="ctr"/>
                </a:tc>
                <a:extLst>
                  <a:ext uri="{0D108BD9-81ED-4DB2-BD59-A6C34878D82A}">
                    <a16:rowId xmlns:a16="http://schemas.microsoft.com/office/drawing/2014/main" val="3772525518"/>
                  </a:ext>
                </a:extLst>
              </a:tr>
            </a:tbl>
          </a:graphicData>
        </a:graphic>
      </p:graphicFrame>
      <p:cxnSp>
        <p:nvCxnSpPr>
          <p:cNvPr id="5" name="Straight Connector 4">
            <a:extLst>
              <a:ext uri="{FF2B5EF4-FFF2-40B4-BE49-F238E27FC236}">
                <a16:creationId xmlns:a16="http://schemas.microsoft.com/office/drawing/2014/main" id="{C08B5923-A5DA-4932-9B67-290D3C6452AB}"/>
              </a:ext>
            </a:extLst>
          </p:cNvPr>
          <p:cNvCxnSpPr>
            <a:cxnSpLocks/>
          </p:cNvCxnSpPr>
          <p:nvPr/>
        </p:nvCxnSpPr>
        <p:spPr>
          <a:xfrm>
            <a:off x="0" y="1246124"/>
            <a:ext cx="1814286"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34C74BB-7C32-42E9-89B5-82048F601598}"/>
              </a:ext>
            </a:extLst>
          </p:cNvPr>
          <p:cNvCxnSpPr>
            <a:cxnSpLocks/>
          </p:cNvCxnSpPr>
          <p:nvPr/>
        </p:nvCxnSpPr>
        <p:spPr>
          <a:xfrm>
            <a:off x="0" y="1246124"/>
            <a:ext cx="1799771"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7952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FC2390-D9B8-478A-AC15-C5D98EC49AD3}"/>
              </a:ext>
            </a:extLst>
          </p:cNvPr>
          <p:cNvSpPr>
            <a:spLocks noGrp="1"/>
          </p:cNvSpPr>
          <p:nvPr>
            <p:ph type="title"/>
          </p:nvPr>
        </p:nvSpPr>
        <p:spPr/>
        <p:txBody>
          <a:bodyPr/>
          <a:lstStyle/>
          <a:p>
            <a:r>
              <a:rPr lang="en-US" dirty="0"/>
              <a:t>Quiz 9</a:t>
            </a:r>
          </a:p>
        </p:txBody>
      </p:sp>
      <p:sp>
        <p:nvSpPr>
          <p:cNvPr id="4" name="Content Placeholder 3">
            <a:extLst>
              <a:ext uri="{FF2B5EF4-FFF2-40B4-BE49-F238E27FC236}">
                <a16:creationId xmlns:a16="http://schemas.microsoft.com/office/drawing/2014/main" id="{CA28C57D-ADD5-4C4A-9A33-233D50647863}"/>
              </a:ext>
            </a:extLst>
          </p:cNvPr>
          <p:cNvSpPr>
            <a:spLocks noGrp="1"/>
          </p:cNvSpPr>
          <p:nvPr>
            <p:ph idx="1"/>
          </p:nvPr>
        </p:nvSpPr>
        <p:spPr/>
        <p:txBody>
          <a:bodyPr>
            <a:normAutofit/>
          </a:bodyPr>
          <a:lstStyle/>
          <a:p>
            <a:r>
              <a:rPr lang="en-US" sz="2000" dirty="0"/>
              <a:t>Sunbelt Utility is located in the southeastern United States. Although they are far away from the coast and they are not located in a floodplain, they have experienced several impacts lately from increasing extreme precipitation events. In some of these events, rainfall amount have averaged 2-3 inches per hour, creating many operational challenges. What ISRP could they use? (Quiz on next slide)</a:t>
            </a:r>
          </a:p>
        </p:txBody>
      </p:sp>
      <p:sp>
        <p:nvSpPr>
          <p:cNvPr id="2" name="Slide Number Placeholder 1">
            <a:extLst>
              <a:ext uri="{FF2B5EF4-FFF2-40B4-BE49-F238E27FC236}">
                <a16:creationId xmlns:a16="http://schemas.microsoft.com/office/drawing/2014/main" id="{18534C4C-F72D-4062-9793-395E0446C88A}"/>
              </a:ext>
            </a:extLst>
          </p:cNvPr>
          <p:cNvSpPr>
            <a:spLocks noGrp="1"/>
          </p:cNvSpPr>
          <p:nvPr>
            <p:ph type="sldNum" sz="quarter" idx="12"/>
          </p:nvPr>
        </p:nvSpPr>
        <p:spPr/>
        <p:txBody>
          <a:bodyPr/>
          <a:lstStyle/>
          <a:p>
            <a:fld id="{D57F1E4F-1CFF-5643-939E-217C01CDF565}" type="slidenum">
              <a:rPr lang="en-US" smtClean="0"/>
              <a:pPr/>
              <a:t>87</a:t>
            </a:fld>
            <a:endParaRPr lang="en-US" dirty="0"/>
          </a:p>
        </p:txBody>
      </p:sp>
    </p:spTree>
    <p:extLst>
      <p:ext uri="{BB962C8B-B14F-4D97-AF65-F5344CB8AC3E}">
        <p14:creationId xmlns:p14="http://schemas.microsoft.com/office/powerpoint/2010/main" val="35746368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AF85BAA0-AC7F-4EA4-A599-73BF405E9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Tree>
    <p:extLst>
      <p:ext uri="{BB962C8B-B14F-4D97-AF65-F5344CB8AC3E}">
        <p14:creationId xmlns:p14="http://schemas.microsoft.com/office/powerpoint/2010/main" val="15985725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F869A-3EA9-4A91-9671-08F9C7376DB5}"/>
              </a:ext>
            </a:extLst>
          </p:cNvPr>
          <p:cNvSpPr>
            <a:spLocks noGrp="1"/>
          </p:cNvSpPr>
          <p:nvPr>
            <p:ph type="title"/>
          </p:nvPr>
        </p:nvSpPr>
        <p:spPr/>
        <p:txBody>
          <a:bodyPr/>
          <a:lstStyle/>
          <a:p>
            <a:r>
              <a:rPr lang="en-US" altLang="en-US" dirty="0"/>
              <a:t>ISRPs - Template Example</a:t>
            </a:r>
            <a:endParaRPr lang="en-US" dirty="0"/>
          </a:p>
        </p:txBody>
      </p:sp>
      <p:sp>
        <p:nvSpPr>
          <p:cNvPr id="5" name="Rectangle 5">
            <a:extLst>
              <a:ext uri="{FF2B5EF4-FFF2-40B4-BE49-F238E27FC236}">
                <a16:creationId xmlns:a16="http://schemas.microsoft.com/office/drawing/2014/main" id="{634CD6B2-223C-45C7-9045-6C24BB702DD0}"/>
              </a:ext>
            </a:extLst>
          </p:cNvPr>
          <p:cNvSpPr>
            <a:spLocks noChangeArrowheads="1"/>
          </p:cNvSpPr>
          <p:nvPr/>
        </p:nvSpPr>
        <p:spPr bwMode="auto">
          <a:xfrm>
            <a:off x="9799385" y="3296991"/>
            <a:ext cx="22746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rgbClr val="154DA7"/>
                </a:solidFill>
                <a:latin typeface="Arial" panose="020B0604020202020204" pitchFamily="34" charset="0"/>
              </a:defRPr>
            </a:lvl1pPr>
            <a:lvl2pPr marL="742950" indent="-285750">
              <a:spcBef>
                <a:spcPct val="20000"/>
              </a:spcBef>
              <a:buChar char="–"/>
              <a:defRPr sz="2000">
                <a:solidFill>
                  <a:srgbClr val="154DA7"/>
                </a:solidFill>
                <a:latin typeface="Arial" panose="020B0604020202020204" pitchFamily="34" charset="0"/>
              </a:defRPr>
            </a:lvl2pPr>
            <a:lvl3pPr marL="1143000" indent="-228600">
              <a:spcBef>
                <a:spcPct val="20000"/>
              </a:spcBef>
              <a:buFont typeface="Tahoma" panose="020B0604030504040204" pitchFamily="34" charset="0"/>
              <a:buChar char="&gt;"/>
              <a:defRPr sz="2000">
                <a:solidFill>
                  <a:srgbClr val="154DA7"/>
                </a:solidFill>
                <a:latin typeface="Arial" panose="020B0604020202020204" pitchFamily="34" charset="0"/>
              </a:defRPr>
            </a:lvl3pPr>
            <a:lvl4pPr marL="1600200" indent="-228600">
              <a:spcBef>
                <a:spcPct val="20000"/>
              </a:spcBef>
              <a:buChar char="»"/>
              <a:defRPr sz="2000">
                <a:solidFill>
                  <a:srgbClr val="154DA7"/>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rgbClr val="154DA7"/>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54DA7"/>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54DA7"/>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54DA7"/>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54DA7"/>
                </a:solidFill>
                <a:latin typeface="Arial" panose="020B0604020202020204" pitchFamily="34" charset="0"/>
              </a:defRPr>
            </a:lvl9pPr>
          </a:lstStyle>
          <a:p>
            <a:pPr>
              <a:spcBef>
                <a:spcPct val="0"/>
              </a:spcBef>
              <a:buFontTx/>
              <a:buNone/>
            </a:pPr>
            <a:r>
              <a:rPr lang="en-US" altLang="en-US" sz="1400" dirty="0">
                <a:solidFill>
                  <a:srgbClr val="0062AC"/>
                </a:solidFill>
              </a:rPr>
              <a:t>https://www.epa.gov/waterutilityresponse/incident-action-checklists-water-utilities</a:t>
            </a:r>
          </a:p>
        </p:txBody>
      </p:sp>
      <p:cxnSp>
        <p:nvCxnSpPr>
          <p:cNvPr id="6" name="Straight Connector 5">
            <a:extLst>
              <a:ext uri="{FF2B5EF4-FFF2-40B4-BE49-F238E27FC236}">
                <a16:creationId xmlns:a16="http://schemas.microsoft.com/office/drawing/2014/main" id="{7CEF92B7-6621-4F22-9EF8-7E266E8617AC}"/>
              </a:ext>
            </a:extLst>
          </p:cNvPr>
          <p:cNvCxnSpPr>
            <a:cxnSpLocks/>
          </p:cNvCxnSpPr>
          <p:nvPr/>
        </p:nvCxnSpPr>
        <p:spPr>
          <a:xfrm>
            <a:off x="0" y="1246124"/>
            <a:ext cx="6008914"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pic>
        <p:nvPicPr>
          <p:cNvPr id="10" name="Picture 1">
            <a:extLst>
              <a:ext uri="{FF2B5EF4-FFF2-40B4-BE49-F238E27FC236}">
                <a16:creationId xmlns:a16="http://schemas.microsoft.com/office/drawing/2014/main" id="{D05A3F2B-F9DF-4B25-8CB7-006EACC51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667" t="23334" r="23334" b="15926"/>
          <a:stretch>
            <a:fillRect/>
          </a:stretch>
        </p:blipFill>
        <p:spPr bwMode="auto">
          <a:xfrm>
            <a:off x="1853746" y="1372109"/>
            <a:ext cx="7816850"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2824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F2BA1BA-B21A-4C15-AD13-C76FE9F69431}"/>
              </a:ext>
            </a:extLst>
          </p:cNvPr>
          <p:cNvSpPr txBox="1">
            <a:spLocks/>
          </p:cNvSpPr>
          <p:nvPr/>
        </p:nvSpPr>
        <p:spPr>
          <a:xfrm>
            <a:off x="542882" y="1813560"/>
            <a:ext cx="8404169" cy="3942824"/>
          </a:xfrm>
          <a:prstGeom prst="rect">
            <a:avLst/>
          </a:prstGeom>
        </p:spPr>
        <p:txBody>
          <a:bodyPr vert="horz" lIns="121899" tIns="60949" rIns="121899" bIns="60949" rtlCol="0" anchor="t" anchorCtr="0">
            <a:normAutofit/>
          </a:bodyPr>
          <a:lstStyle>
            <a:lvl1pPr algn="l" defTabSz="1218987" rtl="0" eaLnBrk="1" latinLnBrk="0" hangingPunct="1">
              <a:lnSpc>
                <a:spcPct val="90000"/>
              </a:lnSpc>
              <a:spcBef>
                <a:spcPct val="0"/>
              </a:spcBef>
              <a:buNone/>
              <a:tabLst/>
              <a:defRPr sz="5400" b="0" kern="1200" cap="none" spc="0" baseline="0">
                <a:ln w="0"/>
                <a:solidFill>
                  <a:srgbClr val="002060"/>
                </a:solidFill>
                <a:effectLst/>
                <a:latin typeface="+mj-lt"/>
                <a:ea typeface="+mj-ea"/>
                <a:cs typeface="+mj-cs"/>
              </a:defRPr>
            </a:lvl1pPr>
          </a:lstStyle>
          <a:p>
            <a:pPr lvl="0" defTabSz="914400">
              <a:defRPr/>
            </a:pPr>
            <a:endParaRPr lang="en-US" sz="4400" spc="60" dirty="0">
              <a:solidFill>
                <a:srgbClr val="0070C0"/>
              </a:solidFill>
              <a:latin typeface="Gotham Book" pitchFamily="50" charset="0"/>
              <a:ea typeface="Cambria Math" panose="02040503050406030204" pitchFamily="18" charset="0"/>
              <a:cs typeface="Gotham Book" pitchFamily="50" charset="0"/>
            </a:endParaRPr>
          </a:p>
          <a:p>
            <a:pPr lvl="0" defTabSz="914400">
              <a:defRPr/>
            </a:pPr>
            <a:r>
              <a:rPr lang="en-US" sz="4000" spc="-150" dirty="0">
                <a:solidFill>
                  <a:srgbClr val="0070C0"/>
                </a:solidFill>
                <a:latin typeface="Gotham Book" pitchFamily="50" charset="0"/>
                <a:ea typeface="Cambria Math" panose="02040503050406030204" pitchFamily="18" charset="0"/>
                <a:cs typeface="Gotham Book" pitchFamily="50" charset="0"/>
              </a:rPr>
              <a:t>AWIA SECTION 2013 (A-F):</a:t>
            </a:r>
          </a:p>
        </p:txBody>
      </p:sp>
      <p:sp>
        <p:nvSpPr>
          <p:cNvPr id="9" name="Rectangle 8">
            <a:extLst>
              <a:ext uri="{FF2B5EF4-FFF2-40B4-BE49-F238E27FC236}">
                <a16:creationId xmlns:a16="http://schemas.microsoft.com/office/drawing/2014/main" id="{29770ABF-DAD6-4ABD-A235-4A6965B9CD0D}"/>
              </a:ext>
            </a:extLst>
          </p:cNvPr>
          <p:cNvSpPr/>
          <p:nvPr/>
        </p:nvSpPr>
        <p:spPr>
          <a:xfrm>
            <a:off x="571321" y="3364795"/>
            <a:ext cx="6705261" cy="954107"/>
          </a:xfrm>
          <a:prstGeom prst="rect">
            <a:avLst/>
          </a:prstGeom>
        </p:spPr>
        <p:txBody>
          <a:bodyPr wrap="square">
            <a:spAutoFit/>
          </a:bodyPr>
          <a:lstStyle/>
          <a:p>
            <a:r>
              <a:rPr lang="en-US" sz="2800" spc="60" dirty="0">
                <a:solidFill>
                  <a:schemeClr val="tx1">
                    <a:lumMod val="65000"/>
                    <a:lumOff val="35000"/>
                  </a:schemeClr>
                </a:solidFill>
                <a:latin typeface="Gotham Book" pitchFamily="50" charset="0"/>
                <a:ea typeface="Cambria Math" panose="02040503050406030204" pitchFamily="18" charset="0"/>
                <a:cs typeface="Gotham Book" pitchFamily="50" charset="0"/>
              </a:rPr>
              <a:t>Amendment to Safe Drinking Water Act Section 1433</a:t>
            </a:r>
          </a:p>
        </p:txBody>
      </p:sp>
      <p:cxnSp>
        <p:nvCxnSpPr>
          <p:cNvPr id="4" name="Straight Connector 3">
            <a:extLst>
              <a:ext uri="{FF2B5EF4-FFF2-40B4-BE49-F238E27FC236}">
                <a16:creationId xmlns:a16="http://schemas.microsoft.com/office/drawing/2014/main" id="{89673C4C-E21D-46F7-9122-EA34E5117B38}"/>
              </a:ext>
            </a:extLst>
          </p:cNvPr>
          <p:cNvCxnSpPr>
            <a:cxnSpLocks/>
          </p:cNvCxnSpPr>
          <p:nvPr/>
        </p:nvCxnSpPr>
        <p:spPr>
          <a:xfrm>
            <a:off x="679429" y="3225213"/>
            <a:ext cx="6452891"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37052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F23A4-9DC6-4FD6-BE83-E97D250DB2D3}"/>
              </a:ext>
            </a:extLst>
          </p:cNvPr>
          <p:cNvSpPr>
            <a:spLocks noGrp="1"/>
          </p:cNvSpPr>
          <p:nvPr>
            <p:ph type="title"/>
          </p:nvPr>
        </p:nvSpPr>
        <p:spPr/>
        <p:txBody>
          <a:bodyPr/>
          <a:lstStyle/>
          <a:p>
            <a:r>
              <a:rPr lang="en-US" altLang="en-US" dirty="0"/>
              <a:t>Mitigation Actions</a:t>
            </a:r>
            <a:endParaRPr lang="en-US" dirty="0"/>
          </a:p>
        </p:txBody>
      </p:sp>
      <p:sp>
        <p:nvSpPr>
          <p:cNvPr id="3" name="Content Placeholder 2">
            <a:extLst>
              <a:ext uri="{FF2B5EF4-FFF2-40B4-BE49-F238E27FC236}">
                <a16:creationId xmlns:a16="http://schemas.microsoft.com/office/drawing/2014/main" id="{162F3C43-5EE1-4CAC-AFA1-CA641E46C1C9}"/>
              </a:ext>
            </a:extLst>
          </p:cNvPr>
          <p:cNvSpPr>
            <a:spLocks noGrp="1"/>
          </p:cNvSpPr>
          <p:nvPr>
            <p:ph sz="half" idx="1"/>
          </p:nvPr>
        </p:nvSpPr>
        <p:spPr>
          <a:xfrm>
            <a:off x="3017520" y="1372109"/>
            <a:ext cx="8526780" cy="4365302"/>
          </a:xfrm>
        </p:spPr>
        <p:txBody>
          <a:bodyPr>
            <a:normAutofit/>
          </a:bodyPr>
          <a:lstStyle/>
          <a:p>
            <a:pPr>
              <a:defRPr/>
            </a:pPr>
            <a:r>
              <a:rPr lang="en-US" sz="2000" dirty="0"/>
              <a:t>This section of your ERP should include actions, procedures and equipment which can obviate or significantly lessen the impact of a malevolent act or natural hazard on the public health and the safety and supply of drinking water provided to your community and individuals, including:</a:t>
            </a:r>
          </a:p>
          <a:p>
            <a:pPr lvl="2">
              <a:defRPr/>
            </a:pPr>
            <a:r>
              <a:rPr lang="en-US" sz="1800" dirty="0"/>
              <a:t> Development of alternative source water options</a:t>
            </a:r>
          </a:p>
          <a:p>
            <a:pPr lvl="2">
              <a:defRPr/>
            </a:pPr>
            <a:r>
              <a:rPr lang="en-US" sz="1800" dirty="0"/>
              <a:t> Relocation of water intakes</a:t>
            </a:r>
          </a:p>
          <a:p>
            <a:pPr lvl="2">
              <a:defRPr/>
            </a:pPr>
            <a:r>
              <a:rPr lang="en-US" sz="1800" dirty="0"/>
              <a:t> Construction of flood protection barriers</a:t>
            </a:r>
            <a:br>
              <a:rPr lang="en-US" sz="1800" dirty="0"/>
            </a:br>
            <a:endParaRPr lang="en-US" sz="900" dirty="0"/>
          </a:p>
          <a:p>
            <a:pPr>
              <a:defRPr/>
            </a:pPr>
            <a:r>
              <a:rPr lang="en-US" sz="2000" dirty="0"/>
              <a:t>These mitigation actions, procedures and equipment help your utility to better withstand and rapidly recover from incidents (e.g., flooding, earthquake), thereby increasing overall resilience.</a:t>
            </a:r>
          </a:p>
        </p:txBody>
      </p:sp>
      <p:cxnSp>
        <p:nvCxnSpPr>
          <p:cNvPr id="4" name="Straight Connector 3">
            <a:extLst>
              <a:ext uri="{FF2B5EF4-FFF2-40B4-BE49-F238E27FC236}">
                <a16:creationId xmlns:a16="http://schemas.microsoft.com/office/drawing/2014/main" id="{3A72D18B-4DB4-4B73-A9FB-ADDF83B7C965}"/>
              </a:ext>
            </a:extLst>
          </p:cNvPr>
          <p:cNvCxnSpPr>
            <a:cxnSpLocks/>
          </p:cNvCxnSpPr>
          <p:nvPr/>
        </p:nvCxnSpPr>
        <p:spPr>
          <a:xfrm>
            <a:off x="0" y="1246124"/>
            <a:ext cx="4383314"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1869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C2941-C08B-44F0-9619-8DB4092A794F}"/>
              </a:ext>
            </a:extLst>
          </p:cNvPr>
          <p:cNvSpPr>
            <a:spLocks noGrp="1"/>
          </p:cNvSpPr>
          <p:nvPr>
            <p:ph type="title"/>
          </p:nvPr>
        </p:nvSpPr>
        <p:spPr/>
        <p:txBody>
          <a:bodyPr/>
          <a:lstStyle/>
          <a:p>
            <a:r>
              <a:rPr lang="en-US" altLang="en-US" dirty="0"/>
              <a:t>Mitigation Actions - Template Example</a:t>
            </a:r>
            <a:endParaRPr lang="en-US" dirty="0"/>
          </a:p>
        </p:txBody>
      </p:sp>
      <p:pic>
        <p:nvPicPr>
          <p:cNvPr id="4" name="Picture 4">
            <a:extLst>
              <a:ext uri="{FF2B5EF4-FFF2-40B4-BE49-F238E27FC236}">
                <a16:creationId xmlns:a16="http://schemas.microsoft.com/office/drawing/2014/main" id="{385F62D7-05AC-44BA-88D0-3A15336C18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778" t="15556" r="19778" b="8888"/>
          <a:stretch>
            <a:fillRect/>
          </a:stretch>
        </p:blipFill>
        <p:spPr bwMode="auto">
          <a:xfrm>
            <a:off x="3148509" y="1429261"/>
            <a:ext cx="5212080" cy="5212080"/>
          </a:xfrm>
          <a:prstGeom prst="rect">
            <a:avLst/>
          </a:prstGeom>
          <a:noFill/>
          <a:ln w="6350" cmpd="sng">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9724FC3E-7CB9-45F9-B20F-38421C3F8500}"/>
              </a:ext>
            </a:extLst>
          </p:cNvPr>
          <p:cNvCxnSpPr>
            <a:cxnSpLocks/>
          </p:cNvCxnSpPr>
          <p:nvPr/>
        </p:nvCxnSpPr>
        <p:spPr>
          <a:xfrm>
            <a:off x="0" y="1246124"/>
            <a:ext cx="8621486"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005769"/>
      </p:ext>
    </p:extLst>
  </p:cSld>
  <p:clrMapOvr>
    <a:overrideClrMapping bg1="lt1" tx1="dk1" bg2="lt2" tx2="dk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3ED76-552B-45E8-BC3D-C4273554CEAF}"/>
              </a:ext>
            </a:extLst>
          </p:cNvPr>
          <p:cNvSpPr>
            <a:spLocks noGrp="1"/>
          </p:cNvSpPr>
          <p:nvPr>
            <p:ph type="title"/>
          </p:nvPr>
        </p:nvSpPr>
        <p:spPr/>
        <p:txBody>
          <a:bodyPr/>
          <a:lstStyle/>
          <a:p>
            <a:r>
              <a:rPr lang="en-US" altLang="en-US" dirty="0"/>
              <a:t>Mitigation Resources</a:t>
            </a:r>
            <a:endParaRPr lang="en-US" dirty="0"/>
          </a:p>
        </p:txBody>
      </p:sp>
      <p:sp>
        <p:nvSpPr>
          <p:cNvPr id="3" name="Content Placeholder 2">
            <a:extLst>
              <a:ext uri="{FF2B5EF4-FFF2-40B4-BE49-F238E27FC236}">
                <a16:creationId xmlns:a16="http://schemas.microsoft.com/office/drawing/2014/main" id="{6B5DA50E-9FE5-4EAD-903C-5159E9E12379}"/>
              </a:ext>
            </a:extLst>
          </p:cNvPr>
          <p:cNvSpPr>
            <a:spLocks noGrp="1"/>
          </p:cNvSpPr>
          <p:nvPr>
            <p:ph sz="half" idx="1"/>
          </p:nvPr>
        </p:nvSpPr>
        <p:spPr>
          <a:xfrm>
            <a:off x="3017520" y="1372109"/>
            <a:ext cx="8526780" cy="4490807"/>
          </a:xfrm>
        </p:spPr>
        <p:txBody>
          <a:bodyPr>
            <a:normAutofit fontScale="92500" lnSpcReduction="20000"/>
          </a:bodyPr>
          <a:lstStyle/>
          <a:p>
            <a:r>
              <a:rPr lang="en-US" b="1" i="1" dirty="0"/>
              <a:t>Hazard Mitigation Guide</a:t>
            </a:r>
            <a:r>
              <a:rPr lang="en-US" dirty="0"/>
              <a:t>: Helps utilities with coordinating with community's local mitigation planners, identifying potential disaster-specific mitigation projects and funding proposed mitigation projects.</a:t>
            </a:r>
          </a:p>
          <a:p>
            <a:pPr>
              <a:spcBef>
                <a:spcPts val="0"/>
              </a:spcBef>
            </a:pPr>
            <a:endParaRPr lang="en-US" b="1" i="1" dirty="0"/>
          </a:p>
          <a:p>
            <a:r>
              <a:rPr lang="en-US" b="1" i="1" dirty="0"/>
              <a:t>Flood Resilience Guide: </a:t>
            </a:r>
            <a:r>
              <a:rPr lang="en-US" dirty="0"/>
              <a:t>Helps utilities know the local flooding threat and identifies practical mitigation options to protect critical assets. Provides worksheets, instructional videos and flood maps to help utilities through a simple 4-step process.</a:t>
            </a:r>
          </a:p>
          <a:p>
            <a:pPr>
              <a:spcBef>
                <a:spcPts val="0"/>
              </a:spcBef>
            </a:pPr>
            <a:endParaRPr lang="en-US" dirty="0"/>
          </a:p>
          <a:p>
            <a:r>
              <a:rPr lang="en-US" b="1" i="1" dirty="0"/>
              <a:t>Drought Response and Recovery Guide</a:t>
            </a:r>
            <a:r>
              <a:rPr lang="en-US" dirty="0"/>
              <a:t>: Provides worksheets, best practices, videos and key resources for responding to drought emergencies and building long-term resilience. It relays lessons learned from seven small- to medium-sized utilities nationwide that have responded to extreme drought conditions.</a:t>
            </a:r>
          </a:p>
          <a:p>
            <a:pPr>
              <a:spcBef>
                <a:spcPts val="0"/>
              </a:spcBef>
            </a:pPr>
            <a:endParaRPr lang="en-US" dirty="0"/>
          </a:p>
          <a:p>
            <a:r>
              <a:rPr lang="en-US" b="1" i="1" dirty="0"/>
              <a:t>Earthquake Resilience Guide</a:t>
            </a:r>
            <a:r>
              <a:rPr lang="en-US" dirty="0"/>
              <a:t>: Helps utilities to be more resilient to earthquakes. It contains best practices from utilities that have used mitigation measures to address the earthquake threat.  </a:t>
            </a:r>
          </a:p>
          <a:p>
            <a:pPr marL="0" indent="0" algn="ctr">
              <a:buNone/>
            </a:pPr>
            <a:r>
              <a:rPr lang="en-US" dirty="0">
                <a:hlinkClick r:id="rId3"/>
              </a:rPr>
              <a:t>https://www.epa.gov/waterutilityresponse</a:t>
            </a:r>
            <a:endParaRPr lang="en-US" dirty="0"/>
          </a:p>
        </p:txBody>
      </p:sp>
      <p:cxnSp>
        <p:nvCxnSpPr>
          <p:cNvPr id="4" name="Straight Connector 3">
            <a:extLst>
              <a:ext uri="{FF2B5EF4-FFF2-40B4-BE49-F238E27FC236}">
                <a16:creationId xmlns:a16="http://schemas.microsoft.com/office/drawing/2014/main" id="{5CB1541F-6C8B-492F-812C-5986BDEA3C28}"/>
              </a:ext>
            </a:extLst>
          </p:cNvPr>
          <p:cNvCxnSpPr>
            <a:cxnSpLocks/>
          </p:cNvCxnSpPr>
          <p:nvPr/>
        </p:nvCxnSpPr>
        <p:spPr>
          <a:xfrm>
            <a:off x="0" y="1246124"/>
            <a:ext cx="497840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86750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3ED76-552B-45E8-BC3D-C4273554CEAF}"/>
              </a:ext>
            </a:extLst>
          </p:cNvPr>
          <p:cNvSpPr>
            <a:spLocks noGrp="1"/>
          </p:cNvSpPr>
          <p:nvPr>
            <p:ph type="title"/>
          </p:nvPr>
        </p:nvSpPr>
        <p:spPr/>
        <p:txBody>
          <a:bodyPr/>
          <a:lstStyle/>
          <a:p>
            <a:r>
              <a:rPr lang="en-US" altLang="en-US" dirty="0"/>
              <a:t>Mitigation Resources - continued</a:t>
            </a:r>
            <a:endParaRPr lang="en-US" dirty="0"/>
          </a:p>
        </p:txBody>
      </p:sp>
      <p:sp>
        <p:nvSpPr>
          <p:cNvPr id="3" name="Content Placeholder 2">
            <a:extLst>
              <a:ext uri="{FF2B5EF4-FFF2-40B4-BE49-F238E27FC236}">
                <a16:creationId xmlns:a16="http://schemas.microsoft.com/office/drawing/2014/main" id="{6B5DA50E-9FE5-4EAD-903C-5159E9E12379}"/>
              </a:ext>
            </a:extLst>
          </p:cNvPr>
          <p:cNvSpPr>
            <a:spLocks noGrp="1"/>
          </p:cNvSpPr>
          <p:nvPr>
            <p:ph sz="half" idx="1"/>
          </p:nvPr>
        </p:nvSpPr>
        <p:spPr>
          <a:xfrm>
            <a:off x="3017520" y="1667436"/>
            <a:ext cx="8526780" cy="4195480"/>
          </a:xfrm>
        </p:spPr>
        <p:txBody>
          <a:bodyPr>
            <a:normAutofit/>
          </a:bodyPr>
          <a:lstStyle/>
          <a:p>
            <a:r>
              <a:rPr lang="en-US" b="1" i="1" dirty="0"/>
              <a:t>Power Resilience Guide: </a:t>
            </a:r>
            <a:r>
              <a:rPr lang="en-US" dirty="0"/>
              <a:t>Helps utilities identify how to increase their resilience to power outages. </a:t>
            </a:r>
          </a:p>
          <a:p>
            <a:pPr marL="0" indent="0" algn="ctr">
              <a:buNone/>
            </a:pPr>
            <a:r>
              <a:rPr lang="en-US" dirty="0">
                <a:hlinkClick r:id="rId3"/>
              </a:rPr>
              <a:t>https://www.epa.gov/communitywaterresilience</a:t>
            </a:r>
            <a:endParaRPr lang="en-US" dirty="0"/>
          </a:p>
          <a:p>
            <a:pPr marL="0" indent="0" algn="ctr">
              <a:buNone/>
            </a:pPr>
            <a:endParaRPr lang="en-US" dirty="0"/>
          </a:p>
          <a:p>
            <a:r>
              <a:rPr lang="en-US" b="1" i="1" dirty="0"/>
              <a:t>Resilient Strategies Guide: </a:t>
            </a:r>
            <a:r>
              <a:rPr lang="en-US" dirty="0"/>
              <a:t>Helps utilities understand how extreme weather events can impact utility operations and missions and provides examples of different actions utilities can take to prepare for potential impacts.</a:t>
            </a:r>
          </a:p>
          <a:p>
            <a:pPr marL="0" indent="0" algn="ctr">
              <a:buNone/>
            </a:pPr>
            <a:r>
              <a:rPr lang="en-US" dirty="0">
                <a:hlinkClick r:id="rId4"/>
              </a:rPr>
              <a:t>https://www.epa.gov/crwu/resilient-strategies-guide-water-utilities#/</a:t>
            </a:r>
            <a:endParaRPr lang="en-US" dirty="0"/>
          </a:p>
        </p:txBody>
      </p:sp>
      <p:cxnSp>
        <p:nvCxnSpPr>
          <p:cNvPr id="4" name="Straight Connector 3">
            <a:extLst>
              <a:ext uri="{FF2B5EF4-FFF2-40B4-BE49-F238E27FC236}">
                <a16:creationId xmlns:a16="http://schemas.microsoft.com/office/drawing/2014/main" id="{5CB1541F-6C8B-492F-812C-5986BDEA3C28}"/>
              </a:ext>
            </a:extLst>
          </p:cNvPr>
          <p:cNvCxnSpPr>
            <a:cxnSpLocks/>
          </p:cNvCxnSpPr>
          <p:nvPr/>
        </p:nvCxnSpPr>
        <p:spPr>
          <a:xfrm>
            <a:off x="0" y="1246124"/>
            <a:ext cx="7460343"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0344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3ED76-552B-45E8-BC3D-C4273554CEAF}"/>
              </a:ext>
            </a:extLst>
          </p:cNvPr>
          <p:cNvSpPr>
            <a:spLocks noGrp="1"/>
          </p:cNvSpPr>
          <p:nvPr>
            <p:ph type="title"/>
          </p:nvPr>
        </p:nvSpPr>
        <p:spPr/>
        <p:txBody>
          <a:bodyPr/>
          <a:lstStyle/>
          <a:p>
            <a:r>
              <a:rPr lang="en-US" altLang="en-US" dirty="0"/>
              <a:t>Detection Strategies</a:t>
            </a:r>
            <a:endParaRPr lang="en-US" dirty="0"/>
          </a:p>
        </p:txBody>
      </p:sp>
      <p:sp>
        <p:nvSpPr>
          <p:cNvPr id="3" name="Content Placeholder 2">
            <a:extLst>
              <a:ext uri="{FF2B5EF4-FFF2-40B4-BE49-F238E27FC236}">
                <a16:creationId xmlns:a16="http://schemas.microsoft.com/office/drawing/2014/main" id="{6B5DA50E-9FE5-4EAD-903C-5159E9E12379}"/>
              </a:ext>
            </a:extLst>
          </p:cNvPr>
          <p:cNvSpPr>
            <a:spLocks noGrp="1"/>
          </p:cNvSpPr>
          <p:nvPr>
            <p:ph sz="half" idx="1"/>
          </p:nvPr>
        </p:nvSpPr>
        <p:spPr/>
        <p:txBody>
          <a:bodyPr/>
          <a:lstStyle/>
          <a:p>
            <a:r>
              <a:rPr lang="en-US" altLang="en-US" dirty="0"/>
              <a:t>This section of your ERP should contain strategies that can aid in the detection of malevolent acts or natural hazards that threaten the security or resilience of your utility. </a:t>
            </a:r>
          </a:p>
          <a:p>
            <a:endParaRPr lang="en-US" altLang="en-US" sz="1000" dirty="0"/>
          </a:p>
          <a:p>
            <a:r>
              <a:rPr lang="en-US" altLang="en-US" dirty="0"/>
              <a:t>These detection strategies can be almost no-cost (e.g., instituting a “See Something, Say Something” campaign at your utility) or require more resources (e.g., installing motion sensors and video cameras to monitor for facility break-ins or tampering) to implement. </a:t>
            </a:r>
          </a:p>
          <a:p>
            <a:endParaRPr lang="en-US" altLang="en-US" sz="1000" dirty="0"/>
          </a:p>
          <a:p>
            <a:r>
              <a:rPr lang="en-US" altLang="en-US" dirty="0"/>
              <a:t>Effective response to an emergency requires timely detection, which allows your utility to implement its ERP as soon as possible.</a:t>
            </a:r>
          </a:p>
          <a:p>
            <a:endParaRPr lang="en-US" dirty="0"/>
          </a:p>
        </p:txBody>
      </p:sp>
      <p:cxnSp>
        <p:nvCxnSpPr>
          <p:cNvPr id="4" name="Straight Connector 3">
            <a:extLst>
              <a:ext uri="{FF2B5EF4-FFF2-40B4-BE49-F238E27FC236}">
                <a16:creationId xmlns:a16="http://schemas.microsoft.com/office/drawing/2014/main" id="{5CB1541F-6C8B-492F-812C-5986BDEA3C28}"/>
              </a:ext>
            </a:extLst>
          </p:cNvPr>
          <p:cNvCxnSpPr>
            <a:cxnSpLocks/>
          </p:cNvCxnSpPr>
          <p:nvPr/>
        </p:nvCxnSpPr>
        <p:spPr>
          <a:xfrm>
            <a:off x="0" y="1246124"/>
            <a:ext cx="4833257"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6476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03B27-710D-412C-A82C-AC54F956ED2E}"/>
              </a:ext>
            </a:extLst>
          </p:cNvPr>
          <p:cNvSpPr>
            <a:spLocks noGrp="1"/>
          </p:cNvSpPr>
          <p:nvPr>
            <p:ph type="title"/>
          </p:nvPr>
        </p:nvSpPr>
        <p:spPr/>
        <p:txBody>
          <a:bodyPr/>
          <a:lstStyle/>
          <a:p>
            <a:r>
              <a:rPr lang="en-US" altLang="en-US" dirty="0"/>
              <a:t>Detection Strategies - continued</a:t>
            </a:r>
            <a:endParaRPr lang="en-US" dirty="0"/>
          </a:p>
        </p:txBody>
      </p:sp>
      <p:sp>
        <p:nvSpPr>
          <p:cNvPr id="3" name="Content Placeholder 2">
            <a:extLst>
              <a:ext uri="{FF2B5EF4-FFF2-40B4-BE49-F238E27FC236}">
                <a16:creationId xmlns:a16="http://schemas.microsoft.com/office/drawing/2014/main" id="{4352A534-CF6F-4F24-94A4-DF826C05769D}"/>
              </a:ext>
            </a:extLst>
          </p:cNvPr>
          <p:cNvSpPr>
            <a:spLocks noGrp="1"/>
          </p:cNvSpPr>
          <p:nvPr>
            <p:ph sz="half" idx="1"/>
          </p:nvPr>
        </p:nvSpPr>
        <p:spPr>
          <a:xfrm>
            <a:off x="7762421" y="1446615"/>
            <a:ext cx="4124779" cy="3880772"/>
          </a:xfrm>
        </p:spPr>
        <p:txBody>
          <a:bodyPr/>
          <a:lstStyle/>
          <a:p>
            <a:pPr>
              <a:defRPr/>
            </a:pPr>
            <a:r>
              <a:rPr lang="en-US" sz="2000" dirty="0"/>
              <a:t>Examples of effective strategies for detecting common threats include:</a:t>
            </a:r>
          </a:p>
          <a:p>
            <a:pPr lvl="1" indent="-176213">
              <a:defRPr/>
            </a:pPr>
            <a:r>
              <a:rPr lang="en-US" dirty="0"/>
              <a:t> Unauthorized Entry</a:t>
            </a:r>
          </a:p>
          <a:p>
            <a:pPr lvl="1" indent="-176213">
              <a:defRPr/>
            </a:pPr>
            <a:r>
              <a:rPr lang="en-US" dirty="0"/>
              <a:t> Water Contamination</a:t>
            </a:r>
          </a:p>
          <a:p>
            <a:pPr lvl="1" indent="-176213">
              <a:defRPr/>
            </a:pPr>
            <a:r>
              <a:rPr lang="en-US" dirty="0"/>
              <a:t> Cyber Intrusion</a:t>
            </a:r>
          </a:p>
          <a:p>
            <a:pPr lvl="1" indent="-176213">
              <a:defRPr/>
            </a:pPr>
            <a:r>
              <a:rPr lang="en-US" dirty="0"/>
              <a:t> Hazardous Chemical Release</a:t>
            </a:r>
          </a:p>
          <a:p>
            <a:pPr lvl="1" indent="-176213">
              <a:defRPr/>
            </a:pPr>
            <a:r>
              <a:rPr lang="en-US" dirty="0"/>
              <a:t> Natural Hazards</a:t>
            </a:r>
          </a:p>
          <a:p>
            <a:pPr lvl="1" indent="-176213">
              <a:defRPr/>
            </a:pPr>
            <a:r>
              <a:rPr lang="en-US" dirty="0"/>
              <a:t> Power Outages</a:t>
            </a:r>
          </a:p>
          <a:p>
            <a:endParaRPr lang="en-US" dirty="0"/>
          </a:p>
        </p:txBody>
      </p:sp>
      <p:pic>
        <p:nvPicPr>
          <p:cNvPr id="4" name="Picture 6">
            <a:extLst>
              <a:ext uri="{FF2B5EF4-FFF2-40B4-BE49-F238E27FC236}">
                <a16:creationId xmlns:a16="http://schemas.microsoft.com/office/drawing/2014/main" id="{025E0F8D-B6A0-4AED-8614-B85D077F3E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185" t="18624" r="21554" b="37637"/>
          <a:stretch/>
        </p:blipFill>
        <p:spPr bwMode="auto">
          <a:xfrm>
            <a:off x="682171" y="1436914"/>
            <a:ext cx="6887573" cy="4136659"/>
          </a:xfrm>
          <a:prstGeom prst="rect">
            <a:avLst/>
          </a:prstGeom>
          <a:noFill/>
          <a:ln w="6350" cmpd="sng">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4F26C56-7D64-4F65-9ED7-DB2672A2CA20}"/>
              </a:ext>
            </a:extLst>
          </p:cNvPr>
          <p:cNvCxnSpPr>
            <a:cxnSpLocks/>
          </p:cNvCxnSpPr>
          <p:nvPr/>
        </p:nvCxnSpPr>
        <p:spPr>
          <a:xfrm>
            <a:off x="0" y="1246124"/>
            <a:ext cx="7555230" cy="0"/>
          </a:xfrm>
          <a:prstGeom prst="line">
            <a:avLst/>
          </a:prstGeom>
          <a:ln w="15875">
            <a:solidFill>
              <a:srgbClr val="FD78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25270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AA2711-967C-4E22-9E5F-636FA4654044}"/>
              </a:ext>
            </a:extLst>
          </p:cNvPr>
          <p:cNvSpPr>
            <a:spLocks noGrp="1"/>
          </p:cNvSpPr>
          <p:nvPr>
            <p:ph type="title"/>
          </p:nvPr>
        </p:nvSpPr>
        <p:spPr/>
        <p:txBody>
          <a:bodyPr/>
          <a:lstStyle/>
          <a:p>
            <a:r>
              <a:rPr lang="en-US" dirty="0"/>
              <a:t>Quiz 11 – Open Ended</a:t>
            </a:r>
          </a:p>
        </p:txBody>
      </p:sp>
      <p:sp>
        <p:nvSpPr>
          <p:cNvPr id="5" name="Content Placeholder 4">
            <a:extLst>
              <a:ext uri="{FF2B5EF4-FFF2-40B4-BE49-F238E27FC236}">
                <a16:creationId xmlns:a16="http://schemas.microsoft.com/office/drawing/2014/main" id="{15212245-FA69-4FCB-9E63-B3F7D95DAD6A}"/>
              </a:ext>
            </a:extLst>
          </p:cNvPr>
          <p:cNvSpPr>
            <a:spLocks noGrp="1"/>
          </p:cNvSpPr>
          <p:nvPr>
            <p:ph idx="1"/>
          </p:nvPr>
        </p:nvSpPr>
        <p:spPr/>
        <p:txBody>
          <a:bodyPr>
            <a:normAutofit/>
          </a:bodyPr>
          <a:lstStyle/>
          <a:p>
            <a:r>
              <a:rPr lang="en-US" sz="2400" dirty="0"/>
              <a:t>Small Town Utility has an extremely limited budget and minimal staff. The utility does record customer complaints in a logbook to be sure that they are followed-up by staff. They also have a local police force that responds to 911 calls and patrols the community on a regular basis. How could Small Town Utility leverage their complaint log and the local police force into detection strategies?</a:t>
            </a:r>
          </a:p>
        </p:txBody>
      </p:sp>
      <p:sp>
        <p:nvSpPr>
          <p:cNvPr id="2" name="Slide Number Placeholder 1">
            <a:extLst>
              <a:ext uri="{FF2B5EF4-FFF2-40B4-BE49-F238E27FC236}">
                <a16:creationId xmlns:a16="http://schemas.microsoft.com/office/drawing/2014/main" id="{BDACD50A-E15F-4E0A-BEA8-CDF557510AEB}"/>
              </a:ext>
            </a:extLst>
          </p:cNvPr>
          <p:cNvSpPr>
            <a:spLocks noGrp="1"/>
          </p:cNvSpPr>
          <p:nvPr>
            <p:ph type="sldNum" sz="quarter" idx="12"/>
          </p:nvPr>
        </p:nvSpPr>
        <p:spPr/>
        <p:txBody>
          <a:bodyPr/>
          <a:lstStyle/>
          <a:p>
            <a:fld id="{D57F1E4F-1CFF-5643-939E-217C01CDF565}" type="slidenum">
              <a:rPr lang="en-US" smtClean="0"/>
              <a:pPr/>
              <a:t>96</a:t>
            </a:fld>
            <a:endParaRPr lang="en-US" dirty="0"/>
          </a:p>
        </p:txBody>
      </p:sp>
    </p:spTree>
    <p:extLst>
      <p:ext uri="{BB962C8B-B14F-4D97-AF65-F5344CB8AC3E}">
        <p14:creationId xmlns:p14="http://schemas.microsoft.com/office/powerpoint/2010/main" val="42141646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31990F1-A6BC-47BC-874A-971869F99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Tree>
    <p:extLst>
      <p:ext uri="{BB962C8B-B14F-4D97-AF65-F5344CB8AC3E}">
        <p14:creationId xmlns:p14="http://schemas.microsoft.com/office/powerpoint/2010/main" val="27152935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D02CD-7A6C-4CFA-93BE-D1D7BA516AB1}"/>
              </a:ext>
            </a:extLst>
          </p:cNvPr>
          <p:cNvSpPr>
            <a:spLocks noGrp="1"/>
          </p:cNvSpPr>
          <p:nvPr>
            <p:ph type="title"/>
          </p:nvPr>
        </p:nvSpPr>
        <p:spPr/>
        <p:txBody>
          <a:bodyPr/>
          <a:lstStyle/>
          <a:p>
            <a:r>
              <a:rPr lang="en-US" altLang="en-US" dirty="0"/>
              <a:t>Final Thoughts</a:t>
            </a:r>
            <a:endParaRPr lang="en-US" dirty="0"/>
          </a:p>
        </p:txBody>
      </p:sp>
      <p:sp>
        <p:nvSpPr>
          <p:cNvPr id="3" name="Content Placeholder 2">
            <a:extLst>
              <a:ext uri="{FF2B5EF4-FFF2-40B4-BE49-F238E27FC236}">
                <a16:creationId xmlns:a16="http://schemas.microsoft.com/office/drawing/2014/main" id="{089DAE91-7DB5-4633-9BD6-47C849D8D92A}"/>
              </a:ext>
            </a:extLst>
          </p:cNvPr>
          <p:cNvSpPr>
            <a:spLocks noGrp="1"/>
          </p:cNvSpPr>
          <p:nvPr>
            <p:ph idx="1"/>
          </p:nvPr>
        </p:nvSpPr>
        <p:spPr>
          <a:xfrm>
            <a:off x="2890107" y="1649535"/>
            <a:ext cx="8426851" cy="3782576"/>
          </a:xfrm>
        </p:spPr>
        <p:txBody>
          <a:bodyPr>
            <a:normAutofit/>
          </a:bodyPr>
          <a:lstStyle/>
          <a:p>
            <a:pPr marL="0" indent="0">
              <a:buNone/>
            </a:pPr>
            <a:r>
              <a:rPr lang="en-US" altLang="en-US" b="1" dirty="0"/>
              <a:t>Documenting the Response:</a:t>
            </a:r>
          </a:p>
          <a:p>
            <a:pPr marL="508000" lvl="1" indent="-277813"/>
            <a:r>
              <a:rPr lang="en-US" altLang="en-US" sz="1700" dirty="0"/>
              <a:t>As you respond to an incident, you should immediately begin documenting your decisions, actions and expenditures.</a:t>
            </a:r>
          </a:p>
          <a:p>
            <a:pPr marL="508000" lvl="1" indent="-277813"/>
            <a:r>
              <a:rPr lang="en-US" altLang="en-US" sz="1700" dirty="0"/>
              <a:t>This is important for justifying incident costs and potentially seeking reimbursement once the incident is resolved.</a:t>
            </a:r>
          </a:p>
          <a:p>
            <a:pPr marL="508000" lvl="1" indent="-277813"/>
            <a:r>
              <a:rPr lang="en-US" altLang="en-US" sz="1700" dirty="0"/>
              <a:t>Good incident documentation involves creating a paper trail for receipts, records, photographs and personnel timesheets.</a:t>
            </a:r>
          </a:p>
          <a:p>
            <a:pPr lvl="1">
              <a:buFont typeface="Wingdings" panose="05000000000000000000" pitchFamily="2" charset="2"/>
              <a:buChar char="q"/>
            </a:pPr>
            <a:endParaRPr lang="en-US" altLang="en-US" sz="900" dirty="0"/>
          </a:p>
        </p:txBody>
      </p:sp>
      <p:grpSp>
        <p:nvGrpSpPr>
          <p:cNvPr id="5" name="Group 4">
            <a:extLst>
              <a:ext uri="{FF2B5EF4-FFF2-40B4-BE49-F238E27FC236}">
                <a16:creationId xmlns:a16="http://schemas.microsoft.com/office/drawing/2014/main" id="{8740F614-4F80-41FD-A257-AD5C54D30521}"/>
              </a:ext>
            </a:extLst>
          </p:cNvPr>
          <p:cNvGrpSpPr/>
          <p:nvPr/>
        </p:nvGrpSpPr>
        <p:grpSpPr>
          <a:xfrm>
            <a:off x="6096000" y="3815534"/>
            <a:ext cx="3149719" cy="2785861"/>
            <a:chOff x="172028" y="584982"/>
            <a:chExt cx="5937148" cy="5937148"/>
          </a:xfrm>
        </p:grpSpPr>
        <p:pic>
          <p:nvPicPr>
            <p:cNvPr id="6" name="Picture 5">
              <a:extLst>
                <a:ext uri="{FF2B5EF4-FFF2-40B4-BE49-F238E27FC236}">
                  <a16:creationId xmlns:a16="http://schemas.microsoft.com/office/drawing/2014/main" id="{20EAFDB7-67BF-4EC0-BDFC-3A26633A39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838" b="90000" l="27973" r="89865"/>
                      </a14:imgEffect>
                    </a14:imgLayer>
                  </a14:imgProps>
                </a:ext>
              </a:extLst>
            </a:blip>
            <a:stretch>
              <a:fillRect/>
            </a:stretch>
          </p:blipFill>
          <p:spPr>
            <a:xfrm>
              <a:off x="172028" y="584982"/>
              <a:ext cx="5937148" cy="5937148"/>
            </a:xfrm>
            <a:prstGeom prst="rect">
              <a:avLst/>
            </a:prstGeom>
          </p:spPr>
        </p:pic>
        <p:pic>
          <p:nvPicPr>
            <p:cNvPr id="7" name="Picture 6">
              <a:extLst>
                <a:ext uri="{FF2B5EF4-FFF2-40B4-BE49-F238E27FC236}">
                  <a16:creationId xmlns:a16="http://schemas.microsoft.com/office/drawing/2014/main" id="{72B7DC23-2160-4214-8043-3D2754E0F4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1007" y="1615777"/>
              <a:ext cx="2069192" cy="3696665"/>
            </a:xfrm>
            <a:prstGeom prst="rect">
              <a:avLst/>
            </a:prstGeom>
            <a:ln>
              <a:solidFill>
                <a:schemeClr val="tx1"/>
              </a:solidFill>
            </a:ln>
          </p:spPr>
        </p:pic>
      </p:grpSp>
      <p:sp>
        <p:nvSpPr>
          <p:cNvPr id="8" name="Rectangle 7">
            <a:extLst>
              <a:ext uri="{FF2B5EF4-FFF2-40B4-BE49-F238E27FC236}">
                <a16:creationId xmlns:a16="http://schemas.microsoft.com/office/drawing/2014/main" id="{8D8522A3-35A8-48F0-99A4-216A535B25E3}"/>
              </a:ext>
            </a:extLst>
          </p:cNvPr>
          <p:cNvSpPr/>
          <p:nvPr/>
        </p:nvSpPr>
        <p:spPr>
          <a:xfrm>
            <a:off x="3181082" y="4288947"/>
            <a:ext cx="3490174" cy="1077218"/>
          </a:xfrm>
          <a:prstGeom prst="rect">
            <a:avLst/>
          </a:prstGeom>
        </p:spPr>
        <p:txBody>
          <a:bodyPr wrap="square">
            <a:spAutoFit/>
          </a:bodyPr>
          <a:lstStyle/>
          <a:p>
            <a:pPr fontAlgn="base">
              <a:spcBef>
                <a:spcPct val="0"/>
              </a:spcBef>
              <a:spcAft>
                <a:spcPct val="0"/>
              </a:spcAft>
            </a:pPr>
            <a:r>
              <a:rPr lang="en-US" sz="2400" dirty="0">
                <a:solidFill>
                  <a:srgbClr val="0070C0"/>
                </a:solidFill>
                <a:latin typeface="Franklin Gothic Medium" panose="020B0603020102020204" pitchFamily="34" charset="0"/>
              </a:rPr>
              <a:t>Water Utility Response</a:t>
            </a:r>
          </a:p>
          <a:p>
            <a:pPr defTabSz="685800" eaLnBrk="0" fontAlgn="base" hangingPunct="0">
              <a:spcBef>
                <a:spcPct val="0"/>
              </a:spcBef>
              <a:spcAft>
                <a:spcPct val="0"/>
              </a:spcAft>
            </a:pPr>
            <a:r>
              <a:rPr lang="en-US" sz="2400" b="1" i="1" dirty="0">
                <a:solidFill>
                  <a:srgbClr val="00B299"/>
                </a:solidFill>
                <a:latin typeface="Franklin Gothic Medium" panose="020B0603020102020204" pitchFamily="34" charset="0"/>
              </a:rPr>
              <a:t>On-The-Go! </a:t>
            </a:r>
          </a:p>
          <a:p>
            <a:pPr defTabSz="685800" eaLnBrk="0" fontAlgn="base" hangingPunct="0">
              <a:spcBef>
                <a:spcPct val="0"/>
              </a:spcBef>
              <a:spcAft>
                <a:spcPct val="0"/>
              </a:spcAft>
            </a:pPr>
            <a:r>
              <a:rPr lang="en-US" sz="1600" b="1" i="1" dirty="0">
                <a:solidFill>
                  <a:srgbClr val="001C2A"/>
                </a:solidFill>
                <a:latin typeface="Franklin Gothic Medium" panose="020B0603020102020204" pitchFamily="34" charset="0"/>
              </a:rPr>
              <a:t>A Mobile App for a Mobile Response</a:t>
            </a:r>
          </a:p>
        </p:txBody>
      </p:sp>
      <p:sp>
        <p:nvSpPr>
          <p:cNvPr id="9" name="Rectangle 8">
            <a:extLst>
              <a:ext uri="{FF2B5EF4-FFF2-40B4-BE49-F238E27FC236}">
                <a16:creationId xmlns:a16="http://schemas.microsoft.com/office/drawing/2014/main" id="{CEFCBE5E-1DB7-4087-95E9-2415ADB9B3C8}"/>
              </a:ext>
            </a:extLst>
          </p:cNvPr>
          <p:cNvSpPr/>
          <p:nvPr/>
        </p:nvSpPr>
        <p:spPr>
          <a:xfrm>
            <a:off x="8487134" y="4508781"/>
            <a:ext cx="3673459" cy="923330"/>
          </a:xfrm>
          <a:prstGeom prst="rect">
            <a:avLst/>
          </a:prstGeom>
        </p:spPr>
        <p:txBody>
          <a:bodyPr wrap="square">
            <a:spAutoFit/>
          </a:bodyPr>
          <a:lstStyle/>
          <a:p>
            <a:pPr algn="ctr"/>
            <a:r>
              <a:rPr lang="en-US" b="1" i="1" dirty="0">
                <a:solidFill>
                  <a:srgbClr val="001C2A"/>
                </a:solidFill>
                <a:latin typeface="Franklin Gothic Medium" panose="020B0603020102020204" pitchFamily="34" charset="0"/>
                <a:hlinkClick r:id="rId6"/>
              </a:rPr>
              <a:t>www.epa.gov/waterutilityresponse/water-utility-response-go-mobile-application-and-website</a:t>
            </a:r>
            <a:r>
              <a:rPr lang="en-US" b="1" i="1" dirty="0">
                <a:solidFill>
                  <a:srgbClr val="001C2A"/>
                </a:solidFill>
                <a:latin typeface="Franklin Gothic Medium" panose="020B0603020102020204" pitchFamily="34" charset="0"/>
              </a:rPr>
              <a:t> </a:t>
            </a:r>
            <a:endParaRPr lang="en-US" sz="1400" b="1" i="1" dirty="0">
              <a:solidFill>
                <a:srgbClr val="001C2A"/>
              </a:solidFill>
              <a:latin typeface="Franklin Gothic Medium" panose="020B0603020102020204" pitchFamily="34" charset="0"/>
            </a:endParaRPr>
          </a:p>
        </p:txBody>
      </p:sp>
      <p:sp>
        <p:nvSpPr>
          <p:cNvPr id="10" name="Slide Number Placeholder 9">
            <a:extLst>
              <a:ext uri="{FF2B5EF4-FFF2-40B4-BE49-F238E27FC236}">
                <a16:creationId xmlns:a16="http://schemas.microsoft.com/office/drawing/2014/main" id="{0C6AFE73-71A3-48AF-955A-EDDD81139887}"/>
              </a:ext>
            </a:extLst>
          </p:cNvPr>
          <p:cNvSpPr>
            <a:spLocks noGrp="1"/>
          </p:cNvSpPr>
          <p:nvPr>
            <p:ph type="sldNum" sz="quarter" idx="12"/>
          </p:nvPr>
        </p:nvSpPr>
        <p:spPr/>
        <p:txBody>
          <a:bodyPr/>
          <a:lstStyle/>
          <a:p>
            <a:fld id="{D57F1E4F-1CFF-5643-939E-217C01CDF565}" type="slidenum">
              <a:rPr lang="en-US" smtClean="0"/>
              <a:pPr/>
              <a:t>98</a:t>
            </a:fld>
            <a:endParaRPr lang="en-US" dirty="0"/>
          </a:p>
        </p:txBody>
      </p:sp>
      <p:cxnSp>
        <p:nvCxnSpPr>
          <p:cNvPr id="11" name="Straight Connector 10">
            <a:extLst>
              <a:ext uri="{FF2B5EF4-FFF2-40B4-BE49-F238E27FC236}">
                <a16:creationId xmlns:a16="http://schemas.microsoft.com/office/drawing/2014/main" id="{B801DCFD-1ACA-467B-A970-9AF3F61823EB}"/>
              </a:ext>
            </a:extLst>
          </p:cNvPr>
          <p:cNvCxnSpPr>
            <a:cxnSpLocks/>
          </p:cNvCxnSpPr>
          <p:nvPr/>
        </p:nvCxnSpPr>
        <p:spPr>
          <a:xfrm>
            <a:off x="0" y="1246124"/>
            <a:ext cx="3730171" cy="0"/>
          </a:xfrm>
          <a:prstGeom prst="line">
            <a:avLst/>
          </a:prstGeom>
          <a:ln w="15875">
            <a:solidFill>
              <a:srgbClr val="FFB3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359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9"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78883043-7F44-422E-B758-FBBEC82CF2C0}"/>
              </a:ext>
            </a:extLst>
          </p:cNvPr>
          <p:cNvPicPr>
            <a:picLocks noChangeAspect="1"/>
          </p:cNvPicPr>
          <p:nvPr/>
        </p:nvPicPr>
        <p:blipFill rotWithShape="1">
          <a:blip r:embed="rId2">
            <a:extLst>
              <a:ext uri="{28A0092B-C50C-407E-A947-70E740481C1C}">
                <a14:useLocalDpi xmlns:a14="http://schemas.microsoft.com/office/drawing/2010/main" val="0"/>
              </a:ext>
            </a:extLst>
          </a:blip>
          <a:srcRect t="20170" b="40548"/>
          <a:stretch/>
        </p:blipFill>
        <p:spPr>
          <a:xfrm>
            <a:off x="5542327" y="2282940"/>
            <a:ext cx="3119797" cy="2188396"/>
          </a:xfrm>
          <a:prstGeom prst="rect">
            <a:avLst/>
          </a:prstGeom>
        </p:spPr>
      </p:pic>
      <p:pic>
        <p:nvPicPr>
          <p:cNvPr id="4" name="Picture 3">
            <a:extLst>
              <a:ext uri="{FF2B5EF4-FFF2-40B4-BE49-F238E27FC236}">
                <a16:creationId xmlns:a16="http://schemas.microsoft.com/office/drawing/2014/main" id="{627995FF-5D83-405F-95B3-47104D710237}"/>
              </a:ext>
            </a:extLst>
          </p:cNvPr>
          <p:cNvPicPr>
            <a:picLocks noChangeAspect="1"/>
          </p:cNvPicPr>
          <p:nvPr/>
        </p:nvPicPr>
        <p:blipFill rotWithShape="1">
          <a:blip r:embed="rId3"/>
          <a:srcRect b="79961"/>
          <a:stretch/>
        </p:blipFill>
        <p:spPr>
          <a:xfrm>
            <a:off x="2350006" y="2819445"/>
            <a:ext cx="3121423" cy="1115387"/>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5E10AB82-B2E8-4B90-8189-46538F44CFFD}"/>
              </a:ext>
            </a:extLst>
          </p:cNvPr>
          <p:cNvPicPr>
            <a:picLocks noChangeAspect="1"/>
          </p:cNvPicPr>
          <p:nvPr/>
        </p:nvPicPr>
        <p:blipFill rotWithShape="1">
          <a:blip r:embed="rId2">
            <a:extLst>
              <a:ext uri="{28A0092B-C50C-407E-A947-70E740481C1C}">
                <a14:useLocalDpi xmlns:a14="http://schemas.microsoft.com/office/drawing/2010/main" val="0"/>
              </a:ext>
            </a:extLst>
          </a:blip>
          <a:srcRect t="58699"/>
          <a:stretch/>
        </p:blipFill>
        <p:spPr>
          <a:xfrm>
            <a:off x="8662124" y="2226670"/>
            <a:ext cx="3119797" cy="2300935"/>
          </a:xfrm>
          <a:prstGeom prst="rect">
            <a:avLst/>
          </a:prstGeom>
        </p:spPr>
      </p:pic>
      <p:sp>
        <p:nvSpPr>
          <p:cNvPr id="6" name="Title 5">
            <a:extLst>
              <a:ext uri="{FF2B5EF4-FFF2-40B4-BE49-F238E27FC236}">
                <a16:creationId xmlns:a16="http://schemas.microsoft.com/office/drawing/2014/main" id="{9CF69A12-5DF9-4C01-AF7B-F94526945820}"/>
              </a:ext>
            </a:extLst>
          </p:cNvPr>
          <p:cNvSpPr>
            <a:spLocks noGrp="1"/>
          </p:cNvSpPr>
          <p:nvPr>
            <p:ph type="title"/>
          </p:nvPr>
        </p:nvSpPr>
        <p:spPr/>
        <p:txBody>
          <a:bodyPr/>
          <a:lstStyle/>
          <a:p>
            <a:r>
              <a:rPr lang="en-US" dirty="0"/>
              <a:t>Response On-The-Go Mobile Application </a:t>
            </a:r>
          </a:p>
        </p:txBody>
      </p:sp>
      <p:sp>
        <p:nvSpPr>
          <p:cNvPr id="23" name="Rectangle 22">
            <a:extLst>
              <a:ext uri="{FF2B5EF4-FFF2-40B4-BE49-F238E27FC236}">
                <a16:creationId xmlns:a16="http://schemas.microsoft.com/office/drawing/2014/main" id="{08BD398F-0114-45A6-8B2D-7FD2644F106D}"/>
              </a:ext>
            </a:extLst>
          </p:cNvPr>
          <p:cNvSpPr/>
          <p:nvPr/>
        </p:nvSpPr>
        <p:spPr>
          <a:xfrm>
            <a:off x="2841193" y="5172919"/>
            <a:ext cx="9312290" cy="369332"/>
          </a:xfrm>
          <a:prstGeom prst="rect">
            <a:avLst/>
          </a:prstGeom>
        </p:spPr>
        <p:txBody>
          <a:bodyPr wrap="square">
            <a:spAutoFit/>
          </a:bodyPr>
          <a:lstStyle/>
          <a:p>
            <a:pPr algn="ctr"/>
            <a:r>
              <a:rPr lang="en-US" b="1" i="1" dirty="0">
                <a:solidFill>
                  <a:srgbClr val="001C2A"/>
                </a:solidFill>
                <a:latin typeface="Franklin Gothic Medium" panose="020B0603020102020204" pitchFamily="34" charset="0"/>
                <a:hlinkClick r:id="rId4"/>
              </a:rPr>
              <a:t>www.epa.gov/waterutilityresponse/water-utility-response-go-mobile-application-and-website</a:t>
            </a:r>
            <a:r>
              <a:rPr lang="en-US" b="1" i="1" dirty="0">
                <a:solidFill>
                  <a:srgbClr val="001C2A"/>
                </a:solidFill>
                <a:latin typeface="Franklin Gothic Medium" panose="020B0603020102020204" pitchFamily="34" charset="0"/>
              </a:rPr>
              <a:t> </a:t>
            </a:r>
            <a:endParaRPr lang="en-US" sz="1400" b="1" i="1" dirty="0">
              <a:solidFill>
                <a:srgbClr val="001C2A"/>
              </a:solidFill>
              <a:latin typeface="Franklin Gothic Medium" panose="020B0603020102020204" pitchFamily="34" charset="0"/>
            </a:endParaRPr>
          </a:p>
        </p:txBody>
      </p:sp>
      <p:sp>
        <p:nvSpPr>
          <p:cNvPr id="8" name="TextBox 7">
            <a:extLst>
              <a:ext uri="{FF2B5EF4-FFF2-40B4-BE49-F238E27FC236}">
                <a16:creationId xmlns:a16="http://schemas.microsoft.com/office/drawing/2014/main" id="{DF1E5D14-9C05-4432-8B3A-EF6C01E06FE7}"/>
              </a:ext>
            </a:extLst>
          </p:cNvPr>
          <p:cNvSpPr txBox="1"/>
          <p:nvPr/>
        </p:nvSpPr>
        <p:spPr>
          <a:xfrm>
            <a:off x="571500" y="1936692"/>
            <a:ext cx="4971233" cy="461665"/>
          </a:xfrm>
          <a:prstGeom prst="rect">
            <a:avLst/>
          </a:prstGeom>
          <a:noFill/>
        </p:spPr>
        <p:txBody>
          <a:bodyPr wrap="none" rtlCol="0">
            <a:spAutoFit/>
          </a:bodyPr>
          <a:lstStyle/>
          <a:p>
            <a:r>
              <a:rPr lang="en-US" sz="2400" dirty="0">
                <a:solidFill>
                  <a:schemeClr val="tx1">
                    <a:lumMod val="75000"/>
                    <a:lumOff val="25000"/>
                  </a:schemeClr>
                </a:solidFill>
              </a:rPr>
              <a:t>How to download the application: </a:t>
            </a:r>
          </a:p>
        </p:txBody>
      </p:sp>
    </p:spTree>
    <p:extLst>
      <p:ext uri="{BB962C8B-B14F-4D97-AF65-F5344CB8AC3E}">
        <p14:creationId xmlns:p14="http://schemas.microsoft.com/office/powerpoint/2010/main" val="338823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Facet">
  <a:themeElements>
    <a:clrScheme name="Custom 27">
      <a:dk1>
        <a:sysClr val="windowText" lastClr="000000"/>
      </a:dk1>
      <a:lt1>
        <a:sysClr val="window" lastClr="FFFFFF"/>
      </a:lt1>
      <a:dk2>
        <a:srgbClr val="455F51"/>
      </a:dk2>
      <a:lt2>
        <a:srgbClr val="E3DED1"/>
      </a:lt2>
      <a:accent1>
        <a:srgbClr val="111111"/>
      </a:accent1>
      <a:accent2>
        <a:srgbClr val="888888"/>
      </a:accent2>
      <a:accent3>
        <a:srgbClr val="00B0F0"/>
      </a:accent3>
      <a:accent4>
        <a:srgbClr val="333D65"/>
      </a:accent4>
      <a:accent5>
        <a:srgbClr val="6DA19B"/>
      </a:accent5>
      <a:accent6>
        <a:srgbClr val="08488E"/>
      </a:accent6>
      <a:hlink>
        <a:srgbClr val="0062AC"/>
      </a:hlink>
      <a:folHlink>
        <a:srgbClr val="83962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7">
    <a:dk1>
      <a:sysClr val="windowText" lastClr="000000"/>
    </a:dk1>
    <a:lt1>
      <a:sysClr val="window" lastClr="FFFFFF"/>
    </a:lt1>
    <a:dk2>
      <a:srgbClr val="455F51"/>
    </a:dk2>
    <a:lt2>
      <a:srgbClr val="E3DED1"/>
    </a:lt2>
    <a:accent1>
      <a:srgbClr val="111111"/>
    </a:accent1>
    <a:accent2>
      <a:srgbClr val="888888"/>
    </a:accent2>
    <a:accent3>
      <a:srgbClr val="00B0F0"/>
    </a:accent3>
    <a:accent4>
      <a:srgbClr val="333D65"/>
    </a:accent4>
    <a:accent5>
      <a:srgbClr val="6DA19B"/>
    </a:accent5>
    <a:accent6>
      <a:srgbClr val="08488E"/>
    </a:accent6>
    <a:hlink>
      <a:srgbClr val="0062AC"/>
    </a:hlink>
    <a:folHlink>
      <a:srgbClr val="839622"/>
    </a:folHlink>
  </a:clrScheme>
</a:themeOverride>
</file>

<file path=ppt/theme/themeOverride2.xml><?xml version="1.0" encoding="utf-8"?>
<a:themeOverride xmlns:a="http://schemas.openxmlformats.org/drawingml/2006/main">
  <a:clrScheme name="Custom 27">
    <a:dk1>
      <a:sysClr val="windowText" lastClr="000000"/>
    </a:dk1>
    <a:lt1>
      <a:sysClr val="window" lastClr="FFFFFF"/>
    </a:lt1>
    <a:dk2>
      <a:srgbClr val="455F51"/>
    </a:dk2>
    <a:lt2>
      <a:srgbClr val="E3DED1"/>
    </a:lt2>
    <a:accent1>
      <a:srgbClr val="111111"/>
    </a:accent1>
    <a:accent2>
      <a:srgbClr val="888888"/>
    </a:accent2>
    <a:accent3>
      <a:srgbClr val="00B0F0"/>
    </a:accent3>
    <a:accent4>
      <a:srgbClr val="333D65"/>
    </a:accent4>
    <a:accent5>
      <a:srgbClr val="6DA19B"/>
    </a:accent5>
    <a:accent6>
      <a:srgbClr val="08488E"/>
    </a:accent6>
    <a:hlink>
      <a:srgbClr val="0062AC"/>
    </a:hlink>
    <a:folHlink>
      <a:srgbClr val="83962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1ad0269c-2511-4159-98ac-392385d4262d">
      <UserInfo>
        <DisplayName>Plastino, Michael</DisplayName>
        <AccountId>75</AccountId>
        <AccountType/>
      </UserInfo>
      <UserInfo>
        <DisplayName>Ison, Dawn</DisplayName>
        <AccountId>96</AccountId>
        <AccountType/>
      </UserInfo>
      <UserInfo>
        <DisplayName>Fencil, Jeffrey</DisplayName>
        <AccountId>3769</AccountId>
        <AccountType/>
      </UserInfo>
      <UserInfo>
        <DisplayName>Pickard, Brian</DisplayName>
        <AccountId>225</AccountId>
        <AccountType/>
      </UserInfo>
      <UserInfo>
        <DisplayName>Schmelling, Dan</DisplayName>
        <AccountId>2714</AccountId>
        <AccountType/>
      </UserInfo>
      <UserInfo>
        <DisplayName>Baranowski, Curt</DisplayName>
        <AccountId>2706</AccountId>
        <AccountType/>
      </UserInfo>
      <UserInfo>
        <DisplayName>Erin Ress</DisplayName>
        <AccountId>12767</AccountId>
        <AccountType/>
      </UserInfo>
      <UserInfo>
        <DisplayName>Jessica Lorenz</DisplayName>
        <AccountId>12998</AccountId>
        <AccountType/>
      </UserInfo>
      <UserInfo>
        <DisplayName>Courtney Ferraro</DisplayName>
        <AccountId>12996</AccountId>
        <AccountType/>
      </UserInfo>
    </SharedWithUsers>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2019-11-02T19:39:19+00:00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A3D8719D3E3F149AE12E0025C827837" ma:contentTypeVersion="8" ma:contentTypeDescription="Create a new document." ma:contentTypeScope="" ma:versionID="63ccccc436168a228c866a03c5f69ada">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8d3c2cb4-0db8-4261-baf0-40c2b7b3a660" xmlns:ns6="1ad0269c-2511-4159-98ac-392385d4262d" targetNamespace="http://schemas.microsoft.com/office/2006/metadata/properties" ma:root="true" ma:fieldsID="da732060e19c5de64b55a8eea9f0e95c" ns1:_="" ns2:_="" ns3:_="" ns4:_="" ns5:_="" ns6:_="">
    <xsd:import namespace="http://schemas.microsoft.com/sharepoint/v3"/>
    <xsd:import namespace="4ffa91fb-a0ff-4ac5-b2db-65c790d184a4"/>
    <xsd:import namespace="http://schemas.microsoft.com/sharepoint.v3"/>
    <xsd:import namespace="http://schemas.microsoft.com/sharepoint/v3/fields"/>
    <xsd:import namespace="8d3c2cb4-0db8-4261-baf0-40c2b7b3a660"/>
    <xsd:import namespace="1ad0269c-2511-4159-98ac-392385d4262d"/>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MediaServiceMetadata" minOccurs="0"/>
                <xsd:element ref="ns5:MediaServiceFastMetadata" minOccurs="0"/>
                <xsd:element ref="ns6:SharedWithUsers" minOccurs="0"/>
                <xsd:element ref="ns6: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description="" ma:hidden="true" ma:list="{8c9e5fc3-0796-456f-a58e-d4ef9f2e0eb8}" ma:internalName="TaxCatchAllLabel" ma:readOnly="true" ma:showField="CatchAllDataLabel" ma:web="1ad0269c-2511-4159-98ac-392385d4262d">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description="" ma:hidden="true" ma:list="{8c9e5fc3-0796-456f-a58e-d4ef9f2e0eb8}" ma:internalName="TaxCatchAll" ma:showField="CatchAllData" ma:web="1ad0269c-2511-4159-98ac-392385d4262d">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d3c2cb4-0db8-4261-baf0-40c2b7b3a660"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ad0269c-2511-4159-98ac-392385d4262d" elementFormDefault="qualified">
    <xsd:import namespace="http://schemas.microsoft.com/office/2006/documentManagement/types"/>
    <xsd:import namespace="http://schemas.microsoft.com/office/infopath/2007/PartnerControls"/>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29f62856-1543-49d4-a736-4569d363f533" ContentTypeId="0x0101" PreviousValue="false"/>
</file>

<file path=customXml/itemProps1.xml><?xml version="1.0" encoding="utf-8"?>
<ds:datastoreItem xmlns:ds="http://schemas.openxmlformats.org/officeDocument/2006/customXml" ds:itemID="{40915FFD-7F9A-42BD-9DA4-0B1D4E2A8AE4}">
  <ds:schemaRefs>
    <ds:schemaRef ds:uri="http://schemas.microsoft.com/sharepoint/v3/contenttype/forms"/>
  </ds:schemaRefs>
</ds:datastoreItem>
</file>

<file path=customXml/itemProps2.xml><?xml version="1.0" encoding="utf-8"?>
<ds:datastoreItem xmlns:ds="http://schemas.openxmlformats.org/officeDocument/2006/customXml" ds:itemID="{A360AB50-0673-4BDC-A118-F8A5739ECB90}">
  <ds:schemaRefs>
    <ds:schemaRef ds:uri="8d3c2cb4-0db8-4261-baf0-40c2b7b3a660"/>
    <ds:schemaRef ds:uri="1ad0269c-2511-4159-98ac-392385d4262d"/>
    <ds:schemaRef ds:uri="http://schemas.microsoft.com/sharepoint/v3"/>
    <ds:schemaRef ds:uri="http://schemas.microsoft.com/sharepoint/v3/field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4ffa91fb-a0ff-4ac5-b2db-65c790d184a4"/>
    <ds:schemaRef ds:uri="http://purl.org/dc/elements/1.1/"/>
    <ds:schemaRef ds:uri="http://schemas.microsoft.com/office/2006/metadata/properties"/>
    <ds:schemaRef ds:uri="http://schemas.microsoft.com/sharepoint.v3"/>
    <ds:schemaRef ds:uri="http://www.w3.org/XML/1998/namespace"/>
    <ds:schemaRef ds:uri="http://purl.org/dc/dcmitype/"/>
  </ds:schemaRefs>
</ds:datastoreItem>
</file>

<file path=customXml/itemProps3.xml><?xml version="1.0" encoding="utf-8"?>
<ds:datastoreItem xmlns:ds="http://schemas.openxmlformats.org/officeDocument/2006/customXml" ds:itemID="{3F432A70-F087-426B-8E20-8C4409928F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8d3c2cb4-0db8-4261-baf0-40c2b7b3a660"/>
    <ds:schemaRef ds:uri="1ad0269c-2511-4159-98ac-392385d426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8F819EDE-538D-485F-A71F-6A76F14D105C}">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1747</TotalTime>
  <Words>18087</Words>
  <Application>Microsoft Office PowerPoint</Application>
  <PresentationFormat>Widescreen</PresentationFormat>
  <Paragraphs>1378</Paragraphs>
  <Slides>158</Slides>
  <Notes>154</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158</vt:i4>
      </vt:variant>
    </vt:vector>
  </HeadingPairs>
  <TitlesOfParts>
    <vt:vector size="169" baseType="lpstr">
      <vt:lpstr>Arial</vt:lpstr>
      <vt:lpstr>Arial Black</vt:lpstr>
      <vt:lpstr>Calibri</vt:lpstr>
      <vt:lpstr>Franklin Gothic Medium</vt:lpstr>
      <vt:lpstr>Gotham Book</vt:lpstr>
      <vt:lpstr>Gotham Light</vt:lpstr>
      <vt:lpstr>Gotham Medium</vt:lpstr>
      <vt:lpstr>Trebuchet MS</vt:lpstr>
      <vt:lpstr>Wingdings</vt:lpstr>
      <vt:lpstr>Wingdings 3</vt:lpstr>
      <vt:lpstr>Facet</vt:lpstr>
      <vt:lpstr>Risk Assessment &amp; Emergency Response Plan 101 Training</vt:lpstr>
      <vt:lpstr>Introductions</vt:lpstr>
      <vt:lpstr>Administrative Notes</vt:lpstr>
      <vt:lpstr>Training Outline</vt:lpstr>
      <vt:lpstr>Training Materials Review</vt:lpstr>
      <vt:lpstr>PowerPoint Presentation</vt:lpstr>
      <vt:lpstr>PowerPoint Presentation</vt:lpstr>
      <vt:lpstr>Learning Objectives</vt:lpstr>
      <vt:lpstr>PowerPoint Presentation</vt:lpstr>
      <vt:lpstr>Purpose</vt:lpstr>
      <vt:lpstr>Bioterrorism Act of 2002</vt:lpstr>
      <vt:lpstr>America’s Water Infrastructure Act of 2018: Section 2013</vt:lpstr>
      <vt:lpstr>Are You a Community Water System Serving a Population &gt;3,300?</vt:lpstr>
      <vt:lpstr>Water Resilience Framework</vt:lpstr>
      <vt:lpstr>Route to Resilience Tool </vt:lpstr>
      <vt:lpstr>All Hazards Resilience</vt:lpstr>
      <vt:lpstr>All Hazards Resilience</vt:lpstr>
      <vt:lpstr>All Hazards Resilience</vt:lpstr>
      <vt:lpstr>What Types of Funding Are Available? </vt:lpstr>
      <vt:lpstr>Enforcement</vt:lpstr>
      <vt:lpstr>PowerPoint Presentation</vt:lpstr>
      <vt:lpstr>PowerPoint Presentation</vt:lpstr>
      <vt:lpstr>PowerPoint Presentation</vt:lpstr>
      <vt:lpstr>Risk and Resilience Assessments</vt:lpstr>
      <vt:lpstr>How Does a Risk Assessment Help Your Utility?</vt:lpstr>
      <vt:lpstr>AWIA Section 2013 - Risk Assessment  Basic Requirements</vt:lpstr>
      <vt:lpstr>Risk = Consequences x Vulnerability x Threat Likelihood</vt:lpstr>
      <vt:lpstr>RAMCAP 7-Step Process</vt:lpstr>
      <vt:lpstr>Baseline Information  on Malevolent Acts Relevant to CWS</vt:lpstr>
      <vt:lpstr>Purpose</vt:lpstr>
      <vt:lpstr>Why is this document needed?</vt:lpstr>
      <vt:lpstr>How The Baseline Threat Document Helps You?</vt:lpstr>
      <vt:lpstr>Baseline Information on Malevolent Acts Approach </vt:lpstr>
      <vt:lpstr>PowerPoint Presentation</vt:lpstr>
      <vt:lpstr>PowerPoint Presentation</vt:lpstr>
      <vt:lpstr>PowerPoint Presentation</vt:lpstr>
      <vt:lpstr>BREAK – 15 minutes</vt:lpstr>
      <vt:lpstr>Vulnerability Self-Assessment Tool Web 2.0</vt:lpstr>
      <vt:lpstr>What is VSAT Web 2.0?</vt:lpstr>
      <vt:lpstr>STEP 1: Start Analysis</vt:lpstr>
      <vt:lpstr>PowerPoint Presentation</vt:lpstr>
      <vt:lpstr>STEP 2: Utility Resilience Index</vt:lpstr>
      <vt:lpstr>Utility Resilience Index Components </vt:lpstr>
      <vt:lpstr>Utility Resilience Index Components </vt:lpstr>
      <vt:lpstr>Utility Resilience Index Components </vt:lpstr>
      <vt:lpstr>PowerPoint Presentation</vt:lpstr>
      <vt:lpstr>STEP 3: Qualitative Risk Assessment</vt:lpstr>
      <vt:lpstr>PowerPoint Presentation</vt:lpstr>
      <vt:lpstr>STEP 4: Quantitative Risk Assessment</vt:lpstr>
      <vt:lpstr>PowerPoint Presentation</vt:lpstr>
      <vt:lpstr>PowerPoint Presentation</vt:lpstr>
      <vt:lpstr>PowerPoint Presentation</vt:lpstr>
      <vt:lpstr>PowerPoint Presentation</vt:lpstr>
      <vt:lpstr>STEP 5: Countermeasure Analysis</vt:lpstr>
      <vt:lpstr>PowerPoint Presentation</vt:lpstr>
      <vt:lpstr>PowerPoint Presentation</vt:lpstr>
      <vt:lpstr>STEP 6: Obtain Your Report</vt:lpstr>
      <vt:lpstr>PowerPoint Presentation</vt:lpstr>
      <vt:lpstr>PowerPoint Presentation</vt:lpstr>
      <vt:lpstr>PowerPoint Presentation</vt:lpstr>
      <vt:lpstr>PowerPoint Presentation</vt:lpstr>
      <vt:lpstr>PowerPoint Presentation</vt:lpstr>
      <vt:lpstr>BREAK – 1 Hour</vt:lpstr>
      <vt:lpstr>Questions?</vt:lpstr>
      <vt:lpstr>EPA WARN</vt:lpstr>
      <vt:lpstr>Emergency Response Plan</vt:lpstr>
      <vt:lpstr>Background</vt:lpstr>
      <vt:lpstr>Background - continued</vt:lpstr>
      <vt:lpstr>AWIA Section 2013 - ERPs</vt:lpstr>
      <vt:lpstr>PowerPoint Presentation</vt:lpstr>
      <vt:lpstr>PowerPoint Presentation</vt:lpstr>
      <vt:lpstr>AWIA ERP Criteria</vt:lpstr>
      <vt:lpstr>Preparing for ERP Development</vt:lpstr>
      <vt:lpstr>PowerPoint Presentation</vt:lpstr>
      <vt:lpstr>ERP Guidance TEMPLATE AND INSTRUCTIONS</vt:lpstr>
      <vt:lpstr>ERP Guidance - Features</vt:lpstr>
      <vt:lpstr>ERP Template Outline</vt:lpstr>
      <vt:lpstr>Utility Information</vt:lpstr>
      <vt:lpstr>Utility Information - Template Example (1)</vt:lpstr>
      <vt:lpstr>Utility Information - Template Example (2)</vt:lpstr>
      <vt:lpstr>Resilience Strategies</vt:lpstr>
      <vt:lpstr>Resilience Strategies - Template Example</vt:lpstr>
      <vt:lpstr>Emergency Plans &amp; Procedures</vt:lpstr>
      <vt:lpstr>Core Response Procedures</vt:lpstr>
      <vt:lpstr>Core Procedures - Template Example</vt:lpstr>
      <vt:lpstr>Incident Specific Response Procedures (ISRPs)</vt:lpstr>
      <vt:lpstr>Quiz 9</vt:lpstr>
      <vt:lpstr>PowerPoint Presentation</vt:lpstr>
      <vt:lpstr>ISRPs - Template Example</vt:lpstr>
      <vt:lpstr>Mitigation Actions</vt:lpstr>
      <vt:lpstr>Mitigation Actions - Template Example</vt:lpstr>
      <vt:lpstr>Mitigation Resources</vt:lpstr>
      <vt:lpstr>Mitigation Resources - continued</vt:lpstr>
      <vt:lpstr>Detection Strategies</vt:lpstr>
      <vt:lpstr>Detection Strategies - continued</vt:lpstr>
      <vt:lpstr>Quiz 11 – Open Ended</vt:lpstr>
      <vt:lpstr>PowerPoint Presentation</vt:lpstr>
      <vt:lpstr>Final Thoughts</vt:lpstr>
      <vt:lpstr>Response On-The-Go Mobile Application </vt:lpstr>
      <vt:lpstr>Final Thoughts - continued</vt:lpstr>
      <vt:lpstr>BREAK – 15 minutes</vt:lpstr>
      <vt:lpstr>Certify Your Risk Assessment/Emergency Response Plan</vt:lpstr>
      <vt:lpstr>Risk Assessment Certification Deadlines</vt:lpstr>
      <vt:lpstr>ERP Certification Deadlines</vt:lpstr>
      <vt:lpstr>Three Ways To Certify</vt:lpstr>
      <vt:lpstr>PowerPoint Presentation</vt:lpstr>
      <vt:lpstr>STEP 1: Account Registration</vt:lpstr>
      <vt:lpstr>STEP 2: PWSID Number</vt:lpstr>
      <vt:lpstr>STEP 3: Terms and Conditions</vt:lpstr>
      <vt:lpstr>STEP 4: Account Details</vt:lpstr>
      <vt:lpstr>STEP 5: Organization or Community Water System Information</vt:lpstr>
      <vt:lpstr>STEP 6: Email Validation</vt:lpstr>
      <vt:lpstr>STEP 7: Certification Selection Process</vt:lpstr>
      <vt:lpstr>STEP 8: Certification Statements</vt:lpstr>
      <vt:lpstr>STEP 9: Management of Vulnerability Assessments</vt:lpstr>
      <vt:lpstr>STEP 10: Future Logins</vt:lpstr>
      <vt:lpstr>Help and Technical Support</vt:lpstr>
      <vt:lpstr>Email Submission</vt:lpstr>
      <vt:lpstr>Certification Statement</vt:lpstr>
      <vt:lpstr>Mail Submission</vt:lpstr>
      <vt:lpstr>Renewal &amp; Record Maintenance</vt:lpstr>
      <vt:lpstr>PowerPoint Presentation</vt:lpstr>
      <vt:lpstr>QUESTION &amp; ANSWER</vt:lpstr>
      <vt:lpstr>FAQs</vt:lpstr>
      <vt:lpstr>Third Party Standards</vt:lpstr>
      <vt:lpstr>AWIA Section 2018</vt:lpstr>
      <vt:lpstr>Risks to Water Security &amp; Resilience</vt:lpstr>
      <vt:lpstr>Overview of America’s Water Infrastructure Act</vt:lpstr>
      <vt:lpstr>AWIA Section 2018: Source Water</vt:lpstr>
      <vt:lpstr>Overview of EPCRA</vt:lpstr>
      <vt:lpstr>Key Provisions of EPCRA</vt:lpstr>
      <vt:lpstr>AWIA Section 2018(a)</vt:lpstr>
      <vt:lpstr>EPCRA Section 304: Emergency Notification</vt:lpstr>
      <vt:lpstr>EPCRA Section 304: Emergency Notification</vt:lpstr>
      <vt:lpstr>EPCRA Section 304: Emergency Notification</vt:lpstr>
      <vt:lpstr>Section 2018 (a): Amends Emergency Notification</vt:lpstr>
      <vt:lpstr>SERC (or TERC) Notification Requirements</vt:lpstr>
      <vt:lpstr>SERC (or TERC) Notification Requirements</vt:lpstr>
      <vt:lpstr>SERC (or TERC) Notification Requirements</vt:lpstr>
      <vt:lpstr>Primacy Agency Notification Requirements Notice to Community Water Systems</vt:lpstr>
      <vt:lpstr>Direct Notification:  Notice to Community Water Systems</vt:lpstr>
      <vt:lpstr>Visual of Amended Notification Requirements</vt:lpstr>
      <vt:lpstr>QUIZ 14 – DISCUSSION</vt:lpstr>
      <vt:lpstr>AWIA Section 2018(b)</vt:lpstr>
      <vt:lpstr>EPCRA Section 311-312: Chemical Inventories</vt:lpstr>
      <vt:lpstr>EPCRA Section 311-312: Chemical Inventories</vt:lpstr>
      <vt:lpstr>Section 2018(b): Amends Chemical Inventory Data Availability</vt:lpstr>
      <vt:lpstr>Chemical Inventory Data Availability</vt:lpstr>
      <vt:lpstr>EPCRA Chemicals</vt:lpstr>
      <vt:lpstr>QUIZ 14 – Discussion</vt:lpstr>
      <vt:lpstr>AWIA Section 2018</vt:lpstr>
      <vt:lpstr>Connection with AWIA Section 2013</vt:lpstr>
      <vt:lpstr>Products and Outreach for Section 2018</vt:lpstr>
      <vt:lpstr>Products and Outreach for Section 2018</vt:lpstr>
      <vt:lpstr>Final Thoughts</vt:lpstr>
      <vt:lpstr>Questions?</vt:lpstr>
      <vt:lpstr>Contact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Assessment &amp; Emergency Response Plan 101 Training</dc:title>
  <dc:creator>Dyson, Nushat</dc:creator>
  <cp:lastModifiedBy>Dyson, Nushat</cp:lastModifiedBy>
  <cp:revision>20</cp:revision>
  <dcterms:created xsi:type="dcterms:W3CDTF">2019-10-31T17:04:17Z</dcterms:created>
  <dcterms:modified xsi:type="dcterms:W3CDTF">2019-12-13T21:55:01Z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EPA Subject">
    <vt:lpwstr/>
  </property>
  <property fmtid="{D5CDD505-2E9C-101B-9397-08002B2CF9AE}" pid="4" name="Document Type">
    <vt:lpwstr/>
  </property>
  <property fmtid="{D5CDD505-2E9C-101B-9397-08002B2CF9AE}" pid="5" name="ContentTypeId">
    <vt:lpwstr>0x0101006A3D8719D3E3F149AE12E0025C827837</vt:lpwstr>
  </property>
</Properties>
</file>