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9FDA1-6835-4A90-A38C-A87E94950B46}" v="5" dt="2020-05-19T17:13:39.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4" autoAdjust="0"/>
    <p:restoredTop sz="94660"/>
  </p:normalViewPr>
  <p:slideViewPr>
    <p:cSldViewPr snapToGrid="0">
      <p:cViewPr varScale="1">
        <p:scale>
          <a:sx n="63" d="100"/>
          <a:sy n="63" d="100"/>
        </p:scale>
        <p:origin x="73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Bird" userId="0873e9d1-3136-4f85-8e5d-d9ba99daa39d" providerId="ADAL" clId="{5899FDA1-6835-4A90-A38C-A87E94950B46}"/>
    <pc:docChg chg="custSel addSld delSld modSld">
      <pc:chgData name="Kate Bird" userId="0873e9d1-3136-4f85-8e5d-d9ba99daa39d" providerId="ADAL" clId="{5899FDA1-6835-4A90-A38C-A87E94950B46}" dt="2020-05-20T19:59:43.013" v="24" actId="20577"/>
      <pc:docMkLst>
        <pc:docMk/>
      </pc:docMkLst>
      <pc:sldChg chg="delSp mod">
        <pc:chgData name="Kate Bird" userId="0873e9d1-3136-4f85-8e5d-d9ba99daa39d" providerId="ADAL" clId="{5899FDA1-6835-4A90-A38C-A87E94950B46}" dt="2020-05-18T16:23:16.591" v="7" actId="478"/>
        <pc:sldMkLst>
          <pc:docMk/>
          <pc:sldMk cId="3966858398" sldId="256"/>
        </pc:sldMkLst>
        <pc:spChg chg="del">
          <ac:chgData name="Kate Bird" userId="0873e9d1-3136-4f85-8e5d-d9ba99daa39d" providerId="ADAL" clId="{5899FDA1-6835-4A90-A38C-A87E94950B46}" dt="2020-05-18T16:23:16.591" v="7" actId="478"/>
          <ac:spMkLst>
            <pc:docMk/>
            <pc:sldMk cId="3966858398" sldId="256"/>
            <ac:spMk id="5" creationId="{B1041FAC-89C0-486A-9543-C427E1D35A90}"/>
          </ac:spMkLst>
        </pc:spChg>
      </pc:sldChg>
      <pc:sldChg chg="modSp mod">
        <pc:chgData name="Kate Bird" userId="0873e9d1-3136-4f85-8e5d-d9ba99daa39d" providerId="ADAL" clId="{5899FDA1-6835-4A90-A38C-A87E94950B46}" dt="2020-05-18T16:22:55.482" v="1" actId="313"/>
        <pc:sldMkLst>
          <pc:docMk/>
          <pc:sldMk cId="2961584073" sldId="258"/>
        </pc:sldMkLst>
        <pc:spChg chg="mod">
          <ac:chgData name="Kate Bird" userId="0873e9d1-3136-4f85-8e5d-d9ba99daa39d" providerId="ADAL" clId="{5899FDA1-6835-4A90-A38C-A87E94950B46}" dt="2020-05-18T16:22:55.482" v="1" actId="313"/>
          <ac:spMkLst>
            <pc:docMk/>
            <pc:sldMk cId="2961584073" sldId="258"/>
            <ac:spMk id="9" creationId="{170EBA82-979F-4CDF-8832-D485A23F5A08}"/>
          </ac:spMkLst>
        </pc:spChg>
      </pc:sldChg>
      <pc:sldChg chg="modSp mod">
        <pc:chgData name="Kate Bird" userId="0873e9d1-3136-4f85-8e5d-d9ba99daa39d" providerId="ADAL" clId="{5899FDA1-6835-4A90-A38C-A87E94950B46}" dt="2020-05-18T16:22:57.730" v="2" actId="313"/>
        <pc:sldMkLst>
          <pc:docMk/>
          <pc:sldMk cId="2575937117" sldId="259"/>
        </pc:sldMkLst>
        <pc:spChg chg="mod">
          <ac:chgData name="Kate Bird" userId="0873e9d1-3136-4f85-8e5d-d9ba99daa39d" providerId="ADAL" clId="{5899FDA1-6835-4A90-A38C-A87E94950B46}" dt="2020-05-18T16:22:57.730" v="2" actId="313"/>
          <ac:spMkLst>
            <pc:docMk/>
            <pc:sldMk cId="2575937117" sldId="259"/>
            <ac:spMk id="9" creationId="{631E0747-8722-4E63-8053-9FB5053185D2}"/>
          </ac:spMkLst>
        </pc:spChg>
      </pc:sldChg>
      <pc:sldChg chg="modSp mod">
        <pc:chgData name="Kate Bird" userId="0873e9d1-3136-4f85-8e5d-d9ba99daa39d" providerId="ADAL" clId="{5899FDA1-6835-4A90-A38C-A87E94950B46}" dt="2020-05-18T16:22:59.240" v="3" actId="313"/>
        <pc:sldMkLst>
          <pc:docMk/>
          <pc:sldMk cId="1312638548" sldId="260"/>
        </pc:sldMkLst>
        <pc:spChg chg="mod">
          <ac:chgData name="Kate Bird" userId="0873e9d1-3136-4f85-8e5d-d9ba99daa39d" providerId="ADAL" clId="{5899FDA1-6835-4A90-A38C-A87E94950B46}" dt="2020-05-18T16:22:59.240" v="3" actId="313"/>
          <ac:spMkLst>
            <pc:docMk/>
            <pc:sldMk cId="1312638548" sldId="260"/>
            <ac:spMk id="9" creationId="{F7963F87-044E-4CD8-ACB1-EE34E6691DE0}"/>
          </ac:spMkLst>
        </pc:spChg>
      </pc:sldChg>
      <pc:sldChg chg="modSp mod">
        <pc:chgData name="Kate Bird" userId="0873e9d1-3136-4f85-8e5d-d9ba99daa39d" providerId="ADAL" clId="{5899FDA1-6835-4A90-A38C-A87E94950B46}" dt="2020-05-18T16:23:00.762" v="4" actId="313"/>
        <pc:sldMkLst>
          <pc:docMk/>
          <pc:sldMk cId="4155782669" sldId="261"/>
        </pc:sldMkLst>
        <pc:spChg chg="mod">
          <ac:chgData name="Kate Bird" userId="0873e9d1-3136-4f85-8e5d-d9ba99daa39d" providerId="ADAL" clId="{5899FDA1-6835-4A90-A38C-A87E94950B46}" dt="2020-05-18T16:23:00.762" v="4" actId="313"/>
          <ac:spMkLst>
            <pc:docMk/>
            <pc:sldMk cId="4155782669" sldId="261"/>
            <ac:spMk id="9" creationId="{317D87EE-36BE-43C7-AE6F-BAF492DC59BF}"/>
          </ac:spMkLst>
        </pc:spChg>
      </pc:sldChg>
      <pc:sldChg chg="modSp mod">
        <pc:chgData name="Kate Bird" userId="0873e9d1-3136-4f85-8e5d-d9ba99daa39d" providerId="ADAL" clId="{5899FDA1-6835-4A90-A38C-A87E94950B46}" dt="2020-05-18T16:23:02.056" v="5" actId="313"/>
        <pc:sldMkLst>
          <pc:docMk/>
          <pc:sldMk cId="1160017202" sldId="262"/>
        </pc:sldMkLst>
        <pc:spChg chg="mod">
          <ac:chgData name="Kate Bird" userId="0873e9d1-3136-4f85-8e5d-d9ba99daa39d" providerId="ADAL" clId="{5899FDA1-6835-4A90-A38C-A87E94950B46}" dt="2020-05-18T16:23:02.056" v="5" actId="313"/>
          <ac:spMkLst>
            <pc:docMk/>
            <pc:sldMk cId="1160017202" sldId="262"/>
            <ac:spMk id="9" creationId="{D3BAA962-BFF1-4E96-BF06-98C3116D03F1}"/>
          </ac:spMkLst>
        </pc:spChg>
      </pc:sldChg>
      <pc:sldChg chg="modSp mod">
        <pc:chgData name="Kate Bird" userId="0873e9d1-3136-4f85-8e5d-d9ba99daa39d" providerId="ADAL" clId="{5899FDA1-6835-4A90-A38C-A87E94950B46}" dt="2020-05-18T16:23:04.387" v="6" actId="313"/>
        <pc:sldMkLst>
          <pc:docMk/>
          <pc:sldMk cId="3758411368" sldId="263"/>
        </pc:sldMkLst>
        <pc:spChg chg="mod">
          <ac:chgData name="Kate Bird" userId="0873e9d1-3136-4f85-8e5d-d9ba99daa39d" providerId="ADAL" clId="{5899FDA1-6835-4A90-A38C-A87E94950B46}" dt="2020-05-18T16:23:04.387" v="6" actId="313"/>
          <ac:spMkLst>
            <pc:docMk/>
            <pc:sldMk cId="3758411368" sldId="263"/>
            <ac:spMk id="13" creationId="{8B9BC8DF-4BF0-48A8-AACB-A54E5B5B6B10}"/>
          </ac:spMkLst>
        </pc:spChg>
      </pc:sldChg>
      <pc:sldChg chg="modSp mod">
        <pc:chgData name="Kate Bird" userId="0873e9d1-3136-4f85-8e5d-d9ba99daa39d" providerId="ADAL" clId="{5899FDA1-6835-4A90-A38C-A87E94950B46}" dt="2020-05-20T19:59:43.013" v="24" actId="20577"/>
        <pc:sldMkLst>
          <pc:docMk/>
          <pc:sldMk cId="3105923234" sldId="264"/>
        </pc:sldMkLst>
        <pc:spChg chg="mod">
          <ac:chgData name="Kate Bird" userId="0873e9d1-3136-4f85-8e5d-d9ba99daa39d" providerId="ADAL" clId="{5899FDA1-6835-4A90-A38C-A87E94950B46}" dt="2020-05-20T19:59:43.013" v="24" actId="20577"/>
          <ac:spMkLst>
            <pc:docMk/>
            <pc:sldMk cId="3105923234" sldId="264"/>
            <ac:spMk id="2" creationId="{7F1D4F07-4F5D-4710-866B-C36FA3003CBB}"/>
          </ac:spMkLst>
        </pc:spChg>
        <pc:spChg chg="mod">
          <ac:chgData name="Kate Bird" userId="0873e9d1-3136-4f85-8e5d-d9ba99daa39d" providerId="ADAL" clId="{5899FDA1-6835-4A90-A38C-A87E94950B46}" dt="2020-05-18T16:22:51.031" v="0" actId="313"/>
          <ac:spMkLst>
            <pc:docMk/>
            <pc:sldMk cId="3105923234" sldId="264"/>
            <ac:spMk id="3" creationId="{031F4833-FD4C-4286-A61A-A252B96D8587}"/>
          </ac:spMkLst>
        </pc:spChg>
      </pc:sldChg>
      <pc:sldChg chg="add del">
        <pc:chgData name="Kate Bird" userId="0873e9d1-3136-4f85-8e5d-d9ba99daa39d" providerId="ADAL" clId="{5899FDA1-6835-4A90-A38C-A87E94950B46}" dt="2020-05-19T14:44:20.534" v="9" actId="47"/>
        <pc:sldMkLst>
          <pc:docMk/>
          <pc:sldMk cId="3323481849" sldId="2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F7084-A44A-4604-A719-74B09D82EE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15BBF6-8F17-4E92-8524-F8BBE80815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5876C1-48B2-44F2-8177-F9A3384D0F92}"/>
              </a:ext>
            </a:extLst>
          </p:cNvPr>
          <p:cNvSpPr>
            <a:spLocks noGrp="1"/>
          </p:cNvSpPr>
          <p:nvPr>
            <p:ph type="dt" sz="half" idx="10"/>
          </p:nvPr>
        </p:nvSpPr>
        <p:spPr/>
        <p:txBody>
          <a:bodyPr/>
          <a:lstStyle/>
          <a:p>
            <a:fld id="{C52DD6AB-A316-4410-8BA6-3FC7F7D863BE}" type="datetimeFigureOut">
              <a:rPr lang="en-US" smtClean="0"/>
              <a:t>5/20/2020</a:t>
            </a:fld>
            <a:endParaRPr lang="en-US"/>
          </a:p>
        </p:txBody>
      </p:sp>
      <p:sp>
        <p:nvSpPr>
          <p:cNvPr id="5" name="Footer Placeholder 4">
            <a:extLst>
              <a:ext uri="{FF2B5EF4-FFF2-40B4-BE49-F238E27FC236}">
                <a16:creationId xmlns:a16="http://schemas.microsoft.com/office/drawing/2014/main" id="{D187E1AB-CB0C-450A-A326-A54C78D319F2}"/>
              </a:ext>
            </a:extLst>
          </p:cNvPr>
          <p:cNvSpPr>
            <a:spLocks noGrp="1"/>
          </p:cNvSpPr>
          <p:nvPr>
            <p:ph type="ftr" sz="quarter" idx="11"/>
          </p:nvPr>
        </p:nvSpPr>
        <p:spPr/>
        <p:txBody>
          <a:bodyPr/>
          <a:lstStyle/>
          <a:p>
            <a:r>
              <a:rPr lang="en-US" sz="1200" dirty="0"/>
              <a:t>EPA Office of Underground Storage Tank March 2020</a:t>
            </a:r>
            <a:endParaRPr lang="en-US" dirty="0"/>
          </a:p>
        </p:txBody>
      </p:sp>
      <p:sp>
        <p:nvSpPr>
          <p:cNvPr id="6" name="Slide Number Placeholder 5">
            <a:extLst>
              <a:ext uri="{FF2B5EF4-FFF2-40B4-BE49-F238E27FC236}">
                <a16:creationId xmlns:a16="http://schemas.microsoft.com/office/drawing/2014/main" id="{C3A1EB07-0BDC-42AD-B349-03C01FCD5D48}"/>
              </a:ext>
            </a:extLst>
          </p:cNvPr>
          <p:cNvSpPr>
            <a:spLocks noGrp="1"/>
          </p:cNvSpPr>
          <p:nvPr>
            <p:ph type="sldNum" sz="quarter" idx="12"/>
          </p:nvPr>
        </p:nvSpPr>
        <p:spPr/>
        <p:txBody>
          <a:bodyPr/>
          <a:lstStyle/>
          <a:p>
            <a:fld id="{42A044AE-D487-4D48-938C-DFAC5B99B882}" type="slidenum">
              <a:rPr lang="en-US" smtClean="0"/>
              <a:t>‹#›</a:t>
            </a:fld>
            <a:endParaRPr lang="en-US"/>
          </a:p>
        </p:txBody>
      </p:sp>
    </p:spTree>
    <p:extLst>
      <p:ext uri="{BB962C8B-B14F-4D97-AF65-F5344CB8AC3E}">
        <p14:creationId xmlns:p14="http://schemas.microsoft.com/office/powerpoint/2010/main" val="3958894755"/>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4813-5247-4C8A-9734-91BC0F10BE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DD0D5A-40E6-4C4E-AA68-320AB94563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9E1DF-3167-41A2-9E5D-573BFF6514AD}"/>
              </a:ext>
            </a:extLst>
          </p:cNvPr>
          <p:cNvSpPr>
            <a:spLocks noGrp="1"/>
          </p:cNvSpPr>
          <p:nvPr>
            <p:ph type="dt" sz="half" idx="10"/>
          </p:nvPr>
        </p:nvSpPr>
        <p:spPr/>
        <p:txBody>
          <a:bodyPr/>
          <a:lstStyle/>
          <a:p>
            <a:fld id="{C52DD6AB-A316-4410-8BA6-3FC7F7D863BE}" type="datetimeFigureOut">
              <a:rPr lang="en-US" smtClean="0"/>
              <a:t>5/20/2020</a:t>
            </a:fld>
            <a:endParaRPr lang="en-US"/>
          </a:p>
        </p:txBody>
      </p:sp>
      <p:sp>
        <p:nvSpPr>
          <p:cNvPr id="5" name="Footer Placeholder 4">
            <a:extLst>
              <a:ext uri="{FF2B5EF4-FFF2-40B4-BE49-F238E27FC236}">
                <a16:creationId xmlns:a16="http://schemas.microsoft.com/office/drawing/2014/main" id="{0F12696B-4067-4B4F-B7A3-95C0C7DB9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4F68B-5CEE-4957-9DAC-F7622B8E3928}"/>
              </a:ext>
            </a:extLst>
          </p:cNvPr>
          <p:cNvSpPr>
            <a:spLocks noGrp="1"/>
          </p:cNvSpPr>
          <p:nvPr>
            <p:ph type="sldNum" sz="quarter" idx="12"/>
          </p:nvPr>
        </p:nvSpPr>
        <p:spPr/>
        <p:txBody>
          <a:bodyPr/>
          <a:lstStyle/>
          <a:p>
            <a:fld id="{42A044AE-D487-4D48-938C-DFAC5B99B882}" type="slidenum">
              <a:rPr lang="en-US" smtClean="0"/>
              <a:t>‹#›</a:t>
            </a:fld>
            <a:endParaRPr lang="en-US"/>
          </a:p>
        </p:txBody>
      </p:sp>
    </p:spTree>
    <p:extLst>
      <p:ext uri="{BB962C8B-B14F-4D97-AF65-F5344CB8AC3E}">
        <p14:creationId xmlns:p14="http://schemas.microsoft.com/office/powerpoint/2010/main" val="851804255"/>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B16D04-B7A9-4F74-A15F-A6C32E189A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2A23D5-2E34-4576-97A5-D933EB9F5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37E03-3074-404D-BD2E-B20070A9DCCE}"/>
              </a:ext>
            </a:extLst>
          </p:cNvPr>
          <p:cNvSpPr>
            <a:spLocks noGrp="1"/>
          </p:cNvSpPr>
          <p:nvPr>
            <p:ph type="dt" sz="half" idx="10"/>
          </p:nvPr>
        </p:nvSpPr>
        <p:spPr/>
        <p:txBody>
          <a:bodyPr/>
          <a:lstStyle/>
          <a:p>
            <a:fld id="{C52DD6AB-A316-4410-8BA6-3FC7F7D863BE}" type="datetimeFigureOut">
              <a:rPr lang="en-US" smtClean="0"/>
              <a:t>5/20/2020</a:t>
            </a:fld>
            <a:endParaRPr lang="en-US"/>
          </a:p>
        </p:txBody>
      </p:sp>
      <p:sp>
        <p:nvSpPr>
          <p:cNvPr id="5" name="Footer Placeholder 4">
            <a:extLst>
              <a:ext uri="{FF2B5EF4-FFF2-40B4-BE49-F238E27FC236}">
                <a16:creationId xmlns:a16="http://schemas.microsoft.com/office/drawing/2014/main" id="{AB00B23F-0774-4C6C-8403-F834D922B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2882B-ED6B-471A-8AC4-047E1C1B2FE1}"/>
              </a:ext>
            </a:extLst>
          </p:cNvPr>
          <p:cNvSpPr>
            <a:spLocks noGrp="1"/>
          </p:cNvSpPr>
          <p:nvPr>
            <p:ph type="sldNum" sz="quarter" idx="12"/>
          </p:nvPr>
        </p:nvSpPr>
        <p:spPr/>
        <p:txBody>
          <a:bodyPr/>
          <a:lstStyle/>
          <a:p>
            <a:fld id="{42A044AE-D487-4D48-938C-DFAC5B99B882}" type="slidenum">
              <a:rPr lang="en-US" smtClean="0"/>
              <a:t>‹#›</a:t>
            </a:fld>
            <a:endParaRPr lang="en-US"/>
          </a:p>
        </p:txBody>
      </p:sp>
    </p:spTree>
    <p:extLst>
      <p:ext uri="{BB962C8B-B14F-4D97-AF65-F5344CB8AC3E}">
        <p14:creationId xmlns:p14="http://schemas.microsoft.com/office/powerpoint/2010/main" val="823617505"/>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8837-4353-43B1-9F9A-A0BB3B528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F1E35C-D7C5-4E99-A665-7C3A0D752C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C5ABF-3108-4CA8-9D10-08505EC57B96}"/>
              </a:ext>
            </a:extLst>
          </p:cNvPr>
          <p:cNvSpPr>
            <a:spLocks noGrp="1"/>
          </p:cNvSpPr>
          <p:nvPr>
            <p:ph type="dt" sz="half" idx="10"/>
          </p:nvPr>
        </p:nvSpPr>
        <p:spPr/>
        <p:txBody>
          <a:bodyPr/>
          <a:lstStyle/>
          <a:p>
            <a:fld id="{C52DD6AB-A316-4410-8BA6-3FC7F7D863BE}" type="datetimeFigureOut">
              <a:rPr lang="en-US" smtClean="0"/>
              <a:t>5/20/2020</a:t>
            </a:fld>
            <a:endParaRPr lang="en-US"/>
          </a:p>
        </p:txBody>
      </p:sp>
      <p:sp>
        <p:nvSpPr>
          <p:cNvPr id="5" name="Footer Placeholder 4">
            <a:extLst>
              <a:ext uri="{FF2B5EF4-FFF2-40B4-BE49-F238E27FC236}">
                <a16:creationId xmlns:a16="http://schemas.microsoft.com/office/drawing/2014/main" id="{0E250C92-B92D-4AB1-B449-5DB078E5E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786C3-E53F-402D-99FB-F68C4E917741}"/>
              </a:ext>
            </a:extLst>
          </p:cNvPr>
          <p:cNvSpPr>
            <a:spLocks noGrp="1"/>
          </p:cNvSpPr>
          <p:nvPr>
            <p:ph type="sldNum" sz="quarter" idx="12"/>
          </p:nvPr>
        </p:nvSpPr>
        <p:spPr/>
        <p:txBody>
          <a:bodyPr/>
          <a:lstStyle/>
          <a:p>
            <a:fld id="{42A044AE-D487-4D48-938C-DFAC5B99B882}" type="slidenum">
              <a:rPr lang="en-US" smtClean="0"/>
              <a:t>‹#›</a:t>
            </a:fld>
            <a:endParaRPr lang="en-US"/>
          </a:p>
        </p:txBody>
      </p:sp>
    </p:spTree>
    <p:extLst>
      <p:ext uri="{BB962C8B-B14F-4D97-AF65-F5344CB8AC3E}">
        <p14:creationId xmlns:p14="http://schemas.microsoft.com/office/powerpoint/2010/main" val="443858976"/>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0D5A-729A-4320-919E-20504B8AAC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D923F9-2EF6-49CE-A01C-897AC3D0A9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FF99E7-CF2B-4F24-BC2A-1C3D42229892}"/>
              </a:ext>
            </a:extLst>
          </p:cNvPr>
          <p:cNvSpPr>
            <a:spLocks noGrp="1"/>
          </p:cNvSpPr>
          <p:nvPr>
            <p:ph type="dt" sz="half" idx="10"/>
          </p:nvPr>
        </p:nvSpPr>
        <p:spPr/>
        <p:txBody>
          <a:bodyPr/>
          <a:lstStyle/>
          <a:p>
            <a:fld id="{C52DD6AB-A316-4410-8BA6-3FC7F7D863BE}" type="datetimeFigureOut">
              <a:rPr lang="en-US" smtClean="0"/>
              <a:t>5/20/2020</a:t>
            </a:fld>
            <a:endParaRPr lang="en-US"/>
          </a:p>
        </p:txBody>
      </p:sp>
      <p:sp>
        <p:nvSpPr>
          <p:cNvPr id="5" name="Footer Placeholder 4">
            <a:extLst>
              <a:ext uri="{FF2B5EF4-FFF2-40B4-BE49-F238E27FC236}">
                <a16:creationId xmlns:a16="http://schemas.microsoft.com/office/drawing/2014/main" id="{53BD9D49-863F-4F4B-9FC0-26749990E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3B119-4506-4E2A-A7D7-FC44DD6D071B}"/>
              </a:ext>
            </a:extLst>
          </p:cNvPr>
          <p:cNvSpPr>
            <a:spLocks noGrp="1"/>
          </p:cNvSpPr>
          <p:nvPr>
            <p:ph type="sldNum" sz="quarter" idx="12"/>
          </p:nvPr>
        </p:nvSpPr>
        <p:spPr/>
        <p:txBody>
          <a:bodyPr/>
          <a:lstStyle/>
          <a:p>
            <a:fld id="{42A044AE-D487-4D48-938C-DFAC5B99B882}" type="slidenum">
              <a:rPr lang="en-US" smtClean="0"/>
              <a:t>‹#›</a:t>
            </a:fld>
            <a:endParaRPr lang="en-US"/>
          </a:p>
        </p:txBody>
      </p:sp>
    </p:spTree>
    <p:extLst>
      <p:ext uri="{BB962C8B-B14F-4D97-AF65-F5344CB8AC3E}">
        <p14:creationId xmlns:p14="http://schemas.microsoft.com/office/powerpoint/2010/main" val="3034601171"/>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1E3A-5E31-4151-9131-8C9CB24DF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49BC20-F317-4D10-BB50-B2A2CFCC26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2F82E2-F5E9-45F1-8059-3F1F824285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4F1708-4D89-4FE2-BFDE-CF86230F872D}"/>
              </a:ext>
            </a:extLst>
          </p:cNvPr>
          <p:cNvSpPr>
            <a:spLocks noGrp="1"/>
          </p:cNvSpPr>
          <p:nvPr>
            <p:ph type="dt" sz="half" idx="10"/>
          </p:nvPr>
        </p:nvSpPr>
        <p:spPr/>
        <p:txBody>
          <a:bodyPr/>
          <a:lstStyle/>
          <a:p>
            <a:fld id="{C52DD6AB-A316-4410-8BA6-3FC7F7D863BE}" type="datetimeFigureOut">
              <a:rPr lang="en-US" smtClean="0"/>
              <a:t>5/20/2020</a:t>
            </a:fld>
            <a:endParaRPr lang="en-US"/>
          </a:p>
        </p:txBody>
      </p:sp>
      <p:sp>
        <p:nvSpPr>
          <p:cNvPr id="6" name="Footer Placeholder 5">
            <a:extLst>
              <a:ext uri="{FF2B5EF4-FFF2-40B4-BE49-F238E27FC236}">
                <a16:creationId xmlns:a16="http://schemas.microsoft.com/office/drawing/2014/main" id="{864F82F1-1066-46E2-9C37-331F9D143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64C82-E885-4312-BDCF-0F5BA35CE100}"/>
              </a:ext>
            </a:extLst>
          </p:cNvPr>
          <p:cNvSpPr>
            <a:spLocks noGrp="1"/>
          </p:cNvSpPr>
          <p:nvPr>
            <p:ph type="sldNum" sz="quarter" idx="12"/>
          </p:nvPr>
        </p:nvSpPr>
        <p:spPr/>
        <p:txBody>
          <a:bodyPr/>
          <a:lstStyle/>
          <a:p>
            <a:fld id="{42A044AE-D487-4D48-938C-DFAC5B99B882}" type="slidenum">
              <a:rPr lang="en-US" smtClean="0"/>
              <a:t>‹#›</a:t>
            </a:fld>
            <a:endParaRPr lang="en-US"/>
          </a:p>
        </p:txBody>
      </p:sp>
    </p:spTree>
    <p:extLst>
      <p:ext uri="{BB962C8B-B14F-4D97-AF65-F5344CB8AC3E}">
        <p14:creationId xmlns:p14="http://schemas.microsoft.com/office/powerpoint/2010/main" val="3672756215"/>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4C4A-0103-4C4B-9B5D-3929A7BB56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E25136-A313-42A5-AC87-1CDD3EAFD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1B33AB-A188-4625-AD3C-E4CD47EF4F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9702C0-F585-407E-8BAD-263DC31B61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7B78DC-36BC-4D35-9458-B0F6ECA161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2F7BE7-3DC5-4128-AB9E-03F794B0BEA2}"/>
              </a:ext>
            </a:extLst>
          </p:cNvPr>
          <p:cNvSpPr>
            <a:spLocks noGrp="1"/>
          </p:cNvSpPr>
          <p:nvPr>
            <p:ph type="dt" sz="half" idx="10"/>
          </p:nvPr>
        </p:nvSpPr>
        <p:spPr/>
        <p:txBody>
          <a:bodyPr/>
          <a:lstStyle/>
          <a:p>
            <a:fld id="{C52DD6AB-A316-4410-8BA6-3FC7F7D863BE}" type="datetimeFigureOut">
              <a:rPr lang="en-US" smtClean="0"/>
              <a:t>5/20/2020</a:t>
            </a:fld>
            <a:endParaRPr lang="en-US"/>
          </a:p>
        </p:txBody>
      </p:sp>
      <p:sp>
        <p:nvSpPr>
          <p:cNvPr id="8" name="Footer Placeholder 7">
            <a:extLst>
              <a:ext uri="{FF2B5EF4-FFF2-40B4-BE49-F238E27FC236}">
                <a16:creationId xmlns:a16="http://schemas.microsoft.com/office/drawing/2014/main" id="{0D991E75-A30F-4275-A1A7-C71229A4D4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581310-FBCD-4748-BB18-244BBCAD69CE}"/>
              </a:ext>
            </a:extLst>
          </p:cNvPr>
          <p:cNvSpPr>
            <a:spLocks noGrp="1"/>
          </p:cNvSpPr>
          <p:nvPr>
            <p:ph type="sldNum" sz="quarter" idx="12"/>
          </p:nvPr>
        </p:nvSpPr>
        <p:spPr/>
        <p:txBody>
          <a:bodyPr/>
          <a:lstStyle/>
          <a:p>
            <a:fld id="{42A044AE-D487-4D48-938C-DFAC5B99B882}" type="slidenum">
              <a:rPr lang="en-US" smtClean="0"/>
              <a:t>‹#›</a:t>
            </a:fld>
            <a:endParaRPr lang="en-US"/>
          </a:p>
        </p:txBody>
      </p:sp>
    </p:spTree>
    <p:extLst>
      <p:ext uri="{BB962C8B-B14F-4D97-AF65-F5344CB8AC3E}">
        <p14:creationId xmlns:p14="http://schemas.microsoft.com/office/powerpoint/2010/main" val="1347658037"/>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F78F-F65F-4BC8-B6EA-0BE6B03832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76D543-717D-44F8-BC4E-BBE0578B9DF3}"/>
              </a:ext>
            </a:extLst>
          </p:cNvPr>
          <p:cNvSpPr>
            <a:spLocks noGrp="1"/>
          </p:cNvSpPr>
          <p:nvPr>
            <p:ph type="dt" sz="half" idx="10"/>
          </p:nvPr>
        </p:nvSpPr>
        <p:spPr/>
        <p:txBody>
          <a:bodyPr/>
          <a:lstStyle/>
          <a:p>
            <a:fld id="{C52DD6AB-A316-4410-8BA6-3FC7F7D863BE}" type="datetimeFigureOut">
              <a:rPr lang="en-US" smtClean="0"/>
              <a:t>5/20/2020</a:t>
            </a:fld>
            <a:endParaRPr lang="en-US"/>
          </a:p>
        </p:txBody>
      </p:sp>
      <p:sp>
        <p:nvSpPr>
          <p:cNvPr id="4" name="Footer Placeholder 3">
            <a:extLst>
              <a:ext uri="{FF2B5EF4-FFF2-40B4-BE49-F238E27FC236}">
                <a16:creationId xmlns:a16="http://schemas.microsoft.com/office/drawing/2014/main" id="{936BAD4C-1B1C-4486-9DF3-364E349672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048E9B-4B65-4A81-B7AD-706EA2E2D625}"/>
              </a:ext>
            </a:extLst>
          </p:cNvPr>
          <p:cNvSpPr>
            <a:spLocks noGrp="1"/>
          </p:cNvSpPr>
          <p:nvPr>
            <p:ph type="sldNum" sz="quarter" idx="12"/>
          </p:nvPr>
        </p:nvSpPr>
        <p:spPr/>
        <p:txBody>
          <a:bodyPr/>
          <a:lstStyle/>
          <a:p>
            <a:fld id="{42A044AE-D487-4D48-938C-DFAC5B99B882}" type="slidenum">
              <a:rPr lang="en-US" smtClean="0"/>
              <a:t>‹#›</a:t>
            </a:fld>
            <a:endParaRPr lang="en-US"/>
          </a:p>
        </p:txBody>
      </p:sp>
    </p:spTree>
    <p:extLst>
      <p:ext uri="{BB962C8B-B14F-4D97-AF65-F5344CB8AC3E}">
        <p14:creationId xmlns:p14="http://schemas.microsoft.com/office/powerpoint/2010/main" val="2670300795"/>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69F7C-6AF6-4429-8F52-F8D073A92DEB}"/>
              </a:ext>
            </a:extLst>
          </p:cNvPr>
          <p:cNvSpPr>
            <a:spLocks noGrp="1"/>
          </p:cNvSpPr>
          <p:nvPr>
            <p:ph type="dt" sz="half" idx="10"/>
          </p:nvPr>
        </p:nvSpPr>
        <p:spPr/>
        <p:txBody>
          <a:bodyPr/>
          <a:lstStyle/>
          <a:p>
            <a:fld id="{C52DD6AB-A316-4410-8BA6-3FC7F7D863BE}" type="datetimeFigureOut">
              <a:rPr lang="en-US" smtClean="0"/>
              <a:t>5/20/2020</a:t>
            </a:fld>
            <a:endParaRPr lang="en-US"/>
          </a:p>
        </p:txBody>
      </p:sp>
      <p:sp>
        <p:nvSpPr>
          <p:cNvPr id="3" name="Footer Placeholder 2">
            <a:extLst>
              <a:ext uri="{FF2B5EF4-FFF2-40B4-BE49-F238E27FC236}">
                <a16:creationId xmlns:a16="http://schemas.microsoft.com/office/drawing/2014/main" id="{CDB19355-5AD8-48BA-AAF9-3D2951DCA2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E702CC-7D77-47AA-B355-FE30188DF8F8}"/>
              </a:ext>
            </a:extLst>
          </p:cNvPr>
          <p:cNvSpPr>
            <a:spLocks noGrp="1"/>
          </p:cNvSpPr>
          <p:nvPr>
            <p:ph type="sldNum" sz="quarter" idx="12"/>
          </p:nvPr>
        </p:nvSpPr>
        <p:spPr/>
        <p:txBody>
          <a:bodyPr/>
          <a:lstStyle/>
          <a:p>
            <a:fld id="{42A044AE-D487-4D48-938C-DFAC5B99B882}" type="slidenum">
              <a:rPr lang="en-US" smtClean="0"/>
              <a:t>‹#›</a:t>
            </a:fld>
            <a:endParaRPr lang="en-US"/>
          </a:p>
        </p:txBody>
      </p:sp>
    </p:spTree>
    <p:extLst>
      <p:ext uri="{BB962C8B-B14F-4D97-AF65-F5344CB8AC3E}">
        <p14:creationId xmlns:p14="http://schemas.microsoft.com/office/powerpoint/2010/main" val="875752502"/>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8094-B416-4054-887F-6E055C7A74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89C44E-789D-40E8-843D-A0722F976B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178CF9-6AC3-41BD-94D4-AD32BAD4B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152B28-9B9F-4A9B-B482-6F4BEF68BB0C}"/>
              </a:ext>
            </a:extLst>
          </p:cNvPr>
          <p:cNvSpPr>
            <a:spLocks noGrp="1"/>
          </p:cNvSpPr>
          <p:nvPr>
            <p:ph type="dt" sz="half" idx="10"/>
          </p:nvPr>
        </p:nvSpPr>
        <p:spPr/>
        <p:txBody>
          <a:bodyPr/>
          <a:lstStyle/>
          <a:p>
            <a:fld id="{C52DD6AB-A316-4410-8BA6-3FC7F7D863BE}" type="datetimeFigureOut">
              <a:rPr lang="en-US" smtClean="0"/>
              <a:t>5/20/2020</a:t>
            </a:fld>
            <a:endParaRPr lang="en-US"/>
          </a:p>
        </p:txBody>
      </p:sp>
      <p:sp>
        <p:nvSpPr>
          <p:cNvPr id="6" name="Footer Placeholder 5">
            <a:extLst>
              <a:ext uri="{FF2B5EF4-FFF2-40B4-BE49-F238E27FC236}">
                <a16:creationId xmlns:a16="http://schemas.microsoft.com/office/drawing/2014/main" id="{05AE01F4-590C-406A-ABF9-0626B985A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CE5A89-DDAD-4B4A-BC56-9650C601AB09}"/>
              </a:ext>
            </a:extLst>
          </p:cNvPr>
          <p:cNvSpPr>
            <a:spLocks noGrp="1"/>
          </p:cNvSpPr>
          <p:nvPr>
            <p:ph type="sldNum" sz="quarter" idx="12"/>
          </p:nvPr>
        </p:nvSpPr>
        <p:spPr/>
        <p:txBody>
          <a:bodyPr/>
          <a:lstStyle/>
          <a:p>
            <a:fld id="{42A044AE-D487-4D48-938C-DFAC5B99B882}" type="slidenum">
              <a:rPr lang="en-US" smtClean="0"/>
              <a:t>‹#›</a:t>
            </a:fld>
            <a:endParaRPr lang="en-US"/>
          </a:p>
        </p:txBody>
      </p:sp>
    </p:spTree>
    <p:extLst>
      <p:ext uri="{BB962C8B-B14F-4D97-AF65-F5344CB8AC3E}">
        <p14:creationId xmlns:p14="http://schemas.microsoft.com/office/powerpoint/2010/main" val="388457708"/>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EC3DC-EFD6-4DB5-9D27-A0AB34998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430BA4-66BD-4AE1-B45E-3FB07AF52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303FDC-CD55-4C21-9BB9-DD7D24254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B61FD2-4F8E-4135-95A7-B9A180062E41}"/>
              </a:ext>
            </a:extLst>
          </p:cNvPr>
          <p:cNvSpPr>
            <a:spLocks noGrp="1"/>
          </p:cNvSpPr>
          <p:nvPr>
            <p:ph type="dt" sz="half" idx="10"/>
          </p:nvPr>
        </p:nvSpPr>
        <p:spPr/>
        <p:txBody>
          <a:bodyPr/>
          <a:lstStyle/>
          <a:p>
            <a:fld id="{C52DD6AB-A316-4410-8BA6-3FC7F7D863BE}" type="datetimeFigureOut">
              <a:rPr lang="en-US" smtClean="0"/>
              <a:t>5/20/2020</a:t>
            </a:fld>
            <a:endParaRPr lang="en-US"/>
          </a:p>
        </p:txBody>
      </p:sp>
      <p:sp>
        <p:nvSpPr>
          <p:cNvPr id="6" name="Footer Placeholder 5">
            <a:extLst>
              <a:ext uri="{FF2B5EF4-FFF2-40B4-BE49-F238E27FC236}">
                <a16:creationId xmlns:a16="http://schemas.microsoft.com/office/drawing/2014/main" id="{7209A76E-BD99-4D9C-AE68-F8662D66D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CEB71F-2C83-4D7D-B080-EA2B52F37AE5}"/>
              </a:ext>
            </a:extLst>
          </p:cNvPr>
          <p:cNvSpPr>
            <a:spLocks noGrp="1"/>
          </p:cNvSpPr>
          <p:nvPr>
            <p:ph type="sldNum" sz="quarter" idx="12"/>
          </p:nvPr>
        </p:nvSpPr>
        <p:spPr/>
        <p:txBody>
          <a:bodyPr/>
          <a:lstStyle/>
          <a:p>
            <a:fld id="{42A044AE-D487-4D48-938C-DFAC5B99B882}" type="slidenum">
              <a:rPr lang="en-US" smtClean="0"/>
              <a:t>‹#›</a:t>
            </a:fld>
            <a:endParaRPr lang="en-US"/>
          </a:p>
        </p:txBody>
      </p:sp>
    </p:spTree>
    <p:extLst>
      <p:ext uri="{BB962C8B-B14F-4D97-AF65-F5344CB8AC3E}">
        <p14:creationId xmlns:p14="http://schemas.microsoft.com/office/powerpoint/2010/main" val="3773957071"/>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6710B-B83E-4B8A-9A20-05DA2D4E1A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2CA7D1-18CE-4901-A98C-AB202E00E1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7D08A-B7D7-45B6-945F-3EF775FB45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DD6AB-A316-4410-8BA6-3FC7F7D863BE}" type="datetimeFigureOut">
              <a:rPr lang="en-US" smtClean="0"/>
              <a:t>5/20/2020</a:t>
            </a:fld>
            <a:endParaRPr lang="en-US"/>
          </a:p>
        </p:txBody>
      </p:sp>
      <p:sp>
        <p:nvSpPr>
          <p:cNvPr id="5" name="Footer Placeholder 4">
            <a:extLst>
              <a:ext uri="{FF2B5EF4-FFF2-40B4-BE49-F238E27FC236}">
                <a16:creationId xmlns:a16="http://schemas.microsoft.com/office/drawing/2014/main" id="{AC309EB9-C61A-4DD2-ABFC-8E319EF45B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19D6A0-679C-41B5-8BA6-0CCE725E6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044AE-D487-4D48-938C-DFAC5B99B882}" type="slidenum">
              <a:rPr lang="en-US" smtClean="0"/>
              <a:t>‹#›</a:t>
            </a:fld>
            <a:endParaRPr lang="en-US"/>
          </a:p>
        </p:txBody>
      </p:sp>
    </p:spTree>
    <p:extLst>
      <p:ext uri="{BB962C8B-B14F-4D97-AF65-F5344CB8AC3E}">
        <p14:creationId xmlns:p14="http://schemas.microsoft.com/office/powerpoint/2010/main" val="617789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epa.gov/ust/ust-performance-measur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7A249-71B5-479D-85D4-2C787BD7DCF1}"/>
              </a:ext>
            </a:extLst>
          </p:cNvPr>
          <p:cNvSpPr>
            <a:spLocks noGrp="1"/>
          </p:cNvSpPr>
          <p:nvPr>
            <p:ph type="ctrTitle"/>
          </p:nvPr>
        </p:nvSpPr>
        <p:spPr>
          <a:xfrm>
            <a:off x="1524000" y="741363"/>
            <a:ext cx="9144000" cy="2387600"/>
          </a:xfrm>
        </p:spPr>
        <p:txBody>
          <a:bodyPr/>
          <a:lstStyle/>
          <a:p>
            <a:r>
              <a:rPr lang="en-US" b="1" dirty="0"/>
              <a:t>20 Years Of Progress </a:t>
            </a:r>
            <a:br>
              <a:rPr lang="en-US" b="1" dirty="0"/>
            </a:br>
            <a:r>
              <a:rPr lang="en-US" b="1" dirty="0"/>
              <a:t>Closing LUST Sites</a:t>
            </a:r>
          </a:p>
        </p:txBody>
      </p:sp>
      <p:sp>
        <p:nvSpPr>
          <p:cNvPr id="3" name="Subtitle 2">
            <a:extLst>
              <a:ext uri="{FF2B5EF4-FFF2-40B4-BE49-F238E27FC236}">
                <a16:creationId xmlns:a16="http://schemas.microsoft.com/office/drawing/2014/main" id="{0BE1742D-61D5-450A-9D99-8EA255511520}"/>
              </a:ext>
            </a:extLst>
          </p:cNvPr>
          <p:cNvSpPr>
            <a:spLocks noGrp="1"/>
          </p:cNvSpPr>
          <p:nvPr>
            <p:ph type="subTitle" idx="1"/>
          </p:nvPr>
        </p:nvSpPr>
        <p:spPr>
          <a:xfrm>
            <a:off x="1524000" y="3429000"/>
            <a:ext cx="9144000" cy="752475"/>
          </a:xfrm>
        </p:spPr>
        <p:txBody>
          <a:bodyPr>
            <a:normAutofit/>
          </a:bodyPr>
          <a:lstStyle/>
          <a:p>
            <a:r>
              <a:rPr lang="en-US" sz="3200" dirty="0"/>
              <a:t>% Of LUST Sites Closed (Cumulative) By State</a:t>
            </a:r>
          </a:p>
          <a:p>
            <a:endParaRPr lang="en-US" dirty="0"/>
          </a:p>
          <a:p>
            <a:endParaRPr lang="en-US" dirty="0"/>
          </a:p>
        </p:txBody>
      </p:sp>
      <p:sp>
        <p:nvSpPr>
          <p:cNvPr id="4" name="TextBox 3">
            <a:extLst>
              <a:ext uri="{FF2B5EF4-FFF2-40B4-BE49-F238E27FC236}">
                <a16:creationId xmlns:a16="http://schemas.microsoft.com/office/drawing/2014/main" id="{CB343637-F636-4DDF-B241-55F8D2628872}"/>
              </a:ext>
            </a:extLst>
          </p:cNvPr>
          <p:cNvSpPr txBox="1"/>
          <p:nvPr/>
        </p:nvSpPr>
        <p:spPr>
          <a:xfrm>
            <a:off x="1523999" y="5038725"/>
            <a:ext cx="9001125" cy="923330"/>
          </a:xfrm>
          <a:prstGeom prst="rect">
            <a:avLst/>
          </a:prstGeom>
          <a:noFill/>
        </p:spPr>
        <p:txBody>
          <a:bodyPr wrap="square" rtlCol="0">
            <a:spAutoFit/>
          </a:bodyPr>
          <a:lstStyle/>
          <a:p>
            <a:r>
              <a:rPr lang="en-US" dirty="0"/>
              <a:t>U.S. Environmental Protection Agency					     </a:t>
            </a:r>
          </a:p>
          <a:p>
            <a:r>
              <a:rPr lang="en-US" dirty="0"/>
              <a:t>Office of Underground Storage Tanks</a:t>
            </a:r>
          </a:p>
          <a:p>
            <a:r>
              <a:rPr lang="en-US" dirty="0"/>
              <a:t>www.epa.gov/ust	                                                                                                                March 2020</a:t>
            </a:r>
          </a:p>
        </p:txBody>
      </p:sp>
    </p:spTree>
    <p:extLst>
      <p:ext uri="{BB962C8B-B14F-4D97-AF65-F5344CB8AC3E}">
        <p14:creationId xmlns:p14="http://schemas.microsoft.com/office/powerpoint/2010/main" val="3966858398"/>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1D4F07-4F5D-4710-866B-C36FA3003CBB}"/>
              </a:ext>
            </a:extLst>
          </p:cNvPr>
          <p:cNvSpPr/>
          <p:nvPr/>
        </p:nvSpPr>
        <p:spPr>
          <a:xfrm>
            <a:off x="1343024" y="781051"/>
            <a:ext cx="9286876" cy="4955203"/>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rPr>
              <a:t>The Problem</a:t>
            </a:r>
            <a:r>
              <a:rPr lang="en-US" sz="2400" dirty="0">
                <a:latin typeface="Calibri" panose="020F0502020204030204" pitchFamily="34" charset="0"/>
                <a:ea typeface="Calibri" panose="020F0502020204030204" pitchFamily="34" charset="0"/>
              </a:rPr>
              <a:t>  </a:t>
            </a:r>
          </a:p>
          <a:p>
            <a:pPr lvl="1"/>
            <a:r>
              <a:rPr lang="en-US" sz="2000" dirty="0">
                <a:latin typeface="Calibri" panose="020F0502020204030204" pitchFamily="34" charset="0"/>
                <a:ea typeface="Calibri" panose="020F0502020204030204" pitchFamily="34" charset="0"/>
              </a:rPr>
              <a:t>Contamination from leaking underground storage tank (UST) sites threatens groundwater, the source of drinking water for nearly half of all Americans.  Addressing the backlog of leaking UST sites remaining to be cleaned up continues to be a high priority for EPA and our state, territorial, and tribal partners.   </a:t>
            </a:r>
          </a:p>
          <a:p>
            <a:endParaRPr lang="en-US" sz="2400" dirty="0">
              <a:latin typeface="Calibri" panose="020F0502020204030204" pitchFamily="34" charset="0"/>
              <a:ea typeface="Calibri" panose="020F0502020204030204" pitchFamily="34" charset="0"/>
            </a:endParaRPr>
          </a:p>
          <a:p>
            <a:r>
              <a:rPr lang="en-US" sz="2400" b="1" dirty="0">
                <a:latin typeface="Calibri" panose="020F0502020204030204" pitchFamily="34" charset="0"/>
                <a:ea typeface="Calibri" panose="020F0502020204030204" pitchFamily="34" charset="0"/>
              </a:rPr>
              <a:t>Good News</a:t>
            </a:r>
            <a:r>
              <a:rPr lang="en-US" sz="2400" dirty="0">
                <a:latin typeface="Calibri" panose="020F0502020204030204" pitchFamily="34" charset="0"/>
                <a:ea typeface="Calibri" panose="020F0502020204030204" pitchFamily="34" charset="0"/>
              </a:rPr>
              <a:t>  </a:t>
            </a:r>
          </a:p>
          <a:p>
            <a:pPr lvl="1"/>
            <a:r>
              <a:rPr lang="en-US" sz="2000" dirty="0">
                <a:latin typeface="Calibri" panose="020F0502020204030204" pitchFamily="34" charset="0"/>
                <a:ea typeface="Calibri" panose="020F0502020204030204" pitchFamily="34" charset="0"/>
              </a:rPr>
              <a:t>EPA and our partners reduced the backlog of leaking UST sites from </a:t>
            </a:r>
            <a:r>
              <a:rPr lang="en-US" sz="2000">
                <a:latin typeface="Calibri" panose="020F0502020204030204" pitchFamily="34" charset="0"/>
                <a:ea typeface="Calibri" panose="020F0502020204030204" pitchFamily="34" charset="0"/>
              </a:rPr>
              <a:t>approximately 168,400 </a:t>
            </a:r>
            <a:r>
              <a:rPr lang="en-US" sz="2000" dirty="0">
                <a:latin typeface="Calibri" panose="020F0502020204030204" pitchFamily="34" charset="0"/>
                <a:ea typeface="Calibri" panose="020F0502020204030204" pitchFamily="34" charset="0"/>
              </a:rPr>
              <a:t>in 1999 to 64,800 in 2019*.  The maps on the following slides show progress each state and territory made closing leaking UST sites over the past 20 years.  The maps display the percentage of sites closed in 5-year intervals.  As of 2019, 34 states have closed over 90 percent of their leaking UST sites. </a:t>
            </a:r>
            <a:r>
              <a:rPr lang="en-US" sz="1600" dirty="0">
                <a:solidFill>
                  <a:srgbClr val="1F497D"/>
                </a:solidFill>
                <a:latin typeface="Calibri" panose="020F0502020204030204" pitchFamily="34" charset="0"/>
                <a:ea typeface="Calibri" panose="020F0502020204030204" pitchFamily="34" charset="0"/>
              </a:rPr>
              <a:t>  </a:t>
            </a:r>
          </a:p>
          <a:p>
            <a:pPr lvl="1"/>
            <a:endParaRPr lang="en-US" sz="1600" dirty="0">
              <a:solidFill>
                <a:srgbClr val="1F497D"/>
              </a:solidFill>
              <a:latin typeface="Calibri" panose="020F0502020204030204" pitchFamily="34" charset="0"/>
              <a:ea typeface="Calibri" panose="020F0502020204030204" pitchFamily="34" charset="0"/>
            </a:endParaRPr>
          </a:p>
          <a:p>
            <a:endParaRPr lang="en-US" sz="1600" dirty="0">
              <a:solidFill>
                <a:srgbClr val="1F497D"/>
              </a:solidFill>
              <a:latin typeface="Calibri" panose="020F0502020204030204" pitchFamily="34" charset="0"/>
              <a:ea typeface="Calibri" panose="020F0502020204030204" pitchFamily="34" charset="0"/>
            </a:endParaRPr>
          </a:p>
          <a:p>
            <a:endParaRPr lang="en-US" sz="1600" dirty="0">
              <a:solidFill>
                <a:srgbClr val="1F497D"/>
              </a:solidFill>
              <a:latin typeface="Calibri" panose="020F0502020204030204" pitchFamily="34" charset="0"/>
              <a:ea typeface="Calibri" panose="020F0502020204030204" pitchFamily="34" charset="0"/>
            </a:endParaRPr>
          </a:p>
          <a:p>
            <a:r>
              <a:rPr lang="en-US" sz="1600" dirty="0">
                <a:latin typeface="Calibri" panose="020F0502020204030204" pitchFamily="34" charset="0"/>
                <a:ea typeface="Calibri" panose="020F0502020204030204" pitchFamily="34" charset="0"/>
              </a:rPr>
              <a:t>*U.S. EPA’s UST Performance Measures Reports; </a:t>
            </a:r>
            <a:r>
              <a:rPr lang="en-US" sz="1600" dirty="0">
                <a:hlinkClick r:id="rId2"/>
              </a:rPr>
              <a:t>www.epa.gov/ust/ust-performance-measures</a:t>
            </a:r>
            <a:endParaRPr lang="en-US" sz="1600" dirty="0">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31F4833-FD4C-4286-A61A-A252B96D8587}"/>
              </a:ext>
            </a:extLst>
          </p:cNvPr>
          <p:cNvSpPr/>
          <p:nvPr/>
        </p:nvSpPr>
        <p:spPr>
          <a:xfrm>
            <a:off x="8976462" y="6493516"/>
            <a:ext cx="3183885" cy="253916"/>
          </a:xfrm>
          <a:prstGeom prst="rect">
            <a:avLst/>
          </a:prstGeom>
        </p:spPr>
        <p:txBody>
          <a:bodyPr wrap="none">
            <a:spAutoFit/>
          </a:bodyPr>
          <a:lstStyle/>
          <a:p>
            <a:r>
              <a:rPr lang="en-US" sz="1050" dirty="0">
                <a:solidFill>
                  <a:schemeClr val="bg1">
                    <a:lumMod val="50000"/>
                  </a:schemeClr>
                </a:solidFill>
                <a:latin typeface="Calibri" panose="020F0502020204030204" pitchFamily="34" charset="0"/>
                <a:ea typeface="Times New Roman" panose="02020603050405020304" pitchFamily="18" charset="0"/>
              </a:rPr>
              <a:t>EPA Office of Underground Storage Tanks, March 2020</a:t>
            </a:r>
            <a:endParaRPr lang="en-US" sz="1050" dirty="0">
              <a:solidFill>
                <a:schemeClr val="bg1">
                  <a:lumMod val="50000"/>
                </a:schemeClr>
              </a:solidFill>
            </a:endParaRPr>
          </a:p>
        </p:txBody>
      </p:sp>
    </p:spTree>
    <p:extLst>
      <p:ext uri="{BB962C8B-B14F-4D97-AF65-F5344CB8AC3E}">
        <p14:creationId xmlns:p14="http://schemas.microsoft.com/office/powerpoint/2010/main" val="3105923234"/>
      </p:ext>
    </p:extLst>
  </p:cSld>
  <p:clrMapOvr>
    <a:masterClrMapping/>
  </p:clrMapOvr>
  <mc:AlternateContent xmlns:mc="http://schemas.openxmlformats.org/markup-compatibility/2006" xmlns:p14="http://schemas.microsoft.com/office/powerpoint/2010/main">
    <mc:Choice Requires="p14">
      <p:transition spd="slow" p14:dur="1500" advClick="0" advTm="30000">
        <p:fade/>
      </p:transition>
    </mc:Choice>
    <mc:Fallback xmlns="">
      <p:transition spd="slow" advClick="0" advTm="3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6733AB-62D7-4BB3-A63D-9F09074B25D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54206" y="290561"/>
            <a:ext cx="8219326" cy="5266685"/>
          </a:xfrm>
          <a:prstGeom prst="rect">
            <a:avLst/>
          </a:prstGeom>
        </p:spPr>
      </p:pic>
      <p:grpSp>
        <p:nvGrpSpPr>
          <p:cNvPr id="17" name="Group 16">
            <a:extLst>
              <a:ext uri="{FF2B5EF4-FFF2-40B4-BE49-F238E27FC236}">
                <a16:creationId xmlns:a16="http://schemas.microsoft.com/office/drawing/2014/main" id="{5383916C-3663-433B-89C4-D9FD8D64181B}"/>
              </a:ext>
            </a:extLst>
          </p:cNvPr>
          <p:cNvGrpSpPr/>
          <p:nvPr/>
        </p:nvGrpSpPr>
        <p:grpSpPr>
          <a:xfrm>
            <a:off x="8626318" y="3725064"/>
            <a:ext cx="2186608" cy="1077218"/>
            <a:chOff x="9263270" y="3923846"/>
            <a:chExt cx="2186608" cy="1077218"/>
          </a:xfrm>
        </p:grpSpPr>
        <p:sp>
          <p:nvSpPr>
            <p:cNvPr id="13" name="TextBox 12">
              <a:extLst>
                <a:ext uri="{FF2B5EF4-FFF2-40B4-BE49-F238E27FC236}">
                  <a16:creationId xmlns:a16="http://schemas.microsoft.com/office/drawing/2014/main" id="{FDCD6D77-FB0C-4AE7-A74D-1D38779B3831}"/>
                </a:ext>
              </a:extLst>
            </p:cNvPr>
            <p:cNvSpPr txBox="1"/>
            <p:nvPr/>
          </p:nvSpPr>
          <p:spPr>
            <a:xfrm>
              <a:off x="9263270" y="3923846"/>
              <a:ext cx="2186608" cy="1077218"/>
            </a:xfrm>
            <a:prstGeom prst="rect">
              <a:avLst/>
            </a:prstGeom>
            <a:noFill/>
          </p:spPr>
          <p:txBody>
            <a:bodyPr wrap="square" rtlCol="0">
              <a:spAutoFit/>
            </a:bodyPr>
            <a:lstStyle/>
            <a:p>
              <a:r>
                <a:rPr lang="en-US" sz="1600" dirty="0"/>
                <a:t>     % Backlog Reduction</a:t>
              </a:r>
            </a:p>
            <a:p>
              <a:r>
                <a:rPr lang="en-US" sz="1600" dirty="0"/>
                <a:t>	≤79%</a:t>
              </a:r>
            </a:p>
            <a:p>
              <a:r>
                <a:rPr lang="en-US" sz="1600" dirty="0"/>
                <a:t>	80-89%</a:t>
              </a:r>
            </a:p>
            <a:p>
              <a:r>
                <a:rPr lang="en-US" sz="1600" dirty="0"/>
                <a:t>	90-100%</a:t>
              </a:r>
            </a:p>
          </p:txBody>
        </p:sp>
        <p:sp>
          <p:nvSpPr>
            <p:cNvPr id="14" name="Rectangle 13">
              <a:extLst>
                <a:ext uri="{FF2B5EF4-FFF2-40B4-BE49-F238E27FC236}">
                  <a16:creationId xmlns:a16="http://schemas.microsoft.com/office/drawing/2014/main" id="{8C8EFA23-4490-4AEC-8BFC-B25903C5079C}"/>
                </a:ext>
              </a:extLst>
            </p:cNvPr>
            <p:cNvSpPr/>
            <p:nvPr/>
          </p:nvSpPr>
          <p:spPr>
            <a:xfrm>
              <a:off x="10005391" y="4290177"/>
              <a:ext cx="198783" cy="1722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Rectangle 14">
              <a:extLst>
                <a:ext uri="{FF2B5EF4-FFF2-40B4-BE49-F238E27FC236}">
                  <a16:creationId xmlns:a16="http://schemas.microsoft.com/office/drawing/2014/main" id="{DD6CC671-165D-4736-A625-81781C5E655B}"/>
                </a:ext>
              </a:extLst>
            </p:cNvPr>
            <p:cNvSpPr/>
            <p:nvPr/>
          </p:nvSpPr>
          <p:spPr>
            <a:xfrm>
              <a:off x="10005391" y="4537221"/>
              <a:ext cx="198783" cy="1722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80F88A1-2D70-4287-987E-30E0D0E2A006}"/>
                </a:ext>
              </a:extLst>
            </p:cNvPr>
            <p:cNvSpPr/>
            <p:nvPr/>
          </p:nvSpPr>
          <p:spPr>
            <a:xfrm>
              <a:off x="10005391" y="4781217"/>
              <a:ext cx="198783" cy="1722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17">
            <a:extLst>
              <a:ext uri="{FF2B5EF4-FFF2-40B4-BE49-F238E27FC236}">
                <a16:creationId xmlns:a16="http://schemas.microsoft.com/office/drawing/2014/main" id="{71EC0461-4414-4202-8B68-55FB603CE956}"/>
              </a:ext>
            </a:extLst>
          </p:cNvPr>
          <p:cNvSpPr txBox="1">
            <a:spLocks/>
          </p:cNvSpPr>
          <p:nvPr/>
        </p:nvSpPr>
        <p:spPr>
          <a:xfrm>
            <a:off x="427383" y="45789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1999</a:t>
            </a:r>
          </a:p>
        </p:txBody>
      </p:sp>
      <p:sp>
        <p:nvSpPr>
          <p:cNvPr id="9" name="Rectangle 8">
            <a:extLst>
              <a:ext uri="{FF2B5EF4-FFF2-40B4-BE49-F238E27FC236}">
                <a16:creationId xmlns:a16="http://schemas.microsoft.com/office/drawing/2014/main" id="{170EBA82-979F-4CDF-8832-D485A23F5A08}"/>
              </a:ext>
            </a:extLst>
          </p:cNvPr>
          <p:cNvSpPr/>
          <p:nvPr/>
        </p:nvSpPr>
        <p:spPr>
          <a:xfrm>
            <a:off x="8976462" y="6493516"/>
            <a:ext cx="3183885" cy="253916"/>
          </a:xfrm>
          <a:prstGeom prst="rect">
            <a:avLst/>
          </a:prstGeom>
        </p:spPr>
        <p:txBody>
          <a:bodyPr wrap="none">
            <a:spAutoFit/>
          </a:bodyPr>
          <a:lstStyle/>
          <a:p>
            <a:r>
              <a:rPr lang="en-US" sz="1050" dirty="0">
                <a:solidFill>
                  <a:schemeClr val="bg1">
                    <a:lumMod val="50000"/>
                  </a:schemeClr>
                </a:solidFill>
                <a:latin typeface="Calibri" panose="020F0502020204030204" pitchFamily="34" charset="0"/>
                <a:ea typeface="Times New Roman" panose="02020603050405020304" pitchFamily="18" charset="0"/>
              </a:rPr>
              <a:t>EPA Office of Underground Storage Tanks, March 2020</a:t>
            </a:r>
            <a:endParaRPr lang="en-US" sz="1050" dirty="0">
              <a:solidFill>
                <a:schemeClr val="bg1">
                  <a:lumMod val="50000"/>
                </a:schemeClr>
              </a:solidFill>
            </a:endParaRPr>
          </a:p>
        </p:txBody>
      </p:sp>
      <p:pic>
        <p:nvPicPr>
          <p:cNvPr id="6" name="Picture 5">
            <a:extLst>
              <a:ext uri="{FF2B5EF4-FFF2-40B4-BE49-F238E27FC236}">
                <a16:creationId xmlns:a16="http://schemas.microsoft.com/office/drawing/2014/main" id="{53C6CF55-D84D-4A7B-B7FB-C88F9C8F53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808" y="5101332"/>
            <a:ext cx="2059004" cy="1254402"/>
          </a:xfrm>
          <a:prstGeom prst="rect">
            <a:avLst/>
          </a:prstGeom>
          <a:ln>
            <a:solidFill>
              <a:schemeClr val="tx1"/>
            </a:solidFill>
          </a:ln>
        </p:spPr>
      </p:pic>
    </p:spTree>
    <p:extLst>
      <p:ext uri="{BB962C8B-B14F-4D97-AF65-F5344CB8AC3E}">
        <p14:creationId xmlns:p14="http://schemas.microsoft.com/office/powerpoint/2010/main" val="2961584073"/>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2656E09-A8F6-45B9-A10A-89AC523A6F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54206" y="290561"/>
            <a:ext cx="8219325" cy="5266685"/>
          </a:xfrm>
          <a:prstGeom prst="rect">
            <a:avLst/>
          </a:prstGeom>
        </p:spPr>
      </p:pic>
      <p:pic>
        <p:nvPicPr>
          <p:cNvPr id="14" name="Picture 13">
            <a:extLst>
              <a:ext uri="{FF2B5EF4-FFF2-40B4-BE49-F238E27FC236}">
                <a16:creationId xmlns:a16="http://schemas.microsoft.com/office/drawing/2014/main" id="{71E9902F-92EF-42A0-9FD6-0F234F95C7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808" y="5101332"/>
            <a:ext cx="2059004" cy="1254401"/>
          </a:xfrm>
          <a:prstGeom prst="rect">
            <a:avLst/>
          </a:prstGeom>
          <a:ln>
            <a:solidFill>
              <a:schemeClr val="tx1"/>
            </a:solidFill>
          </a:ln>
        </p:spPr>
      </p:pic>
      <p:grpSp>
        <p:nvGrpSpPr>
          <p:cNvPr id="4" name="Group 3">
            <a:extLst>
              <a:ext uri="{FF2B5EF4-FFF2-40B4-BE49-F238E27FC236}">
                <a16:creationId xmlns:a16="http://schemas.microsoft.com/office/drawing/2014/main" id="{CB540384-7058-4282-A6C6-B70849AE8F2E}"/>
              </a:ext>
            </a:extLst>
          </p:cNvPr>
          <p:cNvGrpSpPr/>
          <p:nvPr/>
        </p:nvGrpSpPr>
        <p:grpSpPr>
          <a:xfrm>
            <a:off x="8626318" y="3725064"/>
            <a:ext cx="2186608" cy="1077218"/>
            <a:chOff x="9263270" y="3923846"/>
            <a:chExt cx="2186608" cy="1077218"/>
          </a:xfrm>
        </p:grpSpPr>
        <p:sp>
          <p:nvSpPr>
            <p:cNvPr id="5" name="TextBox 4">
              <a:extLst>
                <a:ext uri="{FF2B5EF4-FFF2-40B4-BE49-F238E27FC236}">
                  <a16:creationId xmlns:a16="http://schemas.microsoft.com/office/drawing/2014/main" id="{E1C29D76-A518-434E-BCD0-A5A34B3703E7}"/>
                </a:ext>
              </a:extLst>
            </p:cNvPr>
            <p:cNvSpPr txBox="1"/>
            <p:nvPr/>
          </p:nvSpPr>
          <p:spPr>
            <a:xfrm>
              <a:off x="9263270" y="3923846"/>
              <a:ext cx="2186608" cy="1077218"/>
            </a:xfrm>
            <a:prstGeom prst="rect">
              <a:avLst/>
            </a:prstGeom>
            <a:noFill/>
          </p:spPr>
          <p:txBody>
            <a:bodyPr wrap="square" rtlCol="0">
              <a:spAutoFit/>
            </a:bodyPr>
            <a:lstStyle/>
            <a:p>
              <a:r>
                <a:rPr lang="en-US" sz="1600" dirty="0"/>
                <a:t>     % Backlog Reduction</a:t>
              </a:r>
            </a:p>
            <a:p>
              <a:r>
                <a:rPr lang="en-US" sz="1600" dirty="0"/>
                <a:t>	≤79%</a:t>
              </a:r>
            </a:p>
            <a:p>
              <a:r>
                <a:rPr lang="en-US" sz="1600" dirty="0"/>
                <a:t>	80-89%</a:t>
              </a:r>
            </a:p>
            <a:p>
              <a:r>
                <a:rPr lang="en-US" sz="1600" dirty="0"/>
                <a:t>	90-100%</a:t>
              </a:r>
            </a:p>
          </p:txBody>
        </p:sp>
        <p:sp>
          <p:nvSpPr>
            <p:cNvPr id="6" name="Rectangle 5">
              <a:extLst>
                <a:ext uri="{FF2B5EF4-FFF2-40B4-BE49-F238E27FC236}">
                  <a16:creationId xmlns:a16="http://schemas.microsoft.com/office/drawing/2014/main" id="{4CBFA770-36DF-46E8-8BC7-62400BC25614}"/>
                </a:ext>
              </a:extLst>
            </p:cNvPr>
            <p:cNvSpPr/>
            <p:nvPr/>
          </p:nvSpPr>
          <p:spPr>
            <a:xfrm>
              <a:off x="10005391" y="4290177"/>
              <a:ext cx="198783" cy="1722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a:extLst>
                <a:ext uri="{FF2B5EF4-FFF2-40B4-BE49-F238E27FC236}">
                  <a16:creationId xmlns:a16="http://schemas.microsoft.com/office/drawing/2014/main" id="{42A4AB67-B097-485F-A827-18B85F415924}"/>
                </a:ext>
              </a:extLst>
            </p:cNvPr>
            <p:cNvSpPr/>
            <p:nvPr/>
          </p:nvSpPr>
          <p:spPr>
            <a:xfrm>
              <a:off x="10005391" y="4537221"/>
              <a:ext cx="198783" cy="1722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5D1769A-8C33-4F79-AC84-6A3ED237BA18}"/>
                </a:ext>
              </a:extLst>
            </p:cNvPr>
            <p:cNvSpPr/>
            <p:nvPr/>
          </p:nvSpPr>
          <p:spPr>
            <a:xfrm>
              <a:off x="10005391" y="4781217"/>
              <a:ext cx="198783" cy="1722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a:extLst>
              <a:ext uri="{FF2B5EF4-FFF2-40B4-BE49-F238E27FC236}">
                <a16:creationId xmlns:a16="http://schemas.microsoft.com/office/drawing/2014/main" id="{80D6AE00-DF0A-41C8-9ED5-AA85A27F1003}"/>
              </a:ext>
            </a:extLst>
          </p:cNvPr>
          <p:cNvSpPr txBox="1">
            <a:spLocks/>
          </p:cNvSpPr>
          <p:nvPr/>
        </p:nvSpPr>
        <p:spPr>
          <a:xfrm>
            <a:off x="427383" y="119975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2004</a:t>
            </a:r>
          </a:p>
        </p:txBody>
      </p:sp>
      <p:sp>
        <p:nvSpPr>
          <p:cNvPr id="9" name="Rectangle 8">
            <a:extLst>
              <a:ext uri="{FF2B5EF4-FFF2-40B4-BE49-F238E27FC236}">
                <a16:creationId xmlns:a16="http://schemas.microsoft.com/office/drawing/2014/main" id="{631E0747-8722-4E63-8053-9FB5053185D2}"/>
              </a:ext>
            </a:extLst>
          </p:cNvPr>
          <p:cNvSpPr/>
          <p:nvPr/>
        </p:nvSpPr>
        <p:spPr>
          <a:xfrm>
            <a:off x="8976462" y="6493516"/>
            <a:ext cx="3183885" cy="253916"/>
          </a:xfrm>
          <a:prstGeom prst="rect">
            <a:avLst/>
          </a:prstGeom>
        </p:spPr>
        <p:txBody>
          <a:bodyPr wrap="none">
            <a:spAutoFit/>
          </a:bodyPr>
          <a:lstStyle/>
          <a:p>
            <a:r>
              <a:rPr lang="en-US" sz="1050" dirty="0">
                <a:solidFill>
                  <a:schemeClr val="bg1">
                    <a:lumMod val="50000"/>
                  </a:schemeClr>
                </a:solidFill>
                <a:latin typeface="Calibri" panose="020F0502020204030204" pitchFamily="34" charset="0"/>
                <a:ea typeface="Times New Roman" panose="02020603050405020304" pitchFamily="18" charset="0"/>
              </a:rPr>
              <a:t>EPA Office of Underground Storage Tanks, March 2020</a:t>
            </a:r>
            <a:endParaRPr lang="en-US" sz="1050" dirty="0">
              <a:solidFill>
                <a:schemeClr val="bg1">
                  <a:lumMod val="50000"/>
                </a:schemeClr>
              </a:solidFill>
            </a:endParaRPr>
          </a:p>
        </p:txBody>
      </p:sp>
    </p:spTree>
    <p:extLst>
      <p:ext uri="{BB962C8B-B14F-4D97-AF65-F5344CB8AC3E}">
        <p14:creationId xmlns:p14="http://schemas.microsoft.com/office/powerpoint/2010/main" val="2575937117"/>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72225B7-FB05-4EFC-ACCC-4465DC2245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54206" y="290561"/>
            <a:ext cx="8219325" cy="5266685"/>
          </a:xfrm>
          <a:prstGeom prst="rect">
            <a:avLst/>
          </a:prstGeom>
        </p:spPr>
      </p:pic>
      <p:pic>
        <p:nvPicPr>
          <p:cNvPr id="14" name="Picture 13">
            <a:extLst>
              <a:ext uri="{FF2B5EF4-FFF2-40B4-BE49-F238E27FC236}">
                <a16:creationId xmlns:a16="http://schemas.microsoft.com/office/drawing/2014/main" id="{4AC83B74-DF48-4FC0-9CBC-DE97582661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808" y="5101332"/>
            <a:ext cx="2059004" cy="1254401"/>
          </a:xfrm>
          <a:prstGeom prst="rect">
            <a:avLst/>
          </a:prstGeom>
          <a:ln>
            <a:solidFill>
              <a:schemeClr val="tx1"/>
            </a:solidFill>
          </a:ln>
        </p:spPr>
      </p:pic>
      <p:grpSp>
        <p:nvGrpSpPr>
          <p:cNvPr id="4" name="Group 3">
            <a:extLst>
              <a:ext uri="{FF2B5EF4-FFF2-40B4-BE49-F238E27FC236}">
                <a16:creationId xmlns:a16="http://schemas.microsoft.com/office/drawing/2014/main" id="{51FC2086-EEE2-4DAC-B57F-55A6D7C31659}"/>
              </a:ext>
            </a:extLst>
          </p:cNvPr>
          <p:cNvGrpSpPr/>
          <p:nvPr/>
        </p:nvGrpSpPr>
        <p:grpSpPr>
          <a:xfrm>
            <a:off x="8626318" y="3725064"/>
            <a:ext cx="2186608" cy="1077218"/>
            <a:chOff x="9263270" y="3923846"/>
            <a:chExt cx="2186608" cy="1077218"/>
          </a:xfrm>
        </p:grpSpPr>
        <p:sp>
          <p:nvSpPr>
            <p:cNvPr id="5" name="TextBox 4">
              <a:extLst>
                <a:ext uri="{FF2B5EF4-FFF2-40B4-BE49-F238E27FC236}">
                  <a16:creationId xmlns:a16="http://schemas.microsoft.com/office/drawing/2014/main" id="{6AEF84E1-9A58-47E5-889C-EC5AF5E2578B}"/>
                </a:ext>
              </a:extLst>
            </p:cNvPr>
            <p:cNvSpPr txBox="1"/>
            <p:nvPr/>
          </p:nvSpPr>
          <p:spPr>
            <a:xfrm>
              <a:off x="9263270" y="3923846"/>
              <a:ext cx="2186608" cy="1077218"/>
            </a:xfrm>
            <a:prstGeom prst="rect">
              <a:avLst/>
            </a:prstGeom>
            <a:noFill/>
          </p:spPr>
          <p:txBody>
            <a:bodyPr wrap="square" rtlCol="0">
              <a:spAutoFit/>
            </a:bodyPr>
            <a:lstStyle/>
            <a:p>
              <a:r>
                <a:rPr lang="en-US" sz="1600" dirty="0"/>
                <a:t>     % Backlog Reduction</a:t>
              </a:r>
            </a:p>
            <a:p>
              <a:r>
                <a:rPr lang="en-US" sz="1600" dirty="0"/>
                <a:t>	≤79%</a:t>
              </a:r>
            </a:p>
            <a:p>
              <a:r>
                <a:rPr lang="en-US" sz="1600" dirty="0"/>
                <a:t>	80-89%</a:t>
              </a:r>
            </a:p>
            <a:p>
              <a:r>
                <a:rPr lang="en-US" sz="1600" dirty="0"/>
                <a:t>	90-100%</a:t>
              </a:r>
            </a:p>
          </p:txBody>
        </p:sp>
        <p:sp>
          <p:nvSpPr>
            <p:cNvPr id="6" name="Rectangle 5">
              <a:extLst>
                <a:ext uri="{FF2B5EF4-FFF2-40B4-BE49-F238E27FC236}">
                  <a16:creationId xmlns:a16="http://schemas.microsoft.com/office/drawing/2014/main" id="{10C0C040-B71E-46CB-86DC-B6F326D8F13B}"/>
                </a:ext>
              </a:extLst>
            </p:cNvPr>
            <p:cNvSpPr/>
            <p:nvPr/>
          </p:nvSpPr>
          <p:spPr>
            <a:xfrm>
              <a:off x="10005391" y="4290177"/>
              <a:ext cx="198783" cy="1722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a:extLst>
                <a:ext uri="{FF2B5EF4-FFF2-40B4-BE49-F238E27FC236}">
                  <a16:creationId xmlns:a16="http://schemas.microsoft.com/office/drawing/2014/main" id="{7F54D9CB-BDBA-4267-8C1F-028F35DA3CBA}"/>
                </a:ext>
              </a:extLst>
            </p:cNvPr>
            <p:cNvSpPr/>
            <p:nvPr/>
          </p:nvSpPr>
          <p:spPr>
            <a:xfrm>
              <a:off x="10005391" y="4537221"/>
              <a:ext cx="198783" cy="1722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557EDD6-B2BC-472D-9994-3E0F8C98E9CF}"/>
                </a:ext>
              </a:extLst>
            </p:cNvPr>
            <p:cNvSpPr/>
            <p:nvPr/>
          </p:nvSpPr>
          <p:spPr>
            <a:xfrm>
              <a:off x="10005391" y="4781217"/>
              <a:ext cx="198783" cy="1722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id="{6E5620DF-86F9-435C-9ABB-40ADE2A8635F}"/>
              </a:ext>
            </a:extLst>
          </p:cNvPr>
          <p:cNvSpPr txBox="1">
            <a:spLocks/>
          </p:cNvSpPr>
          <p:nvPr/>
        </p:nvSpPr>
        <p:spPr>
          <a:xfrm>
            <a:off x="447822" y="194161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2009</a:t>
            </a:r>
          </a:p>
        </p:txBody>
      </p:sp>
      <p:sp>
        <p:nvSpPr>
          <p:cNvPr id="9" name="Rectangle 8">
            <a:extLst>
              <a:ext uri="{FF2B5EF4-FFF2-40B4-BE49-F238E27FC236}">
                <a16:creationId xmlns:a16="http://schemas.microsoft.com/office/drawing/2014/main" id="{F7963F87-044E-4CD8-ACB1-EE34E6691DE0}"/>
              </a:ext>
            </a:extLst>
          </p:cNvPr>
          <p:cNvSpPr/>
          <p:nvPr/>
        </p:nvSpPr>
        <p:spPr>
          <a:xfrm>
            <a:off x="8976462" y="6493516"/>
            <a:ext cx="3183885" cy="253916"/>
          </a:xfrm>
          <a:prstGeom prst="rect">
            <a:avLst/>
          </a:prstGeom>
        </p:spPr>
        <p:txBody>
          <a:bodyPr wrap="none">
            <a:spAutoFit/>
          </a:bodyPr>
          <a:lstStyle/>
          <a:p>
            <a:r>
              <a:rPr lang="en-US" sz="1050" dirty="0">
                <a:solidFill>
                  <a:schemeClr val="bg1">
                    <a:lumMod val="50000"/>
                  </a:schemeClr>
                </a:solidFill>
                <a:latin typeface="Calibri" panose="020F0502020204030204" pitchFamily="34" charset="0"/>
                <a:ea typeface="Times New Roman" panose="02020603050405020304" pitchFamily="18" charset="0"/>
              </a:rPr>
              <a:t>EPA Office of Underground Storage Tanks, March 2020</a:t>
            </a:r>
            <a:endParaRPr lang="en-US" sz="1050" dirty="0">
              <a:solidFill>
                <a:schemeClr val="bg1">
                  <a:lumMod val="50000"/>
                </a:schemeClr>
              </a:solidFill>
            </a:endParaRPr>
          </a:p>
        </p:txBody>
      </p:sp>
    </p:spTree>
    <p:extLst>
      <p:ext uri="{BB962C8B-B14F-4D97-AF65-F5344CB8AC3E}">
        <p14:creationId xmlns:p14="http://schemas.microsoft.com/office/powerpoint/2010/main" val="1312638548"/>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E80CA59-5C7B-4EBE-9FA0-48B907DDDF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54206" y="290561"/>
            <a:ext cx="8219325" cy="5266685"/>
          </a:xfrm>
          <a:prstGeom prst="rect">
            <a:avLst/>
          </a:prstGeom>
        </p:spPr>
      </p:pic>
      <p:pic>
        <p:nvPicPr>
          <p:cNvPr id="13" name="Picture 12">
            <a:extLst>
              <a:ext uri="{FF2B5EF4-FFF2-40B4-BE49-F238E27FC236}">
                <a16:creationId xmlns:a16="http://schemas.microsoft.com/office/drawing/2014/main" id="{14F57F45-B860-42FF-9926-D952E6674E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808" y="5101332"/>
            <a:ext cx="2059004" cy="1254401"/>
          </a:xfrm>
          <a:prstGeom prst="rect">
            <a:avLst/>
          </a:prstGeom>
          <a:ln>
            <a:solidFill>
              <a:schemeClr val="tx1"/>
            </a:solidFill>
          </a:ln>
        </p:spPr>
      </p:pic>
      <p:grpSp>
        <p:nvGrpSpPr>
          <p:cNvPr id="3" name="Group 2">
            <a:extLst>
              <a:ext uri="{FF2B5EF4-FFF2-40B4-BE49-F238E27FC236}">
                <a16:creationId xmlns:a16="http://schemas.microsoft.com/office/drawing/2014/main" id="{88C549F5-555B-4E2E-8B11-0481729A8C97}"/>
              </a:ext>
            </a:extLst>
          </p:cNvPr>
          <p:cNvGrpSpPr/>
          <p:nvPr/>
        </p:nvGrpSpPr>
        <p:grpSpPr>
          <a:xfrm>
            <a:off x="8626318" y="3725064"/>
            <a:ext cx="2186608" cy="1077218"/>
            <a:chOff x="9263270" y="3923846"/>
            <a:chExt cx="2186608" cy="1077218"/>
          </a:xfrm>
        </p:grpSpPr>
        <p:sp>
          <p:nvSpPr>
            <p:cNvPr id="4" name="TextBox 3">
              <a:extLst>
                <a:ext uri="{FF2B5EF4-FFF2-40B4-BE49-F238E27FC236}">
                  <a16:creationId xmlns:a16="http://schemas.microsoft.com/office/drawing/2014/main" id="{9DA22B1C-D427-44D9-A49D-B54825298F86}"/>
                </a:ext>
              </a:extLst>
            </p:cNvPr>
            <p:cNvSpPr txBox="1"/>
            <p:nvPr/>
          </p:nvSpPr>
          <p:spPr>
            <a:xfrm>
              <a:off x="9263270" y="3923846"/>
              <a:ext cx="2186608" cy="1077218"/>
            </a:xfrm>
            <a:prstGeom prst="rect">
              <a:avLst/>
            </a:prstGeom>
            <a:noFill/>
          </p:spPr>
          <p:txBody>
            <a:bodyPr wrap="square" rtlCol="0">
              <a:spAutoFit/>
            </a:bodyPr>
            <a:lstStyle/>
            <a:p>
              <a:r>
                <a:rPr lang="en-US" sz="1600" dirty="0"/>
                <a:t>     % Backlog Reduction</a:t>
              </a:r>
            </a:p>
            <a:p>
              <a:r>
                <a:rPr lang="en-US" sz="1600" dirty="0"/>
                <a:t>	≤79%</a:t>
              </a:r>
            </a:p>
            <a:p>
              <a:r>
                <a:rPr lang="en-US" sz="1600" dirty="0"/>
                <a:t>	80-89%</a:t>
              </a:r>
            </a:p>
            <a:p>
              <a:r>
                <a:rPr lang="en-US" sz="1600" dirty="0"/>
                <a:t>	90-100%</a:t>
              </a:r>
            </a:p>
          </p:txBody>
        </p:sp>
        <p:sp>
          <p:nvSpPr>
            <p:cNvPr id="5" name="Rectangle 4">
              <a:extLst>
                <a:ext uri="{FF2B5EF4-FFF2-40B4-BE49-F238E27FC236}">
                  <a16:creationId xmlns:a16="http://schemas.microsoft.com/office/drawing/2014/main" id="{DA5E840C-5DB1-4571-9150-335E192EBCEB}"/>
                </a:ext>
              </a:extLst>
            </p:cNvPr>
            <p:cNvSpPr/>
            <p:nvPr/>
          </p:nvSpPr>
          <p:spPr>
            <a:xfrm>
              <a:off x="10005391" y="4290177"/>
              <a:ext cx="198783" cy="1722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Rectangle 5">
              <a:extLst>
                <a:ext uri="{FF2B5EF4-FFF2-40B4-BE49-F238E27FC236}">
                  <a16:creationId xmlns:a16="http://schemas.microsoft.com/office/drawing/2014/main" id="{9E90513B-9986-4D60-9962-1E7547049D60}"/>
                </a:ext>
              </a:extLst>
            </p:cNvPr>
            <p:cNvSpPr/>
            <p:nvPr/>
          </p:nvSpPr>
          <p:spPr>
            <a:xfrm>
              <a:off x="10005391" y="4537221"/>
              <a:ext cx="198783" cy="1722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D5C6BB-50C3-4D85-8058-C82BC13A64BC}"/>
                </a:ext>
              </a:extLst>
            </p:cNvPr>
            <p:cNvSpPr/>
            <p:nvPr/>
          </p:nvSpPr>
          <p:spPr>
            <a:xfrm>
              <a:off x="10005391" y="4781217"/>
              <a:ext cx="198783" cy="1722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54F838D8-5013-499F-ABE2-5D47DB3F58E7}"/>
              </a:ext>
            </a:extLst>
          </p:cNvPr>
          <p:cNvSpPr txBox="1">
            <a:spLocks/>
          </p:cNvSpPr>
          <p:nvPr/>
        </p:nvSpPr>
        <p:spPr>
          <a:xfrm>
            <a:off x="441009" y="268280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2014</a:t>
            </a:r>
          </a:p>
        </p:txBody>
      </p:sp>
      <p:sp>
        <p:nvSpPr>
          <p:cNvPr id="9" name="Rectangle 8">
            <a:extLst>
              <a:ext uri="{FF2B5EF4-FFF2-40B4-BE49-F238E27FC236}">
                <a16:creationId xmlns:a16="http://schemas.microsoft.com/office/drawing/2014/main" id="{317D87EE-36BE-43C7-AE6F-BAF492DC59BF}"/>
              </a:ext>
            </a:extLst>
          </p:cNvPr>
          <p:cNvSpPr/>
          <p:nvPr/>
        </p:nvSpPr>
        <p:spPr>
          <a:xfrm>
            <a:off x="8976462" y="6493516"/>
            <a:ext cx="3183885" cy="253916"/>
          </a:xfrm>
          <a:prstGeom prst="rect">
            <a:avLst/>
          </a:prstGeom>
        </p:spPr>
        <p:txBody>
          <a:bodyPr wrap="none">
            <a:spAutoFit/>
          </a:bodyPr>
          <a:lstStyle/>
          <a:p>
            <a:r>
              <a:rPr lang="en-US" sz="1050" dirty="0">
                <a:solidFill>
                  <a:schemeClr val="bg1">
                    <a:lumMod val="50000"/>
                  </a:schemeClr>
                </a:solidFill>
                <a:latin typeface="Calibri" panose="020F0502020204030204" pitchFamily="34" charset="0"/>
                <a:ea typeface="Times New Roman" panose="02020603050405020304" pitchFamily="18" charset="0"/>
              </a:rPr>
              <a:t>EPA Office of Underground Storage Tanks, March 2020</a:t>
            </a:r>
            <a:endParaRPr lang="en-US" sz="1050" dirty="0">
              <a:solidFill>
                <a:schemeClr val="bg1">
                  <a:lumMod val="50000"/>
                </a:schemeClr>
              </a:solidFill>
            </a:endParaRPr>
          </a:p>
        </p:txBody>
      </p:sp>
    </p:spTree>
    <p:extLst>
      <p:ext uri="{BB962C8B-B14F-4D97-AF65-F5344CB8AC3E}">
        <p14:creationId xmlns:p14="http://schemas.microsoft.com/office/powerpoint/2010/main" val="4155782669"/>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D05C6B-B7B5-4376-A0C1-C59F511C83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54206" y="290561"/>
            <a:ext cx="8219325" cy="5266685"/>
          </a:xfrm>
          <a:prstGeom prst="rect">
            <a:avLst/>
          </a:prstGeom>
        </p:spPr>
      </p:pic>
      <p:pic>
        <p:nvPicPr>
          <p:cNvPr id="14" name="Picture 13">
            <a:extLst>
              <a:ext uri="{FF2B5EF4-FFF2-40B4-BE49-F238E27FC236}">
                <a16:creationId xmlns:a16="http://schemas.microsoft.com/office/drawing/2014/main" id="{03E0B13F-FAE9-4BDB-AD66-76CB8FE3DB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808" y="5101332"/>
            <a:ext cx="2059004" cy="1254401"/>
          </a:xfrm>
          <a:prstGeom prst="rect">
            <a:avLst/>
          </a:prstGeom>
          <a:ln>
            <a:solidFill>
              <a:schemeClr val="tx1"/>
            </a:solidFill>
          </a:ln>
        </p:spPr>
      </p:pic>
      <p:grpSp>
        <p:nvGrpSpPr>
          <p:cNvPr id="4" name="Group 3">
            <a:extLst>
              <a:ext uri="{FF2B5EF4-FFF2-40B4-BE49-F238E27FC236}">
                <a16:creationId xmlns:a16="http://schemas.microsoft.com/office/drawing/2014/main" id="{B166505E-3E99-4512-95C0-564EEC67A6EF}"/>
              </a:ext>
            </a:extLst>
          </p:cNvPr>
          <p:cNvGrpSpPr/>
          <p:nvPr/>
        </p:nvGrpSpPr>
        <p:grpSpPr>
          <a:xfrm>
            <a:off x="8626318" y="3725064"/>
            <a:ext cx="2186608" cy="1077218"/>
            <a:chOff x="9263270" y="3923846"/>
            <a:chExt cx="2186608" cy="1077218"/>
          </a:xfrm>
        </p:grpSpPr>
        <p:sp>
          <p:nvSpPr>
            <p:cNvPr id="5" name="TextBox 4">
              <a:extLst>
                <a:ext uri="{FF2B5EF4-FFF2-40B4-BE49-F238E27FC236}">
                  <a16:creationId xmlns:a16="http://schemas.microsoft.com/office/drawing/2014/main" id="{CD990F91-EFD9-4AB3-ADE9-25B4552AA963}"/>
                </a:ext>
              </a:extLst>
            </p:cNvPr>
            <p:cNvSpPr txBox="1"/>
            <p:nvPr/>
          </p:nvSpPr>
          <p:spPr>
            <a:xfrm>
              <a:off x="9263270" y="3923846"/>
              <a:ext cx="2186608" cy="1077218"/>
            </a:xfrm>
            <a:prstGeom prst="rect">
              <a:avLst/>
            </a:prstGeom>
            <a:noFill/>
          </p:spPr>
          <p:txBody>
            <a:bodyPr wrap="square" rtlCol="0">
              <a:spAutoFit/>
            </a:bodyPr>
            <a:lstStyle/>
            <a:p>
              <a:r>
                <a:rPr lang="en-US" sz="1600" dirty="0"/>
                <a:t>     % Backlog Reduction</a:t>
              </a:r>
            </a:p>
            <a:p>
              <a:r>
                <a:rPr lang="en-US" sz="1600" dirty="0"/>
                <a:t>	≤79%</a:t>
              </a:r>
            </a:p>
            <a:p>
              <a:r>
                <a:rPr lang="en-US" sz="1600" dirty="0"/>
                <a:t>	80-89%</a:t>
              </a:r>
            </a:p>
            <a:p>
              <a:r>
                <a:rPr lang="en-US" sz="1600" dirty="0"/>
                <a:t>	90-100%</a:t>
              </a:r>
            </a:p>
          </p:txBody>
        </p:sp>
        <p:sp>
          <p:nvSpPr>
            <p:cNvPr id="6" name="Rectangle 5">
              <a:extLst>
                <a:ext uri="{FF2B5EF4-FFF2-40B4-BE49-F238E27FC236}">
                  <a16:creationId xmlns:a16="http://schemas.microsoft.com/office/drawing/2014/main" id="{3555B66E-7332-429B-B077-4CCF1CA8BE6B}"/>
                </a:ext>
              </a:extLst>
            </p:cNvPr>
            <p:cNvSpPr/>
            <p:nvPr/>
          </p:nvSpPr>
          <p:spPr>
            <a:xfrm>
              <a:off x="10005391" y="4290177"/>
              <a:ext cx="198783" cy="1722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a:extLst>
                <a:ext uri="{FF2B5EF4-FFF2-40B4-BE49-F238E27FC236}">
                  <a16:creationId xmlns:a16="http://schemas.microsoft.com/office/drawing/2014/main" id="{F8E80075-4F81-4DBC-9CCC-09266D694841}"/>
                </a:ext>
              </a:extLst>
            </p:cNvPr>
            <p:cNvSpPr/>
            <p:nvPr/>
          </p:nvSpPr>
          <p:spPr>
            <a:xfrm>
              <a:off x="10005391" y="4537221"/>
              <a:ext cx="198783" cy="1722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9353D1-B44C-48C2-A520-A848929693E5}"/>
                </a:ext>
              </a:extLst>
            </p:cNvPr>
            <p:cNvSpPr/>
            <p:nvPr/>
          </p:nvSpPr>
          <p:spPr>
            <a:xfrm>
              <a:off x="10005391" y="4781217"/>
              <a:ext cx="198783" cy="1722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5A5CE2A4-54BF-405F-82A3-226B1E7C69DE}"/>
              </a:ext>
            </a:extLst>
          </p:cNvPr>
          <p:cNvSpPr txBox="1">
            <a:spLocks/>
          </p:cNvSpPr>
          <p:nvPr/>
        </p:nvSpPr>
        <p:spPr>
          <a:xfrm>
            <a:off x="427383" y="33693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2019</a:t>
            </a:r>
          </a:p>
        </p:txBody>
      </p:sp>
      <p:sp>
        <p:nvSpPr>
          <p:cNvPr id="9" name="Rectangle 8">
            <a:extLst>
              <a:ext uri="{FF2B5EF4-FFF2-40B4-BE49-F238E27FC236}">
                <a16:creationId xmlns:a16="http://schemas.microsoft.com/office/drawing/2014/main" id="{D3BAA962-BFF1-4E96-BF06-98C3116D03F1}"/>
              </a:ext>
            </a:extLst>
          </p:cNvPr>
          <p:cNvSpPr/>
          <p:nvPr/>
        </p:nvSpPr>
        <p:spPr>
          <a:xfrm>
            <a:off x="8976462" y="6493516"/>
            <a:ext cx="3183885" cy="253916"/>
          </a:xfrm>
          <a:prstGeom prst="rect">
            <a:avLst/>
          </a:prstGeom>
        </p:spPr>
        <p:txBody>
          <a:bodyPr wrap="none">
            <a:spAutoFit/>
          </a:bodyPr>
          <a:lstStyle/>
          <a:p>
            <a:r>
              <a:rPr lang="en-US" sz="1050" dirty="0">
                <a:solidFill>
                  <a:schemeClr val="bg1">
                    <a:lumMod val="50000"/>
                  </a:schemeClr>
                </a:solidFill>
                <a:latin typeface="Calibri" panose="020F0502020204030204" pitchFamily="34" charset="0"/>
                <a:ea typeface="Times New Roman" panose="02020603050405020304" pitchFamily="18" charset="0"/>
              </a:rPr>
              <a:t>EPA Office of Underground Storage Tanks, March 2020</a:t>
            </a:r>
            <a:endParaRPr lang="en-US" sz="1050" dirty="0">
              <a:solidFill>
                <a:schemeClr val="bg1">
                  <a:lumMod val="50000"/>
                </a:schemeClr>
              </a:solidFill>
            </a:endParaRPr>
          </a:p>
        </p:txBody>
      </p:sp>
    </p:spTree>
    <p:extLst>
      <p:ext uri="{BB962C8B-B14F-4D97-AF65-F5344CB8AC3E}">
        <p14:creationId xmlns:p14="http://schemas.microsoft.com/office/powerpoint/2010/main" val="1160017202"/>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1E8C-3AF2-42C5-9C70-087E4BA8EF50}"/>
              </a:ext>
            </a:extLst>
          </p:cNvPr>
          <p:cNvSpPr>
            <a:spLocks noGrp="1"/>
          </p:cNvSpPr>
          <p:nvPr>
            <p:ph type="title"/>
          </p:nvPr>
        </p:nvSpPr>
        <p:spPr>
          <a:xfrm>
            <a:off x="847344" y="300505"/>
            <a:ext cx="10506456" cy="1197864"/>
          </a:xfrm>
        </p:spPr>
        <p:txBody>
          <a:bodyPr vert="horz" lIns="91440" tIns="45720" rIns="91440" bIns="45720" rtlCol="0" anchor="b">
            <a:normAutofit/>
          </a:bodyPr>
          <a:lstStyle/>
          <a:p>
            <a:pPr algn="ctr"/>
            <a:r>
              <a:rPr lang="en-US" sz="5400" dirty="0"/>
              <a:t>20 Years Of Progress</a:t>
            </a:r>
          </a:p>
        </p:txBody>
      </p:sp>
      <p:sp>
        <p:nvSpPr>
          <p:cNvPr id="10" name="Title 1">
            <a:extLst>
              <a:ext uri="{FF2B5EF4-FFF2-40B4-BE49-F238E27FC236}">
                <a16:creationId xmlns:a16="http://schemas.microsoft.com/office/drawing/2014/main" id="{E03871E8-37DD-45B3-88EA-297FA6652019}"/>
              </a:ext>
            </a:extLst>
          </p:cNvPr>
          <p:cNvSpPr txBox="1">
            <a:spLocks/>
          </p:cNvSpPr>
          <p:nvPr/>
        </p:nvSpPr>
        <p:spPr>
          <a:xfrm>
            <a:off x="1842053" y="5757685"/>
            <a:ext cx="1656522" cy="8273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1999</a:t>
            </a:r>
          </a:p>
        </p:txBody>
      </p:sp>
      <p:sp>
        <p:nvSpPr>
          <p:cNvPr id="12" name="Title 1">
            <a:extLst>
              <a:ext uri="{FF2B5EF4-FFF2-40B4-BE49-F238E27FC236}">
                <a16:creationId xmlns:a16="http://schemas.microsoft.com/office/drawing/2014/main" id="{3DF36B4A-917A-46AC-93D5-10D1FF900625}"/>
              </a:ext>
            </a:extLst>
          </p:cNvPr>
          <p:cNvSpPr txBox="1">
            <a:spLocks/>
          </p:cNvSpPr>
          <p:nvPr/>
        </p:nvSpPr>
        <p:spPr>
          <a:xfrm>
            <a:off x="8256962" y="5757685"/>
            <a:ext cx="1656522" cy="8273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2019</a:t>
            </a:r>
          </a:p>
        </p:txBody>
      </p:sp>
      <p:grpSp>
        <p:nvGrpSpPr>
          <p:cNvPr id="17" name="Group 16">
            <a:extLst>
              <a:ext uri="{FF2B5EF4-FFF2-40B4-BE49-F238E27FC236}">
                <a16:creationId xmlns:a16="http://schemas.microsoft.com/office/drawing/2014/main" id="{C7A85822-3CE4-4012-A2F3-7E139694CEC1}"/>
              </a:ext>
            </a:extLst>
          </p:cNvPr>
          <p:cNvGrpSpPr/>
          <p:nvPr/>
        </p:nvGrpSpPr>
        <p:grpSpPr>
          <a:xfrm>
            <a:off x="4803489" y="5790431"/>
            <a:ext cx="2585022" cy="954107"/>
            <a:chOff x="9515125" y="3851569"/>
            <a:chExt cx="2186608" cy="1242188"/>
          </a:xfrm>
        </p:grpSpPr>
        <p:sp>
          <p:nvSpPr>
            <p:cNvPr id="18" name="TextBox 17">
              <a:extLst>
                <a:ext uri="{FF2B5EF4-FFF2-40B4-BE49-F238E27FC236}">
                  <a16:creationId xmlns:a16="http://schemas.microsoft.com/office/drawing/2014/main" id="{95833300-AC77-4B18-AA81-1B4156ECC26F}"/>
                </a:ext>
              </a:extLst>
            </p:cNvPr>
            <p:cNvSpPr txBox="1"/>
            <p:nvPr/>
          </p:nvSpPr>
          <p:spPr>
            <a:xfrm>
              <a:off x="9515125" y="3851569"/>
              <a:ext cx="2186608" cy="1242188"/>
            </a:xfrm>
            <a:prstGeom prst="rect">
              <a:avLst/>
            </a:prstGeom>
            <a:noFill/>
          </p:spPr>
          <p:txBody>
            <a:bodyPr wrap="square" rtlCol="0">
              <a:spAutoFit/>
            </a:bodyPr>
            <a:lstStyle/>
            <a:p>
              <a:r>
                <a:rPr lang="en-US" sz="1400" dirty="0"/>
                <a:t>     % Backlog Reduction</a:t>
              </a:r>
            </a:p>
            <a:p>
              <a:r>
                <a:rPr lang="en-US" sz="1400" dirty="0"/>
                <a:t>	≤79%</a:t>
              </a:r>
            </a:p>
            <a:p>
              <a:r>
                <a:rPr lang="en-US" sz="1400" dirty="0"/>
                <a:t>	80-89%</a:t>
              </a:r>
            </a:p>
            <a:p>
              <a:r>
                <a:rPr lang="en-US" sz="1400" dirty="0"/>
                <a:t>	90-100%</a:t>
              </a:r>
            </a:p>
          </p:txBody>
        </p:sp>
        <p:sp>
          <p:nvSpPr>
            <p:cNvPr id="19" name="Rectangle 18">
              <a:extLst>
                <a:ext uri="{FF2B5EF4-FFF2-40B4-BE49-F238E27FC236}">
                  <a16:creationId xmlns:a16="http://schemas.microsoft.com/office/drawing/2014/main" id="{FBE281C5-74E6-4DFA-AE62-1362B95345CC}"/>
                </a:ext>
              </a:extLst>
            </p:cNvPr>
            <p:cNvSpPr/>
            <p:nvPr/>
          </p:nvSpPr>
          <p:spPr>
            <a:xfrm>
              <a:off x="10005391" y="4290177"/>
              <a:ext cx="198783" cy="1722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Rectangle 19">
              <a:extLst>
                <a:ext uri="{FF2B5EF4-FFF2-40B4-BE49-F238E27FC236}">
                  <a16:creationId xmlns:a16="http://schemas.microsoft.com/office/drawing/2014/main" id="{A6D65978-2D49-45CF-B09B-39D551C87920}"/>
                </a:ext>
              </a:extLst>
            </p:cNvPr>
            <p:cNvSpPr/>
            <p:nvPr/>
          </p:nvSpPr>
          <p:spPr>
            <a:xfrm>
              <a:off x="10005391" y="4537221"/>
              <a:ext cx="198783" cy="1722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FBA9CE8-8831-40CB-A185-7B108ADBB8BF}"/>
                </a:ext>
              </a:extLst>
            </p:cNvPr>
            <p:cNvSpPr/>
            <p:nvPr/>
          </p:nvSpPr>
          <p:spPr>
            <a:xfrm>
              <a:off x="10005391" y="4781217"/>
              <a:ext cx="198783" cy="1722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8B9BC8DF-4BF0-48A8-AACB-A54E5B5B6B10}"/>
              </a:ext>
            </a:extLst>
          </p:cNvPr>
          <p:cNvSpPr/>
          <p:nvPr/>
        </p:nvSpPr>
        <p:spPr>
          <a:xfrm>
            <a:off x="8976462" y="6493516"/>
            <a:ext cx="3183885" cy="253916"/>
          </a:xfrm>
          <a:prstGeom prst="rect">
            <a:avLst/>
          </a:prstGeom>
        </p:spPr>
        <p:txBody>
          <a:bodyPr wrap="none">
            <a:spAutoFit/>
          </a:bodyPr>
          <a:lstStyle/>
          <a:p>
            <a:r>
              <a:rPr lang="en-US" sz="1050" dirty="0">
                <a:solidFill>
                  <a:schemeClr val="bg1">
                    <a:lumMod val="50000"/>
                  </a:schemeClr>
                </a:solidFill>
                <a:latin typeface="Calibri" panose="020F0502020204030204" pitchFamily="34" charset="0"/>
                <a:ea typeface="Times New Roman" panose="02020603050405020304" pitchFamily="18" charset="0"/>
              </a:rPr>
              <a:t>EPA Office of Underground Storage Tanks, March 2020</a:t>
            </a:r>
            <a:endParaRPr lang="en-US" sz="1050" dirty="0">
              <a:solidFill>
                <a:schemeClr val="bg1">
                  <a:lumMod val="50000"/>
                </a:schemeClr>
              </a:solidFill>
            </a:endParaRPr>
          </a:p>
        </p:txBody>
      </p:sp>
      <p:grpSp>
        <p:nvGrpSpPr>
          <p:cNvPr id="5" name="Group 4">
            <a:extLst>
              <a:ext uri="{FF2B5EF4-FFF2-40B4-BE49-F238E27FC236}">
                <a16:creationId xmlns:a16="http://schemas.microsoft.com/office/drawing/2014/main" id="{D089F6DE-93AC-471E-ABB7-2648F02292DA}"/>
              </a:ext>
            </a:extLst>
          </p:cNvPr>
          <p:cNvGrpSpPr/>
          <p:nvPr/>
        </p:nvGrpSpPr>
        <p:grpSpPr>
          <a:xfrm>
            <a:off x="6651711" y="1948926"/>
            <a:ext cx="4837612" cy="3569751"/>
            <a:chOff x="1654206" y="290561"/>
            <a:chExt cx="8219325" cy="6065172"/>
          </a:xfrm>
        </p:grpSpPr>
        <p:pic>
          <p:nvPicPr>
            <p:cNvPr id="16" name="Picture 15">
              <a:extLst>
                <a:ext uri="{FF2B5EF4-FFF2-40B4-BE49-F238E27FC236}">
                  <a16:creationId xmlns:a16="http://schemas.microsoft.com/office/drawing/2014/main" id="{91D8EFA4-C815-4F46-B0D2-193E44681D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54206" y="290561"/>
              <a:ext cx="8219325" cy="5266685"/>
            </a:xfrm>
            <a:prstGeom prst="rect">
              <a:avLst/>
            </a:prstGeom>
          </p:spPr>
        </p:pic>
        <p:pic>
          <p:nvPicPr>
            <p:cNvPr id="22" name="Picture 21">
              <a:extLst>
                <a:ext uri="{FF2B5EF4-FFF2-40B4-BE49-F238E27FC236}">
                  <a16:creationId xmlns:a16="http://schemas.microsoft.com/office/drawing/2014/main" id="{346A00B7-576F-4923-AD4E-82A528F500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808" y="5101332"/>
              <a:ext cx="2059004" cy="1254401"/>
            </a:xfrm>
            <a:prstGeom prst="rect">
              <a:avLst/>
            </a:prstGeom>
            <a:ln>
              <a:solidFill>
                <a:schemeClr val="tx1"/>
              </a:solidFill>
            </a:ln>
          </p:spPr>
        </p:pic>
      </p:grpSp>
      <p:pic>
        <p:nvPicPr>
          <p:cNvPr id="24" name="Picture 23">
            <a:extLst>
              <a:ext uri="{FF2B5EF4-FFF2-40B4-BE49-F238E27FC236}">
                <a16:creationId xmlns:a16="http://schemas.microsoft.com/office/drawing/2014/main" id="{5B36C553-B676-4BB9-AC5A-07672CF9DB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2675" y="1948926"/>
            <a:ext cx="4837611" cy="3099789"/>
          </a:xfrm>
          <a:prstGeom prst="rect">
            <a:avLst/>
          </a:prstGeom>
        </p:spPr>
      </p:pic>
      <p:pic>
        <p:nvPicPr>
          <p:cNvPr id="25" name="Picture 24">
            <a:extLst>
              <a:ext uri="{FF2B5EF4-FFF2-40B4-BE49-F238E27FC236}">
                <a16:creationId xmlns:a16="http://schemas.microsoft.com/office/drawing/2014/main" id="{22C41ECE-E5B2-4245-827E-90C668A177E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317439" y="4780380"/>
            <a:ext cx="1211857" cy="738297"/>
          </a:xfrm>
          <a:prstGeom prst="rect">
            <a:avLst/>
          </a:prstGeom>
          <a:ln>
            <a:solidFill>
              <a:schemeClr val="tx1"/>
            </a:solidFill>
          </a:ln>
        </p:spPr>
      </p:pic>
    </p:spTree>
    <p:extLst>
      <p:ext uri="{BB962C8B-B14F-4D97-AF65-F5344CB8AC3E}">
        <p14:creationId xmlns:p14="http://schemas.microsoft.com/office/powerpoint/2010/main" val="375841136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803859F019D34DA61A559BDABD167D" ma:contentTypeVersion="9" ma:contentTypeDescription="Create a new document." ma:contentTypeScope="" ma:versionID="2f51381076acbba569c5ebd650a97d83">
  <xsd:schema xmlns:xsd="http://www.w3.org/2001/XMLSchema" xmlns:xs="http://www.w3.org/2001/XMLSchema" xmlns:p="http://schemas.microsoft.com/office/2006/metadata/properties" xmlns:ns2="86a81173-3790-4bd1-a413-d033f74bbaee" targetNamespace="http://schemas.microsoft.com/office/2006/metadata/properties" ma:root="true" ma:fieldsID="c8d8a5f9968d91b73990f9593018ef51" ns2:_="">
    <xsd:import namespace="86a81173-3790-4bd1-a413-d033f74bba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a81173-3790-4bd1-a413-d033f74bba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8EA287-6E24-4158-B3D2-5616D7B044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a81173-3790-4bd1-a413-d033f74bba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2531A8-FB30-43EB-BE13-0E1D41A5624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0A923BE-ADD4-4118-914C-585737B2D1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TotalTime>
  <Words>357</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20 Years Of Progress  Closing LUST Sites</vt:lpstr>
      <vt:lpstr>PowerPoint Presentation</vt:lpstr>
      <vt:lpstr>PowerPoint Presentation</vt:lpstr>
      <vt:lpstr>PowerPoint Presentation</vt:lpstr>
      <vt:lpstr>PowerPoint Presentation</vt:lpstr>
      <vt:lpstr>PowerPoint Presentation</vt:lpstr>
      <vt:lpstr>PowerPoint Presentation</vt:lpstr>
      <vt:lpstr>20 Years Of Progress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Years Of Progress Closing LUST Sites</dc:title>
  <dc:creator>US EPA Office of Underground Storage Tanks</dc:creator>
  <cp:keywords>backlog, cleanups</cp:keywords>
  <cp:lastModifiedBy>Kate Bird</cp:lastModifiedBy>
  <cp:revision>12</cp:revision>
  <dcterms:created xsi:type="dcterms:W3CDTF">2020-03-20T15:58:50Z</dcterms:created>
  <dcterms:modified xsi:type="dcterms:W3CDTF">2020-05-20T20:00:05Z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0x010100FD803859F019D34DA61A559BDABD167D</vt:lpwstr>
  </property>
</Properties>
</file>