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60" r:id="rId4"/>
    <p:sldId id="258" r:id="rId5"/>
    <p:sldId id="259"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83" d="100"/>
          <a:sy n="83" d="100"/>
        </p:scale>
        <p:origin x="1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9/4/2020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9/4/2020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9/4/2020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11AC-21F5-486A-B4FB-0395A377E214}"/>
              </a:ext>
            </a:extLst>
          </p:cNvPr>
          <p:cNvSpPr>
            <a:spLocks noGrp="1"/>
          </p:cNvSpPr>
          <p:nvPr>
            <p:ph type="ctrTitle"/>
          </p:nvPr>
        </p:nvSpPr>
        <p:spPr>
          <a:xfrm>
            <a:off x="1280160" y="1172095"/>
            <a:ext cx="10124901" cy="2752503"/>
          </a:xfrm>
        </p:spPr>
        <p:txBody>
          <a:bodyPr>
            <a:normAutofit/>
          </a:bodyPr>
          <a:lstStyle/>
          <a:p>
            <a:r>
              <a:rPr lang="en-US" sz="2700" b="1" dirty="0">
                <a:latin typeface="Times New Roman" panose="02020603050405020304" pitchFamily="18" charset="0"/>
                <a:cs typeface="Times New Roman" panose="02020603050405020304" pitchFamily="18" charset="0"/>
              </a:rPr>
              <a:t>EPA Puget sound nep all-boards webinar:</a:t>
            </a:r>
            <a:br>
              <a:rPr lang="en-US" sz="2700" b="1" dirty="0"/>
            </a:br>
            <a:br>
              <a:rPr lang="en-US" b="1" dirty="0"/>
            </a:br>
            <a:r>
              <a:rPr lang="en-US" sz="3100" b="1" i="1" dirty="0">
                <a:latin typeface="Times New Roman" panose="02020603050405020304" pitchFamily="18" charset="0"/>
                <a:cs typeface="Times New Roman" panose="02020603050405020304" pitchFamily="18" charset="0"/>
              </a:rPr>
              <a:t>rollout of epa/nep 2021 funding model</a:t>
            </a:r>
            <a:br>
              <a:rPr lang="en-US" sz="3100" b="1" i="1" dirty="0">
                <a:latin typeface="Times New Roman" panose="02020603050405020304" pitchFamily="18" charset="0"/>
                <a:cs typeface="Times New Roman" panose="02020603050405020304" pitchFamily="18" charset="0"/>
              </a:rPr>
            </a:br>
            <a:br>
              <a:rPr lang="en-US" sz="3100" b="1"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February 25, 2020</a:t>
            </a:r>
            <a:endParaRPr lang="en-US"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5AE4B43-D67A-47EE-A78D-A0F164CC4D0B}"/>
              </a:ext>
            </a:extLst>
          </p:cNvPr>
          <p:cNvSpPr>
            <a:spLocks noGrp="1"/>
          </p:cNvSpPr>
          <p:nvPr>
            <p:ph type="subTitle" idx="1"/>
          </p:nvPr>
        </p:nvSpPr>
        <p:spPr>
          <a:xfrm>
            <a:off x="1961804" y="4148051"/>
            <a:ext cx="9077498" cy="2119745"/>
          </a:xfrm>
        </p:spPr>
        <p:txBody>
          <a:bodyPr>
            <a:normAutofit/>
          </a:bodyPr>
          <a:lstStyle/>
          <a:p>
            <a:r>
              <a:rPr lang="en-US" dirty="0"/>
              <a:t>Peter Murchie, Manager</a:t>
            </a:r>
          </a:p>
          <a:p>
            <a:r>
              <a:rPr lang="en-US" dirty="0"/>
              <a:t>EPA Region 10 Geographic Programs Section</a:t>
            </a:r>
          </a:p>
          <a:p>
            <a:endParaRPr lang="en-US" dirty="0"/>
          </a:p>
          <a:p>
            <a:r>
              <a:rPr lang="en-US" dirty="0"/>
              <a:t>Angela Adams, EPA Puget Sound NEP Science Lead</a:t>
            </a:r>
          </a:p>
        </p:txBody>
      </p:sp>
    </p:spTree>
    <p:extLst>
      <p:ext uri="{BB962C8B-B14F-4D97-AF65-F5344CB8AC3E}">
        <p14:creationId xmlns:p14="http://schemas.microsoft.com/office/powerpoint/2010/main" val="51410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F2EE-FB11-46EA-931D-0AFFA089010C}"/>
              </a:ext>
            </a:extLst>
          </p:cNvPr>
          <p:cNvSpPr>
            <a:spLocks noGrp="1"/>
          </p:cNvSpPr>
          <p:nvPr>
            <p:ph type="title"/>
          </p:nvPr>
        </p:nvSpPr>
        <p:spPr>
          <a:xfrm>
            <a:off x="2231136" y="457615"/>
            <a:ext cx="7729728" cy="1188720"/>
          </a:xfrm>
        </p:spPr>
        <p:txBody>
          <a:bodyPr/>
          <a:lstStyle/>
          <a:p>
            <a:r>
              <a:rPr lang="en-US" dirty="0"/>
              <a:t>Welcome &amp; agenda review</a:t>
            </a:r>
          </a:p>
        </p:txBody>
      </p:sp>
      <p:sp>
        <p:nvSpPr>
          <p:cNvPr id="3" name="Content Placeholder 2">
            <a:extLst>
              <a:ext uri="{FF2B5EF4-FFF2-40B4-BE49-F238E27FC236}">
                <a16:creationId xmlns:a16="http://schemas.microsoft.com/office/drawing/2014/main" id="{4E4314D7-8FBB-4EFC-BA71-C30667B991C6}"/>
              </a:ext>
            </a:extLst>
          </p:cNvPr>
          <p:cNvSpPr>
            <a:spLocks noGrp="1"/>
          </p:cNvSpPr>
          <p:nvPr>
            <p:ph idx="1"/>
          </p:nvPr>
        </p:nvSpPr>
        <p:spPr>
          <a:xfrm>
            <a:off x="2809703" y="2011679"/>
            <a:ext cx="8753302" cy="4497186"/>
          </a:xfrm>
        </p:spPr>
        <p:txBody>
          <a:bodyPr>
            <a:normAutofit fontScale="92500" lnSpcReduction="10000"/>
          </a:bodyPr>
          <a:lstStyle/>
          <a:p>
            <a:pPr marL="342900" indent="-342900">
              <a:buFont typeface="+mj-lt"/>
              <a:buAutoNum type="arabicPeriod"/>
            </a:pPr>
            <a:r>
              <a:rPr lang="en-US" dirty="0"/>
              <a:t>Welcome and Agenda Review (Peter Murchie)</a:t>
            </a:r>
          </a:p>
          <a:p>
            <a:pPr marL="342900" indent="-342900">
              <a:buFont typeface="+mj-lt"/>
              <a:buAutoNum type="arabicPeriod"/>
            </a:pPr>
            <a:r>
              <a:rPr lang="en-US" dirty="0"/>
              <a:t>Development and Engagement Process (Angela Adams)</a:t>
            </a:r>
          </a:p>
          <a:p>
            <a:pPr marL="342900" indent="-342900">
              <a:buFont typeface="+mj-lt"/>
              <a:buAutoNum type="arabicPeriod"/>
            </a:pPr>
            <a:r>
              <a:rPr lang="en-US" dirty="0"/>
              <a:t>Description of 2021 Funding Model (Peter Murchie)</a:t>
            </a:r>
          </a:p>
          <a:p>
            <a:pPr marL="342900" indent="-342900">
              <a:buFont typeface="+mj-lt"/>
              <a:buAutoNum type="arabicPeriod"/>
            </a:pPr>
            <a:r>
              <a:rPr lang="en-US" dirty="0"/>
              <a:t>Summary of our Thinking and Decision (Peter Murchie)</a:t>
            </a:r>
          </a:p>
          <a:p>
            <a:pPr marL="342900" indent="-342900">
              <a:buFont typeface="+mj-lt"/>
              <a:buAutoNum type="arabicPeriod"/>
            </a:pPr>
            <a:r>
              <a:rPr lang="en-US" dirty="0"/>
              <a:t>Timeline of Processes to Implement 2021 Funding Model (Angela Adams)</a:t>
            </a:r>
          </a:p>
          <a:p>
            <a:pPr marL="342900" indent="-342900">
              <a:buFont typeface="+mj-lt"/>
              <a:buAutoNum type="arabicPeriod"/>
            </a:pPr>
            <a:r>
              <a:rPr lang="en-US" dirty="0"/>
              <a:t>Discussion/Questions (All)</a:t>
            </a:r>
          </a:p>
          <a:p>
            <a:pPr marL="342900" indent="-342900">
              <a:buFont typeface="+mj-lt"/>
              <a:buAutoNum type="arabicPeriod"/>
            </a:pPr>
            <a:endParaRPr lang="en-US" dirty="0"/>
          </a:p>
          <a:p>
            <a:pPr marL="0" indent="0">
              <a:buNone/>
            </a:pPr>
            <a:r>
              <a:rPr lang="en-US" dirty="0"/>
              <a:t>Webinar Materials:</a:t>
            </a:r>
          </a:p>
          <a:p>
            <a:r>
              <a:rPr lang="en-US" dirty="0"/>
              <a:t>2021 Funding Model with Letter from Peter Murchie</a:t>
            </a:r>
          </a:p>
          <a:p>
            <a:r>
              <a:rPr lang="en-US" dirty="0"/>
              <a:t>Compilation of Comments Received</a:t>
            </a:r>
          </a:p>
          <a:p>
            <a:r>
              <a:rPr lang="en-US" dirty="0"/>
              <a:t>Response to Comments</a:t>
            </a:r>
          </a:p>
          <a:p>
            <a:r>
              <a:rPr lang="en-US" dirty="0"/>
              <a:t>Presentation</a:t>
            </a:r>
          </a:p>
        </p:txBody>
      </p:sp>
      <p:sp>
        <p:nvSpPr>
          <p:cNvPr id="4" name="Rectangle 3">
            <a:extLst>
              <a:ext uri="{FF2B5EF4-FFF2-40B4-BE49-F238E27FC236}">
                <a16:creationId xmlns:a16="http://schemas.microsoft.com/office/drawing/2014/main" id="{2458A879-A318-47BA-808B-17A932A57CFE}"/>
              </a:ext>
            </a:extLst>
          </p:cNvPr>
          <p:cNvSpPr/>
          <p:nvPr/>
        </p:nvSpPr>
        <p:spPr>
          <a:xfrm>
            <a:off x="2493819" y="4463520"/>
            <a:ext cx="6234545" cy="19451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170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B8D2-8EE3-4CB7-B692-E1BD2E8EC7A8}"/>
              </a:ext>
            </a:extLst>
          </p:cNvPr>
          <p:cNvSpPr>
            <a:spLocks noGrp="1"/>
          </p:cNvSpPr>
          <p:nvPr>
            <p:ph type="title"/>
          </p:nvPr>
        </p:nvSpPr>
        <p:spPr/>
        <p:txBody>
          <a:bodyPr/>
          <a:lstStyle/>
          <a:p>
            <a:r>
              <a:rPr lang="en-US" dirty="0"/>
              <a:t>Webinar sideboards</a:t>
            </a:r>
          </a:p>
        </p:txBody>
      </p:sp>
      <p:sp>
        <p:nvSpPr>
          <p:cNvPr id="3" name="Content Placeholder 2">
            <a:extLst>
              <a:ext uri="{FF2B5EF4-FFF2-40B4-BE49-F238E27FC236}">
                <a16:creationId xmlns:a16="http://schemas.microsoft.com/office/drawing/2014/main" id="{FC464F58-0E3D-40E4-B713-FD00E2745994}"/>
              </a:ext>
            </a:extLst>
          </p:cNvPr>
          <p:cNvSpPr>
            <a:spLocks noGrp="1"/>
          </p:cNvSpPr>
          <p:nvPr>
            <p:ph sz="half" idx="1"/>
          </p:nvPr>
        </p:nvSpPr>
        <p:spPr/>
        <p:txBody>
          <a:bodyPr/>
          <a:lstStyle/>
          <a:p>
            <a:pPr marL="0" indent="0">
              <a:buNone/>
            </a:pPr>
            <a:r>
              <a:rPr lang="en-US" dirty="0"/>
              <a:t>What this is…</a:t>
            </a:r>
          </a:p>
          <a:p>
            <a:r>
              <a:rPr lang="en-US" dirty="0"/>
              <a:t>The official rollout of the 2021 EPA/NEP Funding Model </a:t>
            </a:r>
            <a:r>
              <a:rPr lang="en-US" b="1" u="sng" dirty="0"/>
              <a:t>structure</a:t>
            </a:r>
            <a:r>
              <a:rPr lang="en-US" dirty="0"/>
              <a:t>.</a:t>
            </a:r>
          </a:p>
          <a:p>
            <a:r>
              <a:rPr lang="en-US" dirty="0"/>
              <a:t>A discussion around process improvements within the funding model structure.  This work will be ongoing in a collaborative and transparent manner through the Boards and with our MC partners.</a:t>
            </a:r>
          </a:p>
        </p:txBody>
      </p:sp>
      <p:sp>
        <p:nvSpPr>
          <p:cNvPr id="4" name="Content Placeholder 3">
            <a:extLst>
              <a:ext uri="{FF2B5EF4-FFF2-40B4-BE49-F238E27FC236}">
                <a16:creationId xmlns:a16="http://schemas.microsoft.com/office/drawing/2014/main" id="{54363740-CC9D-4607-8867-2E772617A313}"/>
              </a:ext>
            </a:extLst>
          </p:cNvPr>
          <p:cNvSpPr>
            <a:spLocks noGrp="1"/>
          </p:cNvSpPr>
          <p:nvPr>
            <p:ph sz="half" idx="2"/>
          </p:nvPr>
        </p:nvSpPr>
        <p:spPr/>
        <p:txBody>
          <a:bodyPr/>
          <a:lstStyle/>
          <a:p>
            <a:pPr marL="0" indent="0">
              <a:buNone/>
            </a:pPr>
            <a:r>
              <a:rPr lang="en-US" dirty="0"/>
              <a:t>What this isn’t…</a:t>
            </a:r>
          </a:p>
          <a:p>
            <a:r>
              <a:rPr lang="en-US" dirty="0"/>
              <a:t>A discussion around the FY20 allocation and funding guidance (comments due March 2</a:t>
            </a:r>
            <a:r>
              <a:rPr lang="en-US" baseline="30000" dirty="0"/>
              <a:t>nd</a:t>
            </a:r>
            <a:r>
              <a:rPr lang="en-US" dirty="0"/>
              <a:t>).</a:t>
            </a:r>
          </a:p>
          <a:p>
            <a:pPr marL="0" indent="0">
              <a:buNone/>
            </a:pPr>
            <a:endParaRPr lang="en-US" dirty="0"/>
          </a:p>
        </p:txBody>
      </p:sp>
      <p:sp>
        <p:nvSpPr>
          <p:cNvPr id="5" name="Rectangle 4">
            <a:extLst>
              <a:ext uri="{FF2B5EF4-FFF2-40B4-BE49-F238E27FC236}">
                <a16:creationId xmlns:a16="http://schemas.microsoft.com/office/drawing/2014/main" id="{C6453DED-C265-4408-82DA-0BDAEF4B7D43}"/>
              </a:ext>
            </a:extLst>
          </p:cNvPr>
          <p:cNvSpPr/>
          <p:nvPr/>
        </p:nvSpPr>
        <p:spPr>
          <a:xfrm>
            <a:off x="1446415" y="2460567"/>
            <a:ext cx="4538749" cy="3432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B1AFBCA-A906-4296-BCCE-ED5E8BCA8460}"/>
              </a:ext>
            </a:extLst>
          </p:cNvPr>
          <p:cNvSpPr/>
          <p:nvPr/>
        </p:nvSpPr>
        <p:spPr>
          <a:xfrm>
            <a:off x="6338315" y="2460567"/>
            <a:ext cx="4407270" cy="19368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14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E4D1-9849-4DB8-871B-A735A95B0CD1}"/>
              </a:ext>
            </a:extLst>
          </p:cNvPr>
          <p:cNvSpPr>
            <a:spLocks noGrp="1"/>
          </p:cNvSpPr>
          <p:nvPr>
            <p:ph type="title"/>
          </p:nvPr>
        </p:nvSpPr>
        <p:spPr>
          <a:xfrm>
            <a:off x="2231136" y="565681"/>
            <a:ext cx="7729728" cy="1188720"/>
          </a:xfrm>
        </p:spPr>
        <p:txBody>
          <a:bodyPr/>
          <a:lstStyle/>
          <a:p>
            <a:r>
              <a:rPr lang="en-US" dirty="0"/>
              <a:t>Development and Engagement process</a:t>
            </a:r>
          </a:p>
        </p:txBody>
      </p:sp>
      <p:sp>
        <p:nvSpPr>
          <p:cNvPr id="3" name="Content Placeholder 2">
            <a:extLst>
              <a:ext uri="{FF2B5EF4-FFF2-40B4-BE49-F238E27FC236}">
                <a16:creationId xmlns:a16="http://schemas.microsoft.com/office/drawing/2014/main" id="{A99C552D-5510-4876-9E6B-24ACFB7FCC3A}"/>
              </a:ext>
            </a:extLst>
          </p:cNvPr>
          <p:cNvSpPr>
            <a:spLocks noGrp="1"/>
          </p:cNvSpPr>
          <p:nvPr>
            <p:ph idx="1"/>
          </p:nvPr>
        </p:nvSpPr>
        <p:spPr>
          <a:xfrm>
            <a:off x="1188719" y="2053244"/>
            <a:ext cx="9335193" cy="4671751"/>
          </a:xfrm>
        </p:spPr>
        <p:txBody>
          <a:bodyPr>
            <a:normAutofit/>
          </a:bodyPr>
          <a:lstStyle/>
          <a:p>
            <a:r>
              <a:rPr lang="en-US" b="1" dirty="0"/>
              <a:t>Internal Deliberations</a:t>
            </a:r>
          </a:p>
          <a:p>
            <a:pPr lvl="1"/>
            <a:r>
              <a:rPr lang="en-US" dirty="0"/>
              <a:t>Evaluation of 2016 Funding Model – What worked well and where might be improve/change?</a:t>
            </a:r>
          </a:p>
          <a:p>
            <a:pPr lvl="1"/>
            <a:r>
              <a:rPr lang="en-US" dirty="0"/>
              <a:t>Development of 2021 Guiding Principles</a:t>
            </a:r>
          </a:p>
          <a:p>
            <a:pPr lvl="1"/>
            <a:r>
              <a:rPr lang="en-US" dirty="0"/>
              <a:t>Develop Proposed 2021 Funding Model Structure for Feedback</a:t>
            </a:r>
          </a:p>
          <a:p>
            <a:r>
              <a:rPr lang="en-US" b="1" dirty="0"/>
              <a:t>Invitation for Government-to-Government Consultation with Tribes (early November)</a:t>
            </a:r>
          </a:p>
          <a:p>
            <a:r>
              <a:rPr lang="en-US" b="1" dirty="0"/>
              <a:t>Management Conference Briefing Document with Proposal (early November)</a:t>
            </a:r>
          </a:p>
          <a:p>
            <a:r>
              <a:rPr lang="en-US" b="1" dirty="0"/>
              <a:t>Meetings with MC Boards and LIO Representatives </a:t>
            </a:r>
          </a:p>
          <a:p>
            <a:pPr lvl="1"/>
            <a:r>
              <a:rPr lang="en-US" b="1" dirty="0"/>
              <a:t>(LC: 10/1, SP: 10/16, ECB: 11/13; LIOs: 12/12)</a:t>
            </a:r>
          </a:p>
          <a:p>
            <a:r>
              <a:rPr lang="en-US" b="1" dirty="0"/>
              <a:t>Comment Period Closed on December 31, 2019</a:t>
            </a:r>
          </a:p>
          <a:p>
            <a:r>
              <a:rPr lang="en-US" b="1" dirty="0"/>
              <a:t>Meeting with LIO Reps on ways to increase collaboration with SILs (1/16)</a:t>
            </a:r>
          </a:p>
          <a:p>
            <a:r>
              <a:rPr lang="en-US" b="1" dirty="0"/>
              <a:t>Government-to-Government Consultation with Makah Tribe (1/29)</a:t>
            </a:r>
          </a:p>
          <a:p>
            <a:pPr lvl="1"/>
            <a:endParaRPr lang="en-US" dirty="0"/>
          </a:p>
        </p:txBody>
      </p:sp>
    </p:spTree>
    <p:extLst>
      <p:ext uri="{BB962C8B-B14F-4D97-AF65-F5344CB8AC3E}">
        <p14:creationId xmlns:p14="http://schemas.microsoft.com/office/powerpoint/2010/main" val="424062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AE47-B440-4BB0-BC52-84DB6EC9C3E1}"/>
              </a:ext>
            </a:extLst>
          </p:cNvPr>
          <p:cNvSpPr>
            <a:spLocks noGrp="1"/>
          </p:cNvSpPr>
          <p:nvPr>
            <p:ph type="title"/>
          </p:nvPr>
        </p:nvSpPr>
        <p:spPr>
          <a:xfrm>
            <a:off x="2089820" y="142682"/>
            <a:ext cx="7729728" cy="1188720"/>
          </a:xfrm>
        </p:spPr>
        <p:txBody>
          <a:bodyPr/>
          <a:lstStyle/>
          <a:p>
            <a:r>
              <a:rPr lang="en-US" dirty="0"/>
              <a:t>2021 Funding model</a:t>
            </a:r>
          </a:p>
        </p:txBody>
      </p:sp>
      <p:pic>
        <p:nvPicPr>
          <p:cNvPr id="4" name="Content Placeholder 3">
            <a:extLst>
              <a:ext uri="{FF2B5EF4-FFF2-40B4-BE49-F238E27FC236}">
                <a16:creationId xmlns:a16="http://schemas.microsoft.com/office/drawing/2014/main" id="{8614AE5F-E6DF-45AA-9598-20952C099A3E}"/>
              </a:ext>
            </a:extLst>
          </p:cNvPr>
          <p:cNvPicPr>
            <a:picLocks noGrp="1" noChangeAspect="1"/>
          </p:cNvPicPr>
          <p:nvPr>
            <p:ph idx="1"/>
          </p:nvPr>
        </p:nvPicPr>
        <p:blipFill>
          <a:blip r:embed="rId2"/>
          <a:stretch>
            <a:fillRect/>
          </a:stretch>
        </p:blipFill>
        <p:spPr>
          <a:xfrm>
            <a:off x="1255221" y="1331402"/>
            <a:ext cx="9094124" cy="5291713"/>
          </a:xfrm>
          <a:prstGeom prst="rect">
            <a:avLst/>
          </a:prstGeom>
        </p:spPr>
      </p:pic>
    </p:spTree>
    <p:extLst>
      <p:ext uri="{BB962C8B-B14F-4D97-AF65-F5344CB8AC3E}">
        <p14:creationId xmlns:p14="http://schemas.microsoft.com/office/powerpoint/2010/main" val="82397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73BB-A731-4BA9-8F04-59113A537338}"/>
              </a:ext>
            </a:extLst>
          </p:cNvPr>
          <p:cNvSpPr>
            <a:spLocks noGrp="1"/>
          </p:cNvSpPr>
          <p:nvPr>
            <p:ph type="title"/>
          </p:nvPr>
        </p:nvSpPr>
        <p:spPr>
          <a:xfrm>
            <a:off x="2231136" y="615557"/>
            <a:ext cx="7729728" cy="1188720"/>
          </a:xfrm>
        </p:spPr>
        <p:txBody>
          <a:bodyPr/>
          <a:lstStyle/>
          <a:p>
            <a:r>
              <a:rPr lang="en-US" dirty="0"/>
              <a:t>Summary of thinking and decision</a:t>
            </a:r>
          </a:p>
        </p:txBody>
      </p:sp>
      <p:sp>
        <p:nvSpPr>
          <p:cNvPr id="3" name="Content Placeholder 2">
            <a:extLst>
              <a:ext uri="{FF2B5EF4-FFF2-40B4-BE49-F238E27FC236}">
                <a16:creationId xmlns:a16="http://schemas.microsoft.com/office/drawing/2014/main" id="{620D3933-FBC8-47F4-ADFC-509742C95CF5}"/>
              </a:ext>
            </a:extLst>
          </p:cNvPr>
          <p:cNvSpPr>
            <a:spLocks noGrp="1"/>
          </p:cNvSpPr>
          <p:nvPr>
            <p:ph idx="1"/>
          </p:nvPr>
        </p:nvSpPr>
        <p:spPr>
          <a:xfrm>
            <a:off x="789708" y="2293898"/>
            <a:ext cx="10798233" cy="4821381"/>
          </a:xfrm>
        </p:spPr>
        <p:txBody>
          <a:bodyPr>
            <a:noAutofit/>
          </a:bodyPr>
          <a:lstStyle/>
          <a:p>
            <a:r>
              <a:rPr lang="en-US" sz="2400" dirty="0"/>
              <a:t>The 2016 funding model:</a:t>
            </a:r>
          </a:p>
          <a:p>
            <a:pPr lvl="1"/>
            <a:r>
              <a:rPr lang="en-US" sz="2000" dirty="0"/>
              <a:t>Met the goals and guiding principles that it was designed to address.</a:t>
            </a:r>
          </a:p>
          <a:p>
            <a:pPr lvl="1"/>
            <a:r>
              <a:rPr lang="en-US" sz="2000" dirty="0"/>
              <a:t>Provided more focus on priority areas of investment.</a:t>
            </a:r>
          </a:p>
          <a:p>
            <a:pPr lvl="1"/>
            <a:r>
              <a:rPr lang="en-US" sz="2000" dirty="0"/>
              <a:t>Contributed to the successful development and use of Implementation Strategies within the 2018 Action Agenda. </a:t>
            </a:r>
          </a:p>
          <a:p>
            <a:pPr lvl="1"/>
            <a:r>
              <a:rPr lang="en-US" sz="2000" dirty="0"/>
              <a:t>Please see “Response to Comments” Document for additional information.</a:t>
            </a:r>
          </a:p>
          <a:p>
            <a:r>
              <a:rPr lang="en-US" sz="2400" dirty="0"/>
              <a:t>Guiding Principles were developed (see slide at end of presentation).</a:t>
            </a:r>
          </a:p>
          <a:p>
            <a:r>
              <a:rPr lang="en-US" sz="2400" dirty="0"/>
              <a:t>Improvements/Updates/Changes were evaluated and considered including:</a:t>
            </a:r>
          </a:p>
          <a:p>
            <a:pPr lvl="1"/>
            <a:r>
              <a:rPr lang="en-US" sz="2000" dirty="0"/>
              <a:t>(new areas of focus and investment, improved collaboration/communication/cooperation throughout system, structured decision-making, trust building)</a:t>
            </a:r>
          </a:p>
        </p:txBody>
      </p:sp>
    </p:spTree>
    <p:extLst>
      <p:ext uri="{BB962C8B-B14F-4D97-AF65-F5344CB8AC3E}">
        <p14:creationId xmlns:p14="http://schemas.microsoft.com/office/powerpoint/2010/main" val="223093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2447-F274-4273-A86F-FA585573D99C}"/>
              </a:ext>
            </a:extLst>
          </p:cNvPr>
          <p:cNvSpPr>
            <a:spLocks noGrp="1"/>
          </p:cNvSpPr>
          <p:nvPr>
            <p:ph type="title"/>
          </p:nvPr>
        </p:nvSpPr>
        <p:spPr>
          <a:xfrm>
            <a:off x="1612669" y="461772"/>
            <a:ext cx="8844742" cy="1188720"/>
          </a:xfrm>
        </p:spPr>
        <p:txBody>
          <a:bodyPr/>
          <a:lstStyle/>
          <a:p>
            <a:r>
              <a:rPr lang="en-US" dirty="0"/>
              <a:t>Implementation of 2021 Funding Model</a:t>
            </a:r>
          </a:p>
        </p:txBody>
      </p:sp>
      <p:sp>
        <p:nvSpPr>
          <p:cNvPr id="3" name="Content Placeholder 2">
            <a:extLst>
              <a:ext uri="{FF2B5EF4-FFF2-40B4-BE49-F238E27FC236}">
                <a16:creationId xmlns:a16="http://schemas.microsoft.com/office/drawing/2014/main" id="{E0093AE8-092C-432D-A4C0-D1C70FB0DE55}"/>
              </a:ext>
            </a:extLst>
          </p:cNvPr>
          <p:cNvSpPr>
            <a:spLocks noGrp="1"/>
          </p:cNvSpPr>
          <p:nvPr>
            <p:ph idx="1"/>
          </p:nvPr>
        </p:nvSpPr>
        <p:spPr>
          <a:xfrm>
            <a:off x="2031631" y="1878008"/>
            <a:ext cx="7729728" cy="3101983"/>
          </a:xfrm>
        </p:spPr>
        <p:txBody>
          <a:bodyPr/>
          <a:lstStyle/>
          <a:p>
            <a:r>
              <a:rPr lang="en-US" dirty="0"/>
              <a:t>Implementation of the 2021 Funding Model will begin with the competition for the Strategic Initiative Lead awards.  </a:t>
            </a:r>
          </a:p>
          <a:p>
            <a:r>
              <a:rPr lang="en-US" dirty="0"/>
              <a:t>This will be followed by competitions in 2021 for the Implementation Strategies-Science award, Tribal Implementation award, and a possible new award in a priority area of focus not covered under any of the other cooperative agreements. </a:t>
            </a:r>
          </a:p>
          <a:p>
            <a:r>
              <a:rPr lang="en-US" dirty="0"/>
              <a:t>The proposed schedule is:</a:t>
            </a:r>
          </a:p>
          <a:p>
            <a:endParaRPr lang="en-US" dirty="0"/>
          </a:p>
        </p:txBody>
      </p:sp>
      <p:graphicFrame>
        <p:nvGraphicFramePr>
          <p:cNvPr id="4" name="Table 3">
            <a:extLst>
              <a:ext uri="{FF2B5EF4-FFF2-40B4-BE49-F238E27FC236}">
                <a16:creationId xmlns:a16="http://schemas.microsoft.com/office/drawing/2014/main" id="{AA5DC2D2-6233-4E7D-9534-4F7959CC62D7}"/>
              </a:ext>
            </a:extLst>
          </p:cNvPr>
          <p:cNvGraphicFramePr>
            <a:graphicFrameLocks noGrp="1"/>
          </p:cNvGraphicFramePr>
          <p:nvPr>
            <p:extLst>
              <p:ext uri="{D42A27DB-BD31-4B8C-83A1-F6EECF244321}">
                <p14:modId xmlns:p14="http://schemas.microsoft.com/office/powerpoint/2010/main" val="1362377786"/>
              </p:ext>
            </p:extLst>
          </p:nvPr>
        </p:nvGraphicFramePr>
        <p:xfrm>
          <a:off x="2430641" y="4201667"/>
          <a:ext cx="6588668" cy="2548268"/>
        </p:xfrm>
        <a:graphic>
          <a:graphicData uri="http://schemas.openxmlformats.org/drawingml/2006/table">
            <a:tbl>
              <a:tblPr firstRow="1" firstCol="1" bandRow="1">
                <a:tableStyleId>{5C22544A-7EE6-4342-B048-85BDC9FD1C3A}</a:tableStyleId>
              </a:tblPr>
              <a:tblGrid>
                <a:gridCol w="2216188">
                  <a:extLst>
                    <a:ext uri="{9D8B030D-6E8A-4147-A177-3AD203B41FA5}">
                      <a16:colId xmlns:a16="http://schemas.microsoft.com/office/drawing/2014/main" val="3130263677"/>
                    </a:ext>
                  </a:extLst>
                </a:gridCol>
                <a:gridCol w="4372480">
                  <a:extLst>
                    <a:ext uri="{9D8B030D-6E8A-4147-A177-3AD203B41FA5}">
                      <a16:colId xmlns:a16="http://schemas.microsoft.com/office/drawing/2014/main" val="3341442287"/>
                    </a:ext>
                  </a:extLst>
                </a:gridCol>
              </a:tblGrid>
              <a:tr h="424711">
                <a:tc>
                  <a:txBody>
                    <a:bodyPr/>
                    <a:lstStyle/>
                    <a:p>
                      <a:pPr marL="0" marR="0">
                        <a:spcBef>
                          <a:spcPts val="0"/>
                        </a:spcBef>
                        <a:spcAft>
                          <a:spcPts val="0"/>
                        </a:spcAft>
                      </a:pPr>
                      <a:r>
                        <a:rPr lang="en-US" sz="1200" dirty="0">
                          <a:effectLst/>
                        </a:rPr>
                        <a:t>February and March 2020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Develop Request for Applications (RFAs) for next Strategic Initiative Lead Awards</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3443972"/>
                  </a:ext>
                </a:extLst>
              </a:tr>
              <a:tr h="212356">
                <a:tc>
                  <a:txBody>
                    <a:bodyPr/>
                    <a:lstStyle/>
                    <a:p>
                      <a:pPr marL="0" marR="0">
                        <a:spcBef>
                          <a:spcPts val="0"/>
                        </a:spcBef>
                        <a:spcAft>
                          <a:spcPts val="0"/>
                        </a:spcAft>
                      </a:pPr>
                      <a:r>
                        <a:rPr lang="en-US" sz="1200" dirty="0">
                          <a:effectLst/>
                        </a:rPr>
                        <a:t>April 2020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Conduct Internal Processes for Approval of RFAs</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0578147"/>
                  </a:ext>
                </a:extLst>
              </a:tr>
              <a:tr h="424711">
                <a:tc>
                  <a:txBody>
                    <a:bodyPr/>
                    <a:lstStyle/>
                    <a:p>
                      <a:pPr marL="0" marR="0">
                        <a:spcBef>
                          <a:spcPts val="0"/>
                        </a:spcBef>
                        <a:spcAft>
                          <a:spcPts val="0"/>
                        </a:spcAft>
                      </a:pPr>
                      <a:r>
                        <a:rPr lang="en-US" sz="1200" dirty="0">
                          <a:effectLst/>
                        </a:rPr>
                        <a:t>May and June 2020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Hold Competitions (60 days) for Strategic Initiative Lead Awards</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7045991"/>
                  </a:ext>
                </a:extLst>
              </a:tr>
              <a:tr h="212356">
                <a:tc>
                  <a:txBody>
                    <a:bodyPr/>
                    <a:lstStyle/>
                    <a:p>
                      <a:pPr marL="0" marR="0">
                        <a:spcBef>
                          <a:spcPts val="0"/>
                        </a:spcBef>
                        <a:spcAft>
                          <a:spcPts val="0"/>
                        </a:spcAft>
                      </a:pPr>
                      <a:r>
                        <a:rPr lang="en-US" sz="1200" dirty="0">
                          <a:effectLst/>
                        </a:rPr>
                        <a:t>July 2020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Evaluate Applications</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8976290"/>
                  </a:ext>
                </a:extLst>
              </a:tr>
              <a:tr h="424711">
                <a:tc>
                  <a:txBody>
                    <a:bodyPr/>
                    <a:lstStyle/>
                    <a:p>
                      <a:pPr marL="0" marR="0">
                        <a:spcBef>
                          <a:spcPts val="0"/>
                        </a:spcBef>
                        <a:spcAft>
                          <a:spcPts val="0"/>
                        </a:spcAft>
                      </a:pPr>
                      <a:r>
                        <a:rPr lang="en-US" sz="1200" dirty="0">
                          <a:effectLst/>
                        </a:rPr>
                        <a:t>August 2020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Select successful applicants and begin workplan/budget negotiations.</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7613095"/>
                  </a:ext>
                </a:extLst>
              </a:tr>
              <a:tr h="424711">
                <a:tc>
                  <a:txBody>
                    <a:bodyPr/>
                    <a:lstStyle/>
                    <a:p>
                      <a:pPr marL="0" marR="0">
                        <a:spcBef>
                          <a:spcPts val="0"/>
                        </a:spcBef>
                        <a:spcAft>
                          <a:spcPts val="0"/>
                        </a:spcAft>
                      </a:pPr>
                      <a:r>
                        <a:rPr lang="en-US" sz="1200" dirty="0">
                          <a:effectLst/>
                        </a:rPr>
                        <a:t>Fall 2020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Develop RFAs Implementation Strategies-Science award, Tribal Implementation award, and potential third award.</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6938204"/>
                  </a:ext>
                </a:extLst>
              </a:tr>
              <a:tr h="212356">
                <a:tc>
                  <a:txBody>
                    <a:bodyPr/>
                    <a:lstStyle/>
                    <a:p>
                      <a:pPr marL="0" marR="0">
                        <a:spcBef>
                          <a:spcPts val="0"/>
                        </a:spcBef>
                        <a:spcAft>
                          <a:spcPts val="0"/>
                        </a:spcAft>
                      </a:pPr>
                      <a:r>
                        <a:rPr lang="en-US" sz="1200" dirty="0">
                          <a:effectLst/>
                        </a:rPr>
                        <a:t>Winter 2021</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Hold competitions</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6894792"/>
                  </a:ext>
                </a:extLst>
              </a:tr>
              <a:tr h="212356">
                <a:tc>
                  <a:txBody>
                    <a:bodyPr/>
                    <a:lstStyle/>
                    <a:p>
                      <a:pPr marL="0" marR="0">
                        <a:spcBef>
                          <a:spcPts val="0"/>
                        </a:spcBef>
                        <a:spcAft>
                          <a:spcPts val="0"/>
                        </a:spcAft>
                      </a:pPr>
                      <a:r>
                        <a:rPr lang="en-US" sz="1200" dirty="0">
                          <a:effectLst/>
                        </a:rPr>
                        <a:t>Spring 2021</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Select successful applicants</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7947446"/>
                  </a:ext>
                </a:extLst>
              </a:tr>
            </a:tbl>
          </a:graphicData>
        </a:graphic>
      </p:graphicFrame>
    </p:spTree>
    <p:extLst>
      <p:ext uri="{BB962C8B-B14F-4D97-AF65-F5344CB8AC3E}">
        <p14:creationId xmlns:p14="http://schemas.microsoft.com/office/powerpoint/2010/main" val="97155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C9FA-D73B-4D8E-B95C-D1CDFC0AE127}"/>
              </a:ext>
            </a:extLst>
          </p:cNvPr>
          <p:cNvSpPr>
            <a:spLocks noGrp="1"/>
          </p:cNvSpPr>
          <p:nvPr>
            <p:ph type="title"/>
          </p:nvPr>
        </p:nvSpPr>
        <p:spPr>
          <a:xfrm>
            <a:off x="2231135" y="898190"/>
            <a:ext cx="7729728" cy="1961388"/>
          </a:xfrm>
        </p:spPr>
        <p:txBody>
          <a:bodyPr>
            <a:normAutofit/>
          </a:bodyPr>
          <a:lstStyle/>
          <a:p>
            <a:r>
              <a:rPr lang="en-US" dirty="0"/>
              <a:t>Discussion</a:t>
            </a:r>
            <a:br>
              <a:rPr lang="en-US" dirty="0"/>
            </a:br>
            <a:br>
              <a:rPr lang="en-US" dirty="0"/>
            </a:br>
            <a:r>
              <a:rPr lang="en-US" dirty="0"/>
              <a:t>Questions?</a:t>
            </a:r>
          </a:p>
        </p:txBody>
      </p:sp>
      <p:sp>
        <p:nvSpPr>
          <p:cNvPr id="3" name="Content Placeholder 2">
            <a:extLst>
              <a:ext uri="{FF2B5EF4-FFF2-40B4-BE49-F238E27FC236}">
                <a16:creationId xmlns:a16="http://schemas.microsoft.com/office/drawing/2014/main" id="{37521AFE-FB60-44F2-96B4-6A7C4288A6D9}"/>
              </a:ext>
            </a:extLst>
          </p:cNvPr>
          <p:cNvSpPr>
            <a:spLocks noGrp="1"/>
          </p:cNvSpPr>
          <p:nvPr>
            <p:ph idx="1"/>
          </p:nvPr>
        </p:nvSpPr>
        <p:spPr>
          <a:xfrm>
            <a:off x="4705280" y="3776473"/>
            <a:ext cx="2781439" cy="928116"/>
          </a:xfrm>
        </p:spPr>
        <p:txBody>
          <a:bodyPr>
            <a:normAutofit/>
          </a:bodyPr>
          <a:lstStyle/>
          <a:p>
            <a:pPr marL="0" indent="0">
              <a:buNone/>
            </a:pPr>
            <a:r>
              <a:rPr lang="en-US" sz="4400" dirty="0"/>
              <a:t>Thank you!</a:t>
            </a:r>
          </a:p>
        </p:txBody>
      </p:sp>
    </p:spTree>
    <p:extLst>
      <p:ext uri="{BB962C8B-B14F-4D97-AF65-F5344CB8AC3E}">
        <p14:creationId xmlns:p14="http://schemas.microsoft.com/office/powerpoint/2010/main" val="288293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3E428F-6273-4521-8CEC-8FBF3F8CE594}"/>
              </a:ext>
            </a:extLst>
          </p:cNvPr>
          <p:cNvSpPr/>
          <p:nvPr/>
        </p:nvSpPr>
        <p:spPr>
          <a:xfrm>
            <a:off x="108065" y="99753"/>
            <a:ext cx="12003578" cy="6586418"/>
          </a:xfrm>
          <a:prstGeom prst="rect">
            <a:avLst/>
          </a:prstGeom>
        </p:spPr>
        <p:txBody>
          <a:bodyPr wrap="square">
            <a:spAutoFit/>
          </a:bodyPr>
          <a:lstStyle/>
          <a:p>
            <a:r>
              <a:rPr lang="en-US" sz="1400" b="1" u="sng" dirty="0">
                <a:latin typeface="Times New Roman" panose="02020603050405020304" pitchFamily="18" charset="0"/>
                <a:ea typeface="Calibri" panose="020F0502020204030204" pitchFamily="34" charset="0"/>
                <a:cs typeface="Times New Roman" panose="02020603050405020304" pitchFamily="18" charset="0"/>
              </a:rPr>
              <a:t>EPA/NEP 2021 Puget Sound Funding Model – Guiding Principles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r>
              <a:rPr lang="en-US" sz="1400" i="1" dirty="0">
                <a:latin typeface="Times New Roman" panose="02020603050405020304" pitchFamily="18" charset="0"/>
                <a:ea typeface="Calibri" panose="020F0502020204030204" pitchFamily="34" charset="0"/>
                <a:cs typeface="Times New Roman" panose="02020603050405020304" pitchFamily="18" charset="0"/>
              </a:rPr>
              <a:t>EPA’s Puget Sound National Estuary Program is responsible for ensuring the best use of public federal funds to advance Puget Sound ecosystem recovery, and is held accountable for doing so.  The funding authority for Congressionally appropriated funds to the EPA Puget Sound NEP is the federally-approved Puget Sound Comprehensive Conservation and Management Plan, referred to as the Action Agenda.</a:t>
            </a:r>
          </a:p>
          <a:p>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Continue to Strengthen and Promote the Action Agenda</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as the priority setting tool and strategy document for Puget Sound recovery.</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Support High-Level Areas of Priority</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as identified through analysis across the Vital Signs and Implementation Strategies.</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Build on Efforts to Address Priority Gaps</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identified within and across Implementation Strategies and other priority efforts recognized by the Action Agenda (e.g., Orca Task Force recommendations) that do not have other sources of funding, while being careful not to duplicate efforts by others.</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Continue to Strengthen the Role of the Puget Sound Management Conference</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in priority setting and policy making while broadening participation and perspectives.</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Strengthen and Promote Plans</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(e.g., Science Work Plan, Local Integrating Organization Plans, Puget Sound Ecosystem Monitoring Program Work Plan, Federal Task Force Action Plan) </a:t>
            </a: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and Organizations</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that contribute to the development, adaptive management, and use of Implementation Strategies.</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Continue to Support Science (e.g., Research, Monitoring, Modeling, and Effectiveness Assessment Activities, Social Science)</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needed for ongoing development, adaptive management, and use of Implementation Strategies.</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Continue to Strengthen and Support the Role of the Puget Sound Partnership</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as the Backbone Organization for PS Recovery.</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Continue to Strengthen the Role of Treaty Rights at Risk</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in priority setting and policy making.</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Recognize and Support the Role of All Partners</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all geographic scales, and their coordination of efforts to achieve priority outcomes.</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Ensure LIOs have Strong Planning and Strategy Development and Implementation Roles</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Improve Integration Across all EPA Awards</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to take advantage of opportunities to leverage efforts and synergies.</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Streamline Processes</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wherever possible.</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Comply with the EPA Competition Policy</a:t>
            </a:r>
            <a:r>
              <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as well as all Federal Government, EPA and NEP regulations and policies.</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latin typeface="Times New Roman" panose="02020603050405020304" pitchFamily="18" charset="0"/>
                <a:ea typeface="Calibri" panose="020F0502020204030204" pitchFamily="34" charset="0"/>
                <a:cs typeface="Times New Roman" panose="02020603050405020304" pitchFamily="18" charset="0"/>
              </a:rPr>
              <a:t>Meet Puget Sound National Estuary Program High-Level Goal</a:t>
            </a:r>
            <a:r>
              <a:rPr lang="en-US" sz="1600" dirty="0">
                <a:latin typeface="Times New Roman" panose="02020603050405020304" pitchFamily="18" charset="0"/>
                <a:ea typeface="Calibri" panose="020F0502020204030204" pitchFamily="34" charset="0"/>
                <a:cs typeface="Times New Roman" panose="02020603050405020304" pitchFamily="18" charset="0"/>
              </a:rPr>
              <a:t> of managing resources efficiently and appropriately (e.g., low ULOs, responsive to audits, awarding funds in timely manner), while emphasizing collaborative nature of NEP.</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latin typeface="Times New Roman" panose="02020603050405020304" pitchFamily="18" charset="0"/>
                <a:ea typeface="Calibri" panose="020F0502020204030204" pitchFamily="34" charset="0"/>
                <a:cs typeface="Times New Roman" panose="02020603050405020304" pitchFamily="18" charset="0"/>
              </a:rPr>
              <a:t>Look for Opportunities to Address Emerging Issues and Support Innovation</a:t>
            </a:r>
            <a:r>
              <a:rPr lang="en-US" sz="1600" dirty="0">
                <a:latin typeface="Times New Roman" panose="02020603050405020304" pitchFamily="18" charset="0"/>
                <a:ea typeface="Calibri" panose="020F0502020204030204" pitchFamily="34" charset="0"/>
                <a:cs typeface="Times New Roman" panose="02020603050405020304" pitchFamily="18" charset="0"/>
              </a:rPr>
              <a:t> through new or existing efforts.</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40243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183</TotalTime>
  <Words>1005</Words>
  <Application>Microsoft Office PowerPoint</Application>
  <PresentationFormat>Widescreen</PresentationFormat>
  <Paragraphs>86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Book Antiqua</vt:lpstr>
      <vt:lpstr>Gill Sans MT</vt:lpstr>
      <vt:lpstr>Symbol</vt:lpstr>
      <vt:lpstr>Times New Roman</vt:lpstr>
      <vt:lpstr>Parcel</vt:lpstr>
      <vt:lpstr>EPA Puget sound nep all-boards webinar:  rollout of epa/nep 2021 funding model  February 25, 2020</vt:lpstr>
      <vt:lpstr>Welcome &amp; agenda review</vt:lpstr>
      <vt:lpstr>Webinar sideboards</vt:lpstr>
      <vt:lpstr>Development and Engagement process</vt:lpstr>
      <vt:lpstr>2021 Funding model</vt:lpstr>
      <vt:lpstr>Summary of thinking and decision</vt:lpstr>
      <vt:lpstr>Implementation of 2021 Funding Model</vt:lpstr>
      <vt:lpstr>Discussion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Puget Sound Funding Webinar: EPA/NEP 2021 Funding Model</dc:title>
  <dc:subject>Slides presented by EPA during a February 25, 2020, webinar on upcoming changes to the funding model for protecting and restoring Puget Sound.</dc:subject>
  <dc:creator>US EPA, Region 10, Puget Sound Program</dc:creator>
  <cp:lastModifiedBy>Bert, Charles</cp:lastModifiedBy>
  <cp:revision>28</cp:revision>
  <dcterms:created xsi:type="dcterms:W3CDTF">2020-02-24T18:35:34Z</dcterms:created>
  <dcterms:modified xsi:type="dcterms:W3CDTF">2020-09-04T21:33:59Z</dcterms:modified>
</cp:coreProperties>
</file>