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1"/>
  </p:sldMasterIdLst>
  <p:notesMasterIdLst>
    <p:notesMasterId r:id="rId44"/>
  </p:notesMasterIdLst>
  <p:sldIdLst>
    <p:sldId id="459" r:id="rId2"/>
    <p:sldId id="260" r:id="rId3"/>
    <p:sldId id="261" r:id="rId4"/>
    <p:sldId id="259" r:id="rId5"/>
    <p:sldId id="262" r:id="rId6"/>
    <p:sldId id="264" r:id="rId7"/>
    <p:sldId id="263" r:id="rId8"/>
    <p:sldId id="266" r:id="rId9"/>
    <p:sldId id="450" r:id="rId10"/>
    <p:sldId id="457" r:id="rId11"/>
    <p:sldId id="413" r:id="rId12"/>
    <p:sldId id="414" r:id="rId13"/>
    <p:sldId id="416" r:id="rId14"/>
    <p:sldId id="417" r:id="rId15"/>
    <p:sldId id="458" r:id="rId16"/>
    <p:sldId id="419" r:id="rId17"/>
    <p:sldId id="420" r:id="rId18"/>
    <p:sldId id="447" r:id="rId19"/>
    <p:sldId id="421" r:id="rId20"/>
    <p:sldId id="422" r:id="rId21"/>
    <p:sldId id="426" r:id="rId22"/>
    <p:sldId id="424" r:id="rId23"/>
    <p:sldId id="453" r:id="rId24"/>
    <p:sldId id="429" r:id="rId25"/>
    <p:sldId id="430" r:id="rId26"/>
    <p:sldId id="431" r:id="rId27"/>
    <p:sldId id="432" r:id="rId28"/>
    <p:sldId id="433" r:id="rId29"/>
    <p:sldId id="434" r:id="rId30"/>
    <p:sldId id="435" r:id="rId31"/>
    <p:sldId id="456" r:id="rId32"/>
    <p:sldId id="454" r:id="rId33"/>
    <p:sldId id="438" r:id="rId34"/>
    <p:sldId id="437" r:id="rId35"/>
    <p:sldId id="439" r:id="rId36"/>
    <p:sldId id="440" r:id="rId37"/>
    <p:sldId id="448" r:id="rId38"/>
    <p:sldId id="442" r:id="rId39"/>
    <p:sldId id="443" r:id="rId40"/>
    <p:sldId id="444" r:id="rId41"/>
    <p:sldId id="451" r:id="rId42"/>
    <p:sldId id="449"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0000"/>
    <a:srgbClr val="009444"/>
    <a:srgbClr val="0054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E1F33B-9C8D-49EF-8BDA-7E5532D237AA}" v="289" dt="2020-10-08T02:44:52.3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24" autoAdjust="0"/>
    <p:restoredTop sz="94249" autoAdjust="0"/>
  </p:normalViewPr>
  <p:slideViewPr>
    <p:cSldViewPr snapToGrid="0" showGuides="1">
      <p:cViewPr varScale="1">
        <p:scale>
          <a:sx n="66" d="100"/>
          <a:sy n="66" d="100"/>
        </p:scale>
        <p:origin x="60" y="120"/>
      </p:cViewPr>
      <p:guideLst>
        <p:guide orient="horz" pos="2160"/>
        <p:guide pos="2880"/>
      </p:guideLst>
    </p:cSldViewPr>
  </p:slideViewPr>
  <p:outlineViewPr>
    <p:cViewPr>
      <p:scale>
        <a:sx n="33" d="100"/>
        <a:sy n="33" d="100"/>
      </p:scale>
      <p:origin x="0" y="-24654"/>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C1E316-8756-467E-85B8-9DC0E49465B4}" type="datetimeFigureOut">
              <a:rPr lang="en-US" smtClean="0"/>
              <a:t>10/7/2020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526FDC-130F-4DF6-B323-30037A7545BC}" type="slidenum">
              <a:rPr lang="en-US" smtClean="0"/>
              <a:t>‹#›</a:t>
            </a:fld>
            <a:endParaRPr lang="en-US" dirty="0"/>
          </a:p>
        </p:txBody>
      </p:sp>
    </p:spTree>
    <p:extLst>
      <p:ext uri="{BB962C8B-B14F-4D97-AF65-F5344CB8AC3E}">
        <p14:creationId xmlns:p14="http://schemas.microsoft.com/office/powerpoint/2010/main" val="1074068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session will be approximately 60 minutes, we will discuss:</a:t>
            </a:r>
          </a:p>
          <a:p>
            <a:pPr marL="171450" indent="-171450">
              <a:buFont typeface="Arial" panose="020B0604020202020204" pitchFamily="34" charset="0"/>
              <a:buChar char="•"/>
            </a:pPr>
            <a:r>
              <a:rPr lang="en-US" dirty="0"/>
              <a:t>Lead Dust Traps</a:t>
            </a:r>
          </a:p>
          <a:p>
            <a:pPr marL="171450" indent="-171450">
              <a:buFont typeface="Arial" panose="020B0604020202020204" pitchFamily="34" charset="0"/>
              <a:buChar char="•"/>
            </a:pPr>
            <a:r>
              <a:rPr lang="en-US" dirty="0"/>
              <a:t>Recommended Cleaning Techniques</a:t>
            </a:r>
          </a:p>
          <a:p>
            <a:pPr marL="171450" indent="-171450">
              <a:buFont typeface="Arial" panose="020B0604020202020204" pitchFamily="34" charset="0"/>
              <a:buChar char="•"/>
            </a:pPr>
            <a:r>
              <a:rPr lang="en-US" dirty="0"/>
              <a:t>Helpful Hints</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2</a:t>
            </a:fld>
            <a:endParaRPr lang="en-US" dirty="0"/>
          </a:p>
        </p:txBody>
      </p:sp>
    </p:spTree>
    <p:extLst>
      <p:ext uri="{BB962C8B-B14F-4D97-AF65-F5344CB8AC3E}">
        <p14:creationId xmlns:p14="http://schemas.microsoft.com/office/powerpoint/2010/main" val="2780192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415925"/>
            <a:ext cx="5851525" cy="4389438"/>
          </a:xfrm>
          <a:prstGeom prst="rect">
            <a:avLst/>
          </a:prstGeom>
        </p:spPr>
      </p:sp>
      <p:sp>
        <p:nvSpPr>
          <p:cNvPr id="3" name="Notes Placeholder 2"/>
          <p:cNvSpPr>
            <a:spLocks noGrp="1"/>
          </p:cNvSpPr>
          <p:nvPr>
            <p:ph type="body" idx="1"/>
          </p:nvPr>
        </p:nvSpPr>
        <p:spPr>
          <a:xfrm>
            <a:off x="431234" y="5418153"/>
            <a:ext cx="6430352" cy="375355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a. Potential Dust Traps</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Instructor Note: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Give a copy of the Module 2 Worksheet, Module 2 Key Messages and a pencil to each participant.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Here are two handouts we will use today, the worksheet and key messages. We will use the worksheet during this session as a discussion tool and to review what we learned together. The key messages is a take-home resource that summarizes information covered.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are some areas in the home that could have high levels of lead dust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Using the front of the worksheet, discuss with a partner which areas in the home you think could be lead dust traps. There are six areas in the home considered to be lead dust traps. The home shown in the worksheet has at least six lead dust traps. Find and circle them all. </a:t>
            </a:r>
            <a:r>
              <a:rPr lang="en-US" sz="1200" b="1" i="1" kern="1200" dirty="0">
                <a:solidFill>
                  <a:schemeClr val="tx1"/>
                </a:solidFill>
                <a:effectLst/>
                <a:latin typeface="+mn-lt"/>
                <a:ea typeface="+mn-ea"/>
                <a:cs typeface="+mn-cs"/>
              </a:rPr>
              <a:t>Instructor Note:</a:t>
            </a:r>
            <a:r>
              <a:rPr lang="en-US" sz="1200" i="1" kern="1200" dirty="0">
                <a:solidFill>
                  <a:schemeClr val="tx1"/>
                </a:solidFill>
                <a:effectLst/>
                <a:latin typeface="+mn-lt"/>
                <a:ea typeface="+mn-ea"/>
                <a:cs typeface="+mn-cs"/>
              </a:rPr>
              <a:t> Allow participants several minutes to complete the activity and then go over the answers below. Answers are provided upside down on the bottom of the front page of the worksheet.</a:t>
            </a:r>
            <a:endParaRPr lang="en-US" sz="1200" kern="1200" dirty="0">
              <a:solidFill>
                <a:schemeClr val="tx1"/>
              </a:solidFill>
              <a:effectLst/>
              <a:latin typeface="+mn-lt"/>
              <a:ea typeface="+mn-ea"/>
              <a:cs typeface="+mn-cs"/>
            </a:endParaRPr>
          </a:p>
          <a:p>
            <a:endParaRPr lang="es-MX" dirty="0"/>
          </a:p>
        </p:txBody>
      </p:sp>
      <p:sp>
        <p:nvSpPr>
          <p:cNvPr id="4" name="Slide Number Placeholder 3"/>
          <p:cNvSpPr>
            <a:spLocks noGrp="1"/>
          </p:cNvSpPr>
          <p:nvPr>
            <p:ph type="sldNum" sz="quarter" idx="10"/>
          </p:nvPr>
        </p:nvSpPr>
        <p:spPr>
          <a:xfrm>
            <a:off x="4143589" y="202475150"/>
            <a:ext cx="3169919" cy="10695539"/>
          </a:xfrm>
          <a:prstGeom prst="rect">
            <a:avLst/>
          </a:prstGeom>
        </p:spPr>
        <p:txBody>
          <a:bodyPr lIns="161712" tIns="80856" rIns="161712" bIns="80856"/>
          <a:lstStyle/>
          <a:p>
            <a:fld id="{C52D733F-231C-455C-9BB7-71CC4FBA9EE5}" type="slidenum">
              <a:rPr lang="es-MX" smtClean="0"/>
              <a:t>11</a:t>
            </a:fld>
            <a:endParaRPr lang="es-MX"/>
          </a:p>
        </p:txBody>
      </p:sp>
    </p:spTree>
    <p:extLst>
      <p:ext uri="{BB962C8B-B14F-4D97-AF65-F5344CB8AC3E}">
        <p14:creationId xmlns:p14="http://schemas.microsoft.com/office/powerpoint/2010/main" val="1981132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415925"/>
            <a:ext cx="5851525" cy="4389438"/>
          </a:xfrm>
          <a:prstGeom prst="rect">
            <a:avLst/>
          </a:prstGeom>
        </p:spPr>
      </p:sp>
      <p:sp>
        <p:nvSpPr>
          <p:cNvPr id="3" name="Notes Placeholder 2"/>
          <p:cNvSpPr>
            <a:spLocks noGrp="1"/>
          </p:cNvSpPr>
          <p:nvPr>
            <p:ph type="body" idx="1"/>
          </p:nvPr>
        </p:nvSpPr>
        <p:spPr>
          <a:xfrm>
            <a:off x="431234" y="5418153"/>
            <a:ext cx="6430352" cy="375355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ANIMATED SLIDE – multiple clicks required (each click will show answers).</a:t>
            </a:r>
          </a:p>
          <a:p>
            <a:r>
              <a:rPr lang="en-US" sz="1200" kern="1200" dirty="0">
                <a:solidFill>
                  <a:schemeClr val="tx1"/>
                </a:solidFill>
                <a:effectLst/>
                <a:latin typeface="+mn-lt"/>
                <a:ea typeface="+mn-ea"/>
                <a:cs typeface="+mn-cs"/>
              </a:rPr>
              <a:t>As we go over answers, make sure you have the correct items circled on your worksheet. You can also use your worksheet to take notes. </a:t>
            </a:r>
          </a:p>
          <a:p>
            <a:pPr marL="228600" indent="-228600">
              <a:buFont typeface="+mj-lt"/>
              <a:buAutoNum type="arabicPeriod"/>
            </a:pPr>
            <a:r>
              <a:rPr lang="en-US" sz="1200" kern="1200" dirty="0">
                <a:solidFill>
                  <a:schemeClr val="tx1"/>
                </a:solidFill>
                <a:effectLst/>
                <a:latin typeface="+mn-lt"/>
                <a:ea typeface="+mn-ea"/>
                <a:cs typeface="+mn-cs"/>
              </a:rPr>
              <a:t>Floors and Baseboards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Lead dust can be dispersed from deteriorated lead-based paint applied on floors and baseboards. Carpets and rugs can contain lead dust dispersed from deteriorated lead-based paint on floors, baseboards and walls. </a:t>
            </a:r>
          </a:p>
          <a:p>
            <a:pPr marL="228600" lvl="0" indent="-228600">
              <a:buFont typeface="+mj-lt"/>
              <a:buAutoNum type="arabicPeriod"/>
            </a:pPr>
            <a:r>
              <a:rPr lang="en-US" sz="1200" kern="1200" dirty="0">
                <a:solidFill>
                  <a:schemeClr val="tx1"/>
                </a:solidFill>
                <a:effectLst/>
                <a:latin typeface="+mn-lt"/>
                <a:ea typeface="+mn-ea"/>
                <a:cs typeface="+mn-cs"/>
              </a:rPr>
              <a:t>Windows and Window Sills - Lead-based paint on windows, window sills and troughs (the area between the interior window sill and the storm window frame) can chip or flake as a home ages and after repeatedly opening and closing resulting in lead dust settling on and around windows. </a:t>
            </a:r>
          </a:p>
          <a:p>
            <a:pPr marL="228600" lvl="0" indent="-228600">
              <a:buFont typeface="+mj-lt"/>
              <a:buAutoNum type="arabicPeriod"/>
            </a:pPr>
            <a:r>
              <a:rPr lang="en-US" sz="1200" kern="1200" dirty="0">
                <a:solidFill>
                  <a:schemeClr val="tx1"/>
                </a:solidFill>
                <a:effectLst/>
                <a:latin typeface="+mn-lt"/>
                <a:ea typeface="+mn-ea"/>
                <a:cs typeface="+mn-cs"/>
              </a:rPr>
              <a:t>Air Duct Covers and Radiators -</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surfaces or covers of air ducts (areas along walls and floors covered by metal grates) and radiators can be covered with dust, although the concentration of lead dust in this area generally is not as high as in other areas of the home. </a:t>
            </a:r>
          </a:p>
          <a:p>
            <a:pPr marL="228600" lvl="0" indent="-228600">
              <a:buFont typeface="+mj-lt"/>
              <a:buAutoNum type="arabicPeriod"/>
            </a:pPr>
            <a:r>
              <a:rPr lang="en-US" sz="1200" kern="1200" dirty="0">
                <a:solidFill>
                  <a:schemeClr val="tx1"/>
                </a:solidFill>
                <a:effectLst/>
                <a:latin typeface="+mn-lt"/>
                <a:ea typeface="+mn-ea"/>
                <a:cs typeface="+mn-cs"/>
              </a:rPr>
              <a:t>Doors and Door Frames - Dust from lead-based paint can be dispersed into the air from painted walls, windows and floors and then settle on doors and door frames. Lead from outside sources may also stick to the surface of exterior doors and then be tracked inside the home.</a:t>
            </a:r>
          </a:p>
          <a:p>
            <a:pPr marL="228600" lvl="0" indent="-228600">
              <a:buFont typeface="+mj-lt"/>
              <a:buAutoNum type="arabicPeriod"/>
            </a:pPr>
            <a:r>
              <a:rPr lang="en-US" sz="1200" kern="1200" dirty="0">
                <a:solidFill>
                  <a:schemeClr val="tx1"/>
                </a:solidFill>
                <a:effectLst/>
                <a:latin typeface="+mn-lt"/>
                <a:ea typeface="+mn-ea"/>
                <a:cs typeface="+mn-cs"/>
              </a:rPr>
              <a:t>Stairs, Railings and Banisters - Walking on stairs painted with lead-based paint causes the paint to flake and chip, which disperses lead dust on stairs, railings and banisters.</a:t>
            </a:r>
          </a:p>
          <a:p>
            <a:pPr marL="228600" lvl="0" indent="-228600">
              <a:buFont typeface="+mj-lt"/>
              <a:buAutoNum type="arabicPeriod"/>
            </a:pPr>
            <a:r>
              <a:rPr lang="en-US" sz="1200" kern="1200" dirty="0">
                <a:solidFill>
                  <a:schemeClr val="tx1"/>
                </a:solidFill>
                <a:effectLst/>
                <a:latin typeface="+mn-lt"/>
                <a:ea typeface="+mn-ea"/>
                <a:cs typeface="+mn-cs"/>
              </a:rPr>
              <a:t>Furniture - Lead dust dispersed into the air can settle and collect on furniture, such as tables and couches, and then re-enter the air when you vacuum, dust or sweep.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Excessive clutter may prevent you from effectively cleaning your home as various items in your home could be potential lead dust traps.</a:t>
            </a:r>
          </a:p>
          <a:p>
            <a:endParaRPr lang="es-MX" dirty="0"/>
          </a:p>
        </p:txBody>
      </p:sp>
      <p:sp>
        <p:nvSpPr>
          <p:cNvPr id="4" name="Slide Number Placeholder 3"/>
          <p:cNvSpPr>
            <a:spLocks noGrp="1"/>
          </p:cNvSpPr>
          <p:nvPr>
            <p:ph type="sldNum" sz="quarter" idx="10"/>
          </p:nvPr>
        </p:nvSpPr>
        <p:spPr>
          <a:xfrm>
            <a:off x="4143589" y="202475150"/>
            <a:ext cx="3169919" cy="10695539"/>
          </a:xfrm>
          <a:prstGeom prst="rect">
            <a:avLst/>
          </a:prstGeom>
        </p:spPr>
        <p:txBody>
          <a:bodyPr lIns="161712" tIns="80856" rIns="161712" bIns="80856"/>
          <a:lstStyle/>
          <a:p>
            <a:fld id="{C52D733F-231C-455C-9BB7-71CC4FBA9EE5}" type="slidenum">
              <a:rPr lang="es-MX" smtClean="0"/>
              <a:t>12</a:t>
            </a:fld>
            <a:endParaRPr lang="es-MX"/>
          </a:p>
        </p:txBody>
      </p:sp>
    </p:spTree>
    <p:extLst>
      <p:ext uri="{BB962C8B-B14F-4D97-AF65-F5344CB8AC3E}">
        <p14:creationId xmlns:p14="http://schemas.microsoft.com/office/powerpoint/2010/main" val="589188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II. Recommended Cleaning Techniques</a:t>
            </a:r>
          </a:p>
          <a:p>
            <a:r>
              <a:rPr lang="en-US" sz="1200" kern="1200" dirty="0">
                <a:solidFill>
                  <a:schemeClr val="tx1"/>
                </a:solidFill>
                <a:effectLst/>
                <a:latin typeface="+mn-lt"/>
                <a:ea typeface="+mn-ea"/>
                <a:cs typeface="+mn-cs"/>
              </a:rPr>
              <a:t>Cleaning lead dust traps weekly can reduce your family’s exposure to lead. Windows, doors, floors, and furniture need regular cleaning because lead dust is hard to completely remove and can quickly re-collect.</a:t>
            </a:r>
          </a:p>
          <a:p>
            <a:endParaRPr lang="en-US" dirty="0"/>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13</a:t>
            </a:fld>
            <a:endParaRPr lang="en-US"/>
          </a:p>
        </p:txBody>
      </p:sp>
    </p:spTree>
    <p:extLst>
      <p:ext uri="{BB962C8B-B14F-4D97-AF65-F5344CB8AC3E}">
        <p14:creationId xmlns:p14="http://schemas.microsoft.com/office/powerpoint/2010/main" val="1801569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specific cleaning techniques do you think might be important to incorporate into our cleaning habits to help safely remove lead dust from the home? </a:t>
            </a:r>
            <a:r>
              <a:rPr lang="en-US" sz="1200" b="1" i="1" kern="1200" dirty="0">
                <a:solidFill>
                  <a:schemeClr val="tx1"/>
                </a:solidFill>
                <a:effectLst/>
                <a:latin typeface="+mn-lt"/>
                <a:ea typeface="+mn-ea"/>
                <a:cs typeface="+mn-cs"/>
              </a:rPr>
              <a:t>Instructor Note:</a:t>
            </a:r>
            <a:r>
              <a:rPr lang="en-US" sz="1200" i="1" kern="1200" dirty="0">
                <a:solidFill>
                  <a:schemeClr val="tx1"/>
                </a:solidFill>
                <a:effectLst/>
                <a:latin typeface="+mn-lt"/>
                <a:ea typeface="+mn-ea"/>
                <a:cs typeface="+mn-cs"/>
              </a:rPr>
              <a:t> Allow participants a moment to think and respond before describing the recommended techniques. While it is recommended to have two buckets for wet washing, it is not required.</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14</a:t>
            </a:fld>
            <a:endParaRPr lang="en-US"/>
          </a:p>
        </p:txBody>
      </p:sp>
    </p:spTree>
    <p:extLst>
      <p:ext uri="{BB962C8B-B14F-4D97-AF65-F5344CB8AC3E}">
        <p14:creationId xmlns:p14="http://schemas.microsoft.com/office/powerpoint/2010/main" val="3112231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Wet washing, using wet or damp items, is the best way to clean lead dust. Specifically, in the case of lead dust, this means cleaning areas at least weekly with a mop, cloth or sponge, warm water and a general all-purpose cleaner, using two buckets (or a split bucket, if available). Two buckets assist in preventing dust from being redistributed to newly cleaned surfaces. Areas that should be wet washed include windows, window sills and troughs, doors, floors, stairs, furniture and air ducts. Remember: Never mix ammonia and bleach products because they can form a dangerous gas. Follow instructions on the label of all cleaning products used and keep cleaning products out of the reach of children.</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15</a:t>
            </a:fld>
            <a:endParaRPr lang="en-US" dirty="0"/>
          </a:p>
        </p:txBody>
      </p:sp>
    </p:spTree>
    <p:extLst>
      <p:ext uri="{BB962C8B-B14F-4D97-AF65-F5344CB8AC3E}">
        <p14:creationId xmlns:p14="http://schemas.microsoft.com/office/powerpoint/2010/main" val="3108358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Follow these steps for wet washing when cleaning:</a:t>
            </a:r>
          </a:p>
          <a:p>
            <a:pPr marL="228600" lvl="0" indent="-228600">
              <a:buFont typeface="+mj-lt"/>
              <a:buAutoNum type="arabicPeriod"/>
            </a:pPr>
            <a:r>
              <a:rPr lang="en-US" dirty="0"/>
              <a:t>In bucket 1, mix general all-purpose cleaner and warm water.</a:t>
            </a:r>
          </a:p>
          <a:p>
            <a:pPr marL="228600" lvl="0" indent="-228600">
              <a:buFont typeface="+mj-lt"/>
              <a:buAutoNum type="arabicPeriod"/>
            </a:pPr>
            <a:r>
              <a:rPr lang="en-US" dirty="0"/>
              <a:t>Fill bucket 2 with warm water – this will be your clean rinse water to frequently rinse off mop heads, cloths and sponges while cleaning. </a:t>
            </a:r>
          </a:p>
          <a:p>
            <a:pPr marL="228600" lvl="0" indent="-228600">
              <a:buFont typeface="+mj-lt"/>
              <a:buAutoNum type="arabicPeriod"/>
            </a:pPr>
            <a:r>
              <a:rPr lang="en-US" dirty="0"/>
              <a:t>Put on gloves. </a:t>
            </a:r>
          </a:p>
          <a:p>
            <a:pPr marL="228600" lvl="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16</a:t>
            </a:fld>
            <a:endParaRPr lang="en-US"/>
          </a:p>
        </p:txBody>
      </p:sp>
    </p:spTree>
    <p:extLst>
      <p:ext uri="{BB962C8B-B14F-4D97-AF65-F5344CB8AC3E}">
        <p14:creationId xmlns:p14="http://schemas.microsoft.com/office/powerpoint/2010/main" val="1980502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lvl="0" indent="-514350">
              <a:buFont typeface="+mj-lt"/>
              <a:buAutoNum type="arabicPeriod" startAt="4"/>
            </a:pPr>
            <a:r>
              <a:rPr lang="en-US" dirty="0"/>
              <a:t>Use a damp paper towel to remove any loose paint chips and debris and then place the paper towel in a garbage bag and seal for disposal. </a:t>
            </a:r>
          </a:p>
          <a:p>
            <a:pPr marL="514350" lvl="0" indent="-514350">
              <a:buFont typeface="+mj-lt"/>
              <a:buAutoNum type="arabicPeriod" startAt="4"/>
            </a:pPr>
            <a:r>
              <a:rPr lang="en-US" dirty="0"/>
              <a:t>Use a mop, cloth or sponge dipped in bucket 1 (the cleaning solution) and clean all surfaces thoroughly. </a:t>
            </a:r>
          </a:p>
          <a:p>
            <a:pPr marL="514350" lvl="0" indent="-514350">
              <a:buFont typeface="+mj-lt"/>
              <a:buAutoNum type="arabicPeriod" startAt="4"/>
            </a:pPr>
            <a:r>
              <a:rPr lang="en-US" dirty="0"/>
              <a:t>Use a clean (different) mop, cloth or sponge that has been dipped in bucket 2 (the clean rinse water) to rinse the newly cleaned area. </a:t>
            </a:r>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17</a:t>
            </a:fld>
            <a:endParaRPr lang="en-US"/>
          </a:p>
        </p:txBody>
      </p:sp>
    </p:spTree>
    <p:extLst>
      <p:ext uri="{BB962C8B-B14F-4D97-AF65-F5344CB8AC3E}">
        <p14:creationId xmlns:p14="http://schemas.microsoft.com/office/powerpoint/2010/main" val="137588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lvl="0" indent="-514350">
              <a:buFont typeface="+mj-lt"/>
              <a:buAutoNum type="arabicPeriod" startAt="7"/>
            </a:pPr>
            <a:r>
              <a:rPr lang="en-US" dirty="0"/>
              <a:t>Thoroughly rinse mop heads, cloths and sponges (preferably in a sink or area not used for food preparation) when finished cleaning.</a:t>
            </a:r>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18</a:t>
            </a:fld>
            <a:endParaRPr lang="en-US"/>
          </a:p>
        </p:txBody>
      </p:sp>
    </p:spTree>
    <p:extLst>
      <p:ext uri="{BB962C8B-B14F-4D97-AF65-F5344CB8AC3E}">
        <p14:creationId xmlns:p14="http://schemas.microsoft.com/office/powerpoint/2010/main" val="1045400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Optional Demonstration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Demonstrate the benefits of wet washing by using corn starch or flour to represent lead dust: </a:t>
            </a:r>
          </a:p>
          <a:p>
            <a:pPr marL="228600" lvl="0" indent="-228600">
              <a:buFont typeface="+mj-lt"/>
              <a:buAutoNum type="arabicPeriod"/>
            </a:pPr>
            <a:r>
              <a:rPr lang="en-US" sz="1200" kern="1200" dirty="0">
                <a:solidFill>
                  <a:schemeClr val="tx1"/>
                </a:solidFill>
                <a:effectLst/>
                <a:latin typeface="+mn-lt"/>
                <a:ea typeface="+mn-ea"/>
                <a:cs typeface="+mn-cs"/>
              </a:rPr>
              <a:t>Gather participants around a flat, hard surface, such as a table or a spot on the floor, and sprinkle corn starch or flour across the surface. </a:t>
            </a:r>
          </a:p>
          <a:p>
            <a:pPr marL="228600" lvl="0" indent="-228600">
              <a:buFont typeface="+mj-lt"/>
              <a:buAutoNum type="arabicPeriod"/>
            </a:pPr>
            <a:r>
              <a:rPr lang="en-US" sz="1200" kern="1200" dirty="0">
                <a:solidFill>
                  <a:schemeClr val="tx1"/>
                </a:solidFill>
                <a:effectLst/>
                <a:latin typeface="+mn-lt"/>
                <a:ea typeface="+mn-ea"/>
                <a:cs typeface="+mn-cs"/>
              </a:rPr>
              <a:t>Divide the area in half. Clean one-half with a dry cloth and the other half with a wet cloth dipped in bucket 1 (as described in step 1 of wet washing). </a:t>
            </a:r>
          </a:p>
          <a:p>
            <a:pPr marL="228600" lvl="0" indent="-228600">
              <a:buFont typeface="+mj-lt"/>
              <a:buAutoNum type="arabicPeriod"/>
            </a:pPr>
            <a:r>
              <a:rPr lang="en-US" sz="1200" kern="1200" dirty="0">
                <a:solidFill>
                  <a:schemeClr val="tx1"/>
                </a:solidFill>
                <a:effectLst/>
                <a:latin typeface="+mn-lt"/>
                <a:ea typeface="+mn-ea"/>
                <a:cs typeface="+mn-cs"/>
              </a:rPr>
              <a:t>Show participants both cloths and have them examine the cleaned area. Ask participants: which cleaning technique (wet or dry) did the best job of cleaning up the dust? </a:t>
            </a:r>
            <a:r>
              <a:rPr lang="en-US" sz="1200" b="1" i="1" kern="1200" dirty="0">
                <a:solidFill>
                  <a:schemeClr val="tx1"/>
                </a:solidFill>
                <a:effectLst/>
                <a:latin typeface="+mn-lt"/>
                <a:ea typeface="+mn-ea"/>
                <a:cs typeface="+mn-cs"/>
              </a:rPr>
              <a:t>Instructor Note: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The answer is the technique using the wet cloth.</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19</a:t>
            </a:fld>
            <a:endParaRPr lang="en-US"/>
          </a:p>
        </p:txBody>
      </p:sp>
    </p:spTree>
    <p:extLst>
      <p:ext uri="{BB962C8B-B14F-4D97-AF65-F5344CB8AC3E}">
        <p14:creationId xmlns:p14="http://schemas.microsoft.com/office/powerpoint/2010/main" val="405901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a:t>
            </a:r>
            <a:r>
              <a:rPr lang="en-US" sz="1200" u="sng" kern="1200" dirty="0">
                <a:solidFill>
                  <a:schemeClr val="tx1"/>
                </a:solidFill>
                <a:effectLst/>
                <a:latin typeface="+mn-lt"/>
                <a:ea typeface="+mn-ea"/>
                <a:cs typeface="+mn-cs"/>
              </a:rPr>
              <a:t>Cleaning Techniques to Reduce Indoor Lead Dust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Wet washing is the general cleaning technique recommended to reduce indoor lead dust in your home. For each of the six lead dust traps mentioned earlier (and listed on your Worksheet) there are specific cleaning recommendations we will discuss now.</a:t>
            </a:r>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20</a:t>
            </a:fld>
            <a:endParaRPr lang="en-US"/>
          </a:p>
        </p:txBody>
      </p:sp>
    </p:spTree>
    <p:extLst>
      <p:ext uri="{BB962C8B-B14F-4D97-AF65-F5344CB8AC3E}">
        <p14:creationId xmlns:p14="http://schemas.microsoft.com/office/powerpoint/2010/main" val="3297829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Upon the completion of Module 2, participants will be able to:</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List three lead dust traps typically found in homes;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List three items used to clean lead dust in the home;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Demonstrate proper cleaning techniques;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how to prevent re-contaminating previously cleaned areas of the home.</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3</a:t>
            </a:fld>
            <a:endParaRPr lang="en-US" dirty="0"/>
          </a:p>
        </p:txBody>
      </p:sp>
    </p:spTree>
    <p:extLst>
      <p:ext uri="{BB962C8B-B14F-4D97-AF65-F5344CB8AC3E}">
        <p14:creationId xmlns:p14="http://schemas.microsoft.com/office/powerpoint/2010/main" val="1293014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err="1">
                <a:solidFill>
                  <a:schemeClr val="tx1"/>
                </a:solidFill>
                <a:effectLst/>
                <a:latin typeface="+mn-lt"/>
                <a:ea typeface="+mn-ea"/>
                <a:cs typeface="+mn-cs"/>
              </a:rPr>
              <a:t>i</a:t>
            </a:r>
            <a:r>
              <a:rPr lang="en-US" sz="1200" u="sng" kern="1200" dirty="0">
                <a:solidFill>
                  <a:schemeClr val="tx1"/>
                </a:solidFill>
                <a:effectLst/>
                <a:latin typeface="+mn-lt"/>
                <a:ea typeface="+mn-ea"/>
                <a:cs typeface="+mn-cs"/>
              </a:rPr>
              <a:t>. Floors, Baseboards, Carpets and Rugs</a:t>
            </a:r>
            <a:endParaRPr lang="en-US" sz="1200" u="sng" kern="1200" dirty="0">
              <a:solidFill>
                <a:schemeClr val="tx1"/>
              </a:solidFill>
              <a:effectLst/>
              <a:highlight>
                <a:srgbClr val="FFFF00"/>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highlight>
                  <a:srgbClr val="FFFF00"/>
                </a:highlight>
                <a:latin typeface="+mn-lt"/>
                <a:ea typeface="+mn-ea"/>
                <a:cs typeface="+mn-cs"/>
              </a:rPr>
              <a:t>Clean floors and baseboards with a </a:t>
            </a:r>
            <a:r>
              <a:rPr lang="en-US" sz="1200" kern="1200" dirty="0">
                <a:solidFill>
                  <a:schemeClr val="tx1"/>
                </a:solidFill>
                <a:effectLst/>
                <a:latin typeface="+mn-lt"/>
                <a:ea typeface="+mn-ea"/>
                <a:cs typeface="+mn-cs"/>
              </a:rPr>
              <a:t>clean wet mop, cloth or sponge and a general all-purpose cleaner. Vacuum carpets and rugs often using a vacuum cleaner equipped with a High Efficiency Particulate Air (HEPA) filter, which traps extremely small particles such as lead dust. Regular vacuum cleaners not equipped with a HEPA filter can spread lead dust into the air and disperse it around the home.  	</a:t>
            </a:r>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21</a:t>
            </a:fld>
            <a:endParaRPr lang="en-US"/>
          </a:p>
        </p:txBody>
      </p:sp>
    </p:spTree>
    <p:extLst>
      <p:ext uri="{BB962C8B-B14F-4D97-AF65-F5344CB8AC3E}">
        <p14:creationId xmlns:p14="http://schemas.microsoft.com/office/powerpoint/2010/main" val="1220145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 not use mops with a scrubber strip attached when cleaning uncarpeted floors, as the scrubber strips will wear away any painted surfaces.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 not use powered buffing or polishing machines, or vacuums with beater bars that may wear away the painted surface of uncarpeted floors.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 not dry sweep.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 not shake or beat carpets and rugs, vacuum them instead.</a:t>
            </a:r>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22</a:t>
            </a:fld>
            <a:endParaRPr lang="en-US"/>
          </a:p>
        </p:txBody>
      </p:sp>
    </p:spTree>
    <p:extLst>
      <p:ext uri="{BB962C8B-B14F-4D97-AF65-F5344CB8AC3E}">
        <p14:creationId xmlns:p14="http://schemas.microsoft.com/office/powerpoint/2010/main" val="2774801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ii. Windows and Window Sills</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Clean windows, window sills and troughs with a damp cloth or sponge and a general all-purpose cleaner. Window sills and troughs with large amounts of dust may require using a vacuum cleaner equipped with a HEPA filter. After vacuuming, follow up by cleaning with a damp cloth or sponge and a general all-purpose cleaner. Standard vacuum cleaners may be used if there is no visible dust or debris from chipping or flaking paint (Ref. 3).</a:t>
            </a:r>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23</a:t>
            </a:fld>
            <a:endParaRPr lang="en-US"/>
          </a:p>
        </p:txBody>
      </p:sp>
    </p:spTree>
    <p:extLst>
      <p:ext uri="{BB962C8B-B14F-4D97-AF65-F5344CB8AC3E}">
        <p14:creationId xmlns:p14="http://schemas.microsoft.com/office/powerpoint/2010/main" val="1915944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iii. Air Duct Covers and Radiators</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Clean the surface of air duct covers (areas along walls and floors covered by metal grates) and radiators monthly using a clean wet cloth or sponge and a general all-purpose. Frequently replace all air filters (including HEPA filters) in the furnace or heating, ventilation and air conditioning (HVAC) system .</a:t>
            </a:r>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24</a:t>
            </a:fld>
            <a:endParaRPr lang="en-US" dirty="0"/>
          </a:p>
        </p:txBody>
      </p:sp>
    </p:spTree>
    <p:extLst>
      <p:ext uri="{BB962C8B-B14F-4D97-AF65-F5344CB8AC3E}">
        <p14:creationId xmlns:p14="http://schemas.microsoft.com/office/powerpoint/2010/main" val="3318042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iv. Doors, Door Frames, Walls and Other Painted Surfaces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Wipe down doors, door frames, walls and other painted surfaces with a clean, wet cloth or sponge and a general all-purpose cleaner. </a:t>
            </a:r>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25</a:t>
            </a:fld>
            <a:endParaRPr lang="en-US" dirty="0"/>
          </a:p>
        </p:txBody>
      </p:sp>
    </p:spTree>
    <p:extLst>
      <p:ext uri="{BB962C8B-B14F-4D97-AF65-F5344CB8AC3E}">
        <p14:creationId xmlns:p14="http://schemas.microsoft.com/office/powerpoint/2010/main" val="1645509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Do not use: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Steel wool, scouring pads and abrasive cleaners;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Solvent cleaners that may dissolve paint; 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Excessive rubbing of spots, as this may wear away any painted surfaces.</a:t>
            </a:r>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26</a:t>
            </a:fld>
            <a:endParaRPr lang="en-US" dirty="0"/>
          </a:p>
        </p:txBody>
      </p:sp>
    </p:spTree>
    <p:extLst>
      <p:ext uri="{BB962C8B-B14F-4D97-AF65-F5344CB8AC3E}">
        <p14:creationId xmlns:p14="http://schemas.microsoft.com/office/powerpoint/2010/main" val="455207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v. Stairs, Railings and Banisters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Clean stairs, railings and banisters with a wet mop, cloth, or sponge and a general all-purpose cleaner. </a:t>
            </a:r>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27</a:t>
            </a:fld>
            <a:endParaRPr lang="en-US" dirty="0"/>
          </a:p>
        </p:txBody>
      </p:sp>
    </p:spTree>
    <p:extLst>
      <p:ext uri="{BB962C8B-B14F-4D97-AF65-F5344CB8AC3E}">
        <p14:creationId xmlns:p14="http://schemas.microsoft.com/office/powerpoint/2010/main" val="2207122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vi. Furniture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Dust furniture weekly with furniture polish to prevent the spread of dust into the air. Upholstered furniture, such as couches, do not generally have high concentrations of lead dust that other surfaces do; however, regular cleaning with a HEPA vacuum or a wet washing method is recommended. </a:t>
            </a:r>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28</a:t>
            </a:fld>
            <a:endParaRPr lang="en-US" dirty="0"/>
          </a:p>
        </p:txBody>
      </p:sp>
    </p:spTree>
    <p:extLst>
      <p:ext uri="{BB962C8B-B14F-4D97-AF65-F5344CB8AC3E}">
        <p14:creationId xmlns:p14="http://schemas.microsoft.com/office/powerpoint/2010/main" val="1526397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b. Group Activity: Lead Dust Clean-Up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that we have discussed the recommended way to clean lead dust, it is your turn to practice what you have just learned. As a group we are going to clean this room as if we think it has lead dust. </a:t>
            </a:r>
            <a:r>
              <a:rPr lang="en-US" sz="1200" b="1" i="1" kern="1200" dirty="0">
                <a:solidFill>
                  <a:schemeClr val="tx1"/>
                </a:solidFill>
                <a:effectLst/>
                <a:latin typeface="+mn-lt"/>
                <a:ea typeface="+mn-ea"/>
                <a:cs typeface="+mn-cs"/>
              </a:rPr>
              <a:t>Instructor Note: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Break participants into four groups, assigning each group specific steps in the wet washing process discussed earlier.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Group one will start by preparing the cleaning solution in bucket one and filling bucket two with clean rinse water;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Group two will then collect any visible loose “chips and dust” using damp paper towels, placing them in a garbage bag and sealing for disposal;</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Group three will then mop or wipe up the area using a damp mop, cloth or sponge dipped in bucket one; and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Group four will finish by rinsing the area using a different damp mop, cloth or sponge dipped in bucket two. </a:t>
            </a:r>
            <a:endParaRPr lang="en-US" sz="1200" kern="1200" dirty="0">
              <a:solidFill>
                <a:schemeClr val="tx1"/>
              </a:solidFill>
              <a:effectLst/>
              <a:latin typeface="+mn-lt"/>
              <a:ea typeface="+mn-ea"/>
              <a:cs typeface="+mn-cs"/>
            </a:endParaRP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Encourage participants to pay attention to other groups. As participants clean, check techniques and answer questions.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526FDC-130F-4DF6-B323-30037A7545BC}" type="slidenum">
              <a:rPr lang="en-US" smtClean="0"/>
              <a:t>29</a:t>
            </a:fld>
            <a:endParaRPr lang="en-US" dirty="0"/>
          </a:p>
        </p:txBody>
      </p:sp>
    </p:spTree>
    <p:extLst>
      <p:ext uri="{BB962C8B-B14F-4D97-AF65-F5344CB8AC3E}">
        <p14:creationId xmlns:p14="http://schemas.microsoft.com/office/powerpoint/2010/main" val="3747602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are your initial thoughts after practicing the recommended cleaning techniques for reducing lead dust?</a:t>
            </a:r>
            <a:r>
              <a:rPr lang="en-US" sz="1200" i="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Instructor Note:</a:t>
            </a:r>
            <a:r>
              <a:rPr lang="en-US" sz="1200" i="1" kern="1200" dirty="0">
                <a:solidFill>
                  <a:schemeClr val="tx1"/>
                </a:solidFill>
                <a:effectLst/>
                <a:latin typeface="+mn-lt"/>
                <a:ea typeface="+mn-ea"/>
                <a:cs typeface="+mn-cs"/>
              </a:rPr>
              <a:t> Allow participants time to think and respond. Then ask the questions below:</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228600" lvl="0" indent="-228600">
              <a:buFont typeface="+mj-lt"/>
              <a:buAutoNum type="arabicPeriod"/>
            </a:pPr>
            <a:r>
              <a:rPr lang="en-US" sz="1200" kern="1200" dirty="0">
                <a:solidFill>
                  <a:schemeClr val="tx1"/>
                </a:solidFill>
                <a:effectLst/>
                <a:latin typeface="+mn-lt"/>
                <a:ea typeface="+mn-ea"/>
                <a:cs typeface="+mn-cs"/>
              </a:rPr>
              <a:t>How similar are these techniques to how you already clean your home?</a:t>
            </a:r>
          </a:p>
          <a:p>
            <a:pPr marL="228600" indent="-228600">
              <a:buFont typeface="+mj-lt"/>
              <a:buAutoNum type="arabicPeriod"/>
            </a:pP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What might be hard about changing your cleaning techniques and habits?</a:t>
            </a:r>
          </a:p>
          <a:p>
            <a:pPr marL="228600" indent="-228600">
              <a:buFont typeface="+mj-lt"/>
              <a:buAutoNum type="arabicPeriod"/>
            </a:pP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What wet washing step did we skip during the group activity? </a:t>
            </a:r>
            <a:r>
              <a:rPr lang="en-US" sz="1200" b="1" i="1" kern="1200" dirty="0">
                <a:solidFill>
                  <a:schemeClr val="tx1"/>
                </a:solidFill>
                <a:effectLst/>
                <a:latin typeface="+mn-lt"/>
                <a:ea typeface="+mn-ea"/>
                <a:cs typeface="+mn-cs"/>
              </a:rPr>
              <a:t>Instructor Note:</a:t>
            </a:r>
            <a:r>
              <a:rPr lang="en-US" sz="1200" i="1" kern="1200" dirty="0">
                <a:solidFill>
                  <a:schemeClr val="tx1"/>
                </a:solidFill>
                <a:effectLst/>
                <a:latin typeface="+mn-lt"/>
                <a:ea typeface="+mn-ea"/>
                <a:cs typeface="+mn-cs"/>
              </a:rPr>
              <a:t> We skipped the last step of thoroughly rinsing mop heads, cloths and sponges, since we were not actually cleaning up lead dust, just items that represented lead dust.</a:t>
            </a:r>
            <a:endParaRPr lang="en-US" sz="1200" kern="1200" dirty="0">
              <a:solidFill>
                <a:schemeClr val="tx1"/>
              </a:solidFill>
              <a:effectLst/>
              <a:latin typeface="+mn-lt"/>
              <a:ea typeface="+mn-ea"/>
              <a:cs typeface="+mn-cs"/>
            </a:endParaRPr>
          </a:p>
          <a:p>
            <a:pPr marL="0" indent="0">
              <a:buFont typeface="+mj-lt"/>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30</a:t>
            </a:fld>
            <a:endParaRPr lang="en-US" dirty="0"/>
          </a:p>
        </p:txBody>
      </p:sp>
    </p:spTree>
    <p:extLst>
      <p:ext uri="{BB962C8B-B14F-4D97-AF65-F5344CB8AC3E}">
        <p14:creationId xmlns:p14="http://schemas.microsoft.com/office/powerpoint/2010/main" val="4122159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I. Introduction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t>
            </a:r>
            <a:r>
              <a:rPr lang="en-US" sz="1200" b="1" i="1" kern="1200" dirty="0">
                <a:solidFill>
                  <a:schemeClr val="tx1"/>
                </a:solidFill>
                <a:effectLst/>
                <a:latin typeface="+mn-lt"/>
                <a:ea typeface="+mn-ea"/>
                <a:cs typeface="+mn-cs"/>
              </a:rPr>
              <a:t>Module 1: Understanding Lead</a:t>
            </a:r>
            <a:r>
              <a:rPr lang="en-US" sz="1200" i="1" kern="1200" dirty="0">
                <a:solidFill>
                  <a:schemeClr val="tx1"/>
                </a:solidFill>
                <a:effectLst/>
                <a:latin typeface="+mn-lt"/>
                <a:ea typeface="+mn-ea"/>
                <a:cs typeface="+mn-cs"/>
              </a:rPr>
              <a:t>,</a:t>
            </a:r>
            <a:r>
              <a:rPr lang="en-US" sz="1200" b="1"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learned about potential sources of lead exposure; health effects of lead exposure in children; potential impacts of lead on cultural practices and wildlife; and actions that can minimize or eliminate potential exposure to lead. Examples of these actions include washing children’s hands often and removing shoes before entering your home to avoid tracking in lead from soil, work sites and/or hobbies. </a:t>
            </a:r>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4</a:t>
            </a:fld>
            <a:endParaRPr lang="en-US" dirty="0"/>
          </a:p>
        </p:txBody>
      </p:sp>
    </p:spTree>
    <p:extLst>
      <p:ext uri="{BB962C8B-B14F-4D97-AF65-F5344CB8AC3E}">
        <p14:creationId xmlns:p14="http://schemas.microsoft.com/office/powerpoint/2010/main" val="3101086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IV. Helpful Hints </a:t>
            </a:r>
          </a:p>
          <a:p>
            <a:r>
              <a:rPr lang="en-US" sz="1200" kern="1200" dirty="0">
                <a:solidFill>
                  <a:schemeClr val="tx1"/>
                </a:solidFill>
                <a:effectLst/>
                <a:latin typeface="+mn-lt"/>
                <a:ea typeface="+mn-ea"/>
                <a:cs typeface="+mn-cs"/>
              </a:rPr>
              <a:t>Imagine that you have just finished cleaning your home using the techniques we just discussed and practiced. What should we do to avoid re-contaminating the area? </a:t>
            </a:r>
            <a:r>
              <a:rPr lang="en-US" sz="1200" b="1" i="1" kern="1200" dirty="0">
                <a:solidFill>
                  <a:schemeClr val="tx1"/>
                </a:solidFill>
                <a:effectLst/>
                <a:latin typeface="+mn-lt"/>
                <a:ea typeface="+mn-ea"/>
                <a:cs typeface="+mn-cs"/>
              </a:rPr>
              <a:t>Instructor Note</a:t>
            </a:r>
            <a:r>
              <a:rPr lang="en-US" sz="1200" i="1" kern="1200" dirty="0">
                <a:solidFill>
                  <a:schemeClr val="tx1"/>
                </a:solidFill>
                <a:effectLst/>
                <a:latin typeface="+mn-lt"/>
                <a:ea typeface="+mn-ea"/>
                <a:cs typeface="+mn-cs"/>
              </a:rPr>
              <a:t>: Allow participants time to think and respond, and then share the information below.</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31</a:t>
            </a:fld>
            <a:endParaRPr lang="en-US"/>
          </a:p>
        </p:txBody>
      </p:sp>
    </p:spTree>
    <p:extLst>
      <p:ext uri="{BB962C8B-B14F-4D97-AF65-F5344CB8AC3E}">
        <p14:creationId xmlns:p14="http://schemas.microsoft.com/office/powerpoint/2010/main" val="42205308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should: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Wash hands and cleaning supplies in a sink (or area) that preferably is not used for food preparation.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Wash the sink itself after washing your cleaning supplies, so that lead dust does not remain in the sink.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Wipe off your shoes after cleaning to avoid tracking dust around your home.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Wash clothes and shoes worn while cleaning separately from other laundry.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Shower and wash hair when you finish cleaning.</a:t>
            </a:r>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32</a:t>
            </a:fld>
            <a:endParaRPr lang="en-US" dirty="0"/>
          </a:p>
        </p:txBody>
      </p:sp>
    </p:spTree>
    <p:extLst>
      <p:ext uri="{BB962C8B-B14F-4D97-AF65-F5344CB8AC3E}">
        <p14:creationId xmlns:p14="http://schemas.microsoft.com/office/powerpoint/2010/main" val="30503938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Some additional hints for cleaning: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Declutter your home.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Clean yourself out of a room by starting at the furthest point within the room and work your way to the doorway.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Clean from top to bottom in every room.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Wipe down walls and areas along the floor up to five feet in either direction of the object you are cleaning in case lead dust has blown around.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Remove and wash curtains and mini-blinds before you wash the windows.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using aerosols or sprays, spray onto the cloth rather than directly onto furniture to avoid blowing lead dust around.</a:t>
            </a:r>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33</a:t>
            </a:fld>
            <a:endParaRPr lang="en-US" dirty="0"/>
          </a:p>
        </p:txBody>
      </p:sp>
    </p:spTree>
    <p:extLst>
      <p:ext uri="{BB962C8B-B14F-4D97-AF65-F5344CB8AC3E}">
        <p14:creationId xmlns:p14="http://schemas.microsoft.com/office/powerpoint/2010/main" val="5646415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Other things to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Wash toys, bottles, pacifiers and stuffed animals regularly.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Keep children from chewing painted areas or old painted toys.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Regularly check for paint chips or dust – if you see some, remove carefully with a damp paper towel and discard in the trash, then wipe the surface clean with a wet paper towel. If renting a house or apartment, notify the landlord of any cracked or peeling paint.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Clean faucet screens (also known as an aerator) regularly by unscrewing it from the bottom of the faucet and run water through the screen (holding it right side up and upside down). Lead particulate and sediment can build up behind faucet aerators and be a potential source of exposure.</a:t>
            </a:r>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34</a:t>
            </a:fld>
            <a:endParaRPr lang="en-US" dirty="0"/>
          </a:p>
        </p:txBody>
      </p:sp>
    </p:spTree>
    <p:extLst>
      <p:ext uri="{BB962C8B-B14F-4D97-AF65-F5344CB8AC3E}">
        <p14:creationId xmlns:p14="http://schemas.microsoft.com/office/powerpoint/2010/main" val="3768934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V. Conclusion</a:t>
            </a:r>
          </a:p>
          <a:p>
            <a:r>
              <a:rPr lang="en-US" sz="1200" kern="1200" dirty="0">
                <a:solidFill>
                  <a:schemeClr val="tx1"/>
                </a:solidFill>
                <a:effectLst/>
                <a:latin typeface="+mn-lt"/>
                <a:ea typeface="+mn-ea"/>
                <a:cs typeface="+mn-cs"/>
              </a:rPr>
              <a:t>During today’s session, we focused on recommended cleaning techniques to reduce potential exposure to lead in our homes. Let us do a quick review of the information we covered.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What are some lead dust traps in the home? </a:t>
            </a:r>
            <a:r>
              <a:rPr lang="en-US" sz="1200" b="1" i="1" kern="1200" dirty="0">
                <a:solidFill>
                  <a:schemeClr val="tx1"/>
                </a:solidFill>
                <a:effectLst/>
                <a:latin typeface="+mn-lt"/>
                <a:ea typeface="+mn-ea"/>
                <a:cs typeface="+mn-cs"/>
              </a:rPr>
              <a:t>Instructor Note: </a:t>
            </a:r>
            <a:r>
              <a:rPr lang="en-US" sz="1200" i="1" kern="1200" dirty="0">
                <a:solidFill>
                  <a:schemeClr val="tx1"/>
                </a:solidFill>
                <a:effectLst/>
                <a:latin typeface="+mn-lt"/>
                <a:ea typeface="+mn-ea"/>
                <a:cs typeface="+mn-cs"/>
              </a:rPr>
              <a:t>Some possible answers may include windows, doors, floors, air duct covers, stairways, toys, pacifiers, stuffed animals, baby bottles, etc.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35</a:t>
            </a:fld>
            <a:endParaRPr lang="en-US" dirty="0"/>
          </a:p>
        </p:txBody>
      </p:sp>
    </p:spTree>
    <p:extLst>
      <p:ext uri="{BB962C8B-B14F-4D97-AF65-F5344CB8AC3E}">
        <p14:creationId xmlns:p14="http://schemas.microsoft.com/office/powerpoint/2010/main" val="24854611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Turn your Worksheet to the side labeled </a:t>
            </a:r>
            <a:r>
              <a:rPr lang="en-US" sz="1200" i="1" kern="1200" dirty="0">
                <a:solidFill>
                  <a:schemeClr val="tx1"/>
                </a:solidFill>
                <a:effectLst/>
                <a:latin typeface="+mn-lt"/>
                <a:ea typeface="+mn-ea"/>
                <a:cs typeface="+mn-cs"/>
              </a:rPr>
              <a:t>Lead Dust Cleaning Techniques</a:t>
            </a:r>
            <a:r>
              <a:rPr lang="en-US" sz="1200" kern="1200" dirty="0">
                <a:solidFill>
                  <a:schemeClr val="tx1"/>
                </a:solidFill>
                <a:effectLst/>
                <a:latin typeface="+mn-lt"/>
                <a:ea typeface="+mn-ea"/>
                <a:cs typeface="+mn-cs"/>
              </a:rPr>
              <a:t>. Work with the person sitting next to you to match each lead dust trap with recommended cleaning technique. A cleaning technique can be matched to more than one lead dust trap since the same technique is recommended for cleaning more than one area in the home. </a:t>
            </a:r>
            <a:r>
              <a:rPr lang="en-US" sz="1200" b="1" i="1" kern="1200" dirty="0">
                <a:solidFill>
                  <a:schemeClr val="tx1"/>
                </a:solidFill>
                <a:effectLst/>
                <a:latin typeface="+mn-lt"/>
                <a:ea typeface="+mn-ea"/>
                <a:cs typeface="+mn-cs"/>
              </a:rPr>
              <a:t>Instructor Note:</a:t>
            </a:r>
            <a:r>
              <a:rPr lang="en-US" sz="1200" i="1" kern="1200" dirty="0">
                <a:solidFill>
                  <a:schemeClr val="tx1"/>
                </a:solidFill>
                <a:effectLst/>
                <a:latin typeface="+mn-lt"/>
                <a:ea typeface="+mn-ea"/>
                <a:cs typeface="+mn-cs"/>
              </a:rPr>
              <a:t> Allow participants a few minutes to complete the matching exercise and then review answers with the whole group. Answers can be found upside down under the Recommended Cleaning Technique column.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36</a:t>
            </a:fld>
            <a:endParaRPr lang="en-US" dirty="0"/>
          </a:p>
        </p:txBody>
      </p:sp>
    </p:spTree>
    <p:extLst>
      <p:ext uri="{BB962C8B-B14F-4D97-AF65-F5344CB8AC3E}">
        <p14:creationId xmlns:p14="http://schemas.microsoft.com/office/powerpoint/2010/main" val="6727250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ANIMATED SLIDE – multiple clicks show answers</a:t>
            </a:r>
          </a:p>
          <a:p>
            <a:endParaRPr lang="en-US" sz="1200" b="1" i="1" kern="1200" dirty="0">
              <a:solidFill>
                <a:schemeClr val="tx1"/>
              </a:solidFill>
              <a:effectLst/>
              <a:latin typeface="+mn-lt"/>
              <a:ea typeface="+mn-ea"/>
              <a:cs typeface="+mn-cs"/>
            </a:endParaRPr>
          </a:p>
          <a:p>
            <a:pPr marL="228600" indent="-228600">
              <a:buAutoNum type="arabicPeriod"/>
            </a:pPr>
            <a:r>
              <a:rPr lang="en-US" b="0" i="1" dirty="0"/>
              <a:t>B</a:t>
            </a:r>
          </a:p>
          <a:p>
            <a:pPr marL="228600" indent="-228600">
              <a:buAutoNum type="arabicPeriod"/>
            </a:pPr>
            <a:r>
              <a:rPr lang="en-US" b="0" i="1" dirty="0"/>
              <a:t>A</a:t>
            </a:r>
          </a:p>
          <a:p>
            <a:pPr marL="228600" indent="-228600">
              <a:buAutoNum type="arabicPeriod"/>
            </a:pPr>
            <a:r>
              <a:rPr lang="en-US" b="0" i="1" dirty="0"/>
              <a:t>A</a:t>
            </a:r>
          </a:p>
          <a:p>
            <a:pPr marL="228600" indent="-228600">
              <a:buAutoNum type="arabicPeriod"/>
            </a:pPr>
            <a:r>
              <a:rPr lang="en-US" b="0" i="1" dirty="0"/>
              <a:t>A</a:t>
            </a:r>
          </a:p>
          <a:p>
            <a:pPr marL="228600" indent="-228600">
              <a:buAutoNum type="arabicPeriod"/>
            </a:pPr>
            <a:r>
              <a:rPr lang="en-US" b="0" i="1" dirty="0"/>
              <a:t>D</a:t>
            </a:r>
          </a:p>
          <a:p>
            <a:pPr marL="228600" indent="-228600">
              <a:buAutoNum type="arabicPeriod"/>
            </a:pPr>
            <a:r>
              <a:rPr lang="en-US" b="0" i="1" dirty="0"/>
              <a:t>C</a:t>
            </a:r>
          </a:p>
        </p:txBody>
      </p:sp>
      <p:sp>
        <p:nvSpPr>
          <p:cNvPr id="4" name="Slide Number Placeholder 3"/>
          <p:cNvSpPr>
            <a:spLocks noGrp="1"/>
          </p:cNvSpPr>
          <p:nvPr>
            <p:ph type="sldNum" sz="quarter" idx="5"/>
          </p:nvPr>
        </p:nvSpPr>
        <p:spPr/>
        <p:txBody>
          <a:bodyPr/>
          <a:lstStyle/>
          <a:p>
            <a:fld id="{3B526FDC-130F-4DF6-B323-30037A7545BC}" type="slidenum">
              <a:rPr lang="en-US" smtClean="0"/>
              <a:t>37</a:t>
            </a:fld>
            <a:endParaRPr lang="en-US" dirty="0"/>
          </a:p>
        </p:txBody>
      </p:sp>
    </p:spTree>
    <p:extLst>
      <p:ext uri="{BB962C8B-B14F-4D97-AF65-F5344CB8AC3E}">
        <p14:creationId xmlns:p14="http://schemas.microsoft.com/office/powerpoint/2010/main" val="349032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ANIMATED SLIDE – multiple clicks show answers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Look at the </a:t>
            </a:r>
            <a:r>
              <a:rPr lang="en-US" sz="1200" i="1" kern="1200" dirty="0">
                <a:solidFill>
                  <a:schemeClr val="tx1"/>
                </a:solidFill>
                <a:effectLst/>
                <a:latin typeface="+mn-lt"/>
                <a:ea typeface="+mn-ea"/>
                <a:cs typeface="+mn-cs"/>
              </a:rPr>
              <a:t>Helpful Hints</a:t>
            </a:r>
            <a:r>
              <a:rPr lang="en-US" sz="1200" kern="1200" dirty="0">
                <a:solidFill>
                  <a:schemeClr val="tx1"/>
                </a:solidFill>
                <a:effectLst/>
                <a:latin typeface="+mn-lt"/>
                <a:ea typeface="+mn-ea"/>
                <a:cs typeface="+mn-cs"/>
              </a:rPr>
              <a:t> section at the bottom of your Worksheet to finish our review. </a:t>
            </a:r>
            <a:r>
              <a:rPr lang="en-US" sz="1200" b="1" i="1" kern="1200" dirty="0">
                <a:solidFill>
                  <a:schemeClr val="tx1"/>
                </a:solidFill>
                <a:effectLst/>
                <a:latin typeface="+mn-lt"/>
                <a:ea typeface="+mn-ea"/>
                <a:cs typeface="+mn-cs"/>
              </a:rPr>
              <a:t>Instructor Note:</a:t>
            </a:r>
            <a:r>
              <a:rPr lang="en-US" sz="1200" i="1" kern="1200" dirty="0">
                <a:solidFill>
                  <a:schemeClr val="tx1"/>
                </a:solidFill>
                <a:effectLst/>
                <a:latin typeface="+mn-lt"/>
                <a:ea typeface="+mn-ea"/>
                <a:cs typeface="+mn-cs"/>
              </a:rPr>
              <a:t> Go through the Helpful Hints questions together.</a:t>
            </a:r>
            <a:endParaRPr lang="en-US" sz="105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 After cleaning your home using the recommended cleaning techniques, what should you do to avoid re-contaminating the area(s) you just cleaned? Select all that apply.</a:t>
            </a:r>
            <a:endParaRPr lang="en-US" sz="1050" kern="1200" dirty="0">
              <a:solidFill>
                <a:schemeClr val="tx1"/>
              </a:solidFill>
              <a:effectLst/>
              <a:latin typeface="+mn-lt"/>
              <a:ea typeface="+mn-ea"/>
              <a:cs typeface="+mn-cs"/>
            </a:endParaRPr>
          </a:p>
          <a:p>
            <a:pPr marL="628650" lvl="1" indent="-171450">
              <a:buFont typeface="Wingdings" panose="05000000000000000000" pitchFamily="2" charset="2"/>
              <a:buChar char="q"/>
            </a:pPr>
            <a:r>
              <a:rPr lang="en-US" sz="1200" kern="1200" dirty="0">
                <a:solidFill>
                  <a:schemeClr val="tx1"/>
                </a:solidFill>
                <a:effectLst/>
                <a:latin typeface="+mn-lt"/>
                <a:ea typeface="+mn-ea"/>
                <a:cs typeface="+mn-cs"/>
              </a:rPr>
              <a:t>Wash hands and cleaning supplies in a sink (or area) that preferably is not used for food preparation.</a:t>
            </a:r>
            <a:endParaRPr lang="en-US" sz="1050" kern="1200" dirty="0">
              <a:solidFill>
                <a:schemeClr val="tx1"/>
              </a:solidFill>
              <a:effectLst/>
              <a:latin typeface="+mn-lt"/>
              <a:ea typeface="+mn-ea"/>
              <a:cs typeface="+mn-cs"/>
            </a:endParaRPr>
          </a:p>
          <a:p>
            <a:pPr marL="628650" lvl="1" indent="-171450">
              <a:buFont typeface="Wingdings" panose="05000000000000000000" pitchFamily="2" charset="2"/>
              <a:buChar char="q"/>
            </a:pPr>
            <a:r>
              <a:rPr lang="en-US" sz="1200" kern="1200" dirty="0">
                <a:solidFill>
                  <a:schemeClr val="tx1"/>
                </a:solidFill>
                <a:effectLst/>
                <a:latin typeface="+mn-lt"/>
                <a:ea typeface="+mn-ea"/>
                <a:cs typeface="+mn-cs"/>
              </a:rPr>
              <a:t>Wash the sink itself after washing your cleaning supplies so that lead dust does not remain in the sink. </a:t>
            </a:r>
            <a:endParaRPr lang="en-US" sz="1050" kern="1200" dirty="0">
              <a:solidFill>
                <a:schemeClr val="tx1"/>
              </a:solidFill>
              <a:effectLst/>
              <a:latin typeface="+mn-lt"/>
              <a:ea typeface="+mn-ea"/>
              <a:cs typeface="+mn-cs"/>
            </a:endParaRPr>
          </a:p>
          <a:p>
            <a:pPr marL="628650" lvl="1" indent="-171450">
              <a:buFont typeface="Wingdings" panose="05000000000000000000" pitchFamily="2" charset="2"/>
              <a:buChar char="q"/>
            </a:pPr>
            <a:r>
              <a:rPr lang="en-US" sz="1200" kern="1200" dirty="0">
                <a:solidFill>
                  <a:schemeClr val="tx1"/>
                </a:solidFill>
                <a:effectLst/>
                <a:latin typeface="+mn-lt"/>
                <a:ea typeface="+mn-ea"/>
                <a:cs typeface="+mn-cs"/>
              </a:rPr>
              <a:t>Shower and wash hair when you finish cleaning.</a:t>
            </a:r>
            <a:endParaRPr lang="en-US" sz="1050" kern="1200" dirty="0">
              <a:solidFill>
                <a:schemeClr val="tx1"/>
              </a:solidFill>
              <a:effectLst/>
              <a:latin typeface="+mn-lt"/>
              <a:ea typeface="+mn-ea"/>
              <a:cs typeface="+mn-cs"/>
            </a:endParaRPr>
          </a:p>
          <a:p>
            <a:pPr marL="628650" lvl="1" indent="-171450">
              <a:buFont typeface="Wingdings" panose="05000000000000000000" pitchFamily="2" charset="2"/>
              <a:buChar char="q"/>
            </a:pPr>
            <a:r>
              <a:rPr lang="en-US" sz="1200" kern="1200" dirty="0">
                <a:solidFill>
                  <a:schemeClr val="tx1"/>
                </a:solidFill>
                <a:effectLst/>
                <a:latin typeface="+mn-lt"/>
                <a:ea typeface="+mn-ea"/>
                <a:cs typeface="+mn-cs"/>
              </a:rPr>
              <a:t>Wipe shoes off after cleaning to avoid tracking lead dust around your home.</a:t>
            </a:r>
            <a:endParaRPr lang="en-US" sz="105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Instructor Note: </a:t>
            </a:r>
            <a:r>
              <a:rPr lang="en-US" sz="1200" i="1" kern="1200" dirty="0">
                <a:solidFill>
                  <a:schemeClr val="tx1"/>
                </a:solidFill>
                <a:effectLst/>
                <a:latin typeface="+mn-lt"/>
                <a:ea typeface="+mn-ea"/>
                <a:cs typeface="+mn-cs"/>
              </a:rPr>
              <a:t>All answers are correct.</a:t>
            </a:r>
            <a:endParaRPr lang="en-US" sz="105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38</a:t>
            </a:fld>
            <a:endParaRPr lang="en-US" dirty="0"/>
          </a:p>
        </p:txBody>
      </p:sp>
    </p:spTree>
    <p:extLst>
      <p:ext uri="{BB962C8B-B14F-4D97-AF65-F5344CB8AC3E}">
        <p14:creationId xmlns:p14="http://schemas.microsoft.com/office/powerpoint/2010/main" val="37607115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1" kern="1200" dirty="0">
                <a:solidFill>
                  <a:schemeClr val="tx1"/>
                </a:solidFill>
                <a:effectLst/>
                <a:latin typeface="+mn-lt"/>
                <a:ea typeface="+mn-ea"/>
                <a:cs typeface="+mn-cs"/>
              </a:rPr>
              <a:t>ANIMATED SLIDE – multiple clicks required (</a:t>
            </a:r>
            <a:r>
              <a:rPr lang="en-US" b="1" i="1" dirty="0"/>
              <a:t>each click will reveal another correct answer)</a:t>
            </a:r>
            <a:r>
              <a:rPr lang="en-US" sz="1200" b="1" i="1"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2. True or False – I should remove and wash curtains and mini-blinds AFTER I wash the windows. </a:t>
            </a:r>
            <a:r>
              <a:rPr lang="en-US" sz="1200" b="1" i="1" kern="1200" dirty="0">
                <a:solidFill>
                  <a:schemeClr val="tx1"/>
                </a:solidFill>
                <a:effectLst/>
                <a:latin typeface="+mn-lt"/>
                <a:ea typeface="+mn-ea"/>
                <a:cs typeface="+mn-cs"/>
              </a:rPr>
              <a:t>Instructor Note: </a:t>
            </a:r>
            <a:r>
              <a:rPr lang="en-US" sz="1200" i="1" kern="1200" dirty="0">
                <a:solidFill>
                  <a:schemeClr val="tx1"/>
                </a:solidFill>
                <a:effectLst/>
                <a:latin typeface="+mn-lt"/>
                <a:ea typeface="+mn-ea"/>
                <a:cs typeface="+mn-cs"/>
              </a:rPr>
              <a:t>False, do this BEFORE washing the windows.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3. True or False - Many items in my home are potential lead dust traps, and clutter could prevent me from effectively cleaning my home. </a:t>
            </a:r>
            <a:r>
              <a:rPr lang="en-US" sz="1200" b="1" i="1" kern="1200" dirty="0">
                <a:solidFill>
                  <a:schemeClr val="tx1"/>
                </a:solidFill>
                <a:effectLst/>
                <a:latin typeface="+mn-lt"/>
                <a:ea typeface="+mn-ea"/>
                <a:cs typeface="+mn-cs"/>
              </a:rPr>
              <a:t>Instructor Note: </a:t>
            </a:r>
            <a:r>
              <a:rPr lang="en-US" sz="1200" i="1" kern="1200" dirty="0">
                <a:solidFill>
                  <a:schemeClr val="tx1"/>
                </a:solidFill>
                <a:effectLst/>
                <a:latin typeface="+mn-lt"/>
                <a:ea typeface="+mn-ea"/>
                <a:cs typeface="+mn-cs"/>
              </a:rPr>
              <a:t>True, it is easier to clean when a home is not cluttered.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39</a:t>
            </a:fld>
            <a:endParaRPr lang="en-US" dirty="0"/>
          </a:p>
        </p:txBody>
      </p:sp>
    </p:spTree>
    <p:extLst>
      <p:ext uri="{BB962C8B-B14F-4D97-AF65-F5344CB8AC3E}">
        <p14:creationId xmlns:p14="http://schemas.microsoft.com/office/powerpoint/2010/main" val="2459908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are new cleaning techniques you will start using in your home? Use the box at the bottom of your Worksheet to write down an answer. </a:t>
            </a:r>
            <a:r>
              <a:rPr lang="en-US" sz="1200" b="1" i="1" kern="1200" dirty="0">
                <a:solidFill>
                  <a:schemeClr val="tx1"/>
                </a:solidFill>
                <a:effectLst/>
                <a:latin typeface="+mn-lt"/>
                <a:ea typeface="+mn-ea"/>
                <a:cs typeface="+mn-cs"/>
              </a:rPr>
              <a:t>Instructor Note: </a:t>
            </a:r>
            <a:r>
              <a:rPr lang="en-US" sz="1200" i="1" kern="1200" dirty="0">
                <a:solidFill>
                  <a:schemeClr val="tx1"/>
                </a:solidFill>
                <a:effectLst/>
                <a:latin typeface="+mn-lt"/>
                <a:ea typeface="+mn-ea"/>
                <a:cs typeface="+mn-cs"/>
              </a:rPr>
              <a:t>If you have time, have a few participants share what they wrote down.</a:t>
            </a:r>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Possible answers may include: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Cleaning windows, doors, floors, stairs and furniture once a week.</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Using a wet or damp cloth, sponge or mop.</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Washing children's bottles, toys, pacifiers and stuffed animals regularly.</a:t>
            </a:r>
            <a:endParaRPr lang="en-US"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Does anyone have any questions about today’s topic?</a:t>
            </a:r>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40</a:t>
            </a:fld>
            <a:endParaRPr lang="en-US" dirty="0"/>
          </a:p>
        </p:txBody>
      </p:sp>
    </p:spTree>
    <p:extLst>
      <p:ext uri="{BB962C8B-B14F-4D97-AF65-F5344CB8AC3E}">
        <p14:creationId xmlns:p14="http://schemas.microsoft.com/office/powerpoint/2010/main" val="844957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Do you think that cleaning your house using specific cleaning techniques could help reduce potential exposure to lead? </a:t>
            </a:r>
            <a:r>
              <a:rPr lang="en-US" sz="1200" b="1" i="1" kern="1200" dirty="0">
                <a:solidFill>
                  <a:schemeClr val="tx1"/>
                </a:solidFill>
                <a:effectLst/>
                <a:latin typeface="+mn-lt"/>
                <a:ea typeface="+mn-ea"/>
                <a:cs typeface="+mn-cs"/>
              </a:rPr>
              <a:t>Instructor Note: </a:t>
            </a:r>
            <a:r>
              <a:rPr lang="en-US" sz="1200" i="1" kern="1200" dirty="0">
                <a:solidFill>
                  <a:schemeClr val="tx1"/>
                </a:solidFill>
                <a:effectLst/>
                <a:latin typeface="+mn-lt"/>
                <a:ea typeface="+mn-ea"/>
                <a:cs typeface="+mn-cs"/>
              </a:rPr>
              <a:t>Allow participants a moment to think and respond.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5</a:t>
            </a:fld>
            <a:endParaRPr lang="en-US" dirty="0"/>
          </a:p>
        </p:txBody>
      </p:sp>
    </p:spTree>
    <p:extLst>
      <p:ext uri="{BB962C8B-B14F-4D97-AF65-F5344CB8AC3E}">
        <p14:creationId xmlns:p14="http://schemas.microsoft.com/office/powerpoint/2010/main" val="28514654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would like more information about cleaning lead dust, contact the National Lead Information Center (NLIC) at 1-800-424-LEAD, or your local health department or clinic.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Instructor Note:</a:t>
            </a:r>
            <a:r>
              <a:rPr lang="en-US" sz="1200" i="1" kern="1200" dirty="0">
                <a:solidFill>
                  <a:schemeClr val="tx1"/>
                </a:solidFill>
                <a:effectLst/>
                <a:latin typeface="+mn-lt"/>
                <a:ea typeface="+mn-ea"/>
                <a:cs typeface="+mn-cs"/>
              </a:rPr>
              <a:t> Participants can find this number on both the Worksheet and Key Messages.</a:t>
            </a:r>
            <a:endParaRPr lang="en-US"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3744012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for participating in this session. Here is the Module 2 Kids Activity Sheet for you to take home. The Kids Activity Sheet has several activities that teach children about what we learned today. </a:t>
            </a:r>
            <a:r>
              <a:rPr lang="en-US" sz="1200" b="1" i="1" kern="1200" dirty="0">
                <a:solidFill>
                  <a:schemeClr val="tx1"/>
                </a:solidFill>
                <a:effectLst/>
                <a:latin typeface="+mn-lt"/>
                <a:ea typeface="+mn-ea"/>
                <a:cs typeface="+mn-cs"/>
              </a:rPr>
              <a:t>Instructor Note:  </a:t>
            </a:r>
            <a:r>
              <a:rPr lang="en-US" sz="1200" i="1" kern="1200" dirty="0">
                <a:solidFill>
                  <a:schemeClr val="tx1"/>
                </a:solidFill>
                <a:effectLst/>
                <a:latin typeface="+mn-lt"/>
                <a:ea typeface="+mn-ea"/>
                <a:cs typeface="+mn-cs"/>
              </a:rPr>
              <a:t>Give each participant a copy of the Module </a:t>
            </a:r>
            <a:r>
              <a:rPr lang="en-US" sz="1200" i="1" kern="1200">
                <a:solidFill>
                  <a:schemeClr val="tx1"/>
                </a:solidFill>
                <a:effectLst/>
                <a:latin typeface="+mn-lt"/>
                <a:ea typeface="+mn-ea"/>
                <a:cs typeface="+mn-cs"/>
              </a:rPr>
              <a:t>2 Kids </a:t>
            </a:r>
            <a:r>
              <a:rPr lang="en-US" sz="1200" i="1" kern="1200" dirty="0">
                <a:solidFill>
                  <a:schemeClr val="tx1"/>
                </a:solidFill>
                <a:effectLst/>
                <a:latin typeface="+mn-lt"/>
                <a:ea typeface="+mn-ea"/>
                <a:cs typeface="+mn-cs"/>
              </a:rPr>
              <a:t>Activity Sheet.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42</a:t>
            </a:fld>
            <a:endParaRPr lang="en-US" dirty="0"/>
          </a:p>
        </p:txBody>
      </p:sp>
    </p:spTree>
    <p:extLst>
      <p:ext uri="{BB962C8B-B14F-4D97-AF65-F5344CB8AC3E}">
        <p14:creationId xmlns:p14="http://schemas.microsoft.com/office/powerpoint/2010/main" val="3688462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Yes! You can reduce your family’s potential exposure to lead in the home by using specific cleaning techniques that allow you to safely remove lead dust and paint chips. </a:t>
            </a:r>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6</a:t>
            </a:fld>
            <a:endParaRPr lang="en-US" dirty="0"/>
          </a:p>
        </p:txBody>
      </p:sp>
    </p:spTree>
    <p:extLst>
      <p:ext uri="{BB962C8B-B14F-4D97-AF65-F5344CB8AC3E}">
        <p14:creationId xmlns:p14="http://schemas.microsoft.com/office/powerpoint/2010/main" val="3102547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Lead dust can form when lead-based paint is scraped, sanded or heated. It also forms when painted surfaces containing lead bump or rub together (Ref. 1). For today’s discussion, lead dust is defined as household dust that contains lead.</a:t>
            </a:r>
          </a:p>
          <a:p>
            <a:endParaRPr lang="en-US" dirty="0"/>
          </a:p>
          <a:p>
            <a:r>
              <a:rPr lang="en-US" sz="1200" kern="1200" dirty="0">
                <a:solidFill>
                  <a:schemeClr val="tx1"/>
                </a:solidFill>
                <a:effectLst/>
                <a:latin typeface="+mn-lt"/>
                <a:ea typeface="+mn-ea"/>
                <a:cs typeface="+mn-cs"/>
              </a:rPr>
              <a:t>Today, we will discuss and practice some recommended cleaning techniques for areas in the home where there is peeling, chipping, deteriorating, or cracking lead-based paint and where lead dust is formed. </a:t>
            </a:r>
          </a:p>
          <a:p>
            <a:r>
              <a:rPr lang="en-US" sz="1200" kern="1200" dirty="0">
                <a:solidFill>
                  <a:schemeClr val="tx1"/>
                </a:solidFill>
                <a:effectLst/>
                <a:latin typeface="+mn-lt"/>
                <a:ea typeface="+mn-ea"/>
                <a:cs typeface="+mn-cs"/>
              </a:rPr>
              <a:t> </a:t>
            </a:r>
          </a:p>
          <a:p>
            <a:pPr marL="0" lvl="0" indent="0">
              <a:buFont typeface="Arial" panose="020B0604020202020204" pitchFamily="34" charset="0"/>
              <a:buNone/>
            </a:pPr>
            <a:r>
              <a:rPr lang="en-US" sz="1200" kern="1200" dirty="0">
                <a:solidFill>
                  <a:schemeClr val="tx1"/>
                </a:solidFill>
                <a:effectLst/>
                <a:latin typeface="+mn-lt"/>
                <a:ea typeface="+mn-ea"/>
                <a:cs typeface="+mn-cs"/>
              </a:rPr>
              <a:t>When areas with lead-based paint or lead dust are not cleaned properly it may increase risks to families, especially to children under age six and pregnant women. Therefore, it is important to use the cleaning methods introduced in this module to reduce your family’s potential exposure to lead.</a:t>
            </a:r>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7</a:t>
            </a:fld>
            <a:endParaRPr lang="en-US" dirty="0"/>
          </a:p>
        </p:txBody>
      </p:sp>
    </p:spTree>
    <p:extLst>
      <p:ext uri="{BB962C8B-B14F-4D97-AF65-F5344CB8AC3E}">
        <p14:creationId xmlns:p14="http://schemas.microsoft.com/office/powerpoint/2010/main" val="1707143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II. Lead Dust Traps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lead dust trap is a space or object where lead dust can easily gather on, in or under. Many areas or surfaces in homes could have lead dust. High-traffic areas where you and your family spend most of their time within the home such as the living room, kitchen and bedrooms are common places where dust gathers. Surfaces that receive a lot of wear-and-tear (use) can deteriorate lead-based paint into dust particles and chips over time, causing these areas to be common sources of lead dust.</a:t>
            </a:r>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8</a:t>
            </a:fld>
            <a:endParaRPr lang="en-US" dirty="0"/>
          </a:p>
        </p:txBody>
      </p:sp>
    </p:spTree>
    <p:extLst>
      <p:ext uri="{BB962C8B-B14F-4D97-AF65-F5344CB8AC3E}">
        <p14:creationId xmlns:p14="http://schemas.microsoft.com/office/powerpoint/2010/main" val="465639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Unfortunately, high-traffic areas also tend to be the favorite spots for children to play. Babies and young children often put their hands, feet or toys into their mouths, which may result in swallowing or breathing in lead dust. Lead-based paint has a "sweet" taste, which makes it appealing to young children, so they may also lick or bite chewable lead-based painted surfaces. Children’s hands are small and can fit in tight places that are often missed during cleaning. </a:t>
            </a:r>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9</a:t>
            </a:fld>
            <a:endParaRPr lang="en-US" dirty="0"/>
          </a:p>
        </p:txBody>
      </p:sp>
    </p:spTree>
    <p:extLst>
      <p:ext uri="{BB962C8B-B14F-4D97-AF65-F5344CB8AC3E}">
        <p14:creationId xmlns:p14="http://schemas.microsoft.com/office/powerpoint/2010/main" val="1102884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By concentrating cleaning efforts on areas where lead dust is commonly trapped, potential exposure to lead dust can be dramatically reduced. Any lead dust missed during cleaning or spread by using inappropriate cleaning techniques such as dry sweeping or dusting can easily spread to other areas of the home, including those that have already been cleaned, and then be swallowed or breathed in by children and adults. This means that thorough cleaning using effective techniques is important.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Cleaning is a great way to prevent potential lead exposure. </a:t>
            </a:r>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10</a:t>
            </a:fld>
            <a:endParaRPr lang="en-US" dirty="0"/>
          </a:p>
        </p:txBody>
      </p:sp>
    </p:spTree>
    <p:extLst>
      <p:ext uri="{BB962C8B-B14F-4D97-AF65-F5344CB8AC3E}">
        <p14:creationId xmlns:p14="http://schemas.microsoft.com/office/powerpoint/2010/main" val="30900120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E6E1CF2-DB69-4F5B-B28C-E6EB778B890C}"/>
              </a:ext>
              <a:ext uri="{C183D7F6-B498-43B3-948B-1728B52AA6E4}">
                <adec:decorative xmlns:adec="http://schemas.microsoft.com/office/drawing/2017/decorative" val="1"/>
              </a:ext>
            </a:extLst>
          </p:cNvPr>
          <p:cNvSpPr/>
          <p:nvPr userDrawn="1"/>
        </p:nvSpPr>
        <p:spPr>
          <a:xfrm>
            <a:off x="-1" y="0"/>
            <a:ext cx="4315779" cy="6490600"/>
          </a:xfrm>
          <a:prstGeom prst="rect">
            <a:avLst/>
          </a:prstGeom>
          <a:solidFill>
            <a:schemeClr val="accent4"/>
          </a:solidFill>
          <a:ln>
            <a:solidFill>
              <a:srgbClr val="0054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Slide Number Placeholder 5"/>
          <p:cNvSpPr>
            <a:spLocks noGrp="1"/>
          </p:cNvSpPr>
          <p:nvPr>
            <p:ph type="sldNum" sz="quarter" idx="12"/>
          </p:nvPr>
        </p:nvSpPr>
        <p:spPr/>
        <p:txBody>
          <a:bodyPr/>
          <a:lstStyle/>
          <a:p>
            <a:fld id="{48006AAD-9E02-44C8-BDCD-ACF5C8330FA5}" type="slidenum">
              <a:rPr lang="en-US" smtClean="0"/>
              <a:t>‹#›</a:t>
            </a:fld>
            <a:endParaRPr lang="en-US" dirty="0"/>
          </a:p>
        </p:txBody>
      </p:sp>
      <p:sp>
        <p:nvSpPr>
          <p:cNvPr id="4" name="TextBox 3">
            <a:extLst>
              <a:ext uri="{FF2B5EF4-FFF2-40B4-BE49-F238E27FC236}">
                <a16:creationId xmlns:a16="http://schemas.microsoft.com/office/drawing/2014/main" id="{F0BC9ED3-63E5-495F-B796-E1B35C49BEFB}"/>
              </a:ext>
            </a:extLst>
          </p:cNvPr>
          <p:cNvSpPr txBox="1"/>
          <p:nvPr userDrawn="1"/>
        </p:nvSpPr>
        <p:spPr>
          <a:xfrm>
            <a:off x="-1" y="270860"/>
            <a:ext cx="4315780" cy="2246769"/>
          </a:xfrm>
          <a:prstGeom prst="rect">
            <a:avLst/>
          </a:prstGeom>
          <a:noFill/>
        </p:spPr>
        <p:txBody>
          <a:bodyPr wrap="square" rtlCol="0">
            <a:spAutoFit/>
          </a:bodyPr>
          <a:lstStyle/>
          <a:p>
            <a:pPr algn="ctr"/>
            <a:r>
              <a:rPr lang="en-US" sz="3500" b="0" i="0" dirty="0">
                <a:solidFill>
                  <a:schemeClr val="bg1"/>
                </a:solidFill>
              </a:rPr>
              <a:t>Lead Awareness in Indian Country: Keeping Our Children Healthy!</a:t>
            </a:r>
          </a:p>
        </p:txBody>
      </p:sp>
      <p:pic>
        <p:nvPicPr>
          <p:cNvPr id="7" name="Picture 6" descr="Circle infographic with 8 images of actions to reduce lead exposure: &#10;1. Keep homes clean and dust free;&#10;2. Eat a diet high in calcium, iron and vitamin C;&#10;3. Wash hands; &#10;4. Play in grass;&#10;5. Hire certified lead professionals;&#10;6. Shower and change;&#10;7. Wash toys, pacifiers and bottles; and&#10;8. Run your water.&#10;">
            <a:extLst>
              <a:ext uri="{FF2B5EF4-FFF2-40B4-BE49-F238E27FC236}">
                <a16:creationId xmlns:a16="http://schemas.microsoft.com/office/drawing/2014/main" id="{E9B3FA09-1692-4D1B-A054-1FF634B869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46782" y="1135768"/>
            <a:ext cx="4755653" cy="4581144"/>
          </a:xfrm>
          <a:prstGeom prst="rect">
            <a:avLst/>
          </a:prstGeom>
        </p:spPr>
      </p:pic>
      <p:sp>
        <p:nvSpPr>
          <p:cNvPr id="9" name="Title 8">
            <a:extLst>
              <a:ext uri="{FF2B5EF4-FFF2-40B4-BE49-F238E27FC236}">
                <a16:creationId xmlns:a16="http://schemas.microsoft.com/office/drawing/2014/main" id="{0FAA0E0F-C51A-4C62-ADDC-D002FAAD083F}"/>
              </a:ext>
            </a:extLst>
          </p:cNvPr>
          <p:cNvSpPr>
            <a:spLocks noGrp="1"/>
          </p:cNvSpPr>
          <p:nvPr>
            <p:ph type="title" hasCustomPrompt="1"/>
          </p:nvPr>
        </p:nvSpPr>
        <p:spPr>
          <a:xfrm>
            <a:off x="0" y="3913294"/>
            <a:ext cx="4305217" cy="2577305"/>
          </a:xfrm>
        </p:spPr>
        <p:txBody>
          <a:bodyPr>
            <a:noAutofit/>
          </a:bodyPr>
          <a:lstStyle>
            <a:lvl1pPr>
              <a:defRPr sz="4200">
                <a:solidFill>
                  <a:schemeClr val="bg1"/>
                </a:solidFill>
              </a:defRPr>
            </a:lvl1pPr>
          </a:lstStyle>
          <a:p>
            <a:r>
              <a:rPr lang="en-US" dirty="0"/>
              <a:t>Module 2:</a:t>
            </a:r>
            <a:br>
              <a:rPr lang="en-US" dirty="0"/>
            </a:br>
            <a:r>
              <a:rPr lang="en-US" dirty="0"/>
              <a:t>Effective Cleaning Techniques</a:t>
            </a:r>
          </a:p>
        </p:txBody>
      </p:sp>
    </p:spTree>
    <p:extLst>
      <p:ext uri="{BB962C8B-B14F-4D97-AF65-F5344CB8AC3E}">
        <p14:creationId xmlns:p14="http://schemas.microsoft.com/office/powerpoint/2010/main" val="476844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48006AAD-9E02-44C8-BDCD-ACF5C8330FA5}" type="slidenum">
              <a:rPr lang="en-US" smtClean="0"/>
              <a:t>‹#›</a:t>
            </a:fld>
            <a:endParaRPr lang="en-US" dirty="0"/>
          </a:p>
        </p:txBody>
      </p:sp>
    </p:spTree>
    <p:extLst>
      <p:ext uri="{BB962C8B-B14F-4D97-AF65-F5344CB8AC3E}">
        <p14:creationId xmlns:p14="http://schemas.microsoft.com/office/powerpoint/2010/main" val="2438405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8006AAD-9E02-44C8-BDCD-ACF5C8330FA5}" type="slidenum">
              <a:rPr lang="en-US" smtClean="0"/>
              <a:t>‹#›</a:t>
            </a:fld>
            <a:endParaRPr lang="en-US" dirty="0"/>
          </a:p>
        </p:txBody>
      </p:sp>
    </p:spTree>
    <p:extLst>
      <p:ext uri="{BB962C8B-B14F-4D97-AF65-F5344CB8AC3E}">
        <p14:creationId xmlns:p14="http://schemas.microsoft.com/office/powerpoint/2010/main" val="29012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8006AAD-9E02-44C8-BDCD-ACF5C8330FA5}" type="slidenum">
              <a:rPr lang="en-US" smtClean="0"/>
              <a:t>‹#›</a:t>
            </a:fld>
            <a:endParaRPr lang="en-US" dirty="0"/>
          </a:p>
        </p:txBody>
      </p:sp>
    </p:spTree>
    <p:extLst>
      <p:ext uri="{BB962C8B-B14F-4D97-AF65-F5344CB8AC3E}">
        <p14:creationId xmlns:p14="http://schemas.microsoft.com/office/powerpoint/2010/main" val="2430067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8006AAD-9E02-44C8-BDCD-ACF5C8330FA5}" type="slidenum">
              <a:rPr lang="en-US" smtClean="0"/>
              <a:t>‹#›</a:t>
            </a:fld>
            <a:endParaRPr lang="en-US" dirty="0"/>
          </a:p>
        </p:txBody>
      </p:sp>
      <p:pic>
        <p:nvPicPr>
          <p:cNvPr id="9" name="Picture 8" descr="zoomed in image of a colorfully woven basket">
            <a:extLst>
              <a:ext uri="{FF2B5EF4-FFF2-40B4-BE49-F238E27FC236}">
                <a16:creationId xmlns:a16="http://schemas.microsoft.com/office/drawing/2014/main" id="{0D08C494-C566-460A-A40B-9D5FD57E476D}"/>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r="-208"/>
          <a:stretch/>
        </p:blipFill>
        <p:spPr>
          <a:xfrm>
            <a:off x="-60484" y="-45720"/>
            <a:ext cx="9264968" cy="6949440"/>
          </a:xfrm>
          <a:prstGeom prst="rect">
            <a:avLst/>
          </a:prstGeom>
        </p:spPr>
      </p:pic>
      <p:sp>
        <p:nvSpPr>
          <p:cNvPr id="7" name="Title 1">
            <a:extLst>
              <a:ext uri="{FF2B5EF4-FFF2-40B4-BE49-F238E27FC236}">
                <a16:creationId xmlns:a16="http://schemas.microsoft.com/office/drawing/2014/main" id="{D23BBB6E-52B3-4742-969D-4527AF9E36D5}"/>
              </a:ext>
            </a:extLst>
          </p:cNvPr>
          <p:cNvSpPr>
            <a:spLocks noGrp="1"/>
          </p:cNvSpPr>
          <p:nvPr>
            <p:ph type="title" hasCustomPrompt="1"/>
          </p:nvPr>
        </p:nvSpPr>
        <p:spPr>
          <a:xfrm>
            <a:off x="628650" y="365126"/>
            <a:ext cx="7886700" cy="1325563"/>
          </a:xfrm>
        </p:spPr>
        <p:txBody>
          <a:bodyPr>
            <a:normAutofit/>
          </a:bodyPr>
          <a:lstStyle>
            <a:lvl1pPr algn="ctr">
              <a:defRPr sz="6600">
                <a:solidFill>
                  <a:schemeClr val="accent4"/>
                </a:solidFill>
              </a:defRPr>
            </a:lvl1pPr>
          </a:lstStyle>
          <a:p>
            <a:r>
              <a:rPr lang="en-US" dirty="0"/>
              <a:t>Thank You!</a:t>
            </a:r>
          </a:p>
        </p:txBody>
      </p:sp>
      <p:sp>
        <p:nvSpPr>
          <p:cNvPr id="8" name="Content Placeholder 2">
            <a:extLst>
              <a:ext uri="{FF2B5EF4-FFF2-40B4-BE49-F238E27FC236}">
                <a16:creationId xmlns:a16="http://schemas.microsoft.com/office/drawing/2014/main" id="{7B1D3F1B-7856-47A8-9343-B257F85886F3}"/>
              </a:ext>
            </a:extLst>
          </p:cNvPr>
          <p:cNvSpPr>
            <a:spLocks noGrp="1"/>
          </p:cNvSpPr>
          <p:nvPr>
            <p:ph idx="1"/>
          </p:nvPr>
        </p:nvSpPr>
        <p:spPr>
          <a:xfrm>
            <a:off x="628650" y="1825625"/>
            <a:ext cx="7886700" cy="4351338"/>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0245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descr="zoomed in image of a colorfully woven basket">
            <a:extLst>
              <a:ext uri="{FF2B5EF4-FFF2-40B4-BE49-F238E27FC236}">
                <a16:creationId xmlns:a16="http://schemas.microsoft.com/office/drawing/2014/main" id="{BF2B3DF7-458D-442B-85C6-8C9E6605692E}"/>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r="-208"/>
          <a:stretch/>
        </p:blipFill>
        <p:spPr>
          <a:xfrm>
            <a:off x="-60484" y="-45720"/>
            <a:ext cx="9264968" cy="6949440"/>
          </a:xfrm>
          <a:prstGeom prst="rect">
            <a:avLst/>
          </a:prstGeom>
        </p:spPr>
      </p:pic>
      <p:sp>
        <p:nvSpPr>
          <p:cNvPr id="3" name="Subtitle 2"/>
          <p:cNvSpPr>
            <a:spLocks noGrp="1"/>
          </p:cNvSpPr>
          <p:nvPr>
            <p:ph type="subTitle" idx="1" hasCustomPrompt="1"/>
          </p:nvPr>
        </p:nvSpPr>
        <p:spPr>
          <a:xfrm>
            <a:off x="1069251" y="2956886"/>
            <a:ext cx="7305151" cy="944228"/>
          </a:xfrm>
        </p:spPr>
        <p:txBody>
          <a:bodyPr>
            <a:normAutofit/>
          </a:bodyPr>
          <a:lstStyle>
            <a:lvl1pPr marL="0" indent="0" algn="ctr">
              <a:buNone/>
              <a:defRPr sz="60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Thank you!</a:t>
            </a:r>
          </a:p>
        </p:txBody>
      </p:sp>
      <p:sp>
        <p:nvSpPr>
          <p:cNvPr id="6" name="Slide Number Placeholder 5"/>
          <p:cNvSpPr>
            <a:spLocks noGrp="1"/>
          </p:cNvSpPr>
          <p:nvPr>
            <p:ph type="sldNum" sz="quarter" idx="12"/>
          </p:nvPr>
        </p:nvSpPr>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2492103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8006AAD-9E02-44C8-BDCD-ACF5C8330FA5}" type="slidenum">
              <a:rPr lang="en-US" smtClean="0"/>
              <a:t>‹#›</a:t>
            </a:fld>
            <a:endParaRPr lang="en-US" dirty="0"/>
          </a:p>
        </p:txBody>
      </p:sp>
    </p:spTree>
    <p:extLst>
      <p:ext uri="{BB962C8B-B14F-4D97-AF65-F5344CB8AC3E}">
        <p14:creationId xmlns:p14="http://schemas.microsoft.com/office/powerpoint/2010/main" val="839503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48006AAD-9E02-44C8-BDCD-ACF5C8330FA5}" type="slidenum">
              <a:rPr lang="en-US" smtClean="0"/>
              <a:t>‹#›</a:t>
            </a:fld>
            <a:endParaRPr lang="en-US" dirty="0"/>
          </a:p>
        </p:txBody>
      </p:sp>
    </p:spTree>
    <p:extLst>
      <p:ext uri="{BB962C8B-B14F-4D97-AF65-F5344CB8AC3E}">
        <p14:creationId xmlns:p14="http://schemas.microsoft.com/office/powerpoint/2010/main" val="2224641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48006AAD-9E02-44C8-BDCD-ACF5C8330FA5}" type="slidenum">
              <a:rPr lang="en-US" smtClean="0"/>
              <a:t>‹#›</a:t>
            </a:fld>
            <a:endParaRPr lang="en-US" dirty="0"/>
          </a:p>
        </p:txBody>
      </p:sp>
    </p:spTree>
    <p:extLst>
      <p:ext uri="{BB962C8B-B14F-4D97-AF65-F5344CB8AC3E}">
        <p14:creationId xmlns:p14="http://schemas.microsoft.com/office/powerpoint/2010/main" val="3614552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48006AAD-9E02-44C8-BDCD-ACF5C8330FA5}" type="slidenum">
              <a:rPr lang="en-US" smtClean="0"/>
              <a:t>‹#›</a:t>
            </a:fld>
            <a:endParaRPr lang="en-US" dirty="0"/>
          </a:p>
        </p:txBody>
      </p:sp>
    </p:spTree>
    <p:extLst>
      <p:ext uri="{BB962C8B-B14F-4D97-AF65-F5344CB8AC3E}">
        <p14:creationId xmlns:p14="http://schemas.microsoft.com/office/powerpoint/2010/main" val="4116438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006AAD-9E02-44C8-BDCD-ACF5C8330FA5}" type="slidenum">
              <a:rPr lang="en-US" smtClean="0"/>
              <a:t>‹#›</a:t>
            </a:fld>
            <a:endParaRPr lang="en-US" dirty="0"/>
          </a:p>
        </p:txBody>
      </p:sp>
    </p:spTree>
    <p:extLst>
      <p:ext uri="{BB962C8B-B14F-4D97-AF65-F5344CB8AC3E}">
        <p14:creationId xmlns:p14="http://schemas.microsoft.com/office/powerpoint/2010/main" val="3205984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48006AAD-9E02-44C8-BDCD-ACF5C8330FA5}" type="slidenum">
              <a:rPr lang="en-US" smtClean="0"/>
              <a:t>‹#›</a:t>
            </a:fld>
            <a:endParaRPr lang="en-US" dirty="0"/>
          </a:p>
        </p:txBody>
      </p:sp>
    </p:spTree>
    <p:extLst>
      <p:ext uri="{BB962C8B-B14F-4D97-AF65-F5344CB8AC3E}">
        <p14:creationId xmlns:p14="http://schemas.microsoft.com/office/powerpoint/2010/main" val="2886651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E1A1BF0-B6C9-47BF-AFBE-3A400E743F9E}"/>
              </a:ext>
              <a:ext uri="{C183D7F6-B498-43B3-948B-1728B52AA6E4}">
                <adec:decorative xmlns:adec="http://schemas.microsoft.com/office/drawing/2017/decorative" val="1"/>
              </a:ext>
            </a:extLst>
          </p:cNvPr>
          <p:cNvGrpSpPr/>
          <p:nvPr userDrawn="1"/>
        </p:nvGrpSpPr>
        <p:grpSpPr>
          <a:xfrm>
            <a:off x="0" y="6502665"/>
            <a:ext cx="9144000" cy="365760"/>
            <a:chOff x="52680" y="6489965"/>
            <a:chExt cx="9062160" cy="365760"/>
          </a:xfrm>
        </p:grpSpPr>
        <p:pic>
          <p:nvPicPr>
            <p:cNvPr id="7" name="Picture 6">
              <a:extLst>
                <a:ext uri="{FF2B5EF4-FFF2-40B4-BE49-F238E27FC236}">
                  <a16:creationId xmlns:a16="http://schemas.microsoft.com/office/drawing/2014/main" id="{AD3D52D5-F411-45DA-9EA7-91375DBAF066}"/>
                </a:ext>
                <a:ext uri="{C183D7F6-B498-43B3-948B-1728B52AA6E4}">
                  <adec:decorative xmlns:adec="http://schemas.microsoft.com/office/drawing/2017/decorative" val="1"/>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a:stretch/>
          </p:blipFill>
          <p:spPr>
            <a:xfrm>
              <a:off x="52680" y="6489965"/>
              <a:ext cx="3020720" cy="365760"/>
            </a:xfrm>
            <a:prstGeom prst="rect">
              <a:avLst/>
            </a:prstGeom>
          </p:spPr>
        </p:pic>
        <p:pic>
          <p:nvPicPr>
            <p:cNvPr id="8" name="Picture 7">
              <a:extLst>
                <a:ext uri="{FF2B5EF4-FFF2-40B4-BE49-F238E27FC236}">
                  <a16:creationId xmlns:a16="http://schemas.microsoft.com/office/drawing/2014/main" id="{70844146-CE22-4575-80B3-80A2CE36A8C2}"/>
                </a:ext>
                <a:ext uri="{C183D7F6-B498-43B3-948B-1728B52AA6E4}">
                  <adec:decorative xmlns:adec="http://schemas.microsoft.com/office/drawing/2017/decorative" val="1"/>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a:stretch/>
          </p:blipFill>
          <p:spPr>
            <a:xfrm flipH="1">
              <a:off x="3073400" y="6489965"/>
              <a:ext cx="3020720" cy="365760"/>
            </a:xfrm>
            <a:prstGeom prst="rect">
              <a:avLst/>
            </a:prstGeom>
          </p:spPr>
        </p:pic>
        <p:pic>
          <p:nvPicPr>
            <p:cNvPr id="10" name="Picture 9">
              <a:extLst>
                <a:ext uri="{FF2B5EF4-FFF2-40B4-BE49-F238E27FC236}">
                  <a16:creationId xmlns:a16="http://schemas.microsoft.com/office/drawing/2014/main" id="{1073EB81-33D8-410D-BF94-DD3D4ED95579}"/>
                </a:ext>
                <a:ext uri="{C183D7F6-B498-43B3-948B-1728B52AA6E4}">
                  <adec:decorative xmlns:adec="http://schemas.microsoft.com/office/drawing/2017/decorative" val="1"/>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a:stretch/>
          </p:blipFill>
          <p:spPr>
            <a:xfrm>
              <a:off x="6094120" y="6489965"/>
              <a:ext cx="3020720" cy="365760"/>
            </a:xfrm>
            <a:prstGeom prst="rect">
              <a:avLst/>
            </a:prstGeom>
          </p:spPr>
        </p:pic>
      </p:gr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086600" y="6429374"/>
            <a:ext cx="2057400" cy="365125"/>
          </a:xfrm>
          <a:prstGeom prst="rect">
            <a:avLst/>
          </a:prstGeom>
        </p:spPr>
        <p:txBody>
          <a:bodyPr vert="horz" lIns="91440" tIns="45720" rIns="91440" bIns="45720" rtlCol="0" anchor="ctr"/>
          <a:lstStyle>
            <a:lvl1pPr algn="r">
              <a:defRPr sz="1200" b="1">
                <a:solidFill>
                  <a:schemeClr val="bg1"/>
                </a:solidFill>
              </a:defRPr>
            </a:lvl1pPr>
          </a:lstStyle>
          <a:p>
            <a:fld id="{48006AAD-9E02-44C8-BDCD-ACF5C8330FA5}" type="slidenum">
              <a:rPr lang="en-US" smtClean="0"/>
              <a:pPr/>
              <a:t>‹#›</a:t>
            </a:fld>
            <a:endParaRPr lang="en-US" dirty="0"/>
          </a:p>
        </p:txBody>
      </p:sp>
    </p:spTree>
    <p:extLst>
      <p:ext uri="{BB962C8B-B14F-4D97-AF65-F5344CB8AC3E}">
        <p14:creationId xmlns:p14="http://schemas.microsoft.com/office/powerpoint/2010/main" val="1716905727"/>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80" r:id="rId3"/>
    <p:sldLayoutId id="2147483662"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1.png"/><Relationship Id="rId7"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19.png"/><Relationship Id="rId4" Type="http://schemas.openxmlformats.org/officeDocument/2006/relationships/image" Target="../media/image22.png"/><Relationship Id="rId9"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8.svg"/></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8.sv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29.jpg"/><Relationship Id="rId5" Type="http://schemas.openxmlformats.org/officeDocument/2006/relationships/image" Target="../media/image34.jpg"/><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E493D-F8E6-40B2-8E2A-67548E5058C2}"/>
              </a:ext>
            </a:extLst>
          </p:cNvPr>
          <p:cNvSpPr>
            <a:spLocks noGrp="1"/>
          </p:cNvSpPr>
          <p:nvPr>
            <p:ph type="title"/>
          </p:nvPr>
        </p:nvSpPr>
        <p:spPr/>
        <p:txBody>
          <a:bodyPr/>
          <a:lstStyle/>
          <a:p>
            <a:pPr algn="ctr"/>
            <a:r>
              <a:rPr lang="en-US" dirty="0"/>
              <a:t>Module 2: Effective Cleaning Techniques</a:t>
            </a:r>
          </a:p>
        </p:txBody>
      </p:sp>
    </p:spTree>
    <p:extLst>
      <p:ext uri="{BB962C8B-B14F-4D97-AF65-F5344CB8AC3E}">
        <p14:creationId xmlns:p14="http://schemas.microsoft.com/office/powerpoint/2010/main" val="2539045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9017C-5CE5-444B-8FEE-3C9F5CD86C52}"/>
              </a:ext>
            </a:extLst>
          </p:cNvPr>
          <p:cNvSpPr>
            <a:spLocks noGrp="1"/>
          </p:cNvSpPr>
          <p:nvPr>
            <p:ph type="title"/>
          </p:nvPr>
        </p:nvSpPr>
        <p:spPr/>
        <p:txBody>
          <a:bodyPr/>
          <a:lstStyle/>
          <a:p>
            <a:r>
              <a:rPr lang="en-US" dirty="0"/>
              <a:t>Cleaning</a:t>
            </a:r>
          </a:p>
        </p:txBody>
      </p:sp>
      <p:sp>
        <p:nvSpPr>
          <p:cNvPr id="3" name="Content Placeholder 2">
            <a:extLst>
              <a:ext uri="{FF2B5EF4-FFF2-40B4-BE49-F238E27FC236}">
                <a16:creationId xmlns:a16="http://schemas.microsoft.com/office/drawing/2014/main" id="{BBCE70BD-31DF-406A-A614-63996BF36C2F}"/>
              </a:ext>
            </a:extLst>
          </p:cNvPr>
          <p:cNvSpPr>
            <a:spLocks noGrp="1"/>
          </p:cNvSpPr>
          <p:nvPr>
            <p:ph idx="1"/>
          </p:nvPr>
        </p:nvSpPr>
        <p:spPr>
          <a:xfrm>
            <a:off x="628650" y="1825625"/>
            <a:ext cx="4145369" cy="4553910"/>
          </a:xfrm>
        </p:spPr>
        <p:txBody>
          <a:bodyPr/>
          <a:lstStyle/>
          <a:p>
            <a:r>
              <a:rPr lang="en-US" dirty="0"/>
              <a:t>Concentrating cleaning efforts on areas where lead dust is commonly trapped can dramatically reduce potential lead exposure</a:t>
            </a:r>
          </a:p>
          <a:p>
            <a:r>
              <a:rPr lang="en-US" dirty="0"/>
              <a:t>Lead dust missed during cleaning can easily spread to other areas of the home</a:t>
            </a:r>
          </a:p>
          <a:p>
            <a:endParaRPr lang="en-US" dirty="0"/>
          </a:p>
        </p:txBody>
      </p:sp>
      <p:pic>
        <p:nvPicPr>
          <p:cNvPr id="6" name="Picture 5">
            <a:extLst>
              <a:ext uri="{FF2B5EF4-FFF2-40B4-BE49-F238E27FC236}">
                <a16:creationId xmlns:a16="http://schemas.microsoft.com/office/drawing/2014/main" id="{2A88B77D-98A6-4297-AF3A-5E5CE1ACC40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388865" y="2450592"/>
            <a:ext cx="2949166" cy="2898846"/>
          </a:xfrm>
          <a:prstGeom prst="rect">
            <a:avLst/>
          </a:prstGeom>
        </p:spPr>
      </p:pic>
      <p:sp>
        <p:nvSpPr>
          <p:cNvPr id="4" name="Slide Number Placeholder 3">
            <a:extLst>
              <a:ext uri="{FF2B5EF4-FFF2-40B4-BE49-F238E27FC236}">
                <a16:creationId xmlns:a16="http://schemas.microsoft.com/office/drawing/2014/main" id="{9C0B43A6-71A8-470A-ACFC-27DAF43D63EC}"/>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10</a:t>
            </a:fld>
            <a:endParaRPr lang="en-US" dirty="0"/>
          </a:p>
        </p:txBody>
      </p:sp>
    </p:spTree>
    <p:extLst>
      <p:ext uri="{BB962C8B-B14F-4D97-AF65-F5344CB8AC3E}">
        <p14:creationId xmlns:p14="http://schemas.microsoft.com/office/powerpoint/2010/main" val="2233481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98"/>
            <a:ext cx="7886700" cy="1325563"/>
          </a:xfrm>
        </p:spPr>
        <p:txBody>
          <a:bodyPr/>
          <a:lstStyle/>
          <a:p>
            <a:r>
              <a:rPr lang="en-US" dirty="0"/>
              <a:t>Potential Dust Traps</a:t>
            </a:r>
            <a:endParaRPr lang="es-MX" dirty="0"/>
          </a:p>
        </p:txBody>
      </p:sp>
      <p:pic>
        <p:nvPicPr>
          <p:cNvPr id="8" name="Picture 7" descr="Cutaway of a house with a dining room, entryway with stairs, bathroom and a bedroom with six lead dust traps">
            <a:extLst>
              <a:ext uri="{FF2B5EF4-FFF2-40B4-BE49-F238E27FC236}">
                <a16:creationId xmlns:a16="http://schemas.microsoft.com/office/drawing/2014/main" id="{0798E5FE-B064-43DC-BBD0-8D95CC298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3997" y="1139482"/>
            <a:ext cx="5455707" cy="5346163"/>
          </a:xfrm>
          <a:prstGeom prst="rect">
            <a:avLst/>
          </a:prstGeom>
        </p:spPr>
      </p:pic>
      <p:sp>
        <p:nvSpPr>
          <p:cNvPr id="3" name="Slide Number Placeholder 2">
            <a:extLst>
              <a:ext uri="{FF2B5EF4-FFF2-40B4-BE49-F238E27FC236}">
                <a16:creationId xmlns:a16="http://schemas.microsoft.com/office/drawing/2014/main" id="{5227A9AC-0CC7-404A-B65D-8C6443B9DBC0}"/>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11</a:t>
            </a:fld>
            <a:endParaRPr lang="en-US" dirty="0"/>
          </a:p>
        </p:txBody>
      </p:sp>
    </p:spTree>
    <p:extLst>
      <p:ext uri="{BB962C8B-B14F-4D97-AF65-F5344CB8AC3E}">
        <p14:creationId xmlns:p14="http://schemas.microsoft.com/office/powerpoint/2010/main" val="2868142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a:extLst>
              <a:ext uri="{FF2B5EF4-FFF2-40B4-BE49-F238E27FC236}">
                <a16:creationId xmlns:a16="http://schemas.microsoft.com/office/drawing/2014/main" id="{D4A0117B-B2FD-4B02-A9FA-72F324353C2C}"/>
              </a:ext>
            </a:extLst>
          </p:cNvPr>
          <p:cNvSpPr>
            <a:spLocks noGrp="1"/>
          </p:cNvSpPr>
          <p:nvPr>
            <p:ph type="title"/>
          </p:nvPr>
        </p:nvSpPr>
        <p:spPr>
          <a:xfrm>
            <a:off x="506152" y="-36133"/>
            <a:ext cx="7886700" cy="1325563"/>
          </a:xfrm>
        </p:spPr>
        <p:txBody>
          <a:bodyPr/>
          <a:lstStyle/>
          <a:p>
            <a:r>
              <a:rPr lang="en-US" dirty="0"/>
              <a:t>Potential Dust Traps</a:t>
            </a:r>
          </a:p>
        </p:txBody>
      </p:sp>
      <p:pic>
        <p:nvPicPr>
          <p:cNvPr id="8" name="Picture 7" descr="Cutaway of a house with a dining room, entryway with stairs, bathroom and a bedroom with six lead dust traps">
            <a:extLst>
              <a:ext uri="{FF2B5EF4-FFF2-40B4-BE49-F238E27FC236}">
                <a16:creationId xmlns:a16="http://schemas.microsoft.com/office/drawing/2014/main" id="{0798E5FE-B064-43DC-BBD0-8D95CC298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7950" y="935366"/>
            <a:ext cx="5628099" cy="5515093"/>
          </a:xfrm>
          <a:prstGeom prst="rect">
            <a:avLst/>
          </a:prstGeom>
        </p:spPr>
      </p:pic>
      <p:sp>
        <p:nvSpPr>
          <p:cNvPr id="3" name="TextBox 2">
            <a:extLst>
              <a:ext uri="{FF2B5EF4-FFF2-40B4-BE49-F238E27FC236}">
                <a16:creationId xmlns:a16="http://schemas.microsoft.com/office/drawing/2014/main" id="{E6E4E8DC-5E11-448C-B91B-4C5DF127909A}"/>
              </a:ext>
            </a:extLst>
          </p:cNvPr>
          <p:cNvSpPr txBox="1"/>
          <p:nvPr/>
        </p:nvSpPr>
        <p:spPr>
          <a:xfrm>
            <a:off x="136778" y="5462289"/>
            <a:ext cx="1595309" cy="646331"/>
          </a:xfrm>
          <a:prstGeom prst="rect">
            <a:avLst/>
          </a:prstGeom>
          <a:noFill/>
        </p:spPr>
        <p:txBody>
          <a:bodyPr wrap="none" rtlCol="0">
            <a:spAutoFit/>
          </a:bodyPr>
          <a:lstStyle/>
          <a:p>
            <a:r>
              <a:rPr lang="en-US" dirty="0">
                <a:solidFill>
                  <a:schemeClr val="tx1">
                    <a:lumMod val="50000"/>
                  </a:schemeClr>
                </a:solidFill>
              </a:rPr>
              <a:t>1. Floors and </a:t>
            </a:r>
          </a:p>
          <a:p>
            <a:r>
              <a:rPr lang="en-US" dirty="0">
                <a:solidFill>
                  <a:schemeClr val="tx1">
                    <a:lumMod val="50000"/>
                  </a:schemeClr>
                </a:solidFill>
              </a:rPr>
              <a:t>Baseboards</a:t>
            </a:r>
          </a:p>
        </p:txBody>
      </p:sp>
      <p:sp>
        <p:nvSpPr>
          <p:cNvPr id="14" name="TextBox 13">
            <a:extLst>
              <a:ext uri="{FF2B5EF4-FFF2-40B4-BE49-F238E27FC236}">
                <a16:creationId xmlns:a16="http://schemas.microsoft.com/office/drawing/2014/main" id="{42713C95-D238-4582-969D-9BF1A15326DC}"/>
              </a:ext>
            </a:extLst>
          </p:cNvPr>
          <p:cNvSpPr txBox="1"/>
          <p:nvPr/>
        </p:nvSpPr>
        <p:spPr>
          <a:xfrm>
            <a:off x="77917" y="4321925"/>
            <a:ext cx="1997635" cy="646331"/>
          </a:xfrm>
          <a:prstGeom prst="rect">
            <a:avLst/>
          </a:prstGeom>
          <a:noFill/>
        </p:spPr>
        <p:txBody>
          <a:bodyPr wrap="square" rtlCol="0">
            <a:spAutoFit/>
          </a:bodyPr>
          <a:lstStyle/>
          <a:p>
            <a:r>
              <a:rPr lang="en-US" dirty="0">
                <a:solidFill>
                  <a:schemeClr val="bg2">
                    <a:lumMod val="10000"/>
                  </a:schemeClr>
                </a:solidFill>
              </a:rPr>
              <a:t>2. Windows and Window Sills</a:t>
            </a:r>
            <a:endParaRPr lang="es-MX" dirty="0">
              <a:solidFill>
                <a:schemeClr val="bg2">
                  <a:lumMod val="10000"/>
                </a:schemeClr>
              </a:solidFill>
            </a:endParaRPr>
          </a:p>
        </p:txBody>
      </p:sp>
      <p:sp>
        <p:nvSpPr>
          <p:cNvPr id="20" name="TextBox 19">
            <a:extLst>
              <a:ext uri="{FF2B5EF4-FFF2-40B4-BE49-F238E27FC236}">
                <a16:creationId xmlns:a16="http://schemas.microsoft.com/office/drawing/2014/main" id="{06DF2F7B-AF3C-482D-AF26-602538F93090}"/>
              </a:ext>
            </a:extLst>
          </p:cNvPr>
          <p:cNvSpPr txBox="1"/>
          <p:nvPr/>
        </p:nvSpPr>
        <p:spPr>
          <a:xfrm>
            <a:off x="77918" y="2956985"/>
            <a:ext cx="1664378" cy="923330"/>
          </a:xfrm>
          <a:prstGeom prst="rect">
            <a:avLst/>
          </a:prstGeom>
          <a:noFill/>
        </p:spPr>
        <p:txBody>
          <a:bodyPr wrap="square" rtlCol="0">
            <a:spAutoFit/>
          </a:bodyPr>
          <a:lstStyle/>
          <a:p>
            <a:r>
              <a:rPr lang="en-US" dirty="0">
                <a:solidFill>
                  <a:schemeClr val="bg2">
                    <a:lumMod val="10000"/>
                  </a:schemeClr>
                </a:solidFill>
              </a:rPr>
              <a:t>3. Air Duct Covers and Radiators</a:t>
            </a:r>
            <a:endParaRPr lang="es-MX" dirty="0">
              <a:solidFill>
                <a:schemeClr val="bg2">
                  <a:lumMod val="10000"/>
                </a:schemeClr>
              </a:solidFill>
            </a:endParaRPr>
          </a:p>
        </p:txBody>
      </p:sp>
      <p:sp>
        <p:nvSpPr>
          <p:cNvPr id="27" name="TextBox 26">
            <a:extLst>
              <a:ext uri="{FF2B5EF4-FFF2-40B4-BE49-F238E27FC236}">
                <a16:creationId xmlns:a16="http://schemas.microsoft.com/office/drawing/2014/main" id="{F2759A8D-EB51-4F5A-86CB-8FD339D2247F}"/>
              </a:ext>
            </a:extLst>
          </p:cNvPr>
          <p:cNvSpPr txBox="1"/>
          <p:nvPr/>
        </p:nvSpPr>
        <p:spPr>
          <a:xfrm>
            <a:off x="7571050" y="5576262"/>
            <a:ext cx="1572950" cy="646331"/>
          </a:xfrm>
          <a:prstGeom prst="rect">
            <a:avLst/>
          </a:prstGeom>
          <a:noFill/>
        </p:spPr>
        <p:txBody>
          <a:bodyPr wrap="square" rtlCol="0">
            <a:spAutoFit/>
          </a:bodyPr>
          <a:lstStyle/>
          <a:p>
            <a:r>
              <a:rPr lang="en-US" dirty="0">
                <a:solidFill>
                  <a:schemeClr val="tx1">
                    <a:lumMod val="50000"/>
                  </a:schemeClr>
                </a:solidFill>
              </a:rPr>
              <a:t>4. Doors and Door Frames</a:t>
            </a:r>
          </a:p>
        </p:txBody>
      </p:sp>
      <p:sp>
        <p:nvSpPr>
          <p:cNvPr id="32" name="TextBox 31">
            <a:extLst>
              <a:ext uri="{FF2B5EF4-FFF2-40B4-BE49-F238E27FC236}">
                <a16:creationId xmlns:a16="http://schemas.microsoft.com/office/drawing/2014/main" id="{522781B1-E997-4E8C-9CAA-09B36CAF0085}"/>
              </a:ext>
            </a:extLst>
          </p:cNvPr>
          <p:cNvSpPr txBox="1"/>
          <p:nvPr/>
        </p:nvSpPr>
        <p:spPr>
          <a:xfrm>
            <a:off x="7571050" y="3860260"/>
            <a:ext cx="1643604" cy="923330"/>
          </a:xfrm>
          <a:prstGeom prst="rect">
            <a:avLst/>
          </a:prstGeom>
          <a:noFill/>
        </p:spPr>
        <p:txBody>
          <a:bodyPr wrap="square" rtlCol="0">
            <a:spAutoFit/>
          </a:bodyPr>
          <a:lstStyle/>
          <a:p>
            <a:r>
              <a:rPr lang="en-US" dirty="0">
                <a:solidFill>
                  <a:schemeClr val="tx1">
                    <a:lumMod val="50000"/>
                  </a:schemeClr>
                </a:solidFill>
              </a:rPr>
              <a:t>5. Stairs, Railings and Banisters</a:t>
            </a:r>
          </a:p>
        </p:txBody>
      </p:sp>
      <p:sp>
        <p:nvSpPr>
          <p:cNvPr id="39" name="TextBox 38">
            <a:extLst>
              <a:ext uri="{FF2B5EF4-FFF2-40B4-BE49-F238E27FC236}">
                <a16:creationId xmlns:a16="http://schemas.microsoft.com/office/drawing/2014/main" id="{6B42EA4A-C03C-49BA-8408-1FFDC81C4508}"/>
              </a:ext>
            </a:extLst>
          </p:cNvPr>
          <p:cNvSpPr txBox="1"/>
          <p:nvPr/>
        </p:nvSpPr>
        <p:spPr>
          <a:xfrm>
            <a:off x="7571050" y="2684592"/>
            <a:ext cx="1341607" cy="369332"/>
          </a:xfrm>
          <a:prstGeom prst="rect">
            <a:avLst/>
          </a:prstGeom>
          <a:noFill/>
        </p:spPr>
        <p:txBody>
          <a:bodyPr wrap="square" rtlCol="0">
            <a:spAutoFit/>
          </a:bodyPr>
          <a:lstStyle/>
          <a:p>
            <a:r>
              <a:rPr lang="en-US" dirty="0">
                <a:solidFill>
                  <a:schemeClr val="bg2">
                    <a:lumMod val="10000"/>
                  </a:schemeClr>
                </a:solidFill>
              </a:rPr>
              <a:t>6. Furniture</a:t>
            </a:r>
            <a:endParaRPr lang="es-MX" dirty="0">
              <a:solidFill>
                <a:schemeClr val="bg2">
                  <a:lumMod val="10000"/>
                </a:schemeClr>
              </a:solidFill>
            </a:endParaRPr>
          </a:p>
        </p:txBody>
      </p:sp>
      <p:sp>
        <p:nvSpPr>
          <p:cNvPr id="40" name="Oval 39">
            <a:extLst>
              <a:ext uri="{FF2B5EF4-FFF2-40B4-BE49-F238E27FC236}">
                <a16:creationId xmlns:a16="http://schemas.microsoft.com/office/drawing/2014/main" id="{E715D6F9-3496-411A-AD7D-DA0BF9828498}"/>
              </a:ext>
              <a:ext uri="{C183D7F6-B498-43B3-948B-1728B52AA6E4}">
                <adec:decorative xmlns:adec="http://schemas.microsoft.com/office/drawing/2017/decorative" val="1"/>
              </a:ext>
            </a:extLst>
          </p:cNvPr>
          <p:cNvSpPr>
            <a:spLocks noChangeAspect="1"/>
          </p:cNvSpPr>
          <p:nvPr/>
        </p:nvSpPr>
        <p:spPr>
          <a:xfrm>
            <a:off x="4458392" y="3543612"/>
            <a:ext cx="696573" cy="610595"/>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41" name="Straight Arrow Connector 40">
            <a:extLst>
              <a:ext uri="{FF2B5EF4-FFF2-40B4-BE49-F238E27FC236}">
                <a16:creationId xmlns:a16="http://schemas.microsoft.com/office/drawing/2014/main" id="{AF46AFDA-5BA4-4AC3-9389-153EC27FEE63}"/>
              </a:ext>
              <a:ext uri="{C183D7F6-B498-43B3-948B-1728B52AA6E4}">
                <adec:decorative xmlns:adec="http://schemas.microsoft.com/office/drawing/2017/decorative" val="1"/>
              </a:ext>
            </a:extLst>
          </p:cNvPr>
          <p:cNvCxnSpPr>
            <a:cxnSpLocks/>
          </p:cNvCxnSpPr>
          <p:nvPr/>
        </p:nvCxnSpPr>
        <p:spPr>
          <a:xfrm flipH="1">
            <a:off x="4889100" y="3143751"/>
            <a:ext cx="2750680" cy="607834"/>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591B2C4-54C3-44D9-A6AE-B1C5CE2160F3}"/>
              </a:ext>
              <a:ext uri="{C183D7F6-B498-43B3-948B-1728B52AA6E4}">
                <adec:decorative xmlns:adec="http://schemas.microsoft.com/office/drawing/2017/decorative" val="1"/>
              </a:ext>
            </a:extLst>
          </p:cNvPr>
          <p:cNvCxnSpPr>
            <a:cxnSpLocks/>
            <a:stCxn id="3" idx="3"/>
          </p:cNvCxnSpPr>
          <p:nvPr/>
        </p:nvCxnSpPr>
        <p:spPr>
          <a:xfrm>
            <a:off x="1732087" y="5785455"/>
            <a:ext cx="1571976" cy="417538"/>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FED4A30-99CD-45B0-BBD8-9F9C0F6B65AC}"/>
              </a:ext>
              <a:ext uri="{C183D7F6-B498-43B3-948B-1728B52AA6E4}">
                <adec:decorative xmlns:adec="http://schemas.microsoft.com/office/drawing/2017/decorative" val="1"/>
              </a:ext>
            </a:extLst>
          </p:cNvPr>
          <p:cNvCxnSpPr>
            <a:cxnSpLocks/>
          </p:cNvCxnSpPr>
          <p:nvPr/>
        </p:nvCxnSpPr>
        <p:spPr>
          <a:xfrm>
            <a:off x="1358231" y="3228077"/>
            <a:ext cx="2250554" cy="749808"/>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364CF484-FA8C-4FFD-8FC4-DEB2017863EA}"/>
              </a:ext>
              <a:ext uri="{C183D7F6-B498-43B3-948B-1728B52AA6E4}">
                <adec:decorative xmlns:adec="http://schemas.microsoft.com/office/drawing/2017/decorative" val="1"/>
              </a:ext>
            </a:extLst>
          </p:cNvPr>
          <p:cNvSpPr>
            <a:spLocks noChangeAspect="1"/>
          </p:cNvSpPr>
          <p:nvPr/>
        </p:nvSpPr>
        <p:spPr>
          <a:xfrm rot="5400000">
            <a:off x="6007630" y="5057898"/>
            <a:ext cx="1429275" cy="90011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3" name="Oval 12">
            <a:extLst>
              <a:ext uri="{FF2B5EF4-FFF2-40B4-BE49-F238E27FC236}">
                <a16:creationId xmlns:a16="http://schemas.microsoft.com/office/drawing/2014/main" id="{EC2A5D74-1442-47DD-9DDE-6213292571B7}"/>
              </a:ext>
              <a:ext uri="{C183D7F6-B498-43B3-948B-1728B52AA6E4}">
                <adec:decorative xmlns:adec="http://schemas.microsoft.com/office/drawing/2017/decorative" val="1"/>
              </a:ext>
            </a:extLst>
          </p:cNvPr>
          <p:cNvSpPr>
            <a:spLocks/>
          </p:cNvSpPr>
          <p:nvPr/>
        </p:nvSpPr>
        <p:spPr>
          <a:xfrm>
            <a:off x="3040857" y="4783590"/>
            <a:ext cx="704317" cy="461665"/>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25" name="Straight Arrow Connector 24">
            <a:extLst>
              <a:ext uri="{FF2B5EF4-FFF2-40B4-BE49-F238E27FC236}">
                <a16:creationId xmlns:a16="http://schemas.microsoft.com/office/drawing/2014/main" id="{94258B03-6E97-460F-9CC5-004C5773F337}"/>
              </a:ext>
              <a:ext uri="{C183D7F6-B498-43B3-948B-1728B52AA6E4}">
                <adec:decorative xmlns:adec="http://schemas.microsoft.com/office/drawing/2017/decorative" val="1"/>
              </a:ext>
            </a:extLst>
          </p:cNvPr>
          <p:cNvCxnSpPr>
            <a:cxnSpLocks/>
            <a:stCxn id="27" idx="1"/>
          </p:cNvCxnSpPr>
          <p:nvPr/>
        </p:nvCxnSpPr>
        <p:spPr>
          <a:xfrm flipH="1" flipV="1">
            <a:off x="6781800" y="5715000"/>
            <a:ext cx="789250" cy="184428"/>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9A49CBF-227B-49B3-A0EC-03C64AF42167}"/>
              </a:ext>
              <a:ext uri="{C183D7F6-B498-43B3-948B-1728B52AA6E4}">
                <adec:decorative xmlns:adec="http://schemas.microsoft.com/office/drawing/2017/decorative" val="1"/>
              </a:ext>
            </a:extLst>
          </p:cNvPr>
          <p:cNvCxnSpPr>
            <a:cxnSpLocks/>
            <a:stCxn id="32" idx="1"/>
          </p:cNvCxnSpPr>
          <p:nvPr/>
        </p:nvCxnSpPr>
        <p:spPr>
          <a:xfrm flipH="1">
            <a:off x="5257128" y="4321925"/>
            <a:ext cx="2313922" cy="1098617"/>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68693EFF-DD29-4A20-9C07-BCCFDF80FB73}"/>
              </a:ext>
              <a:ext uri="{C183D7F6-B498-43B3-948B-1728B52AA6E4}">
                <adec:decorative xmlns:adec="http://schemas.microsoft.com/office/drawing/2017/decorative" val="1"/>
              </a:ext>
            </a:extLst>
          </p:cNvPr>
          <p:cNvSpPr>
            <a:spLocks noChangeAspect="1"/>
          </p:cNvSpPr>
          <p:nvPr/>
        </p:nvSpPr>
        <p:spPr>
          <a:xfrm rot="3854386">
            <a:off x="4368799" y="5161189"/>
            <a:ext cx="1429275" cy="90011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9" name="Oval 18">
            <a:extLst>
              <a:ext uri="{FF2B5EF4-FFF2-40B4-BE49-F238E27FC236}">
                <a16:creationId xmlns:a16="http://schemas.microsoft.com/office/drawing/2014/main" id="{C01828D5-1F0E-434B-BDA6-7B26D37B82DE}"/>
              </a:ext>
              <a:ext uri="{C183D7F6-B498-43B3-948B-1728B52AA6E4}">
                <adec:decorative xmlns:adec="http://schemas.microsoft.com/office/drawing/2017/decorative" val="1"/>
              </a:ext>
            </a:extLst>
          </p:cNvPr>
          <p:cNvSpPr>
            <a:spLocks/>
          </p:cNvSpPr>
          <p:nvPr/>
        </p:nvSpPr>
        <p:spPr>
          <a:xfrm>
            <a:off x="3343275" y="3603316"/>
            <a:ext cx="602931" cy="690999"/>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15" name="Straight Arrow Connector 14">
            <a:extLst>
              <a:ext uri="{FF2B5EF4-FFF2-40B4-BE49-F238E27FC236}">
                <a16:creationId xmlns:a16="http://schemas.microsoft.com/office/drawing/2014/main" id="{AE597858-22DB-4CCC-9E86-841ABA200C99}"/>
              </a:ext>
              <a:ext uri="{C183D7F6-B498-43B3-948B-1728B52AA6E4}">
                <adec:decorative xmlns:adec="http://schemas.microsoft.com/office/drawing/2017/decorative" val="1"/>
              </a:ext>
            </a:extLst>
          </p:cNvPr>
          <p:cNvCxnSpPr>
            <a:cxnSpLocks/>
          </p:cNvCxnSpPr>
          <p:nvPr/>
        </p:nvCxnSpPr>
        <p:spPr>
          <a:xfrm>
            <a:off x="1501541" y="4660462"/>
            <a:ext cx="1997636" cy="461665"/>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F5B7C5E7-E622-446C-85B1-3AD1FE0B17A3}"/>
              </a:ext>
              <a:ext uri="{C183D7F6-B498-43B3-948B-1728B52AA6E4}">
                <adec:decorative xmlns:adec="http://schemas.microsoft.com/office/drawing/2017/decorative" val="1"/>
              </a:ext>
            </a:extLst>
          </p:cNvPr>
          <p:cNvSpPr>
            <a:spLocks noChangeAspect="1"/>
          </p:cNvSpPr>
          <p:nvPr/>
        </p:nvSpPr>
        <p:spPr>
          <a:xfrm>
            <a:off x="6106547" y="3426491"/>
            <a:ext cx="900111" cy="1120418"/>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Oval 5">
            <a:extLst>
              <a:ext uri="{FF2B5EF4-FFF2-40B4-BE49-F238E27FC236}">
                <a16:creationId xmlns:a16="http://schemas.microsoft.com/office/drawing/2014/main" id="{8AB1A422-041D-4702-BB3F-A04B3B8971E4}"/>
              </a:ext>
              <a:ext uri="{C183D7F6-B498-43B3-948B-1728B52AA6E4}">
                <adec:decorative xmlns:adec="http://schemas.microsoft.com/office/drawing/2017/decorative" val="1"/>
              </a:ext>
            </a:extLst>
          </p:cNvPr>
          <p:cNvSpPr>
            <a:spLocks noChangeAspect="1"/>
          </p:cNvSpPr>
          <p:nvPr/>
        </p:nvSpPr>
        <p:spPr>
          <a:xfrm>
            <a:off x="3040857" y="5955895"/>
            <a:ext cx="531019" cy="34236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cxnSp>
        <p:nvCxnSpPr>
          <p:cNvPr id="46" name="Straight Arrow Connector 45">
            <a:extLst>
              <a:ext uri="{FF2B5EF4-FFF2-40B4-BE49-F238E27FC236}">
                <a16:creationId xmlns:a16="http://schemas.microsoft.com/office/drawing/2014/main" id="{991578B4-EA07-4DAC-BC5D-31ECAE7A633F}"/>
              </a:ext>
              <a:ext uri="{C183D7F6-B498-43B3-948B-1728B52AA6E4}">
                <adec:decorative xmlns:adec="http://schemas.microsoft.com/office/drawing/2017/decorative" val="1"/>
              </a:ext>
            </a:extLst>
          </p:cNvPr>
          <p:cNvCxnSpPr>
            <a:cxnSpLocks/>
          </p:cNvCxnSpPr>
          <p:nvPr/>
        </p:nvCxnSpPr>
        <p:spPr>
          <a:xfrm flipH="1">
            <a:off x="6556603" y="3139376"/>
            <a:ext cx="1083177" cy="493016"/>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8BDDB8F2-9556-40C9-B415-49D2309055B7}" type="slidenum">
              <a:rPr lang="es-MX" smtClean="0"/>
              <a:t>12</a:t>
            </a:fld>
            <a:endParaRPr lang="es-MX" dirty="0"/>
          </a:p>
        </p:txBody>
      </p:sp>
    </p:spTree>
    <p:extLst>
      <p:ext uri="{BB962C8B-B14F-4D97-AF65-F5344CB8AC3E}">
        <p14:creationId xmlns:p14="http://schemas.microsoft.com/office/powerpoint/2010/main" val="12259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0" grpId="0"/>
      <p:bldP spid="27" grpId="0"/>
      <p:bldP spid="32" grpId="0"/>
      <p:bldP spid="39" grpId="0"/>
      <p:bldP spid="40" grpId="0" animBg="1"/>
      <p:bldP spid="24" grpId="0" animBg="1"/>
      <p:bldP spid="13" grpId="0" animBg="1"/>
      <p:bldP spid="31" grpId="0" animBg="1"/>
      <p:bldP spid="19" grpId="0" animBg="1"/>
      <p:bldP spid="4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7D817-DA2D-492C-AC81-A02A97FB8F59}"/>
              </a:ext>
            </a:extLst>
          </p:cNvPr>
          <p:cNvSpPr>
            <a:spLocks noGrp="1"/>
          </p:cNvSpPr>
          <p:nvPr>
            <p:ph type="title"/>
          </p:nvPr>
        </p:nvSpPr>
        <p:spPr/>
        <p:txBody>
          <a:bodyPr>
            <a:normAutofit/>
          </a:bodyPr>
          <a:lstStyle/>
          <a:p>
            <a:r>
              <a:rPr lang="en-US" dirty="0"/>
              <a:t>Recommended Cleaning Techniques</a:t>
            </a:r>
            <a:endParaRPr lang="en-US" strike="sngStrike" dirty="0"/>
          </a:p>
        </p:txBody>
      </p:sp>
      <p:sp>
        <p:nvSpPr>
          <p:cNvPr id="3" name="Content Placeholder 2">
            <a:extLst>
              <a:ext uri="{FF2B5EF4-FFF2-40B4-BE49-F238E27FC236}">
                <a16:creationId xmlns:a16="http://schemas.microsoft.com/office/drawing/2014/main" id="{F81A1254-2C17-4EAB-8BF3-8878BF561F2B}"/>
              </a:ext>
            </a:extLst>
          </p:cNvPr>
          <p:cNvSpPr>
            <a:spLocks noGrp="1"/>
          </p:cNvSpPr>
          <p:nvPr>
            <p:ph idx="1"/>
          </p:nvPr>
        </p:nvSpPr>
        <p:spPr>
          <a:xfrm>
            <a:off x="628650" y="1825624"/>
            <a:ext cx="4459544" cy="4667249"/>
          </a:xfrm>
        </p:spPr>
        <p:txBody>
          <a:bodyPr/>
          <a:lstStyle/>
          <a:p>
            <a:r>
              <a:rPr lang="en-US" dirty="0"/>
              <a:t>Clean lead dust traps weekly</a:t>
            </a:r>
            <a:endParaRPr lang="en-US" strike="sngStrike" dirty="0"/>
          </a:p>
          <a:p>
            <a:r>
              <a:rPr lang="en-US" dirty="0"/>
              <a:t>Windows, doors, floors and furniture need regular cleaning</a:t>
            </a:r>
          </a:p>
          <a:p>
            <a:r>
              <a:rPr lang="en-US" dirty="0"/>
              <a:t>Lead dust is hard to remove</a:t>
            </a:r>
          </a:p>
          <a:p>
            <a:r>
              <a:rPr lang="en-US" dirty="0"/>
              <a:t>Lead dust re-collects quickly</a:t>
            </a:r>
          </a:p>
        </p:txBody>
      </p:sp>
      <p:grpSp>
        <p:nvGrpSpPr>
          <p:cNvPr id="5" name="Group 4">
            <a:extLst>
              <a:ext uri="{FF2B5EF4-FFF2-40B4-BE49-F238E27FC236}">
                <a16:creationId xmlns:a16="http://schemas.microsoft.com/office/drawing/2014/main" id="{2C8C512D-EF45-410F-93D1-C5BFFA44CE08}"/>
              </a:ext>
              <a:ext uri="{C183D7F6-B498-43B3-948B-1728B52AA6E4}">
                <adec:decorative xmlns:adec="http://schemas.microsoft.com/office/drawing/2017/decorative" val="1"/>
              </a:ext>
            </a:extLst>
          </p:cNvPr>
          <p:cNvGrpSpPr/>
          <p:nvPr/>
        </p:nvGrpSpPr>
        <p:grpSpPr>
          <a:xfrm>
            <a:off x="4774789" y="2324663"/>
            <a:ext cx="4221727" cy="3263816"/>
            <a:chOff x="4774789" y="2324663"/>
            <a:chExt cx="4221727" cy="3263816"/>
          </a:xfrm>
        </p:grpSpPr>
        <p:pic>
          <p:nvPicPr>
            <p:cNvPr id="6" name="Picture 5" descr="Someone cleaning a window sill using a sponge">
              <a:extLst>
                <a:ext uri="{FF2B5EF4-FFF2-40B4-BE49-F238E27FC236}">
                  <a16:creationId xmlns:a16="http://schemas.microsoft.com/office/drawing/2014/main" id="{EEEE9B4D-07C3-4431-AC6C-CBACEC2060C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774789" y="2324663"/>
              <a:ext cx="4221727" cy="3048372"/>
            </a:xfrm>
            <a:prstGeom prst="rect">
              <a:avLst/>
            </a:prstGeom>
          </p:spPr>
        </p:pic>
        <p:sp>
          <p:nvSpPr>
            <p:cNvPr id="7" name="Rectangle 6">
              <a:extLst>
                <a:ext uri="{FF2B5EF4-FFF2-40B4-BE49-F238E27FC236}">
                  <a16:creationId xmlns:a16="http://schemas.microsoft.com/office/drawing/2014/main" id="{68D572E6-D7AA-45F7-A661-9FB250DC0177}"/>
                </a:ext>
              </a:extLst>
            </p:cNvPr>
            <p:cNvSpPr/>
            <p:nvPr/>
          </p:nvSpPr>
          <p:spPr>
            <a:xfrm>
              <a:off x="4774789" y="5373035"/>
              <a:ext cx="1289135" cy="215444"/>
            </a:xfrm>
            <a:prstGeom prst="rect">
              <a:avLst/>
            </a:prstGeom>
          </p:spPr>
          <p:txBody>
            <a:bodyPr wrap="none">
              <a:spAutoFit/>
            </a:bodyPr>
            <a:lstStyle/>
            <a:p>
              <a:r>
                <a:rPr lang="en-US" sz="800" dirty="0">
                  <a:solidFill>
                    <a:srgbClr val="111111"/>
                  </a:solidFill>
                  <a:latin typeface="-apple-system"/>
                </a:rPr>
                <a:t>Photo by CDC on </a:t>
              </a:r>
              <a:r>
                <a:rPr lang="en-US" sz="800" dirty="0" err="1">
                  <a:solidFill>
                    <a:srgbClr val="111111"/>
                  </a:solidFill>
                  <a:latin typeface="-apple-system"/>
                </a:rPr>
                <a:t>Unsplash</a:t>
              </a:r>
              <a:endParaRPr lang="en-US" sz="800" dirty="0"/>
            </a:p>
          </p:txBody>
        </p:sp>
      </p:grpSp>
      <p:sp>
        <p:nvSpPr>
          <p:cNvPr id="4" name="Slide Number Placeholder 3">
            <a:extLst>
              <a:ext uri="{FF2B5EF4-FFF2-40B4-BE49-F238E27FC236}">
                <a16:creationId xmlns:a16="http://schemas.microsoft.com/office/drawing/2014/main" id="{AAE11A85-77CF-46A8-8DF9-C6ACA98EECDF}"/>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13</a:t>
            </a:fld>
            <a:endParaRPr lang="en-US" dirty="0"/>
          </a:p>
        </p:txBody>
      </p:sp>
    </p:spTree>
    <p:extLst>
      <p:ext uri="{BB962C8B-B14F-4D97-AF65-F5344CB8AC3E}">
        <p14:creationId xmlns:p14="http://schemas.microsoft.com/office/powerpoint/2010/main" val="80986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910306-3AD5-452B-9B8F-9D7562A67C47}"/>
              </a:ext>
            </a:extLst>
          </p:cNvPr>
          <p:cNvSpPr>
            <a:spLocks noGrp="1"/>
          </p:cNvSpPr>
          <p:nvPr>
            <p:ph type="title"/>
          </p:nvPr>
        </p:nvSpPr>
        <p:spPr>
          <a:xfrm>
            <a:off x="923118" y="1828389"/>
            <a:ext cx="7321980" cy="3226781"/>
          </a:xfrm>
        </p:spPr>
        <p:txBody>
          <a:bodyPr>
            <a:noAutofit/>
          </a:bodyPr>
          <a:lstStyle/>
          <a:p>
            <a:pPr algn="ctr"/>
            <a:r>
              <a:rPr lang="en-US" sz="4100" dirty="0"/>
              <a:t>What specific cleaning techniques do you think might be important to incorporate into our cleaning habits to help safely remove lead dust from the home?</a:t>
            </a:r>
          </a:p>
        </p:txBody>
      </p:sp>
      <p:sp>
        <p:nvSpPr>
          <p:cNvPr id="2" name="Slide Number Placeholder 1">
            <a:extLst>
              <a:ext uri="{FF2B5EF4-FFF2-40B4-BE49-F238E27FC236}">
                <a16:creationId xmlns:a16="http://schemas.microsoft.com/office/drawing/2014/main" id="{D34C745E-8927-4E88-A313-9C4ED127A26D}"/>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14</a:t>
            </a:fld>
            <a:endParaRPr lang="en-US" dirty="0"/>
          </a:p>
        </p:txBody>
      </p:sp>
      <p:sp>
        <p:nvSpPr>
          <p:cNvPr id="4" name="Rectangle: Rounded Corners 3">
            <a:extLst>
              <a:ext uri="{FF2B5EF4-FFF2-40B4-BE49-F238E27FC236}">
                <a16:creationId xmlns:a16="http://schemas.microsoft.com/office/drawing/2014/main" id="{45465EF0-2EF5-4F6C-B714-4B23156A2DF2}"/>
              </a:ext>
              <a:ext uri="{C183D7F6-B498-43B3-948B-1728B52AA6E4}">
                <adec:decorative xmlns:adec="http://schemas.microsoft.com/office/drawing/2017/decorative" val="1"/>
              </a:ext>
            </a:extLst>
          </p:cNvPr>
          <p:cNvSpPr/>
          <p:nvPr/>
        </p:nvSpPr>
        <p:spPr>
          <a:xfrm>
            <a:off x="486710" y="794374"/>
            <a:ext cx="8075399" cy="5035664"/>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2512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1F3AF-893E-46FA-8EED-F8B1B080F94C}"/>
              </a:ext>
            </a:extLst>
          </p:cNvPr>
          <p:cNvSpPr>
            <a:spLocks noGrp="1"/>
          </p:cNvSpPr>
          <p:nvPr>
            <p:ph type="title"/>
          </p:nvPr>
        </p:nvSpPr>
        <p:spPr/>
        <p:txBody>
          <a:bodyPr/>
          <a:lstStyle/>
          <a:p>
            <a:r>
              <a:rPr lang="en-US" dirty="0"/>
              <a:t>Wet Washing</a:t>
            </a:r>
          </a:p>
        </p:txBody>
      </p:sp>
      <p:sp>
        <p:nvSpPr>
          <p:cNvPr id="3" name="Content Placeholder 2">
            <a:extLst>
              <a:ext uri="{FF2B5EF4-FFF2-40B4-BE49-F238E27FC236}">
                <a16:creationId xmlns:a16="http://schemas.microsoft.com/office/drawing/2014/main" id="{F9029B5A-A519-4833-A820-9D03C5C2D085}"/>
              </a:ext>
            </a:extLst>
          </p:cNvPr>
          <p:cNvSpPr>
            <a:spLocks noGrp="1"/>
          </p:cNvSpPr>
          <p:nvPr>
            <p:ph idx="1"/>
          </p:nvPr>
        </p:nvSpPr>
        <p:spPr>
          <a:xfrm>
            <a:off x="628650" y="1825625"/>
            <a:ext cx="3943350" cy="4351338"/>
          </a:xfrm>
        </p:spPr>
        <p:txBody>
          <a:bodyPr/>
          <a:lstStyle/>
          <a:p>
            <a:r>
              <a:rPr lang="en-US" dirty="0"/>
              <a:t>Using wet or damp items is the best way to clean up lead dust</a:t>
            </a:r>
          </a:p>
          <a:p>
            <a:pPr lvl="1"/>
            <a:r>
              <a:rPr lang="en-US" dirty="0"/>
              <a:t>Mop, cloth or sponge</a:t>
            </a:r>
          </a:p>
          <a:p>
            <a:pPr lvl="1"/>
            <a:r>
              <a:rPr lang="en-US" dirty="0"/>
              <a:t>Warm water</a:t>
            </a:r>
          </a:p>
          <a:p>
            <a:pPr lvl="1"/>
            <a:r>
              <a:rPr lang="en-US" dirty="0"/>
              <a:t>General all-purpose cleaner</a:t>
            </a:r>
          </a:p>
          <a:p>
            <a:pPr lvl="1"/>
            <a:r>
              <a:rPr lang="en-US" dirty="0"/>
              <a:t>Two buckets or a split bucket</a:t>
            </a:r>
          </a:p>
          <a:p>
            <a:endParaRPr lang="en-US" dirty="0"/>
          </a:p>
        </p:txBody>
      </p:sp>
      <p:pic>
        <p:nvPicPr>
          <p:cNvPr id="4" name="Picture 3">
            <a:extLst>
              <a:ext uri="{FF2B5EF4-FFF2-40B4-BE49-F238E27FC236}">
                <a16:creationId xmlns:a16="http://schemas.microsoft.com/office/drawing/2014/main" id="{A6EB183C-FF2D-4380-BA01-12C78D31B24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903339" y="1662853"/>
            <a:ext cx="4045970" cy="3566160"/>
          </a:xfrm>
          <a:prstGeom prst="rect">
            <a:avLst/>
          </a:prstGeom>
        </p:spPr>
      </p:pic>
      <p:sp>
        <p:nvSpPr>
          <p:cNvPr id="5" name="Slide Number Placeholder 4">
            <a:extLst>
              <a:ext uri="{FF2B5EF4-FFF2-40B4-BE49-F238E27FC236}">
                <a16:creationId xmlns:a16="http://schemas.microsoft.com/office/drawing/2014/main" id="{27CFF782-54A7-4D78-A055-5D56DE63B715}"/>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15</a:t>
            </a:fld>
            <a:endParaRPr lang="en-US" dirty="0"/>
          </a:p>
        </p:txBody>
      </p:sp>
    </p:spTree>
    <p:extLst>
      <p:ext uri="{BB962C8B-B14F-4D97-AF65-F5344CB8AC3E}">
        <p14:creationId xmlns:p14="http://schemas.microsoft.com/office/powerpoint/2010/main" val="613396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CF2CF-3FEA-48B5-B475-492BE77E259A}"/>
              </a:ext>
            </a:extLst>
          </p:cNvPr>
          <p:cNvSpPr>
            <a:spLocks noGrp="1"/>
          </p:cNvSpPr>
          <p:nvPr>
            <p:ph type="title"/>
          </p:nvPr>
        </p:nvSpPr>
        <p:spPr>
          <a:xfrm>
            <a:off x="628650" y="138988"/>
            <a:ext cx="7886700" cy="1325563"/>
          </a:xfrm>
        </p:spPr>
        <p:txBody>
          <a:bodyPr/>
          <a:lstStyle/>
          <a:p>
            <a:r>
              <a:rPr lang="en-US" dirty="0"/>
              <a:t>Wet Washing Steps</a:t>
            </a:r>
          </a:p>
        </p:txBody>
      </p:sp>
      <p:sp>
        <p:nvSpPr>
          <p:cNvPr id="3" name="Content Placeholder 2">
            <a:extLst>
              <a:ext uri="{FF2B5EF4-FFF2-40B4-BE49-F238E27FC236}">
                <a16:creationId xmlns:a16="http://schemas.microsoft.com/office/drawing/2014/main" id="{CF028988-F146-4CDA-B1F6-1C2AFD3EC3BA}"/>
              </a:ext>
            </a:extLst>
          </p:cNvPr>
          <p:cNvSpPr>
            <a:spLocks noGrp="1"/>
          </p:cNvSpPr>
          <p:nvPr>
            <p:ph idx="1"/>
          </p:nvPr>
        </p:nvSpPr>
        <p:spPr>
          <a:xfrm>
            <a:off x="682680" y="1820146"/>
            <a:ext cx="5772150" cy="4667249"/>
          </a:xfrm>
        </p:spPr>
        <p:txBody>
          <a:bodyPr>
            <a:normAutofit/>
          </a:bodyPr>
          <a:lstStyle/>
          <a:p>
            <a:pPr marL="0" indent="0">
              <a:buNone/>
            </a:pPr>
            <a:r>
              <a:rPr lang="en-US" dirty="0"/>
              <a:t>Follow these steps:</a:t>
            </a:r>
          </a:p>
          <a:p>
            <a:pPr marL="514350" lvl="0" indent="-514350">
              <a:buFont typeface="+mj-lt"/>
              <a:buAutoNum type="arabicPeriod"/>
            </a:pPr>
            <a:r>
              <a:rPr lang="en-US" dirty="0"/>
              <a:t>In bucket 1, mix general all-purpose cleaner and warm water</a:t>
            </a:r>
          </a:p>
          <a:p>
            <a:pPr marL="514350" lvl="0" indent="-514350">
              <a:buFont typeface="+mj-lt"/>
              <a:buAutoNum type="arabicPeriod"/>
            </a:pPr>
            <a:r>
              <a:rPr lang="en-US" dirty="0"/>
              <a:t>Fill bucket 2 with warm water – this will be your clean rinse water to frequently rinse off mop heads, cloths and sponges while cleaning </a:t>
            </a:r>
          </a:p>
          <a:p>
            <a:pPr marL="514350" lvl="0" indent="-514350">
              <a:buFont typeface="+mj-lt"/>
              <a:buAutoNum type="arabicPeriod"/>
            </a:pPr>
            <a:r>
              <a:rPr lang="en-US" dirty="0"/>
              <a:t>Put on gloves </a:t>
            </a:r>
          </a:p>
          <a:p>
            <a:pPr marL="0" indent="0">
              <a:buNone/>
            </a:pPr>
            <a:endParaRPr lang="en-US" dirty="0"/>
          </a:p>
        </p:txBody>
      </p:sp>
      <p:grpSp>
        <p:nvGrpSpPr>
          <p:cNvPr id="7" name="Group 6">
            <a:extLst>
              <a:ext uri="{FF2B5EF4-FFF2-40B4-BE49-F238E27FC236}">
                <a16:creationId xmlns:a16="http://schemas.microsoft.com/office/drawing/2014/main" id="{EE443FC0-2C6A-4322-BAD0-8F2A51E79274}"/>
              </a:ext>
              <a:ext uri="{C183D7F6-B498-43B3-948B-1728B52AA6E4}">
                <adec:decorative xmlns:adec="http://schemas.microsoft.com/office/drawing/2017/decorative" val="1"/>
              </a:ext>
            </a:extLst>
          </p:cNvPr>
          <p:cNvGrpSpPr/>
          <p:nvPr/>
        </p:nvGrpSpPr>
        <p:grpSpPr>
          <a:xfrm>
            <a:off x="3794247" y="1225261"/>
            <a:ext cx="5349753" cy="5237373"/>
            <a:chOff x="3794247" y="1225261"/>
            <a:chExt cx="5349753" cy="5237373"/>
          </a:xfrm>
        </p:grpSpPr>
        <p:grpSp>
          <p:nvGrpSpPr>
            <p:cNvPr id="4" name="Group 3" descr="Mixing all-purpose cleaner in bucket 1">
              <a:extLst>
                <a:ext uri="{FF2B5EF4-FFF2-40B4-BE49-F238E27FC236}">
                  <a16:creationId xmlns:a16="http://schemas.microsoft.com/office/drawing/2014/main" id="{9656358E-C215-4DBE-8A3E-49C36B986CAF}"/>
                </a:ext>
              </a:extLst>
            </p:cNvPr>
            <p:cNvGrpSpPr/>
            <p:nvPr/>
          </p:nvGrpSpPr>
          <p:grpSpPr>
            <a:xfrm>
              <a:off x="5711907" y="1225261"/>
              <a:ext cx="1877312" cy="1610890"/>
              <a:chOff x="5711907" y="1225261"/>
              <a:chExt cx="1877312" cy="1610890"/>
            </a:xfrm>
          </p:grpSpPr>
          <p:pic>
            <p:nvPicPr>
              <p:cNvPr id="11" name="Picture 10" descr="Image of a bucket with a 1 on it.">
                <a:extLst>
                  <a:ext uri="{FF2B5EF4-FFF2-40B4-BE49-F238E27FC236}">
                    <a16:creationId xmlns:a16="http://schemas.microsoft.com/office/drawing/2014/main" id="{E942B735-8423-4955-AE39-694489460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3562" y="1464551"/>
                <a:ext cx="1125657" cy="1371600"/>
              </a:xfrm>
              <a:prstGeom prst="rect">
                <a:avLst/>
              </a:prstGeom>
            </p:spPr>
          </p:pic>
          <p:pic>
            <p:nvPicPr>
              <p:cNvPr id="20" name="Picture 19" descr="Image of all-purpose cleaner">
                <a:extLst>
                  <a:ext uri="{FF2B5EF4-FFF2-40B4-BE49-F238E27FC236}">
                    <a16:creationId xmlns:a16="http://schemas.microsoft.com/office/drawing/2014/main" id="{76DECD3A-F949-4778-8248-EB1C436006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052147">
                <a:off x="6008815" y="928353"/>
                <a:ext cx="388153" cy="981969"/>
              </a:xfrm>
              <a:prstGeom prst="rect">
                <a:avLst/>
              </a:prstGeom>
            </p:spPr>
          </p:pic>
        </p:grpSp>
        <p:grpSp>
          <p:nvGrpSpPr>
            <p:cNvPr id="5" name="Group 4" descr="Filling bucket two ">
              <a:extLst>
                <a:ext uri="{FF2B5EF4-FFF2-40B4-BE49-F238E27FC236}">
                  <a16:creationId xmlns:a16="http://schemas.microsoft.com/office/drawing/2014/main" id="{8CB2A83C-65D5-4B28-9AE7-E7921FC9B8BE}"/>
                </a:ext>
              </a:extLst>
            </p:cNvPr>
            <p:cNvGrpSpPr/>
            <p:nvPr/>
          </p:nvGrpSpPr>
          <p:grpSpPr>
            <a:xfrm>
              <a:off x="7734689" y="2001195"/>
              <a:ext cx="1409311" cy="2930704"/>
              <a:chOff x="7734689" y="2001195"/>
              <a:chExt cx="1409311" cy="2930704"/>
            </a:xfrm>
          </p:grpSpPr>
          <p:pic>
            <p:nvPicPr>
              <p:cNvPr id="13" name="Picture 12">
                <a:extLst>
                  <a:ext uri="{FF2B5EF4-FFF2-40B4-BE49-F238E27FC236}">
                    <a16:creationId xmlns:a16="http://schemas.microsoft.com/office/drawing/2014/main" id="{5DBAC7E0-E1E7-4E54-9826-0E622D0E6E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4689" y="3560299"/>
                <a:ext cx="1125658" cy="1371600"/>
              </a:xfrm>
              <a:prstGeom prst="rect">
                <a:avLst/>
              </a:prstGeom>
            </p:spPr>
          </p:pic>
          <p:pic>
            <p:nvPicPr>
              <p:cNvPr id="19" name="Picture 18">
                <a:extLst>
                  <a:ext uri="{FF2B5EF4-FFF2-40B4-BE49-F238E27FC236}">
                    <a16:creationId xmlns:a16="http://schemas.microsoft.com/office/drawing/2014/main" id="{9DA3CFB0-A444-4A60-820E-D6DDA67840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8343" y="2001195"/>
                <a:ext cx="1125657" cy="1843624"/>
              </a:xfrm>
              <a:prstGeom prst="rect">
                <a:avLst/>
              </a:prstGeom>
            </p:spPr>
          </p:pic>
        </p:grpSp>
        <p:pic>
          <p:nvPicPr>
            <p:cNvPr id="15" name="Picture 14" descr="Gloves.">
              <a:extLst>
                <a:ext uri="{FF2B5EF4-FFF2-40B4-BE49-F238E27FC236}">
                  <a16:creationId xmlns:a16="http://schemas.microsoft.com/office/drawing/2014/main" id="{140703C3-4719-488B-A69B-587C45E7BC52}"/>
                </a:ext>
              </a:extLst>
            </p:cNvPr>
            <p:cNvPicPr>
              <a:picLocks noChangeAspect="1"/>
            </p:cNvPicPr>
            <p:nvPr/>
          </p:nvPicPr>
          <p:blipFill rotWithShape="1">
            <a:blip r:embed="rId7">
              <a:extLst>
                <a:ext uri="{28A0092B-C50C-407E-A947-70E740481C1C}">
                  <a14:useLocalDpi xmlns:a14="http://schemas.microsoft.com/office/drawing/2010/main" val="0"/>
                </a:ext>
              </a:extLst>
            </a:blip>
            <a:srcRect l="20182"/>
            <a:stretch/>
          </p:blipFill>
          <p:spPr>
            <a:xfrm rot="21173948">
              <a:off x="3794247" y="5207162"/>
              <a:ext cx="1192295" cy="1255472"/>
            </a:xfrm>
            <a:prstGeom prst="rect">
              <a:avLst/>
            </a:prstGeom>
          </p:spPr>
        </p:pic>
      </p:grpSp>
      <p:sp>
        <p:nvSpPr>
          <p:cNvPr id="6" name="Slide Number Placeholder 5">
            <a:extLst>
              <a:ext uri="{FF2B5EF4-FFF2-40B4-BE49-F238E27FC236}">
                <a16:creationId xmlns:a16="http://schemas.microsoft.com/office/drawing/2014/main" id="{7F2935DD-AC75-4023-97A0-AD2F709D0A9A}"/>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16</a:t>
            </a:fld>
            <a:endParaRPr lang="en-US" dirty="0"/>
          </a:p>
        </p:txBody>
      </p:sp>
    </p:spTree>
    <p:extLst>
      <p:ext uri="{BB962C8B-B14F-4D97-AF65-F5344CB8AC3E}">
        <p14:creationId xmlns:p14="http://schemas.microsoft.com/office/powerpoint/2010/main" val="2884778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CF2CF-3FEA-48B5-B475-492BE77E259A}"/>
              </a:ext>
            </a:extLst>
          </p:cNvPr>
          <p:cNvSpPr>
            <a:spLocks noGrp="1"/>
          </p:cNvSpPr>
          <p:nvPr>
            <p:ph type="title"/>
          </p:nvPr>
        </p:nvSpPr>
        <p:spPr/>
        <p:txBody>
          <a:bodyPr/>
          <a:lstStyle/>
          <a:p>
            <a:r>
              <a:rPr lang="en-US" dirty="0"/>
              <a:t>Wet Washing Steps</a:t>
            </a:r>
          </a:p>
        </p:txBody>
      </p:sp>
      <p:sp>
        <p:nvSpPr>
          <p:cNvPr id="3" name="Content Placeholder 2">
            <a:extLst>
              <a:ext uri="{FF2B5EF4-FFF2-40B4-BE49-F238E27FC236}">
                <a16:creationId xmlns:a16="http://schemas.microsoft.com/office/drawing/2014/main" id="{CF028988-F146-4CDA-B1F6-1C2AFD3EC3BA}"/>
              </a:ext>
            </a:extLst>
          </p:cNvPr>
          <p:cNvSpPr>
            <a:spLocks noGrp="1"/>
          </p:cNvSpPr>
          <p:nvPr>
            <p:ph idx="1"/>
          </p:nvPr>
        </p:nvSpPr>
        <p:spPr>
          <a:xfrm>
            <a:off x="628650" y="1825624"/>
            <a:ext cx="5791605" cy="4667249"/>
          </a:xfrm>
        </p:spPr>
        <p:txBody>
          <a:bodyPr>
            <a:normAutofit fontScale="85000" lnSpcReduction="10000"/>
          </a:bodyPr>
          <a:lstStyle/>
          <a:p>
            <a:pPr marL="514350" indent="-514350">
              <a:buFont typeface="+mj-lt"/>
              <a:buAutoNum type="arabicPeriod" startAt="4"/>
            </a:pPr>
            <a:r>
              <a:rPr lang="en-US" sz="3200" dirty="0"/>
              <a:t>Use a damp paper towel to remove any loose paint chips and debris and then place paper towel in a garbage bag and seal for disposal</a:t>
            </a:r>
            <a:endParaRPr lang="en-US" sz="3000" dirty="0"/>
          </a:p>
          <a:p>
            <a:pPr marL="514350" lvl="0" indent="-514350">
              <a:buFont typeface="+mj-lt"/>
              <a:buAutoNum type="arabicPeriod" startAt="4"/>
            </a:pPr>
            <a:r>
              <a:rPr lang="en-US" sz="3200" dirty="0"/>
              <a:t>Use a cloth, sponge or mop dipped in bucket 1 (the cleaning solution) and clean all surfaces thoroughly</a:t>
            </a:r>
            <a:endParaRPr lang="en-US" sz="3000" dirty="0"/>
          </a:p>
          <a:p>
            <a:pPr marL="514350" lvl="0" indent="-514350">
              <a:buFont typeface="+mj-lt"/>
              <a:buAutoNum type="arabicPeriod" startAt="4"/>
            </a:pPr>
            <a:r>
              <a:rPr lang="en-US" sz="3200" dirty="0"/>
              <a:t>Using a cloth, sponge or mop that has been dipped in bucket 2 (the clean rinse water) to rinse the newly cleaned area </a:t>
            </a:r>
          </a:p>
          <a:p>
            <a:pPr marL="0" indent="0">
              <a:buNone/>
            </a:pPr>
            <a:endParaRPr lang="en-US" dirty="0"/>
          </a:p>
        </p:txBody>
      </p:sp>
      <p:grpSp>
        <p:nvGrpSpPr>
          <p:cNvPr id="10" name="Group 9">
            <a:extLst>
              <a:ext uri="{FF2B5EF4-FFF2-40B4-BE49-F238E27FC236}">
                <a16:creationId xmlns:a16="http://schemas.microsoft.com/office/drawing/2014/main" id="{62B18CC8-8387-4435-BF67-506002BA4103}"/>
              </a:ext>
              <a:ext uri="{C183D7F6-B498-43B3-948B-1728B52AA6E4}">
                <adec:decorative xmlns:adec="http://schemas.microsoft.com/office/drawing/2017/decorative" val="1"/>
              </a:ext>
            </a:extLst>
          </p:cNvPr>
          <p:cNvGrpSpPr/>
          <p:nvPr/>
        </p:nvGrpSpPr>
        <p:grpSpPr>
          <a:xfrm>
            <a:off x="6174021" y="1690689"/>
            <a:ext cx="1911184" cy="4802184"/>
            <a:chOff x="6174021" y="1690689"/>
            <a:chExt cx="1911184" cy="4802184"/>
          </a:xfrm>
        </p:grpSpPr>
        <p:pic>
          <p:nvPicPr>
            <p:cNvPr id="5" name="Picture 4" descr="Cleaning using a paper towel">
              <a:extLst>
                <a:ext uri="{FF2B5EF4-FFF2-40B4-BE49-F238E27FC236}">
                  <a16:creationId xmlns:a16="http://schemas.microsoft.com/office/drawing/2014/main" id="{20FEEEE6-F147-4B67-98B1-C1FA86B3CFA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263171" y="1690689"/>
              <a:ext cx="1168761" cy="1067420"/>
            </a:xfrm>
            <a:prstGeom prst="rect">
              <a:avLst/>
            </a:prstGeom>
          </p:spPr>
        </p:pic>
        <p:grpSp>
          <p:nvGrpSpPr>
            <p:cNvPr id="4" name="Group 3" descr="Mop and bucket 1">
              <a:extLst>
                <a:ext uri="{FF2B5EF4-FFF2-40B4-BE49-F238E27FC236}">
                  <a16:creationId xmlns:a16="http://schemas.microsoft.com/office/drawing/2014/main" id="{068574BF-A51B-419E-B6FB-63E58B4723B4}"/>
                </a:ext>
              </a:extLst>
            </p:cNvPr>
            <p:cNvGrpSpPr/>
            <p:nvPr/>
          </p:nvGrpSpPr>
          <p:grpSpPr>
            <a:xfrm>
              <a:off x="6420255" y="2368321"/>
              <a:ext cx="1664950" cy="2202790"/>
              <a:chOff x="6420255" y="2368321"/>
              <a:chExt cx="1664950" cy="2202790"/>
            </a:xfrm>
          </p:grpSpPr>
          <p:pic>
            <p:nvPicPr>
              <p:cNvPr id="6" name="Picture 5" descr="Image of a bucket with a 1 on it.">
                <a:extLst>
                  <a:ext uri="{FF2B5EF4-FFF2-40B4-BE49-F238E27FC236}">
                    <a16:creationId xmlns:a16="http://schemas.microsoft.com/office/drawing/2014/main" id="{64DEA31B-7933-4F5F-B547-783CEB315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0255" y="3788810"/>
                <a:ext cx="642026" cy="782301"/>
              </a:xfrm>
              <a:prstGeom prst="rect">
                <a:avLst/>
              </a:prstGeom>
            </p:spPr>
          </p:pic>
          <p:pic>
            <p:nvPicPr>
              <p:cNvPr id="8" name="Picture 7" descr="Image of a mop.">
                <a:extLst>
                  <a:ext uri="{FF2B5EF4-FFF2-40B4-BE49-F238E27FC236}">
                    <a16:creationId xmlns:a16="http://schemas.microsoft.com/office/drawing/2014/main" id="{D3591792-60B5-459D-928E-4E17F17167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8659" y="2368321"/>
                <a:ext cx="1306546" cy="2202790"/>
              </a:xfrm>
              <a:prstGeom prst="rect">
                <a:avLst/>
              </a:prstGeom>
            </p:spPr>
          </p:pic>
        </p:grpSp>
        <p:grpSp>
          <p:nvGrpSpPr>
            <p:cNvPr id="7" name="Group 6" descr="Mop and bucket 2">
              <a:extLst>
                <a:ext uri="{FF2B5EF4-FFF2-40B4-BE49-F238E27FC236}">
                  <a16:creationId xmlns:a16="http://schemas.microsoft.com/office/drawing/2014/main" id="{9EB00248-1438-4F8D-A61C-3191AFBC481A}"/>
                </a:ext>
              </a:extLst>
            </p:cNvPr>
            <p:cNvGrpSpPr/>
            <p:nvPr/>
          </p:nvGrpSpPr>
          <p:grpSpPr>
            <a:xfrm>
              <a:off x="6174021" y="4289169"/>
              <a:ext cx="1412908" cy="2203704"/>
              <a:chOff x="6174021" y="4289169"/>
              <a:chExt cx="1412908" cy="2203704"/>
            </a:xfrm>
          </p:grpSpPr>
          <p:pic>
            <p:nvPicPr>
              <p:cNvPr id="11" name="Picture 10" descr="Image of a bucket with a 2 on it.">
                <a:extLst>
                  <a:ext uri="{FF2B5EF4-FFF2-40B4-BE49-F238E27FC236}">
                    <a16:creationId xmlns:a16="http://schemas.microsoft.com/office/drawing/2014/main" id="{07DB0392-EE81-4A0C-8A48-A79B4B147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1552" y="5485556"/>
                <a:ext cx="645377" cy="786384"/>
              </a:xfrm>
              <a:prstGeom prst="rect">
                <a:avLst/>
              </a:prstGeom>
            </p:spPr>
          </p:pic>
          <p:pic>
            <p:nvPicPr>
              <p:cNvPr id="13" name="Picture 12" descr="Image of a mop">
                <a:extLst>
                  <a:ext uri="{FF2B5EF4-FFF2-40B4-BE49-F238E27FC236}">
                    <a16:creationId xmlns:a16="http://schemas.microsoft.com/office/drawing/2014/main" id="{AE00B716-CB32-41BB-A302-70193E288A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174021" y="4289169"/>
                <a:ext cx="1168761" cy="2203704"/>
              </a:xfrm>
              <a:prstGeom prst="rect">
                <a:avLst/>
              </a:prstGeom>
            </p:spPr>
          </p:pic>
        </p:grpSp>
      </p:grpSp>
      <p:sp>
        <p:nvSpPr>
          <p:cNvPr id="9" name="Slide Number Placeholder 8">
            <a:extLst>
              <a:ext uri="{FF2B5EF4-FFF2-40B4-BE49-F238E27FC236}">
                <a16:creationId xmlns:a16="http://schemas.microsoft.com/office/drawing/2014/main" id="{1B5718F6-28D3-4D59-A537-599136668486}"/>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17</a:t>
            </a:fld>
            <a:endParaRPr lang="en-US" dirty="0"/>
          </a:p>
        </p:txBody>
      </p:sp>
    </p:spTree>
    <p:extLst>
      <p:ext uri="{BB962C8B-B14F-4D97-AF65-F5344CB8AC3E}">
        <p14:creationId xmlns:p14="http://schemas.microsoft.com/office/powerpoint/2010/main" val="3915915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CF2CF-3FEA-48B5-B475-492BE77E259A}"/>
              </a:ext>
            </a:extLst>
          </p:cNvPr>
          <p:cNvSpPr>
            <a:spLocks noGrp="1"/>
          </p:cNvSpPr>
          <p:nvPr>
            <p:ph type="title"/>
          </p:nvPr>
        </p:nvSpPr>
        <p:spPr/>
        <p:txBody>
          <a:bodyPr/>
          <a:lstStyle/>
          <a:p>
            <a:r>
              <a:rPr lang="en-US" dirty="0"/>
              <a:t>Wet Washing</a:t>
            </a:r>
          </a:p>
        </p:txBody>
      </p:sp>
      <p:sp>
        <p:nvSpPr>
          <p:cNvPr id="3" name="Content Placeholder 2">
            <a:extLst>
              <a:ext uri="{FF2B5EF4-FFF2-40B4-BE49-F238E27FC236}">
                <a16:creationId xmlns:a16="http://schemas.microsoft.com/office/drawing/2014/main" id="{CF028988-F146-4CDA-B1F6-1C2AFD3EC3BA}"/>
              </a:ext>
            </a:extLst>
          </p:cNvPr>
          <p:cNvSpPr>
            <a:spLocks noGrp="1"/>
          </p:cNvSpPr>
          <p:nvPr>
            <p:ph idx="1"/>
          </p:nvPr>
        </p:nvSpPr>
        <p:spPr>
          <a:xfrm>
            <a:off x="628650" y="1825624"/>
            <a:ext cx="5791605" cy="4667249"/>
          </a:xfrm>
        </p:spPr>
        <p:txBody>
          <a:bodyPr>
            <a:normAutofit/>
          </a:bodyPr>
          <a:lstStyle/>
          <a:p>
            <a:pPr marL="514350" lvl="0" indent="-514350">
              <a:buFont typeface="+mj-lt"/>
              <a:buAutoNum type="arabicPeriod" startAt="7"/>
            </a:pPr>
            <a:r>
              <a:rPr lang="en-US" dirty="0"/>
              <a:t>Thoroughly rinse mop heads, cloths and sponges (preferably in a sink or area not used for food preparation) when finished cleaning</a:t>
            </a:r>
          </a:p>
          <a:p>
            <a:pPr marL="0" indent="0">
              <a:buNone/>
            </a:pPr>
            <a:endParaRPr lang="en-US" dirty="0"/>
          </a:p>
        </p:txBody>
      </p:sp>
      <p:pic>
        <p:nvPicPr>
          <p:cNvPr id="5" name="Picture 4">
            <a:extLst>
              <a:ext uri="{FF2B5EF4-FFF2-40B4-BE49-F238E27FC236}">
                <a16:creationId xmlns:a16="http://schemas.microsoft.com/office/drawing/2014/main" id="{A9435000-5172-4091-B8F5-C106099B0C3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631157" y="2073499"/>
            <a:ext cx="4512843" cy="4419374"/>
          </a:xfrm>
          <a:prstGeom prst="rect">
            <a:avLst/>
          </a:prstGeom>
        </p:spPr>
      </p:pic>
      <p:sp>
        <p:nvSpPr>
          <p:cNvPr id="4" name="Slide Number Placeholder 3">
            <a:extLst>
              <a:ext uri="{FF2B5EF4-FFF2-40B4-BE49-F238E27FC236}">
                <a16:creationId xmlns:a16="http://schemas.microsoft.com/office/drawing/2014/main" id="{913F7822-F35F-450B-A9B7-8389F5043F91}"/>
              </a:ext>
            </a:extLst>
          </p:cNvPr>
          <p:cNvSpPr>
            <a:spLocks noGrp="1"/>
          </p:cNvSpPr>
          <p:nvPr>
            <p:ph type="sldNum" sz="quarter" idx="12"/>
          </p:nvPr>
        </p:nvSpPr>
        <p:spPr/>
        <p:txBody>
          <a:bodyPr/>
          <a:lstStyle/>
          <a:p>
            <a:fld id="{48006AAD-9E02-44C8-BDCD-ACF5C8330FA5}" type="slidenum">
              <a:rPr lang="en-US" smtClean="0"/>
              <a:t>18</a:t>
            </a:fld>
            <a:endParaRPr lang="en-US" dirty="0"/>
          </a:p>
        </p:txBody>
      </p:sp>
    </p:spTree>
    <p:extLst>
      <p:ext uri="{BB962C8B-B14F-4D97-AF65-F5344CB8AC3E}">
        <p14:creationId xmlns:p14="http://schemas.microsoft.com/office/powerpoint/2010/main" val="3604297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59476-7635-4B4E-8A74-A3619C8FEC72}"/>
              </a:ext>
            </a:extLst>
          </p:cNvPr>
          <p:cNvSpPr>
            <a:spLocks noGrp="1"/>
          </p:cNvSpPr>
          <p:nvPr>
            <p:ph type="title"/>
          </p:nvPr>
        </p:nvSpPr>
        <p:spPr/>
        <p:txBody>
          <a:bodyPr>
            <a:normAutofit/>
          </a:bodyPr>
          <a:lstStyle/>
          <a:p>
            <a:r>
              <a:rPr lang="en-US" dirty="0"/>
              <a:t>Optional Demonstration</a:t>
            </a:r>
          </a:p>
        </p:txBody>
      </p:sp>
      <p:sp>
        <p:nvSpPr>
          <p:cNvPr id="3" name="Content Placeholder 2">
            <a:extLst>
              <a:ext uri="{FF2B5EF4-FFF2-40B4-BE49-F238E27FC236}">
                <a16:creationId xmlns:a16="http://schemas.microsoft.com/office/drawing/2014/main" id="{7317D280-32EC-4488-ADE9-2E7DA33F7238}"/>
              </a:ext>
            </a:extLst>
          </p:cNvPr>
          <p:cNvSpPr>
            <a:spLocks noGrp="1"/>
          </p:cNvSpPr>
          <p:nvPr>
            <p:ph idx="1"/>
          </p:nvPr>
        </p:nvSpPr>
        <p:spPr/>
        <p:txBody>
          <a:bodyPr/>
          <a:lstStyle/>
          <a:p>
            <a:r>
              <a:rPr lang="en-US" dirty="0"/>
              <a:t>Demonstrate the benefits of wet washing by using corn starch of flour to represent lead dust </a:t>
            </a:r>
          </a:p>
          <a:p>
            <a:endParaRPr lang="en-US" dirty="0"/>
          </a:p>
          <a:p>
            <a:r>
              <a:rPr lang="en-US" dirty="0"/>
              <a:t>Which cleaning technique (wet or dry) did the best job of cleaning up the dust?</a:t>
            </a:r>
          </a:p>
        </p:txBody>
      </p:sp>
      <p:sp>
        <p:nvSpPr>
          <p:cNvPr id="4" name="Slide Number Placeholder 3">
            <a:extLst>
              <a:ext uri="{FF2B5EF4-FFF2-40B4-BE49-F238E27FC236}">
                <a16:creationId xmlns:a16="http://schemas.microsoft.com/office/drawing/2014/main" id="{4C0D2C1B-C4EC-4987-8E38-6AA06336978D}"/>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19</a:t>
            </a:fld>
            <a:endParaRPr lang="en-US" dirty="0"/>
          </a:p>
        </p:txBody>
      </p:sp>
    </p:spTree>
    <p:extLst>
      <p:ext uri="{BB962C8B-B14F-4D97-AF65-F5344CB8AC3E}">
        <p14:creationId xmlns:p14="http://schemas.microsoft.com/office/powerpoint/2010/main" val="284187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6A443-32BE-412A-AB2E-B12AD1179A53}"/>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E55981CD-FF25-434D-BE74-F48EC459EBAA}"/>
              </a:ext>
            </a:extLst>
          </p:cNvPr>
          <p:cNvSpPr>
            <a:spLocks noGrp="1"/>
          </p:cNvSpPr>
          <p:nvPr>
            <p:ph idx="1"/>
          </p:nvPr>
        </p:nvSpPr>
        <p:spPr>
          <a:xfrm>
            <a:off x="628650" y="1825625"/>
            <a:ext cx="3943350" cy="4351338"/>
          </a:xfrm>
        </p:spPr>
        <p:txBody>
          <a:bodyPr/>
          <a:lstStyle/>
          <a:p>
            <a:r>
              <a:rPr lang="en-US" dirty="0"/>
              <a:t>Lead Dust Traps</a:t>
            </a:r>
          </a:p>
          <a:p>
            <a:r>
              <a:rPr lang="en-US" dirty="0"/>
              <a:t>Recommended Cleaning Techniques</a:t>
            </a:r>
          </a:p>
          <a:p>
            <a:r>
              <a:rPr lang="en-US"/>
              <a:t>Helpful Hints</a:t>
            </a:r>
            <a:endParaRPr lang="en-US" dirty="0"/>
          </a:p>
        </p:txBody>
      </p:sp>
      <p:pic>
        <p:nvPicPr>
          <p:cNvPr id="5" name="Picture 4">
            <a:extLst>
              <a:ext uri="{FF2B5EF4-FFF2-40B4-BE49-F238E27FC236}">
                <a16:creationId xmlns:a16="http://schemas.microsoft.com/office/drawing/2014/main" id="{01CD4764-77C7-48D9-BA43-48FC17C396C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726" y="1188716"/>
            <a:ext cx="4114800" cy="4114800"/>
          </a:xfrm>
          <a:prstGeom prst="rect">
            <a:avLst/>
          </a:prstGeom>
        </p:spPr>
      </p:pic>
      <p:sp>
        <p:nvSpPr>
          <p:cNvPr id="4" name="Slide Number Placeholder 3">
            <a:extLst>
              <a:ext uri="{FF2B5EF4-FFF2-40B4-BE49-F238E27FC236}">
                <a16:creationId xmlns:a16="http://schemas.microsoft.com/office/drawing/2014/main" id="{8C7E10CC-216F-4D5B-B71E-31F4F9C1ED1C}"/>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a:t>
            </a:fld>
            <a:endParaRPr lang="en-US" dirty="0"/>
          </a:p>
        </p:txBody>
      </p:sp>
    </p:spTree>
    <p:extLst>
      <p:ext uri="{BB962C8B-B14F-4D97-AF65-F5344CB8AC3E}">
        <p14:creationId xmlns:p14="http://schemas.microsoft.com/office/powerpoint/2010/main" val="1739945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9CD6-32BC-43C3-96F0-73772BFDB208}"/>
              </a:ext>
            </a:extLst>
          </p:cNvPr>
          <p:cNvSpPr>
            <a:spLocks noGrp="1"/>
          </p:cNvSpPr>
          <p:nvPr>
            <p:ph type="title"/>
          </p:nvPr>
        </p:nvSpPr>
        <p:spPr>
          <a:xfrm>
            <a:off x="628649" y="365126"/>
            <a:ext cx="8515351" cy="1325563"/>
          </a:xfrm>
        </p:spPr>
        <p:txBody>
          <a:bodyPr/>
          <a:lstStyle/>
          <a:p>
            <a:r>
              <a:rPr lang="en-US" dirty="0"/>
              <a:t>Cleaning Techniques to Reduce Lead Dust</a:t>
            </a:r>
          </a:p>
        </p:txBody>
      </p:sp>
      <p:sp>
        <p:nvSpPr>
          <p:cNvPr id="3" name="Content Placeholder 2">
            <a:extLst>
              <a:ext uri="{FF2B5EF4-FFF2-40B4-BE49-F238E27FC236}">
                <a16:creationId xmlns:a16="http://schemas.microsoft.com/office/drawing/2014/main" id="{4007FDA8-AEE1-437E-BE0C-025C9C560BFC}"/>
              </a:ext>
            </a:extLst>
          </p:cNvPr>
          <p:cNvSpPr>
            <a:spLocks noGrp="1"/>
          </p:cNvSpPr>
          <p:nvPr>
            <p:ph idx="1"/>
          </p:nvPr>
        </p:nvSpPr>
        <p:spPr/>
        <p:txBody>
          <a:bodyPr/>
          <a:lstStyle/>
          <a:p>
            <a:r>
              <a:rPr lang="en-US" dirty="0"/>
              <a:t>Wet washing is the general cleaning technique recommended to reduce indoor lead dust </a:t>
            </a:r>
          </a:p>
          <a:p>
            <a:r>
              <a:rPr lang="en-US" dirty="0"/>
              <a:t>Each of the six lead dust traps have specific cleaning recommendations</a:t>
            </a:r>
          </a:p>
        </p:txBody>
      </p:sp>
      <p:grpSp>
        <p:nvGrpSpPr>
          <p:cNvPr id="4" name="Group 3">
            <a:extLst>
              <a:ext uri="{FF2B5EF4-FFF2-40B4-BE49-F238E27FC236}">
                <a16:creationId xmlns:a16="http://schemas.microsoft.com/office/drawing/2014/main" id="{B5EFE613-EC03-48AA-9E87-943DCCEE6350}"/>
              </a:ext>
              <a:ext uri="{C183D7F6-B498-43B3-948B-1728B52AA6E4}">
                <adec:decorative xmlns:adec="http://schemas.microsoft.com/office/drawing/2017/decorative" val="1"/>
              </a:ext>
            </a:extLst>
          </p:cNvPr>
          <p:cNvGrpSpPr/>
          <p:nvPr/>
        </p:nvGrpSpPr>
        <p:grpSpPr>
          <a:xfrm>
            <a:off x="486980" y="3968384"/>
            <a:ext cx="8356175" cy="2213553"/>
            <a:chOff x="486980" y="3968384"/>
            <a:chExt cx="8356175" cy="2213553"/>
          </a:xfrm>
        </p:grpSpPr>
        <p:pic>
          <p:nvPicPr>
            <p:cNvPr id="5" name="Picture 4" descr="Cleaning supplies for cleaning the six lead dust traps.">
              <a:extLst>
                <a:ext uri="{FF2B5EF4-FFF2-40B4-BE49-F238E27FC236}">
                  <a16:creationId xmlns:a16="http://schemas.microsoft.com/office/drawing/2014/main" id="{6AE96B45-83DD-4F56-A94C-31493BEFC8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177" y="5473274"/>
              <a:ext cx="692607" cy="687869"/>
            </a:xfrm>
            <a:prstGeom prst="rect">
              <a:avLst/>
            </a:prstGeom>
          </p:spPr>
        </p:pic>
        <p:pic>
          <p:nvPicPr>
            <p:cNvPr id="7" name="Picture 6" descr="Cleaning supplies for cleaning the six lead dust traps.">
              <a:extLst>
                <a:ext uri="{FF2B5EF4-FFF2-40B4-BE49-F238E27FC236}">
                  <a16:creationId xmlns:a16="http://schemas.microsoft.com/office/drawing/2014/main" id="{8EDD4048-6BCA-4323-8FA5-6357C6DE62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9825" y="4410297"/>
              <a:ext cx="1406974" cy="1757759"/>
            </a:xfrm>
            <a:prstGeom prst="rect">
              <a:avLst/>
            </a:prstGeom>
          </p:spPr>
        </p:pic>
        <p:pic>
          <p:nvPicPr>
            <p:cNvPr id="9" name="Picture 8" descr="Cleaning supplies for cleaning the six lead dust traps.">
              <a:extLst>
                <a:ext uri="{FF2B5EF4-FFF2-40B4-BE49-F238E27FC236}">
                  <a16:creationId xmlns:a16="http://schemas.microsoft.com/office/drawing/2014/main" id="{37704252-B6C8-4B41-B5DD-0C68969123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2840" y="5297934"/>
              <a:ext cx="252408" cy="884003"/>
            </a:xfrm>
            <a:prstGeom prst="rect">
              <a:avLst/>
            </a:prstGeom>
          </p:spPr>
        </p:pic>
        <p:pic>
          <p:nvPicPr>
            <p:cNvPr id="11" name="Picture 10" descr="Cleaning supplies for cleaning the six lead dust traps.">
              <a:extLst>
                <a:ext uri="{FF2B5EF4-FFF2-40B4-BE49-F238E27FC236}">
                  <a16:creationId xmlns:a16="http://schemas.microsoft.com/office/drawing/2014/main" id="{B2661176-ADCB-4883-9C12-1D0813FA10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1290" y="5297934"/>
              <a:ext cx="681865" cy="884003"/>
            </a:xfrm>
            <a:prstGeom prst="rect">
              <a:avLst/>
            </a:prstGeom>
          </p:spPr>
        </p:pic>
        <p:pic>
          <p:nvPicPr>
            <p:cNvPr id="15" name="Picture 14" descr="Cleaning supplies for cleaning the six lead dust traps.">
              <a:extLst>
                <a:ext uri="{FF2B5EF4-FFF2-40B4-BE49-F238E27FC236}">
                  <a16:creationId xmlns:a16="http://schemas.microsoft.com/office/drawing/2014/main" id="{B2E793D1-5CC2-4145-85C1-8DD5D2FD06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980" y="5357170"/>
              <a:ext cx="325301" cy="822960"/>
            </a:xfrm>
            <a:prstGeom prst="rect">
              <a:avLst/>
            </a:prstGeom>
          </p:spPr>
        </p:pic>
        <p:pic>
          <p:nvPicPr>
            <p:cNvPr id="16" name="Picture 15" descr="Cleaning supplies for cleaning the six lead dust traps.">
              <a:extLst>
                <a:ext uri="{FF2B5EF4-FFF2-40B4-BE49-F238E27FC236}">
                  <a16:creationId xmlns:a16="http://schemas.microsoft.com/office/drawing/2014/main" id="{30DBAA9A-2AEF-4D39-810D-E6E41062C4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6891" y="5490451"/>
              <a:ext cx="558578" cy="680620"/>
            </a:xfrm>
            <a:prstGeom prst="rect">
              <a:avLst/>
            </a:prstGeom>
          </p:spPr>
        </p:pic>
        <p:pic>
          <p:nvPicPr>
            <p:cNvPr id="17" name="Picture 16" descr="Cleaning supplies for cleaning the six lead dust traps.">
              <a:extLst>
                <a:ext uri="{FF2B5EF4-FFF2-40B4-BE49-F238E27FC236}">
                  <a16:creationId xmlns:a16="http://schemas.microsoft.com/office/drawing/2014/main" id="{78385AED-972E-47ED-BEF5-281055D0A9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14958" y="5488409"/>
              <a:ext cx="558578" cy="680620"/>
            </a:xfrm>
            <a:prstGeom prst="rect">
              <a:avLst/>
            </a:prstGeom>
          </p:spPr>
        </p:pic>
        <p:pic>
          <p:nvPicPr>
            <p:cNvPr id="18" name="Picture 17" descr="Cleaning supplies for cleaning the six lead dust traps.">
              <a:extLst>
                <a:ext uri="{FF2B5EF4-FFF2-40B4-BE49-F238E27FC236}">
                  <a16:creationId xmlns:a16="http://schemas.microsoft.com/office/drawing/2014/main" id="{3C4D6A4F-3BCD-45B8-A187-2ECEAFC603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177738" y="3968384"/>
              <a:ext cx="1168761" cy="2203704"/>
            </a:xfrm>
            <a:prstGeom prst="rect">
              <a:avLst/>
            </a:prstGeom>
          </p:spPr>
        </p:pic>
      </p:grpSp>
      <p:sp>
        <p:nvSpPr>
          <p:cNvPr id="6" name="Slide Number Placeholder 5">
            <a:extLst>
              <a:ext uri="{FF2B5EF4-FFF2-40B4-BE49-F238E27FC236}">
                <a16:creationId xmlns:a16="http://schemas.microsoft.com/office/drawing/2014/main" id="{F6FBCAFF-4FA9-4933-A7D3-B885A3838842}"/>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20</a:t>
            </a:fld>
            <a:endParaRPr lang="en-US" dirty="0"/>
          </a:p>
        </p:txBody>
      </p:sp>
    </p:spTree>
    <p:extLst>
      <p:ext uri="{BB962C8B-B14F-4D97-AF65-F5344CB8AC3E}">
        <p14:creationId xmlns:p14="http://schemas.microsoft.com/office/powerpoint/2010/main" val="4219636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46251-AFB4-4539-A7CD-4E2A616A4D8D}"/>
              </a:ext>
            </a:extLst>
          </p:cNvPr>
          <p:cNvSpPr>
            <a:spLocks noGrp="1"/>
          </p:cNvSpPr>
          <p:nvPr>
            <p:ph type="title"/>
          </p:nvPr>
        </p:nvSpPr>
        <p:spPr/>
        <p:txBody>
          <a:bodyPr>
            <a:normAutofit/>
          </a:bodyPr>
          <a:lstStyle/>
          <a:p>
            <a:r>
              <a:rPr lang="en-US" dirty="0"/>
              <a:t>Floors, Baseboards, Carpets and Rugs</a:t>
            </a:r>
          </a:p>
        </p:txBody>
      </p:sp>
      <p:sp>
        <p:nvSpPr>
          <p:cNvPr id="3" name="Content Placeholder 2">
            <a:extLst>
              <a:ext uri="{FF2B5EF4-FFF2-40B4-BE49-F238E27FC236}">
                <a16:creationId xmlns:a16="http://schemas.microsoft.com/office/drawing/2014/main" id="{8CDF511B-1B4A-4E52-96BB-B1DBA4DE54A1}"/>
              </a:ext>
            </a:extLst>
          </p:cNvPr>
          <p:cNvSpPr>
            <a:spLocks noGrp="1"/>
          </p:cNvSpPr>
          <p:nvPr>
            <p:ph idx="1"/>
          </p:nvPr>
        </p:nvSpPr>
        <p:spPr>
          <a:xfrm>
            <a:off x="2730319" y="1873494"/>
            <a:ext cx="5785029" cy="1325563"/>
          </a:xfrm>
        </p:spPr>
        <p:txBody>
          <a:bodyPr/>
          <a:lstStyle/>
          <a:p>
            <a:r>
              <a:rPr lang="es-MX" dirty="0"/>
              <a:t>Clean floors and baseboards with a clean wet mop, cloth or sponge and a general all-purpose cleaner</a:t>
            </a:r>
            <a:endParaRPr lang="en-US" dirty="0"/>
          </a:p>
          <a:p>
            <a:endParaRPr lang="en-US" dirty="0"/>
          </a:p>
        </p:txBody>
      </p:sp>
      <p:sp>
        <p:nvSpPr>
          <p:cNvPr id="8" name="Content Placeholder 2">
            <a:extLst>
              <a:ext uri="{FF2B5EF4-FFF2-40B4-BE49-F238E27FC236}">
                <a16:creationId xmlns:a16="http://schemas.microsoft.com/office/drawing/2014/main" id="{FC2DDA78-B94F-493F-AB1B-ECDCA68E24E0}"/>
              </a:ext>
            </a:extLst>
          </p:cNvPr>
          <p:cNvSpPr txBox="1">
            <a:spLocks/>
          </p:cNvSpPr>
          <p:nvPr/>
        </p:nvSpPr>
        <p:spPr>
          <a:xfrm>
            <a:off x="2730319" y="4582781"/>
            <a:ext cx="5785029" cy="119665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dirty="0"/>
              <a:t>Vacuum carpets and rugs using a vacuum with a </a:t>
            </a:r>
            <a:r>
              <a:rPr lang="en-US" dirty="0"/>
              <a:t>High Efficiency Particulate Air (HEPA) filter</a:t>
            </a:r>
          </a:p>
          <a:p>
            <a:endParaRPr lang="en-US" dirty="0"/>
          </a:p>
        </p:txBody>
      </p:sp>
      <p:grpSp>
        <p:nvGrpSpPr>
          <p:cNvPr id="6" name="Group 5">
            <a:extLst>
              <a:ext uri="{FF2B5EF4-FFF2-40B4-BE49-F238E27FC236}">
                <a16:creationId xmlns:a16="http://schemas.microsoft.com/office/drawing/2014/main" id="{454E9058-EF47-42D6-9153-095141EA6B2D}"/>
              </a:ext>
              <a:ext uri="{C183D7F6-B498-43B3-948B-1728B52AA6E4}">
                <adec:decorative xmlns:adec="http://schemas.microsoft.com/office/drawing/2017/decorative" val="1"/>
              </a:ext>
            </a:extLst>
          </p:cNvPr>
          <p:cNvGrpSpPr/>
          <p:nvPr/>
        </p:nvGrpSpPr>
        <p:grpSpPr>
          <a:xfrm>
            <a:off x="792181" y="1532586"/>
            <a:ext cx="1678457" cy="4700084"/>
            <a:chOff x="792181" y="1532586"/>
            <a:chExt cx="1678457" cy="4700084"/>
          </a:xfrm>
        </p:grpSpPr>
        <p:pic>
          <p:nvPicPr>
            <p:cNvPr id="5" name="Picture 4" descr="HEPA vacuum cleaner.">
              <a:extLst>
                <a:ext uri="{FF2B5EF4-FFF2-40B4-BE49-F238E27FC236}">
                  <a16:creationId xmlns:a16="http://schemas.microsoft.com/office/drawing/2014/main" id="{26FBB72C-9E11-4421-B71C-7200E619C1E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181" y="4129550"/>
              <a:ext cx="1678457" cy="2103120"/>
            </a:xfrm>
            <a:prstGeom prst="rect">
              <a:avLst/>
            </a:prstGeom>
          </p:spPr>
        </p:pic>
        <p:pic>
          <p:nvPicPr>
            <p:cNvPr id="7" name="Picture 6" descr="Mop and bucket">
              <a:extLst>
                <a:ext uri="{FF2B5EF4-FFF2-40B4-BE49-F238E27FC236}">
                  <a16:creationId xmlns:a16="http://schemas.microsoft.com/office/drawing/2014/main" id="{B0B0BA57-3B9E-4F24-AFA6-F177D81F46EE}"/>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007472" y="1532586"/>
              <a:ext cx="1247877" cy="2007380"/>
            </a:xfrm>
            <a:prstGeom prst="rect">
              <a:avLst/>
            </a:prstGeom>
          </p:spPr>
        </p:pic>
      </p:grpSp>
      <p:sp>
        <p:nvSpPr>
          <p:cNvPr id="4" name="Slide Number Placeholder 3">
            <a:extLst>
              <a:ext uri="{FF2B5EF4-FFF2-40B4-BE49-F238E27FC236}">
                <a16:creationId xmlns:a16="http://schemas.microsoft.com/office/drawing/2014/main" id="{96F03C9A-4E4F-4EE1-AC5F-F86DEFB8B497}"/>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21</a:t>
            </a:fld>
            <a:endParaRPr lang="en-US" dirty="0"/>
          </a:p>
        </p:txBody>
      </p:sp>
    </p:spTree>
    <p:extLst>
      <p:ext uri="{BB962C8B-B14F-4D97-AF65-F5344CB8AC3E}">
        <p14:creationId xmlns:p14="http://schemas.microsoft.com/office/powerpoint/2010/main" val="208113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940F4-ADDC-4705-9BB1-05B3D23F9ED1}"/>
              </a:ext>
            </a:extLst>
          </p:cNvPr>
          <p:cNvSpPr>
            <a:spLocks noGrp="1"/>
          </p:cNvSpPr>
          <p:nvPr>
            <p:ph type="title"/>
          </p:nvPr>
        </p:nvSpPr>
        <p:spPr/>
        <p:txBody>
          <a:bodyPr/>
          <a:lstStyle/>
          <a:p>
            <a:r>
              <a:rPr lang="en-US" dirty="0"/>
              <a:t>Floors, Baseboards, Carpets and Rugs</a:t>
            </a:r>
          </a:p>
        </p:txBody>
      </p:sp>
      <p:sp>
        <p:nvSpPr>
          <p:cNvPr id="4" name="Content Placeholder 3">
            <a:extLst>
              <a:ext uri="{FF2B5EF4-FFF2-40B4-BE49-F238E27FC236}">
                <a16:creationId xmlns:a16="http://schemas.microsoft.com/office/drawing/2014/main" id="{4B0FB7C1-FBCC-47B4-A5A0-F059E708A99F}"/>
              </a:ext>
            </a:extLst>
          </p:cNvPr>
          <p:cNvSpPr>
            <a:spLocks noGrp="1"/>
          </p:cNvSpPr>
          <p:nvPr>
            <p:ph idx="1"/>
          </p:nvPr>
        </p:nvSpPr>
        <p:spPr>
          <a:xfrm>
            <a:off x="628650" y="1825625"/>
            <a:ext cx="6184274" cy="4351338"/>
          </a:xfrm>
        </p:spPr>
        <p:txBody>
          <a:bodyPr>
            <a:normAutofit/>
          </a:bodyPr>
          <a:lstStyle/>
          <a:p>
            <a:pPr marL="0" indent="0">
              <a:buNone/>
            </a:pPr>
            <a:r>
              <a:rPr lang="es-MX" dirty="0"/>
              <a:t>DO NOT:</a:t>
            </a:r>
          </a:p>
          <a:p>
            <a:r>
              <a:rPr lang="en-US" dirty="0"/>
              <a:t>Use mops with a scrubber strip </a:t>
            </a:r>
          </a:p>
          <a:p>
            <a:r>
              <a:rPr lang="en-US" dirty="0"/>
              <a:t>Use powered buffing or polishing machines, or vacuums with beater bars</a:t>
            </a:r>
          </a:p>
          <a:p>
            <a:r>
              <a:rPr lang="en-US" dirty="0"/>
              <a:t>Dry sweep</a:t>
            </a:r>
          </a:p>
          <a:p>
            <a:r>
              <a:rPr lang="en-US" dirty="0"/>
              <a:t>Shake or beat carpets and rugs (vacuum them instead)</a:t>
            </a:r>
          </a:p>
        </p:txBody>
      </p:sp>
      <p:pic>
        <p:nvPicPr>
          <p:cNvPr id="6" name="Graphic 5">
            <a:extLst>
              <a:ext uri="{FF2B5EF4-FFF2-40B4-BE49-F238E27FC236}">
                <a16:creationId xmlns:a16="http://schemas.microsoft.com/office/drawing/2014/main" id="{37464D3A-9FFA-4F85-AA7E-10EABB816D7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30917" y="2435717"/>
            <a:ext cx="2719900" cy="2719900"/>
          </a:xfrm>
          <a:prstGeom prst="rect">
            <a:avLst/>
          </a:prstGeom>
        </p:spPr>
      </p:pic>
      <p:sp>
        <p:nvSpPr>
          <p:cNvPr id="3" name="Slide Number Placeholder 2">
            <a:extLst>
              <a:ext uri="{FF2B5EF4-FFF2-40B4-BE49-F238E27FC236}">
                <a16:creationId xmlns:a16="http://schemas.microsoft.com/office/drawing/2014/main" id="{C30668E3-7154-4C7D-BBDA-362CC5773AD9}"/>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22</a:t>
            </a:fld>
            <a:endParaRPr lang="en-US" dirty="0"/>
          </a:p>
        </p:txBody>
      </p:sp>
    </p:spTree>
    <p:extLst>
      <p:ext uri="{BB962C8B-B14F-4D97-AF65-F5344CB8AC3E}">
        <p14:creationId xmlns:p14="http://schemas.microsoft.com/office/powerpoint/2010/main" val="809621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59C2C-4D8B-4C05-BBFE-67AD97719024}"/>
              </a:ext>
            </a:extLst>
          </p:cNvPr>
          <p:cNvSpPr>
            <a:spLocks noGrp="1"/>
          </p:cNvSpPr>
          <p:nvPr>
            <p:ph type="title"/>
          </p:nvPr>
        </p:nvSpPr>
        <p:spPr/>
        <p:txBody>
          <a:bodyPr/>
          <a:lstStyle/>
          <a:p>
            <a:r>
              <a:rPr lang="en-US" dirty="0"/>
              <a:t>Windows and Window Sills</a:t>
            </a:r>
          </a:p>
        </p:txBody>
      </p:sp>
      <p:sp>
        <p:nvSpPr>
          <p:cNvPr id="3" name="Content Placeholder 2">
            <a:extLst>
              <a:ext uri="{FF2B5EF4-FFF2-40B4-BE49-F238E27FC236}">
                <a16:creationId xmlns:a16="http://schemas.microsoft.com/office/drawing/2014/main" id="{FABFAFCA-4D58-485B-9ABE-5D32998823CE}"/>
              </a:ext>
            </a:extLst>
          </p:cNvPr>
          <p:cNvSpPr>
            <a:spLocks noGrp="1"/>
          </p:cNvSpPr>
          <p:nvPr>
            <p:ph idx="1"/>
          </p:nvPr>
        </p:nvSpPr>
        <p:spPr>
          <a:xfrm>
            <a:off x="2732128" y="2623072"/>
            <a:ext cx="3428642" cy="1661067"/>
          </a:xfrm>
        </p:spPr>
        <p:txBody>
          <a:bodyPr>
            <a:noAutofit/>
          </a:bodyPr>
          <a:lstStyle/>
          <a:p>
            <a:r>
              <a:rPr lang="en-US" dirty="0"/>
              <a:t>Clean with a damp cloth or sponge and a general all-purpose cleaner</a:t>
            </a:r>
          </a:p>
        </p:txBody>
      </p:sp>
      <p:pic>
        <p:nvPicPr>
          <p:cNvPr id="5" name="Picture 4">
            <a:extLst>
              <a:ext uri="{FF2B5EF4-FFF2-40B4-BE49-F238E27FC236}">
                <a16:creationId xmlns:a16="http://schemas.microsoft.com/office/drawing/2014/main" id="{AC9B8DA3-6AEE-435D-B1F5-D3646645D55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912" y="2788920"/>
            <a:ext cx="1201333" cy="1280160"/>
          </a:xfrm>
          <a:prstGeom prst="rect">
            <a:avLst/>
          </a:prstGeom>
        </p:spPr>
      </p:pic>
      <p:pic>
        <p:nvPicPr>
          <p:cNvPr id="9" name="Picture 8">
            <a:extLst>
              <a:ext uri="{FF2B5EF4-FFF2-40B4-BE49-F238E27FC236}">
                <a16:creationId xmlns:a16="http://schemas.microsoft.com/office/drawing/2014/main" id="{0CB2EC5B-43A2-4A5D-B4B8-098D006B4BCD}"/>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rot="5400000">
            <a:off x="6029893" y="2527508"/>
            <a:ext cx="3153318" cy="1817595"/>
          </a:xfrm>
          <a:prstGeom prst="rect">
            <a:avLst/>
          </a:prstGeom>
        </p:spPr>
      </p:pic>
      <p:sp>
        <p:nvSpPr>
          <p:cNvPr id="4" name="Slide Number Placeholder 3">
            <a:extLst>
              <a:ext uri="{FF2B5EF4-FFF2-40B4-BE49-F238E27FC236}">
                <a16:creationId xmlns:a16="http://schemas.microsoft.com/office/drawing/2014/main" id="{52033AAD-8EB7-4FAD-B9D6-BDA1C0744C97}"/>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23</a:t>
            </a:fld>
            <a:endParaRPr lang="en-US" dirty="0"/>
          </a:p>
        </p:txBody>
      </p:sp>
    </p:spTree>
    <p:extLst>
      <p:ext uri="{BB962C8B-B14F-4D97-AF65-F5344CB8AC3E}">
        <p14:creationId xmlns:p14="http://schemas.microsoft.com/office/powerpoint/2010/main" val="666006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59C2C-4D8B-4C05-BBFE-67AD97719024}"/>
              </a:ext>
            </a:extLst>
          </p:cNvPr>
          <p:cNvSpPr>
            <a:spLocks noGrp="1"/>
          </p:cNvSpPr>
          <p:nvPr>
            <p:ph type="title"/>
          </p:nvPr>
        </p:nvSpPr>
        <p:spPr/>
        <p:txBody>
          <a:bodyPr/>
          <a:lstStyle/>
          <a:p>
            <a:r>
              <a:rPr lang="en-US" dirty="0"/>
              <a:t>Air Duct Covers and Radiators</a:t>
            </a:r>
          </a:p>
        </p:txBody>
      </p:sp>
      <p:pic>
        <p:nvPicPr>
          <p:cNvPr id="9" name="Picture 8">
            <a:extLst>
              <a:ext uri="{FF2B5EF4-FFF2-40B4-BE49-F238E27FC236}">
                <a16:creationId xmlns:a16="http://schemas.microsoft.com/office/drawing/2014/main" id="{8BFAF853-9C21-4C8A-AC3A-60D83F39CA5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912" y="2788920"/>
            <a:ext cx="1201333" cy="1280160"/>
          </a:xfrm>
          <a:prstGeom prst="rect">
            <a:avLst/>
          </a:prstGeom>
        </p:spPr>
      </p:pic>
      <p:sp>
        <p:nvSpPr>
          <p:cNvPr id="10" name="Content Placeholder 2">
            <a:extLst>
              <a:ext uri="{FF2B5EF4-FFF2-40B4-BE49-F238E27FC236}">
                <a16:creationId xmlns:a16="http://schemas.microsoft.com/office/drawing/2014/main" id="{AD3A2FFC-0F77-4C6E-9948-9E9064F418B7}"/>
              </a:ext>
            </a:extLst>
          </p:cNvPr>
          <p:cNvSpPr txBox="1">
            <a:spLocks/>
          </p:cNvSpPr>
          <p:nvPr/>
        </p:nvSpPr>
        <p:spPr>
          <a:xfrm>
            <a:off x="2732128" y="2757184"/>
            <a:ext cx="3428642" cy="16610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Clean with a wet cloth or sponge and a general all-purpose cleaner</a:t>
            </a:r>
          </a:p>
        </p:txBody>
      </p:sp>
      <p:pic>
        <p:nvPicPr>
          <p:cNvPr id="7" name="Picture 6">
            <a:extLst>
              <a:ext uri="{FF2B5EF4-FFF2-40B4-BE49-F238E27FC236}">
                <a16:creationId xmlns:a16="http://schemas.microsoft.com/office/drawing/2014/main" id="{CDF80F9A-943E-4AE2-9400-3536E310FE6E}"/>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191220" y="2539148"/>
            <a:ext cx="2691685" cy="1829675"/>
          </a:xfrm>
          <a:prstGeom prst="rect">
            <a:avLst/>
          </a:prstGeom>
        </p:spPr>
      </p:pic>
      <p:sp>
        <p:nvSpPr>
          <p:cNvPr id="4" name="TextBox 3">
            <a:extLst>
              <a:ext uri="{FF2B5EF4-FFF2-40B4-BE49-F238E27FC236}">
                <a16:creationId xmlns:a16="http://schemas.microsoft.com/office/drawing/2014/main" id="{9FD654B8-1CEF-4698-9483-50A35FD86484}"/>
              </a:ext>
              <a:ext uri="{C183D7F6-B498-43B3-948B-1728B52AA6E4}">
                <adec:decorative xmlns:adec="http://schemas.microsoft.com/office/drawing/2017/decorative" val="1"/>
              </a:ext>
            </a:extLst>
          </p:cNvPr>
          <p:cNvSpPr txBox="1"/>
          <p:nvPr/>
        </p:nvSpPr>
        <p:spPr>
          <a:xfrm>
            <a:off x="6455236" y="4368823"/>
            <a:ext cx="2163651" cy="307777"/>
          </a:xfrm>
          <a:prstGeom prst="rect">
            <a:avLst/>
          </a:prstGeom>
          <a:noFill/>
        </p:spPr>
        <p:txBody>
          <a:bodyPr wrap="square" rtlCol="0">
            <a:spAutoFit/>
          </a:bodyPr>
          <a:lstStyle/>
          <a:p>
            <a:pPr algn="ctr"/>
            <a:r>
              <a:rPr lang="en-US" sz="1400" dirty="0"/>
              <a:t>Air duct cover (grill)</a:t>
            </a:r>
          </a:p>
        </p:txBody>
      </p:sp>
      <p:sp>
        <p:nvSpPr>
          <p:cNvPr id="3" name="Slide Number Placeholder 2">
            <a:extLst>
              <a:ext uri="{FF2B5EF4-FFF2-40B4-BE49-F238E27FC236}">
                <a16:creationId xmlns:a16="http://schemas.microsoft.com/office/drawing/2014/main" id="{3957A079-A400-4791-AFEE-2EC9B510C2C1}"/>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24</a:t>
            </a:fld>
            <a:endParaRPr lang="en-US" dirty="0"/>
          </a:p>
        </p:txBody>
      </p:sp>
    </p:spTree>
    <p:extLst>
      <p:ext uri="{BB962C8B-B14F-4D97-AF65-F5344CB8AC3E}">
        <p14:creationId xmlns:p14="http://schemas.microsoft.com/office/powerpoint/2010/main" val="1992866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6E5E0-9F2D-4A68-805F-0E42C0D2BCA1}"/>
              </a:ext>
            </a:extLst>
          </p:cNvPr>
          <p:cNvSpPr>
            <a:spLocks noGrp="1"/>
          </p:cNvSpPr>
          <p:nvPr>
            <p:ph type="title"/>
          </p:nvPr>
        </p:nvSpPr>
        <p:spPr/>
        <p:txBody>
          <a:bodyPr/>
          <a:lstStyle/>
          <a:p>
            <a:r>
              <a:rPr lang="es-MX" dirty="0"/>
              <a:t>Doors, Door Frames, Walls and Other Painted Surfaces</a:t>
            </a:r>
            <a:endParaRPr lang="en-US" dirty="0"/>
          </a:p>
        </p:txBody>
      </p:sp>
      <p:pic>
        <p:nvPicPr>
          <p:cNvPr id="8" name="Picture 7">
            <a:extLst>
              <a:ext uri="{FF2B5EF4-FFF2-40B4-BE49-F238E27FC236}">
                <a16:creationId xmlns:a16="http://schemas.microsoft.com/office/drawing/2014/main" id="{43F3D596-D1E9-411D-B03C-681A46C7CD6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912" y="2788920"/>
            <a:ext cx="1201333" cy="1280160"/>
          </a:xfrm>
          <a:prstGeom prst="rect">
            <a:avLst/>
          </a:prstGeom>
        </p:spPr>
      </p:pic>
      <p:sp>
        <p:nvSpPr>
          <p:cNvPr id="7" name="Content Placeholder 2">
            <a:extLst>
              <a:ext uri="{FF2B5EF4-FFF2-40B4-BE49-F238E27FC236}">
                <a16:creationId xmlns:a16="http://schemas.microsoft.com/office/drawing/2014/main" id="{D2794694-A8BA-4E94-92DB-2B1F64B57651}"/>
              </a:ext>
            </a:extLst>
          </p:cNvPr>
          <p:cNvSpPr>
            <a:spLocks noGrp="1"/>
          </p:cNvSpPr>
          <p:nvPr>
            <p:ph idx="1"/>
          </p:nvPr>
        </p:nvSpPr>
        <p:spPr>
          <a:xfrm>
            <a:off x="2730321" y="2416106"/>
            <a:ext cx="3176823" cy="2018734"/>
          </a:xfrm>
        </p:spPr>
        <p:txBody>
          <a:bodyPr>
            <a:normAutofit/>
          </a:bodyPr>
          <a:lstStyle/>
          <a:p>
            <a:r>
              <a:rPr lang="en-US" dirty="0"/>
              <a:t>Wipe down with a clean, wet cloth or sponge and a general all-purpose cleaner</a:t>
            </a:r>
          </a:p>
        </p:txBody>
      </p:sp>
      <p:pic>
        <p:nvPicPr>
          <p:cNvPr id="6" name="Picture 5">
            <a:extLst>
              <a:ext uri="{FF2B5EF4-FFF2-40B4-BE49-F238E27FC236}">
                <a16:creationId xmlns:a16="http://schemas.microsoft.com/office/drawing/2014/main" id="{54AC727E-F19B-4A8C-81FE-C6B3E9F270D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rot="5400000">
            <a:off x="5805132" y="2621204"/>
            <a:ext cx="3276272" cy="1620983"/>
          </a:xfrm>
          <a:prstGeom prst="rect">
            <a:avLst/>
          </a:prstGeom>
        </p:spPr>
      </p:pic>
      <p:sp>
        <p:nvSpPr>
          <p:cNvPr id="3" name="Slide Number Placeholder 2">
            <a:extLst>
              <a:ext uri="{FF2B5EF4-FFF2-40B4-BE49-F238E27FC236}">
                <a16:creationId xmlns:a16="http://schemas.microsoft.com/office/drawing/2014/main" id="{D171FE04-60D6-4406-926E-6B10FAF13EBC}"/>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25</a:t>
            </a:fld>
            <a:endParaRPr lang="en-US" dirty="0"/>
          </a:p>
        </p:txBody>
      </p:sp>
    </p:spTree>
    <p:extLst>
      <p:ext uri="{BB962C8B-B14F-4D97-AF65-F5344CB8AC3E}">
        <p14:creationId xmlns:p14="http://schemas.microsoft.com/office/powerpoint/2010/main" val="4070078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940F4-ADDC-4705-9BB1-05B3D23F9ED1}"/>
              </a:ext>
            </a:extLst>
          </p:cNvPr>
          <p:cNvSpPr>
            <a:spLocks noGrp="1"/>
          </p:cNvSpPr>
          <p:nvPr>
            <p:ph type="title"/>
          </p:nvPr>
        </p:nvSpPr>
        <p:spPr/>
        <p:txBody>
          <a:bodyPr/>
          <a:lstStyle/>
          <a:p>
            <a:r>
              <a:rPr lang="es-MX" dirty="0"/>
              <a:t>Doors, Door Frames, Walls and Other Painted Surfaces</a:t>
            </a:r>
            <a:endParaRPr lang="en-US" dirty="0"/>
          </a:p>
        </p:txBody>
      </p:sp>
      <p:sp>
        <p:nvSpPr>
          <p:cNvPr id="4" name="Content Placeholder 3">
            <a:extLst>
              <a:ext uri="{FF2B5EF4-FFF2-40B4-BE49-F238E27FC236}">
                <a16:creationId xmlns:a16="http://schemas.microsoft.com/office/drawing/2014/main" id="{4B0FB7C1-FBCC-47B4-A5A0-F059E708A99F}"/>
              </a:ext>
            </a:extLst>
          </p:cNvPr>
          <p:cNvSpPr>
            <a:spLocks noGrp="1"/>
          </p:cNvSpPr>
          <p:nvPr>
            <p:ph idx="1"/>
          </p:nvPr>
        </p:nvSpPr>
        <p:spPr>
          <a:xfrm>
            <a:off x="628650" y="1825625"/>
            <a:ext cx="5733513" cy="4351338"/>
          </a:xfrm>
        </p:spPr>
        <p:txBody>
          <a:bodyPr>
            <a:normAutofit/>
          </a:bodyPr>
          <a:lstStyle/>
          <a:p>
            <a:pPr marL="0" indent="0">
              <a:buNone/>
            </a:pPr>
            <a:r>
              <a:rPr lang="es-MX" dirty="0"/>
              <a:t>DO NOT:</a:t>
            </a:r>
          </a:p>
          <a:p>
            <a:r>
              <a:rPr lang="en-US" dirty="0"/>
              <a:t>Use steel wool, scouring pad and abrasive cleaners</a:t>
            </a:r>
          </a:p>
          <a:p>
            <a:r>
              <a:rPr lang="en-US" dirty="0"/>
              <a:t>Use solvent cleaner that may dissolve paint</a:t>
            </a:r>
          </a:p>
          <a:p>
            <a:r>
              <a:rPr lang="en-US" dirty="0"/>
              <a:t>Excessively rub spots</a:t>
            </a:r>
          </a:p>
        </p:txBody>
      </p:sp>
      <p:pic>
        <p:nvPicPr>
          <p:cNvPr id="5" name="Graphic 4">
            <a:extLst>
              <a:ext uri="{FF2B5EF4-FFF2-40B4-BE49-F238E27FC236}">
                <a16:creationId xmlns:a16="http://schemas.microsoft.com/office/drawing/2014/main" id="{75F0A94E-B51F-41F0-AF20-C3597E74182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30917" y="2435717"/>
            <a:ext cx="2719900" cy="2719900"/>
          </a:xfrm>
          <a:prstGeom prst="rect">
            <a:avLst/>
          </a:prstGeom>
        </p:spPr>
      </p:pic>
      <p:sp>
        <p:nvSpPr>
          <p:cNvPr id="3" name="Slide Number Placeholder 2">
            <a:extLst>
              <a:ext uri="{FF2B5EF4-FFF2-40B4-BE49-F238E27FC236}">
                <a16:creationId xmlns:a16="http://schemas.microsoft.com/office/drawing/2014/main" id="{A0996350-DDD1-4CB6-B717-98723370BD25}"/>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26</a:t>
            </a:fld>
            <a:endParaRPr lang="en-US" dirty="0"/>
          </a:p>
        </p:txBody>
      </p:sp>
    </p:spTree>
    <p:extLst>
      <p:ext uri="{BB962C8B-B14F-4D97-AF65-F5344CB8AC3E}">
        <p14:creationId xmlns:p14="http://schemas.microsoft.com/office/powerpoint/2010/main" val="1023844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59C2C-4D8B-4C05-BBFE-67AD97719024}"/>
              </a:ext>
            </a:extLst>
          </p:cNvPr>
          <p:cNvSpPr>
            <a:spLocks noGrp="1"/>
          </p:cNvSpPr>
          <p:nvPr>
            <p:ph type="title"/>
          </p:nvPr>
        </p:nvSpPr>
        <p:spPr/>
        <p:txBody>
          <a:bodyPr/>
          <a:lstStyle/>
          <a:p>
            <a:r>
              <a:rPr lang="en-US" dirty="0"/>
              <a:t>Stairs, Railings and Banisters</a:t>
            </a:r>
          </a:p>
        </p:txBody>
      </p:sp>
      <p:pic>
        <p:nvPicPr>
          <p:cNvPr id="6" name="Picture 5">
            <a:extLst>
              <a:ext uri="{FF2B5EF4-FFF2-40B4-BE49-F238E27FC236}">
                <a16:creationId xmlns:a16="http://schemas.microsoft.com/office/drawing/2014/main" id="{913947BE-6483-4B96-AEDC-5F394CFEA6AA}"/>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78872" y="2430735"/>
            <a:ext cx="1247877" cy="2007380"/>
          </a:xfrm>
          <a:prstGeom prst="rect">
            <a:avLst/>
          </a:prstGeom>
        </p:spPr>
      </p:pic>
      <p:sp>
        <p:nvSpPr>
          <p:cNvPr id="8" name="Content Placeholder 2">
            <a:extLst>
              <a:ext uri="{FF2B5EF4-FFF2-40B4-BE49-F238E27FC236}">
                <a16:creationId xmlns:a16="http://schemas.microsoft.com/office/drawing/2014/main" id="{5530CA6A-FAFA-48E7-9FE5-FE3A813B7514}"/>
              </a:ext>
            </a:extLst>
          </p:cNvPr>
          <p:cNvSpPr txBox="1">
            <a:spLocks/>
          </p:cNvSpPr>
          <p:nvPr/>
        </p:nvSpPr>
        <p:spPr>
          <a:xfrm>
            <a:off x="2730321" y="2416106"/>
            <a:ext cx="3176823" cy="20187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Clean with a wet mop, cloth or sponge and a general all-purpose cleaner</a:t>
            </a:r>
          </a:p>
        </p:txBody>
      </p:sp>
      <p:pic>
        <p:nvPicPr>
          <p:cNvPr id="7" name="Picture 6">
            <a:extLst>
              <a:ext uri="{FF2B5EF4-FFF2-40B4-BE49-F238E27FC236}">
                <a16:creationId xmlns:a16="http://schemas.microsoft.com/office/drawing/2014/main" id="{8DB2E8DF-BB92-480E-8B66-E6848AFB704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461323" y="2133555"/>
            <a:ext cx="2149475" cy="2629941"/>
          </a:xfrm>
          <a:prstGeom prst="rect">
            <a:avLst/>
          </a:prstGeom>
        </p:spPr>
      </p:pic>
      <p:sp>
        <p:nvSpPr>
          <p:cNvPr id="3" name="Slide Number Placeholder 2">
            <a:extLst>
              <a:ext uri="{FF2B5EF4-FFF2-40B4-BE49-F238E27FC236}">
                <a16:creationId xmlns:a16="http://schemas.microsoft.com/office/drawing/2014/main" id="{397658EC-C22B-4C6D-B7D5-667ADAD12454}"/>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27</a:t>
            </a:fld>
            <a:endParaRPr lang="en-US" dirty="0"/>
          </a:p>
        </p:txBody>
      </p:sp>
    </p:spTree>
    <p:extLst>
      <p:ext uri="{BB962C8B-B14F-4D97-AF65-F5344CB8AC3E}">
        <p14:creationId xmlns:p14="http://schemas.microsoft.com/office/powerpoint/2010/main" val="903521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59C2C-4D8B-4C05-BBFE-67AD97719024}"/>
              </a:ext>
            </a:extLst>
          </p:cNvPr>
          <p:cNvSpPr>
            <a:spLocks noGrp="1"/>
          </p:cNvSpPr>
          <p:nvPr>
            <p:ph type="title"/>
          </p:nvPr>
        </p:nvSpPr>
        <p:spPr/>
        <p:txBody>
          <a:bodyPr/>
          <a:lstStyle/>
          <a:p>
            <a:r>
              <a:rPr lang="en-US" dirty="0"/>
              <a:t>Furniture</a:t>
            </a:r>
          </a:p>
        </p:txBody>
      </p:sp>
      <p:pic>
        <p:nvPicPr>
          <p:cNvPr id="6" name="Picture 5">
            <a:extLst>
              <a:ext uri="{FF2B5EF4-FFF2-40B4-BE49-F238E27FC236}">
                <a16:creationId xmlns:a16="http://schemas.microsoft.com/office/drawing/2014/main" id="{AD012309-39F4-4A6D-BC1D-144621DC4E6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2400" y="1968181"/>
            <a:ext cx="1203998" cy="1463040"/>
          </a:xfrm>
          <a:prstGeom prst="rect">
            <a:avLst/>
          </a:prstGeom>
        </p:spPr>
      </p:pic>
      <p:sp>
        <p:nvSpPr>
          <p:cNvPr id="3" name="Content Placeholder 2">
            <a:extLst>
              <a:ext uri="{FF2B5EF4-FFF2-40B4-BE49-F238E27FC236}">
                <a16:creationId xmlns:a16="http://schemas.microsoft.com/office/drawing/2014/main" id="{FABFAFCA-4D58-485B-9ABE-5D32998823CE}"/>
              </a:ext>
            </a:extLst>
          </p:cNvPr>
          <p:cNvSpPr>
            <a:spLocks noGrp="1"/>
          </p:cNvSpPr>
          <p:nvPr>
            <p:ph idx="1"/>
          </p:nvPr>
        </p:nvSpPr>
        <p:spPr>
          <a:xfrm>
            <a:off x="2730321" y="2162353"/>
            <a:ext cx="5785029" cy="891817"/>
          </a:xfrm>
        </p:spPr>
        <p:txBody>
          <a:bodyPr>
            <a:normAutofit/>
          </a:bodyPr>
          <a:lstStyle/>
          <a:p>
            <a:r>
              <a:rPr lang="en-US" dirty="0"/>
              <a:t>Dust with furniture polish to prevent spread of dust into the air</a:t>
            </a:r>
          </a:p>
        </p:txBody>
      </p:sp>
      <p:pic>
        <p:nvPicPr>
          <p:cNvPr id="9" name="Picture 8">
            <a:extLst>
              <a:ext uri="{FF2B5EF4-FFF2-40B4-BE49-F238E27FC236}">
                <a16:creationId xmlns:a16="http://schemas.microsoft.com/office/drawing/2014/main" id="{20353647-0386-49E3-B502-AA1566D961BE}"/>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126511" y="3902885"/>
            <a:ext cx="4890977" cy="2542707"/>
          </a:xfrm>
          <a:prstGeom prst="rect">
            <a:avLst/>
          </a:prstGeom>
        </p:spPr>
      </p:pic>
      <p:sp>
        <p:nvSpPr>
          <p:cNvPr id="4" name="Slide Number Placeholder 3">
            <a:extLst>
              <a:ext uri="{FF2B5EF4-FFF2-40B4-BE49-F238E27FC236}">
                <a16:creationId xmlns:a16="http://schemas.microsoft.com/office/drawing/2014/main" id="{3172A82D-B86E-45E4-94A3-9F7DB509A66B}"/>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28</a:t>
            </a:fld>
            <a:endParaRPr lang="en-US" dirty="0"/>
          </a:p>
        </p:txBody>
      </p:sp>
    </p:spTree>
    <p:extLst>
      <p:ext uri="{BB962C8B-B14F-4D97-AF65-F5344CB8AC3E}">
        <p14:creationId xmlns:p14="http://schemas.microsoft.com/office/powerpoint/2010/main" val="28680488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36EAD-1909-45D2-A02B-0847802280F5}"/>
              </a:ext>
            </a:extLst>
          </p:cNvPr>
          <p:cNvSpPr>
            <a:spLocks noGrp="1"/>
          </p:cNvSpPr>
          <p:nvPr>
            <p:ph type="title"/>
          </p:nvPr>
        </p:nvSpPr>
        <p:spPr/>
        <p:txBody>
          <a:bodyPr/>
          <a:lstStyle/>
          <a:p>
            <a:r>
              <a:rPr lang="en-US" dirty="0"/>
              <a:t>Group Activity: Lead Dust Clean-Up</a:t>
            </a:r>
          </a:p>
        </p:txBody>
      </p:sp>
      <p:sp>
        <p:nvSpPr>
          <p:cNvPr id="3" name="Content Placeholder 2">
            <a:extLst>
              <a:ext uri="{FF2B5EF4-FFF2-40B4-BE49-F238E27FC236}">
                <a16:creationId xmlns:a16="http://schemas.microsoft.com/office/drawing/2014/main" id="{499E6106-2427-493A-AE15-A8EE8B3AF6F0}"/>
              </a:ext>
            </a:extLst>
          </p:cNvPr>
          <p:cNvSpPr>
            <a:spLocks noGrp="1"/>
          </p:cNvSpPr>
          <p:nvPr>
            <p:ph idx="1"/>
          </p:nvPr>
        </p:nvSpPr>
        <p:spPr/>
        <p:txBody>
          <a:bodyPr/>
          <a:lstStyle/>
          <a:p>
            <a:r>
              <a:rPr lang="en-US" dirty="0"/>
              <a:t>As a group, let’s practice what we learned</a:t>
            </a:r>
          </a:p>
        </p:txBody>
      </p:sp>
      <p:pic>
        <p:nvPicPr>
          <p:cNvPr id="5" name="Picture 4">
            <a:extLst>
              <a:ext uri="{FF2B5EF4-FFF2-40B4-BE49-F238E27FC236}">
                <a16:creationId xmlns:a16="http://schemas.microsoft.com/office/drawing/2014/main" id="{EFA1A01B-326F-4D41-8620-5DBB2ADA2BA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553180" y="2709163"/>
            <a:ext cx="4045970" cy="3566160"/>
          </a:xfrm>
          <a:prstGeom prst="rect">
            <a:avLst/>
          </a:prstGeom>
        </p:spPr>
      </p:pic>
      <p:sp>
        <p:nvSpPr>
          <p:cNvPr id="4" name="Slide Number Placeholder 3">
            <a:extLst>
              <a:ext uri="{FF2B5EF4-FFF2-40B4-BE49-F238E27FC236}">
                <a16:creationId xmlns:a16="http://schemas.microsoft.com/office/drawing/2014/main" id="{F72B81C2-CCA3-491B-A632-97893BF789FC}"/>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29</a:t>
            </a:fld>
            <a:endParaRPr lang="en-US" dirty="0"/>
          </a:p>
        </p:txBody>
      </p:sp>
    </p:spTree>
    <p:extLst>
      <p:ext uri="{BB962C8B-B14F-4D97-AF65-F5344CB8AC3E}">
        <p14:creationId xmlns:p14="http://schemas.microsoft.com/office/powerpoint/2010/main" val="2682391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FD46-41FC-4075-A326-C1BD7F22AD73}"/>
              </a:ext>
            </a:extLst>
          </p:cNvPr>
          <p:cNvSpPr>
            <a:spLocks noGrp="1"/>
          </p:cNvSpPr>
          <p:nvPr>
            <p:ph type="title"/>
          </p:nvPr>
        </p:nvSpPr>
        <p:spPr/>
        <p:txBody>
          <a:bodyPr/>
          <a:lstStyle/>
          <a:p>
            <a:r>
              <a:rPr lang="en-US" dirty="0"/>
              <a:t>Outcomes</a:t>
            </a:r>
          </a:p>
        </p:txBody>
      </p:sp>
      <p:sp>
        <p:nvSpPr>
          <p:cNvPr id="3" name="Content Placeholder 2">
            <a:extLst>
              <a:ext uri="{FF2B5EF4-FFF2-40B4-BE49-F238E27FC236}">
                <a16:creationId xmlns:a16="http://schemas.microsoft.com/office/drawing/2014/main" id="{4FCFC925-BBCB-423E-8DC5-13F1E1801516}"/>
              </a:ext>
            </a:extLst>
          </p:cNvPr>
          <p:cNvSpPr>
            <a:spLocks noGrp="1"/>
          </p:cNvSpPr>
          <p:nvPr>
            <p:ph idx="1"/>
          </p:nvPr>
        </p:nvSpPr>
        <p:spPr/>
        <p:txBody>
          <a:bodyPr/>
          <a:lstStyle/>
          <a:p>
            <a:pPr lvl="0"/>
            <a:r>
              <a:rPr lang="en-US" dirty="0"/>
              <a:t>List </a:t>
            </a:r>
            <a:r>
              <a:rPr lang="en-US"/>
              <a:t>three lead </a:t>
            </a:r>
            <a:r>
              <a:rPr lang="en-US" dirty="0"/>
              <a:t>dust traps typically found in homes</a:t>
            </a:r>
          </a:p>
          <a:p>
            <a:pPr lvl="0"/>
            <a:r>
              <a:rPr lang="en-US" dirty="0"/>
              <a:t>List three items used to clean lead dust in the home</a:t>
            </a:r>
          </a:p>
          <a:p>
            <a:pPr lvl="0"/>
            <a:r>
              <a:rPr lang="en-US" dirty="0"/>
              <a:t>Demonstrate proper cleaning techniques</a:t>
            </a:r>
          </a:p>
          <a:p>
            <a:pPr lvl="0"/>
            <a:r>
              <a:rPr lang="en-US" dirty="0"/>
              <a:t>Explain how to prevent re-contaminating previously cleaned areas of the home</a:t>
            </a:r>
          </a:p>
        </p:txBody>
      </p:sp>
      <p:sp>
        <p:nvSpPr>
          <p:cNvPr id="4" name="Slide Number Placeholder 3">
            <a:extLst>
              <a:ext uri="{FF2B5EF4-FFF2-40B4-BE49-F238E27FC236}">
                <a16:creationId xmlns:a16="http://schemas.microsoft.com/office/drawing/2014/main" id="{C8ED59CC-28E6-4B3C-8AB0-26F872E77F88}"/>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a:t>
            </a:fld>
            <a:endParaRPr lang="en-US" dirty="0"/>
          </a:p>
        </p:txBody>
      </p:sp>
    </p:spTree>
    <p:extLst>
      <p:ext uri="{BB962C8B-B14F-4D97-AF65-F5344CB8AC3E}">
        <p14:creationId xmlns:p14="http://schemas.microsoft.com/office/powerpoint/2010/main" val="465228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36EAD-1909-45D2-A02B-0847802280F5}"/>
              </a:ext>
            </a:extLst>
          </p:cNvPr>
          <p:cNvSpPr>
            <a:spLocks noGrp="1"/>
          </p:cNvSpPr>
          <p:nvPr>
            <p:ph type="title"/>
          </p:nvPr>
        </p:nvSpPr>
        <p:spPr/>
        <p:txBody>
          <a:bodyPr/>
          <a:lstStyle/>
          <a:p>
            <a:r>
              <a:rPr lang="en-US" dirty="0"/>
              <a:t>Group Activity: Lead Dust Clean-Up</a:t>
            </a:r>
          </a:p>
        </p:txBody>
      </p:sp>
      <p:sp>
        <p:nvSpPr>
          <p:cNvPr id="3" name="Content Placeholder 2">
            <a:extLst>
              <a:ext uri="{FF2B5EF4-FFF2-40B4-BE49-F238E27FC236}">
                <a16:creationId xmlns:a16="http://schemas.microsoft.com/office/drawing/2014/main" id="{499E6106-2427-493A-AE15-A8EE8B3AF6F0}"/>
              </a:ext>
            </a:extLst>
          </p:cNvPr>
          <p:cNvSpPr>
            <a:spLocks noGrp="1"/>
          </p:cNvSpPr>
          <p:nvPr>
            <p:ph idx="1"/>
          </p:nvPr>
        </p:nvSpPr>
        <p:spPr/>
        <p:txBody>
          <a:bodyPr>
            <a:normAutofit/>
          </a:bodyPr>
          <a:lstStyle/>
          <a:p>
            <a:pPr marL="514350" lvl="0" indent="-514350">
              <a:buFont typeface="+mj-lt"/>
              <a:buAutoNum type="arabicPeriod"/>
            </a:pPr>
            <a:r>
              <a:rPr lang="en-US" dirty="0"/>
              <a:t>How similar are these techniques to how you already clean your home?</a:t>
            </a:r>
          </a:p>
          <a:p>
            <a:pPr marL="514350" indent="-514350">
              <a:buFont typeface="+mj-lt"/>
              <a:buAutoNum type="arabicPeriod"/>
            </a:pPr>
            <a:endParaRPr lang="en-US" dirty="0"/>
          </a:p>
          <a:p>
            <a:pPr marL="514350" lvl="0" indent="-514350">
              <a:buFont typeface="+mj-lt"/>
              <a:buAutoNum type="arabicPeriod"/>
            </a:pPr>
            <a:r>
              <a:rPr lang="en-US" dirty="0"/>
              <a:t>What might be hard about changing your cleaning techniques and habits?</a:t>
            </a:r>
          </a:p>
          <a:p>
            <a:pPr marL="514350" indent="-514350">
              <a:buFont typeface="+mj-lt"/>
              <a:buAutoNum type="arabicPeriod"/>
            </a:pPr>
            <a:endParaRPr lang="en-US" dirty="0"/>
          </a:p>
          <a:p>
            <a:pPr marL="514350" lvl="0" indent="-514350">
              <a:buFont typeface="+mj-lt"/>
              <a:buAutoNum type="arabicPeriod"/>
            </a:pPr>
            <a:r>
              <a:rPr lang="en-US" dirty="0"/>
              <a:t>What wet washing step did we skip during the group activity?</a:t>
            </a:r>
          </a:p>
        </p:txBody>
      </p:sp>
      <p:sp>
        <p:nvSpPr>
          <p:cNvPr id="4" name="Slide Number Placeholder 3">
            <a:extLst>
              <a:ext uri="{FF2B5EF4-FFF2-40B4-BE49-F238E27FC236}">
                <a16:creationId xmlns:a16="http://schemas.microsoft.com/office/drawing/2014/main" id="{3235780A-9874-49E4-A5FD-7A297061A115}"/>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30</a:t>
            </a:fld>
            <a:endParaRPr lang="en-US" dirty="0"/>
          </a:p>
        </p:txBody>
      </p:sp>
    </p:spTree>
    <p:extLst>
      <p:ext uri="{BB962C8B-B14F-4D97-AF65-F5344CB8AC3E}">
        <p14:creationId xmlns:p14="http://schemas.microsoft.com/office/powerpoint/2010/main" val="1933802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93EE8E-AE32-49C0-82CF-9CAD0423721F}"/>
              </a:ext>
            </a:extLst>
          </p:cNvPr>
          <p:cNvSpPr>
            <a:spLocks noGrp="1"/>
          </p:cNvSpPr>
          <p:nvPr>
            <p:ph type="title"/>
          </p:nvPr>
        </p:nvSpPr>
        <p:spPr>
          <a:xfrm>
            <a:off x="1651193" y="2593890"/>
            <a:ext cx="5829300" cy="1710825"/>
          </a:xfrm>
        </p:spPr>
        <p:txBody>
          <a:bodyPr>
            <a:noAutofit/>
          </a:bodyPr>
          <a:lstStyle/>
          <a:p>
            <a:pPr algn="ctr"/>
            <a:r>
              <a:rPr lang="en-US" sz="4100" dirty="0"/>
              <a:t>What should we do to avoid re-contaminating the area?</a:t>
            </a:r>
          </a:p>
        </p:txBody>
      </p:sp>
      <p:sp>
        <p:nvSpPr>
          <p:cNvPr id="2" name="Slide Number Placeholder 1">
            <a:extLst>
              <a:ext uri="{FF2B5EF4-FFF2-40B4-BE49-F238E27FC236}">
                <a16:creationId xmlns:a16="http://schemas.microsoft.com/office/drawing/2014/main" id="{42478489-BCFE-407B-B603-53750AE7DE04}"/>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31</a:t>
            </a:fld>
            <a:endParaRPr lang="en-US" dirty="0"/>
          </a:p>
        </p:txBody>
      </p:sp>
      <p:sp>
        <p:nvSpPr>
          <p:cNvPr id="4" name="Rectangle: Rounded Corners 3">
            <a:extLst>
              <a:ext uri="{FF2B5EF4-FFF2-40B4-BE49-F238E27FC236}">
                <a16:creationId xmlns:a16="http://schemas.microsoft.com/office/drawing/2014/main" id="{45465EF0-2EF5-4F6C-B714-4B23156A2DF2}"/>
              </a:ext>
              <a:ext uri="{C183D7F6-B498-43B3-948B-1728B52AA6E4}">
                <adec:decorative xmlns:adec="http://schemas.microsoft.com/office/drawing/2017/decorative" val="1"/>
              </a:ext>
            </a:extLst>
          </p:cNvPr>
          <p:cNvSpPr/>
          <p:nvPr/>
        </p:nvSpPr>
        <p:spPr>
          <a:xfrm>
            <a:off x="486710" y="1448974"/>
            <a:ext cx="8075399" cy="398115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9818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B822B-4144-4462-AA9F-2B6DB888C166}"/>
              </a:ext>
            </a:extLst>
          </p:cNvPr>
          <p:cNvSpPr>
            <a:spLocks noGrp="1"/>
          </p:cNvSpPr>
          <p:nvPr>
            <p:ph type="title"/>
          </p:nvPr>
        </p:nvSpPr>
        <p:spPr/>
        <p:txBody>
          <a:bodyPr/>
          <a:lstStyle/>
          <a:p>
            <a:r>
              <a:rPr lang="en-US" dirty="0"/>
              <a:t>We Should:</a:t>
            </a:r>
          </a:p>
        </p:txBody>
      </p:sp>
      <p:sp>
        <p:nvSpPr>
          <p:cNvPr id="3" name="Content Placeholder 2">
            <a:extLst>
              <a:ext uri="{FF2B5EF4-FFF2-40B4-BE49-F238E27FC236}">
                <a16:creationId xmlns:a16="http://schemas.microsoft.com/office/drawing/2014/main" id="{78461F40-88AF-4143-A013-E18FDF2422D5}"/>
              </a:ext>
            </a:extLst>
          </p:cNvPr>
          <p:cNvSpPr>
            <a:spLocks noGrp="1"/>
          </p:cNvSpPr>
          <p:nvPr>
            <p:ph idx="1"/>
          </p:nvPr>
        </p:nvSpPr>
        <p:spPr>
          <a:xfrm>
            <a:off x="628651" y="1825624"/>
            <a:ext cx="5873749" cy="4667249"/>
          </a:xfrm>
        </p:spPr>
        <p:txBody>
          <a:bodyPr>
            <a:normAutofit/>
          </a:bodyPr>
          <a:lstStyle/>
          <a:p>
            <a:r>
              <a:rPr lang="en-US" dirty="0"/>
              <a:t>Wash hands and cleaning supplies in a sink not used for food preparation</a:t>
            </a:r>
          </a:p>
          <a:p>
            <a:r>
              <a:rPr lang="en-US" dirty="0"/>
              <a:t>Wash the sink after washing cleaning supplies</a:t>
            </a:r>
          </a:p>
          <a:p>
            <a:r>
              <a:rPr lang="en-US" dirty="0"/>
              <a:t>Wipe off shoes</a:t>
            </a:r>
          </a:p>
          <a:p>
            <a:r>
              <a:rPr lang="en-US" dirty="0"/>
              <a:t>Wash clothes and shoes separately</a:t>
            </a:r>
          </a:p>
          <a:p>
            <a:r>
              <a:rPr lang="en-US" dirty="0"/>
              <a:t>Shower and wash hair</a:t>
            </a:r>
          </a:p>
        </p:txBody>
      </p:sp>
      <p:pic>
        <p:nvPicPr>
          <p:cNvPr id="5" name="Picture 4">
            <a:extLst>
              <a:ext uri="{FF2B5EF4-FFF2-40B4-BE49-F238E27FC236}">
                <a16:creationId xmlns:a16="http://schemas.microsoft.com/office/drawing/2014/main" id="{AF690EE0-6F50-4CFB-9694-E9B5527B8DA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0765" y="1292405"/>
            <a:ext cx="3743235" cy="3743235"/>
          </a:xfrm>
          <a:prstGeom prst="rect">
            <a:avLst/>
          </a:prstGeom>
        </p:spPr>
      </p:pic>
      <p:sp>
        <p:nvSpPr>
          <p:cNvPr id="4" name="Slide Number Placeholder 3">
            <a:extLst>
              <a:ext uri="{FF2B5EF4-FFF2-40B4-BE49-F238E27FC236}">
                <a16:creationId xmlns:a16="http://schemas.microsoft.com/office/drawing/2014/main" id="{0D5FAA35-1C98-44F5-A095-3CC56ED49A52}"/>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32</a:t>
            </a:fld>
            <a:endParaRPr lang="en-US" dirty="0"/>
          </a:p>
        </p:txBody>
      </p:sp>
    </p:spTree>
    <p:extLst>
      <p:ext uri="{BB962C8B-B14F-4D97-AF65-F5344CB8AC3E}">
        <p14:creationId xmlns:p14="http://schemas.microsoft.com/office/powerpoint/2010/main" val="3421969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B822B-4144-4462-AA9F-2B6DB888C166}"/>
              </a:ext>
            </a:extLst>
          </p:cNvPr>
          <p:cNvSpPr>
            <a:spLocks noGrp="1"/>
          </p:cNvSpPr>
          <p:nvPr>
            <p:ph type="title"/>
          </p:nvPr>
        </p:nvSpPr>
        <p:spPr/>
        <p:txBody>
          <a:bodyPr/>
          <a:lstStyle/>
          <a:p>
            <a:r>
              <a:rPr lang="en-US" dirty="0"/>
              <a:t>Helpful Hints</a:t>
            </a:r>
          </a:p>
        </p:txBody>
      </p:sp>
      <p:sp>
        <p:nvSpPr>
          <p:cNvPr id="3" name="Content Placeholder 2">
            <a:extLst>
              <a:ext uri="{FF2B5EF4-FFF2-40B4-BE49-F238E27FC236}">
                <a16:creationId xmlns:a16="http://schemas.microsoft.com/office/drawing/2014/main" id="{78461F40-88AF-4143-A013-E18FDF2422D5}"/>
              </a:ext>
            </a:extLst>
          </p:cNvPr>
          <p:cNvSpPr>
            <a:spLocks noGrp="1"/>
          </p:cNvSpPr>
          <p:nvPr>
            <p:ph idx="1"/>
          </p:nvPr>
        </p:nvSpPr>
        <p:spPr>
          <a:xfrm>
            <a:off x="564256" y="1823506"/>
            <a:ext cx="7021401" cy="4667249"/>
          </a:xfrm>
        </p:spPr>
        <p:txBody>
          <a:bodyPr/>
          <a:lstStyle/>
          <a:p>
            <a:r>
              <a:rPr lang="en-US" dirty="0"/>
              <a:t>Declutter your home</a:t>
            </a:r>
          </a:p>
          <a:p>
            <a:r>
              <a:rPr lang="en-US" dirty="0"/>
              <a:t>Clean yourself out of a room</a:t>
            </a:r>
          </a:p>
          <a:p>
            <a:r>
              <a:rPr lang="en-US" dirty="0"/>
              <a:t>Clean from top to bottom</a:t>
            </a:r>
          </a:p>
          <a:p>
            <a:r>
              <a:rPr lang="en-US" dirty="0"/>
              <a:t>Wipe down walls and areas along the floor five feet around the object you are cleaning</a:t>
            </a:r>
          </a:p>
          <a:p>
            <a:r>
              <a:rPr lang="en-US" dirty="0"/>
              <a:t>Remove and wash curtains and mini-blinds before washing the windows</a:t>
            </a:r>
          </a:p>
          <a:p>
            <a:r>
              <a:rPr lang="en-US" dirty="0"/>
              <a:t>When using aerosols or sprays, spray directly onto the cloth</a:t>
            </a:r>
          </a:p>
        </p:txBody>
      </p:sp>
      <p:pic>
        <p:nvPicPr>
          <p:cNvPr id="7" name="Picture 6">
            <a:extLst>
              <a:ext uri="{FF2B5EF4-FFF2-40B4-BE49-F238E27FC236}">
                <a16:creationId xmlns:a16="http://schemas.microsoft.com/office/drawing/2014/main" id="{783EED0D-E67B-4DBD-ABFA-412D29951D3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
          <a:stretch/>
        </p:blipFill>
        <p:spPr>
          <a:xfrm>
            <a:off x="6027314" y="1362758"/>
            <a:ext cx="3116686" cy="2318208"/>
          </a:xfrm>
          <a:prstGeom prst="rect">
            <a:avLst/>
          </a:prstGeom>
        </p:spPr>
      </p:pic>
      <p:sp>
        <p:nvSpPr>
          <p:cNvPr id="4" name="Slide Number Placeholder 3">
            <a:extLst>
              <a:ext uri="{FF2B5EF4-FFF2-40B4-BE49-F238E27FC236}">
                <a16:creationId xmlns:a16="http://schemas.microsoft.com/office/drawing/2014/main" id="{A911555F-8AE1-445E-B534-4EEE45C54ECF}"/>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33</a:t>
            </a:fld>
            <a:endParaRPr lang="en-US" dirty="0"/>
          </a:p>
        </p:txBody>
      </p:sp>
    </p:spTree>
    <p:extLst>
      <p:ext uri="{BB962C8B-B14F-4D97-AF65-F5344CB8AC3E}">
        <p14:creationId xmlns:p14="http://schemas.microsoft.com/office/powerpoint/2010/main" val="2652485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B822B-4144-4462-AA9F-2B6DB888C166}"/>
              </a:ext>
            </a:extLst>
          </p:cNvPr>
          <p:cNvSpPr>
            <a:spLocks noGrp="1"/>
          </p:cNvSpPr>
          <p:nvPr>
            <p:ph type="title"/>
          </p:nvPr>
        </p:nvSpPr>
        <p:spPr/>
        <p:txBody>
          <a:bodyPr/>
          <a:lstStyle/>
          <a:p>
            <a:r>
              <a:rPr lang="en-US" dirty="0"/>
              <a:t>Helpful Hints</a:t>
            </a:r>
          </a:p>
        </p:txBody>
      </p:sp>
      <p:sp>
        <p:nvSpPr>
          <p:cNvPr id="3" name="Content Placeholder 2">
            <a:extLst>
              <a:ext uri="{FF2B5EF4-FFF2-40B4-BE49-F238E27FC236}">
                <a16:creationId xmlns:a16="http://schemas.microsoft.com/office/drawing/2014/main" id="{78461F40-88AF-4143-A013-E18FDF2422D5}"/>
              </a:ext>
            </a:extLst>
          </p:cNvPr>
          <p:cNvSpPr>
            <a:spLocks noGrp="1"/>
          </p:cNvSpPr>
          <p:nvPr>
            <p:ph idx="1"/>
          </p:nvPr>
        </p:nvSpPr>
        <p:spPr>
          <a:xfrm>
            <a:off x="628650" y="1810424"/>
            <a:ext cx="4879015" cy="4351338"/>
          </a:xfrm>
        </p:spPr>
        <p:txBody>
          <a:bodyPr/>
          <a:lstStyle/>
          <a:p>
            <a:r>
              <a:rPr lang="en-US" dirty="0"/>
              <a:t>Wash toys, bottles, pacifiers and stuffed animals regularly</a:t>
            </a:r>
          </a:p>
          <a:p>
            <a:r>
              <a:rPr lang="en-US" dirty="0"/>
              <a:t>Keep children from chewing painted areas or old painted toys</a:t>
            </a:r>
          </a:p>
          <a:p>
            <a:r>
              <a:rPr lang="en-US" dirty="0"/>
              <a:t>Regularly check for paint chips or dust</a:t>
            </a:r>
          </a:p>
          <a:p>
            <a:r>
              <a:rPr lang="en-US" dirty="0"/>
              <a:t>Clean faucet screens</a:t>
            </a:r>
          </a:p>
        </p:txBody>
      </p:sp>
      <p:pic>
        <p:nvPicPr>
          <p:cNvPr id="7" name="Content Placeholder 4">
            <a:extLst>
              <a:ext uri="{FF2B5EF4-FFF2-40B4-BE49-F238E27FC236}">
                <a16:creationId xmlns:a16="http://schemas.microsoft.com/office/drawing/2014/main" id="{CB966C1A-263B-418A-BC52-9633EF50E8E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652" y="2247899"/>
            <a:ext cx="3074989" cy="3074989"/>
          </a:xfrm>
          <a:prstGeom prst="rect">
            <a:avLst/>
          </a:prstGeom>
        </p:spPr>
      </p:pic>
      <p:sp>
        <p:nvSpPr>
          <p:cNvPr id="4" name="Slide Number Placeholder 3">
            <a:extLst>
              <a:ext uri="{FF2B5EF4-FFF2-40B4-BE49-F238E27FC236}">
                <a16:creationId xmlns:a16="http://schemas.microsoft.com/office/drawing/2014/main" id="{23FAC573-DB63-4592-B063-D6E7EA1ABAFE}"/>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34</a:t>
            </a:fld>
            <a:endParaRPr lang="en-US" dirty="0"/>
          </a:p>
        </p:txBody>
      </p:sp>
    </p:spTree>
    <p:extLst>
      <p:ext uri="{BB962C8B-B14F-4D97-AF65-F5344CB8AC3E}">
        <p14:creationId xmlns:p14="http://schemas.microsoft.com/office/powerpoint/2010/main" val="17097355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1C92F3-1A25-422E-97D2-9911F4148638}"/>
              </a:ext>
            </a:extLst>
          </p:cNvPr>
          <p:cNvSpPr>
            <a:spLocks noGrp="1"/>
          </p:cNvSpPr>
          <p:nvPr>
            <p:ph type="title"/>
          </p:nvPr>
        </p:nvSpPr>
        <p:spPr>
          <a:xfrm>
            <a:off x="1684990" y="2826970"/>
            <a:ext cx="5784955" cy="1224525"/>
          </a:xfrm>
        </p:spPr>
        <p:txBody>
          <a:bodyPr>
            <a:normAutofit/>
          </a:bodyPr>
          <a:lstStyle/>
          <a:p>
            <a:pPr algn="ctr"/>
            <a:r>
              <a:rPr lang="en-US" sz="4100" dirty="0"/>
              <a:t>What are some lead dust traps in the home?</a:t>
            </a:r>
          </a:p>
        </p:txBody>
      </p:sp>
      <p:sp>
        <p:nvSpPr>
          <p:cNvPr id="2" name="Slide Number Placeholder 1">
            <a:extLst>
              <a:ext uri="{FF2B5EF4-FFF2-40B4-BE49-F238E27FC236}">
                <a16:creationId xmlns:a16="http://schemas.microsoft.com/office/drawing/2014/main" id="{02519B85-08C7-40B8-A441-C8C1F39B53B1}"/>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35</a:t>
            </a:fld>
            <a:endParaRPr lang="en-US" dirty="0"/>
          </a:p>
        </p:txBody>
      </p:sp>
      <p:sp>
        <p:nvSpPr>
          <p:cNvPr id="4" name="Rectangle: Rounded Corners 3">
            <a:extLst>
              <a:ext uri="{FF2B5EF4-FFF2-40B4-BE49-F238E27FC236}">
                <a16:creationId xmlns:a16="http://schemas.microsoft.com/office/drawing/2014/main" id="{DEF0660B-33DC-4268-81FE-54C9A01025F5}"/>
              </a:ext>
              <a:ext uri="{C183D7F6-B498-43B3-948B-1728B52AA6E4}">
                <adec:decorative xmlns:adec="http://schemas.microsoft.com/office/drawing/2017/decorative" val="1"/>
              </a:ext>
            </a:extLst>
          </p:cNvPr>
          <p:cNvSpPr/>
          <p:nvPr/>
        </p:nvSpPr>
        <p:spPr>
          <a:xfrm>
            <a:off x="486710" y="1604865"/>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62262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0CFA0-A4BF-45DF-81F2-0F95653B268B}"/>
              </a:ext>
            </a:extLst>
          </p:cNvPr>
          <p:cNvSpPr>
            <a:spLocks noGrp="1"/>
          </p:cNvSpPr>
          <p:nvPr>
            <p:ph type="title"/>
          </p:nvPr>
        </p:nvSpPr>
        <p:spPr>
          <a:xfrm>
            <a:off x="428625" y="365126"/>
            <a:ext cx="8286750" cy="1325563"/>
          </a:xfrm>
        </p:spPr>
        <p:txBody>
          <a:bodyPr>
            <a:normAutofit/>
          </a:bodyPr>
          <a:lstStyle/>
          <a:p>
            <a:r>
              <a:rPr lang="en-US" dirty="0"/>
              <a:t>Review</a:t>
            </a:r>
            <a:endParaRPr lang="en-US" strike="sngStrike" dirty="0"/>
          </a:p>
        </p:txBody>
      </p:sp>
      <p:grpSp>
        <p:nvGrpSpPr>
          <p:cNvPr id="10" name="Group 9">
            <a:extLst>
              <a:ext uri="{FF2B5EF4-FFF2-40B4-BE49-F238E27FC236}">
                <a16:creationId xmlns:a16="http://schemas.microsoft.com/office/drawing/2014/main" id="{AA2C22F3-1B47-47C7-B7A6-B9DC3ACEA047}"/>
              </a:ext>
              <a:ext uri="{C183D7F6-B498-43B3-948B-1728B52AA6E4}">
                <adec:decorative xmlns:adec="http://schemas.microsoft.com/office/drawing/2017/decorative" val="1"/>
              </a:ext>
            </a:extLst>
          </p:cNvPr>
          <p:cNvGrpSpPr/>
          <p:nvPr/>
        </p:nvGrpSpPr>
        <p:grpSpPr>
          <a:xfrm>
            <a:off x="1220368" y="4640405"/>
            <a:ext cx="6704431" cy="1870405"/>
            <a:chOff x="1220368" y="4640405"/>
            <a:chExt cx="6704431" cy="1870405"/>
          </a:xfrm>
        </p:grpSpPr>
        <p:grpSp>
          <p:nvGrpSpPr>
            <p:cNvPr id="3" name="Group 2">
              <a:extLst>
                <a:ext uri="{FF2B5EF4-FFF2-40B4-BE49-F238E27FC236}">
                  <a16:creationId xmlns:a16="http://schemas.microsoft.com/office/drawing/2014/main" id="{53542E21-3D58-4311-B94C-69BC1052A185}"/>
                </a:ext>
              </a:extLst>
            </p:cNvPr>
            <p:cNvGrpSpPr/>
            <p:nvPr/>
          </p:nvGrpSpPr>
          <p:grpSpPr>
            <a:xfrm>
              <a:off x="2961750" y="4640405"/>
              <a:ext cx="4963049" cy="1870405"/>
              <a:chOff x="2961750" y="4640405"/>
              <a:chExt cx="4963049" cy="1870405"/>
            </a:xfrm>
          </p:grpSpPr>
          <p:pic>
            <p:nvPicPr>
              <p:cNvPr id="4" name="Picture 3" descr="Image of a HEPA vacuum cleaner.">
                <a:extLst>
                  <a:ext uri="{FF2B5EF4-FFF2-40B4-BE49-F238E27FC236}">
                    <a16:creationId xmlns:a16="http://schemas.microsoft.com/office/drawing/2014/main" id="{4F0A8630-6F29-41BE-AB9B-A0D28A29207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61750" y="4640405"/>
                <a:ext cx="1492732" cy="1870405"/>
              </a:xfrm>
              <a:prstGeom prst="rect">
                <a:avLst/>
              </a:prstGeom>
            </p:spPr>
          </p:pic>
          <p:pic>
            <p:nvPicPr>
              <p:cNvPr id="5" name="Picture 4" descr="Image of a mop and bucket filled with soapy water.">
                <a:extLst>
                  <a:ext uri="{FF2B5EF4-FFF2-40B4-BE49-F238E27FC236}">
                    <a16:creationId xmlns:a16="http://schemas.microsoft.com/office/drawing/2014/main" id="{ADB7F537-71FF-4DB9-A3B9-0AC93F4E8DE4}"/>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815002" y="4682978"/>
                <a:ext cx="1109797" cy="1785259"/>
              </a:xfrm>
              <a:prstGeom prst="rect">
                <a:avLst/>
              </a:prstGeom>
            </p:spPr>
          </p:pic>
          <p:pic>
            <p:nvPicPr>
              <p:cNvPr id="6" name="Picture 5" descr="Image of furniture polish and a rag.">
                <a:extLst>
                  <a:ext uri="{FF2B5EF4-FFF2-40B4-BE49-F238E27FC236}">
                    <a16:creationId xmlns:a16="http://schemas.microsoft.com/office/drawing/2014/main" id="{43AFB2C6-AEFC-4C29-ACA0-C62B85C932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6108" y="5054752"/>
                <a:ext cx="857269" cy="1041712"/>
              </a:xfrm>
              <a:prstGeom prst="rect">
                <a:avLst/>
              </a:prstGeom>
            </p:spPr>
          </p:pic>
        </p:grpSp>
        <p:pic>
          <p:nvPicPr>
            <p:cNvPr id="7" name="Picture 6" descr="Image of all-purpose cleaner and a sponge.">
              <a:extLst>
                <a:ext uri="{FF2B5EF4-FFF2-40B4-BE49-F238E27FC236}">
                  <a16:creationId xmlns:a16="http://schemas.microsoft.com/office/drawing/2014/main" id="{A2741195-2B3A-4A6F-963E-1DC176C539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0368" y="5048257"/>
              <a:ext cx="989756" cy="1054701"/>
            </a:xfrm>
            <a:prstGeom prst="rect">
              <a:avLst/>
            </a:prstGeom>
          </p:spPr>
        </p:pic>
      </p:grpSp>
      <p:sp>
        <p:nvSpPr>
          <p:cNvPr id="9" name="TextBox 8">
            <a:extLst>
              <a:ext uri="{FF2B5EF4-FFF2-40B4-BE49-F238E27FC236}">
                <a16:creationId xmlns:a16="http://schemas.microsoft.com/office/drawing/2014/main" id="{67EA8336-EFAE-4F20-9552-8571DE4DCDAC}"/>
              </a:ext>
            </a:extLst>
          </p:cNvPr>
          <p:cNvSpPr txBox="1"/>
          <p:nvPr/>
        </p:nvSpPr>
        <p:spPr>
          <a:xfrm>
            <a:off x="580048" y="1786142"/>
            <a:ext cx="7706981" cy="3816429"/>
          </a:xfrm>
          <a:prstGeom prst="rect">
            <a:avLst/>
          </a:prstGeom>
          <a:noFill/>
        </p:spPr>
        <p:txBody>
          <a:bodyPr wrap="square" rtlCol="0">
            <a:spAutoFit/>
          </a:bodyPr>
          <a:lstStyle/>
          <a:p>
            <a:pPr marL="285750" indent="-285750">
              <a:buFont typeface="Arial" panose="020B0604020202020204" pitchFamily="34" charset="0"/>
              <a:buChar char="•"/>
            </a:pPr>
            <a:r>
              <a:rPr lang="en-US" sz="2800" dirty="0"/>
              <a:t>Match each lead dust trap with recommended cleaning technique</a:t>
            </a:r>
          </a:p>
          <a:p>
            <a:pPr marL="285750" indent="-285750">
              <a:buFont typeface="Arial" panose="020B0604020202020204" pitchFamily="34" charset="0"/>
              <a:buChar char="•"/>
            </a:pPr>
            <a:r>
              <a:rPr lang="en-US" sz="2800" dirty="0"/>
              <a:t>A cleaning technique can be matched to more than one lead dust trap since the same technique is recommended for cleaning more than one area in the home</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dirty="0"/>
          </a:p>
        </p:txBody>
      </p:sp>
      <p:sp>
        <p:nvSpPr>
          <p:cNvPr id="8" name="Slide Number Placeholder 7">
            <a:extLst>
              <a:ext uri="{FF2B5EF4-FFF2-40B4-BE49-F238E27FC236}">
                <a16:creationId xmlns:a16="http://schemas.microsoft.com/office/drawing/2014/main" id="{984AAC1C-7DDB-450C-A9E3-39C32FA9FEA8}"/>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36</a:t>
            </a:fld>
            <a:endParaRPr lang="en-US" dirty="0"/>
          </a:p>
        </p:txBody>
      </p:sp>
    </p:spTree>
    <p:extLst>
      <p:ext uri="{BB962C8B-B14F-4D97-AF65-F5344CB8AC3E}">
        <p14:creationId xmlns:p14="http://schemas.microsoft.com/office/powerpoint/2010/main" val="3095853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orrect answers for matching activity on worksheet 1. B 2. A 3. A 4. 5. D 6. C ">
            <a:extLst>
              <a:ext uri="{FF2B5EF4-FFF2-40B4-BE49-F238E27FC236}">
                <a16:creationId xmlns:a16="http://schemas.microsoft.com/office/drawing/2014/main" id="{22AE51AE-8278-46AD-A5CE-98B618E1FEB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91019" y="1178690"/>
            <a:ext cx="6918025" cy="4938417"/>
          </a:xfrm>
          <a:prstGeom prst="rect">
            <a:avLst/>
          </a:prstGeom>
          <a:ln>
            <a:solidFill>
              <a:schemeClr val="tx1"/>
            </a:solidFill>
          </a:ln>
        </p:spPr>
      </p:pic>
      <p:sp>
        <p:nvSpPr>
          <p:cNvPr id="2" name="Title 1">
            <a:extLst>
              <a:ext uri="{FF2B5EF4-FFF2-40B4-BE49-F238E27FC236}">
                <a16:creationId xmlns:a16="http://schemas.microsoft.com/office/drawing/2014/main" id="{B58AC513-31F2-44A1-A734-F62AD2DF757D}"/>
              </a:ext>
            </a:extLst>
          </p:cNvPr>
          <p:cNvSpPr>
            <a:spLocks noGrp="1"/>
          </p:cNvSpPr>
          <p:nvPr>
            <p:ph type="title"/>
          </p:nvPr>
        </p:nvSpPr>
        <p:spPr>
          <a:xfrm>
            <a:off x="584209" y="95753"/>
            <a:ext cx="8206258" cy="1325563"/>
          </a:xfrm>
        </p:spPr>
        <p:txBody>
          <a:bodyPr/>
          <a:lstStyle/>
          <a:p>
            <a:r>
              <a:rPr lang="en-US" dirty="0"/>
              <a:t>Check Your Answers</a:t>
            </a:r>
          </a:p>
        </p:txBody>
      </p:sp>
      <p:cxnSp>
        <p:nvCxnSpPr>
          <p:cNvPr id="5" name="Straight Arrow Connector 4">
            <a:extLst>
              <a:ext uri="{FF2B5EF4-FFF2-40B4-BE49-F238E27FC236}">
                <a16:creationId xmlns:a16="http://schemas.microsoft.com/office/drawing/2014/main" id="{98C0A8C1-03BC-4377-BCD4-5648C951556F}"/>
              </a:ext>
              <a:ext uri="{C183D7F6-B498-43B3-948B-1728B52AA6E4}">
                <adec:decorative xmlns:adec="http://schemas.microsoft.com/office/drawing/2017/decorative" val="1"/>
              </a:ext>
            </a:extLst>
          </p:cNvPr>
          <p:cNvCxnSpPr>
            <a:cxnSpLocks/>
          </p:cNvCxnSpPr>
          <p:nvPr/>
        </p:nvCxnSpPr>
        <p:spPr>
          <a:xfrm>
            <a:off x="4097826" y="1826810"/>
            <a:ext cx="909603" cy="13254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5FB030B-96BA-4DFD-949C-57CC31134361}"/>
              </a:ext>
              <a:ext uri="{C183D7F6-B498-43B3-948B-1728B52AA6E4}">
                <adec:decorative xmlns:adec="http://schemas.microsoft.com/office/drawing/2017/decorative" val="1"/>
              </a:ext>
            </a:extLst>
          </p:cNvPr>
          <p:cNvCxnSpPr>
            <a:cxnSpLocks/>
          </p:cNvCxnSpPr>
          <p:nvPr/>
        </p:nvCxnSpPr>
        <p:spPr>
          <a:xfrm flipV="1">
            <a:off x="4097826" y="2065854"/>
            <a:ext cx="909603" cy="51768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06DE0B5-711A-4AE2-9928-DD2F719908B3}"/>
              </a:ext>
              <a:ext uri="{C183D7F6-B498-43B3-948B-1728B52AA6E4}">
                <adec:decorative xmlns:adec="http://schemas.microsoft.com/office/drawing/2017/decorative" val="1"/>
              </a:ext>
            </a:extLst>
          </p:cNvPr>
          <p:cNvCxnSpPr>
            <a:cxnSpLocks/>
          </p:cNvCxnSpPr>
          <p:nvPr/>
        </p:nvCxnSpPr>
        <p:spPr>
          <a:xfrm flipV="1">
            <a:off x="4097826" y="2247901"/>
            <a:ext cx="1093299" cy="106162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859AA73-EBCB-4BD6-ABD6-8F19231825E2}"/>
              </a:ext>
              <a:ext uri="{C183D7F6-B498-43B3-948B-1728B52AA6E4}">
                <adec:decorative xmlns:adec="http://schemas.microsoft.com/office/drawing/2017/decorative" val="1"/>
              </a:ext>
            </a:extLst>
          </p:cNvPr>
          <p:cNvCxnSpPr>
            <a:cxnSpLocks/>
          </p:cNvCxnSpPr>
          <p:nvPr/>
        </p:nvCxnSpPr>
        <p:spPr>
          <a:xfrm flipV="1">
            <a:off x="4097826" y="2354625"/>
            <a:ext cx="1179024" cy="172766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37CE10B-344E-4AAF-9C3B-29CA5BEDB5FA}"/>
              </a:ext>
              <a:ext uri="{C183D7F6-B498-43B3-948B-1728B52AA6E4}">
                <adec:decorative xmlns:adec="http://schemas.microsoft.com/office/drawing/2017/decorative" val="1"/>
              </a:ext>
            </a:extLst>
          </p:cNvPr>
          <p:cNvCxnSpPr>
            <a:cxnSpLocks/>
          </p:cNvCxnSpPr>
          <p:nvPr/>
        </p:nvCxnSpPr>
        <p:spPr>
          <a:xfrm>
            <a:off x="4097826" y="4936972"/>
            <a:ext cx="909603" cy="31719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1FB08F3-2D07-48E5-BE0D-99D66DFEF9DE}"/>
              </a:ext>
              <a:ext uri="{C183D7F6-B498-43B3-948B-1728B52AA6E4}">
                <adec:decorative xmlns:adec="http://schemas.microsoft.com/office/drawing/2017/decorative" val="1"/>
              </a:ext>
            </a:extLst>
          </p:cNvPr>
          <p:cNvCxnSpPr>
            <a:cxnSpLocks/>
          </p:cNvCxnSpPr>
          <p:nvPr/>
        </p:nvCxnSpPr>
        <p:spPr>
          <a:xfrm flipV="1">
            <a:off x="4097826" y="4503375"/>
            <a:ext cx="1093299" cy="117188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44D7E2DF-5CD5-4FC6-96FD-A8C841B6E550}"/>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37</a:t>
            </a:fld>
            <a:endParaRPr lang="en-US" dirty="0"/>
          </a:p>
        </p:txBody>
      </p:sp>
    </p:spTree>
    <p:extLst>
      <p:ext uri="{BB962C8B-B14F-4D97-AF65-F5344CB8AC3E}">
        <p14:creationId xmlns:p14="http://schemas.microsoft.com/office/powerpoint/2010/main" val="184042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E0E2F-798F-4137-84D6-7C173B51E2C6}"/>
              </a:ext>
            </a:extLst>
          </p:cNvPr>
          <p:cNvSpPr>
            <a:spLocks noGrp="1"/>
          </p:cNvSpPr>
          <p:nvPr>
            <p:ph type="title"/>
          </p:nvPr>
        </p:nvSpPr>
        <p:spPr/>
        <p:txBody>
          <a:bodyPr/>
          <a:lstStyle/>
          <a:p>
            <a:r>
              <a:rPr lang="en-US" dirty="0"/>
              <a:t>Helpful Cleaning Hints</a:t>
            </a:r>
          </a:p>
        </p:txBody>
      </p:sp>
      <p:sp>
        <p:nvSpPr>
          <p:cNvPr id="3" name="Content Placeholder 2">
            <a:extLst>
              <a:ext uri="{FF2B5EF4-FFF2-40B4-BE49-F238E27FC236}">
                <a16:creationId xmlns:a16="http://schemas.microsoft.com/office/drawing/2014/main" id="{18FBFE6C-8FDE-40CF-BAE9-7BADDE0449FE}"/>
              </a:ext>
            </a:extLst>
          </p:cNvPr>
          <p:cNvSpPr>
            <a:spLocks noGrp="1"/>
          </p:cNvSpPr>
          <p:nvPr>
            <p:ph idx="1"/>
          </p:nvPr>
        </p:nvSpPr>
        <p:spPr/>
        <p:txBody>
          <a:bodyPr/>
          <a:lstStyle/>
          <a:p>
            <a:pPr marL="457200" lvl="0" indent="-457200">
              <a:buFont typeface="+mj-lt"/>
              <a:buAutoNum type="arabicPeriod"/>
            </a:pPr>
            <a:r>
              <a:rPr lang="en-US" sz="2400" dirty="0"/>
              <a:t>After cleaning your home using the recommended cleaning techniques, what should you do to avoid re-contaminating the area(s) you just cleaned? Select all that apply.</a:t>
            </a:r>
          </a:p>
          <a:p>
            <a:pPr marL="800100" lvl="1" indent="-285750">
              <a:buFont typeface="Wingdings" panose="05000000000000000000" pitchFamily="2" charset="2"/>
              <a:buChar char="q"/>
            </a:pPr>
            <a:r>
              <a:rPr lang="en-US" sz="2200" dirty="0"/>
              <a:t>Wash hands and cleaning supplies in a sink (or areas) that preferably</a:t>
            </a:r>
            <a:r>
              <a:rPr lang="en-US" dirty="0"/>
              <a:t> </a:t>
            </a:r>
            <a:r>
              <a:rPr lang="en-US" sz="2200" dirty="0"/>
              <a:t>is not used for food preparation.</a:t>
            </a:r>
          </a:p>
          <a:p>
            <a:pPr marL="800100" lvl="1" indent="-285750">
              <a:buFont typeface="Wingdings" panose="05000000000000000000" pitchFamily="2" charset="2"/>
              <a:buChar char="q"/>
            </a:pPr>
            <a:r>
              <a:rPr lang="en-US" sz="2200" dirty="0"/>
              <a:t>Wash the sink itself after washing your cleaning supplies, so that lead dust does not remain in the sink.</a:t>
            </a:r>
          </a:p>
          <a:p>
            <a:pPr marL="800100" lvl="1" indent="-285750">
              <a:buFont typeface="Wingdings" panose="05000000000000000000" pitchFamily="2" charset="2"/>
              <a:buChar char="q"/>
            </a:pPr>
            <a:r>
              <a:rPr lang="en-US" sz="2200" dirty="0"/>
              <a:t>Shower and hair when you finish cleaning.</a:t>
            </a:r>
          </a:p>
          <a:p>
            <a:pPr marL="800100" lvl="1" indent="-285750">
              <a:buFont typeface="Wingdings" panose="05000000000000000000" pitchFamily="2" charset="2"/>
              <a:buChar char="q"/>
            </a:pPr>
            <a:r>
              <a:rPr lang="en-US" sz="2200" dirty="0"/>
              <a:t>Wipe shoes off after cleaning to avoid tracking lead dust around your home.</a:t>
            </a:r>
          </a:p>
          <a:p>
            <a:endParaRPr lang="en-US" dirty="0"/>
          </a:p>
        </p:txBody>
      </p:sp>
      <p:sp>
        <p:nvSpPr>
          <p:cNvPr id="4" name="Multiplication Sign 3" descr="X marking this answer as correct.">
            <a:extLst>
              <a:ext uri="{FF2B5EF4-FFF2-40B4-BE49-F238E27FC236}">
                <a16:creationId xmlns:a16="http://schemas.microsoft.com/office/drawing/2014/main" id="{D0E54965-4E50-4E79-89FA-A7900F6B2BF2}"/>
              </a:ext>
              <a:ext uri="{C183D7F6-B498-43B3-948B-1728B52AA6E4}">
                <adec:decorative xmlns:adec="http://schemas.microsoft.com/office/drawing/2017/decorative" val="0"/>
              </a:ext>
            </a:extLst>
          </p:cNvPr>
          <p:cNvSpPr/>
          <p:nvPr/>
        </p:nvSpPr>
        <p:spPr>
          <a:xfrm>
            <a:off x="1174281" y="3135430"/>
            <a:ext cx="336885" cy="47163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Multiplication Sign 4" descr="X marking this answer as correct.">
            <a:extLst>
              <a:ext uri="{FF2B5EF4-FFF2-40B4-BE49-F238E27FC236}">
                <a16:creationId xmlns:a16="http://schemas.microsoft.com/office/drawing/2014/main" id="{A837E758-4422-49A0-AFDA-C4D9FF946933}"/>
              </a:ext>
              <a:ext uri="{C183D7F6-B498-43B3-948B-1728B52AA6E4}">
                <adec:decorative xmlns:adec="http://schemas.microsoft.com/office/drawing/2017/decorative" val="0"/>
              </a:ext>
            </a:extLst>
          </p:cNvPr>
          <p:cNvSpPr/>
          <p:nvPr/>
        </p:nvSpPr>
        <p:spPr>
          <a:xfrm>
            <a:off x="1174280" y="3803975"/>
            <a:ext cx="336885" cy="47163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Multiplication Sign 5" descr="X marking this answer as correct.">
            <a:extLst>
              <a:ext uri="{FF2B5EF4-FFF2-40B4-BE49-F238E27FC236}">
                <a16:creationId xmlns:a16="http://schemas.microsoft.com/office/drawing/2014/main" id="{5FB70B75-DF19-4270-9D04-56DF81F499E6}"/>
              </a:ext>
              <a:ext uri="{C183D7F6-B498-43B3-948B-1728B52AA6E4}">
                <adec:decorative xmlns:adec="http://schemas.microsoft.com/office/drawing/2017/decorative" val="0"/>
              </a:ext>
            </a:extLst>
          </p:cNvPr>
          <p:cNvSpPr/>
          <p:nvPr/>
        </p:nvSpPr>
        <p:spPr>
          <a:xfrm>
            <a:off x="1174279" y="4472520"/>
            <a:ext cx="336885" cy="47163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Multiplication Sign 6" descr="X marking this answer as correct.">
            <a:extLst>
              <a:ext uri="{FF2B5EF4-FFF2-40B4-BE49-F238E27FC236}">
                <a16:creationId xmlns:a16="http://schemas.microsoft.com/office/drawing/2014/main" id="{B48900A8-31C9-4AA5-A1FA-B1130EE6D44F}"/>
              </a:ext>
              <a:ext uri="{C183D7F6-B498-43B3-948B-1728B52AA6E4}">
                <adec:decorative xmlns:adec="http://schemas.microsoft.com/office/drawing/2017/decorative" val="0"/>
              </a:ext>
            </a:extLst>
          </p:cNvPr>
          <p:cNvSpPr/>
          <p:nvPr/>
        </p:nvSpPr>
        <p:spPr>
          <a:xfrm>
            <a:off x="1174278" y="4840569"/>
            <a:ext cx="336885" cy="47163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a:extLst>
              <a:ext uri="{FF2B5EF4-FFF2-40B4-BE49-F238E27FC236}">
                <a16:creationId xmlns:a16="http://schemas.microsoft.com/office/drawing/2014/main" id="{62B7B355-9C1B-4CED-8743-2C128664FE91}"/>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38</a:t>
            </a:fld>
            <a:endParaRPr lang="en-US" dirty="0"/>
          </a:p>
        </p:txBody>
      </p:sp>
    </p:spTree>
    <p:extLst>
      <p:ext uri="{BB962C8B-B14F-4D97-AF65-F5344CB8AC3E}">
        <p14:creationId xmlns:p14="http://schemas.microsoft.com/office/powerpoint/2010/main" val="175824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0821B-3519-4016-A4E2-C90D1820D68F}"/>
              </a:ext>
            </a:extLst>
          </p:cNvPr>
          <p:cNvSpPr>
            <a:spLocks noGrp="1"/>
          </p:cNvSpPr>
          <p:nvPr>
            <p:ph type="title"/>
          </p:nvPr>
        </p:nvSpPr>
        <p:spPr/>
        <p:txBody>
          <a:bodyPr/>
          <a:lstStyle/>
          <a:p>
            <a:r>
              <a:rPr lang="en-US" dirty="0"/>
              <a:t>Helpful Cleaning Hints</a:t>
            </a:r>
          </a:p>
        </p:txBody>
      </p:sp>
      <p:sp>
        <p:nvSpPr>
          <p:cNvPr id="3" name="Content Placeholder 2">
            <a:extLst>
              <a:ext uri="{FF2B5EF4-FFF2-40B4-BE49-F238E27FC236}">
                <a16:creationId xmlns:a16="http://schemas.microsoft.com/office/drawing/2014/main" id="{A86E3548-4EB4-4FC0-A159-CC5C0D1D5E2F}"/>
              </a:ext>
            </a:extLst>
          </p:cNvPr>
          <p:cNvSpPr>
            <a:spLocks noGrp="1"/>
          </p:cNvSpPr>
          <p:nvPr>
            <p:ph idx="1"/>
          </p:nvPr>
        </p:nvSpPr>
        <p:spPr/>
        <p:txBody>
          <a:bodyPr/>
          <a:lstStyle/>
          <a:p>
            <a:pPr marL="457200" lvl="0" indent="-457200">
              <a:buFont typeface="+mj-lt"/>
              <a:buAutoNum type="arabicPeriod" startAt="2"/>
            </a:pPr>
            <a:r>
              <a:rPr lang="en-US" dirty="0"/>
              <a:t>True or False – I should remove and wash curtains and mini-blinds AFTER I wash the windows.</a:t>
            </a:r>
          </a:p>
          <a:p>
            <a:pPr marL="457200" lvl="0" indent="-457200">
              <a:buFont typeface="+mj-lt"/>
              <a:buAutoNum type="arabicPeriod" startAt="2"/>
            </a:pPr>
            <a:endParaRPr lang="en-US" dirty="0"/>
          </a:p>
          <a:p>
            <a:pPr marL="457200" lvl="0" indent="-457200">
              <a:buFont typeface="+mj-lt"/>
              <a:buAutoNum type="arabicPeriod" startAt="2"/>
            </a:pPr>
            <a:r>
              <a:rPr lang="en-US" dirty="0"/>
              <a:t>True or False – Many items in my home are potential lead dust traps and clutter could prevent me from effectively cleaning my home.</a:t>
            </a:r>
          </a:p>
          <a:p>
            <a:endParaRPr lang="en-US" dirty="0"/>
          </a:p>
        </p:txBody>
      </p:sp>
      <p:sp>
        <p:nvSpPr>
          <p:cNvPr id="4" name="TextBox 3" descr="False">
            <a:extLst>
              <a:ext uri="{FF2B5EF4-FFF2-40B4-BE49-F238E27FC236}">
                <a16:creationId xmlns:a16="http://schemas.microsoft.com/office/drawing/2014/main" id="{62F59BC6-2506-4B81-9766-580F01DDD507}"/>
              </a:ext>
            </a:extLst>
          </p:cNvPr>
          <p:cNvSpPr txBox="1"/>
          <p:nvPr/>
        </p:nvSpPr>
        <p:spPr>
          <a:xfrm>
            <a:off x="2891118" y="2616699"/>
            <a:ext cx="5130664" cy="523220"/>
          </a:xfrm>
          <a:prstGeom prst="rect">
            <a:avLst/>
          </a:prstGeom>
          <a:noFill/>
        </p:spPr>
        <p:txBody>
          <a:bodyPr wrap="square" rtlCol="0">
            <a:spAutoFit/>
          </a:bodyPr>
          <a:lstStyle/>
          <a:p>
            <a:r>
              <a:rPr lang="en-US" sz="2800" b="1" dirty="0">
                <a:solidFill>
                  <a:schemeClr val="accent1"/>
                </a:solidFill>
              </a:rPr>
              <a:t>False</a:t>
            </a:r>
          </a:p>
        </p:txBody>
      </p:sp>
      <p:sp>
        <p:nvSpPr>
          <p:cNvPr id="6" name="TextBox 5" descr="True">
            <a:extLst>
              <a:ext uri="{FF2B5EF4-FFF2-40B4-BE49-F238E27FC236}">
                <a16:creationId xmlns:a16="http://schemas.microsoft.com/office/drawing/2014/main" id="{8BDD5B09-1A19-4A19-9BF8-5EB8E008978A}"/>
              </a:ext>
            </a:extLst>
          </p:cNvPr>
          <p:cNvSpPr txBox="1"/>
          <p:nvPr/>
        </p:nvSpPr>
        <p:spPr>
          <a:xfrm>
            <a:off x="2891117" y="4813052"/>
            <a:ext cx="4881283" cy="523220"/>
          </a:xfrm>
          <a:prstGeom prst="rect">
            <a:avLst/>
          </a:prstGeom>
          <a:noFill/>
        </p:spPr>
        <p:txBody>
          <a:bodyPr wrap="square" rtlCol="0">
            <a:spAutoFit/>
          </a:bodyPr>
          <a:lstStyle/>
          <a:p>
            <a:r>
              <a:rPr lang="en-US" sz="2800" b="1" dirty="0">
                <a:solidFill>
                  <a:schemeClr val="accent1"/>
                </a:solidFill>
              </a:rPr>
              <a:t>True</a:t>
            </a:r>
          </a:p>
        </p:txBody>
      </p:sp>
      <p:sp>
        <p:nvSpPr>
          <p:cNvPr id="5" name="Slide Number Placeholder 4">
            <a:extLst>
              <a:ext uri="{FF2B5EF4-FFF2-40B4-BE49-F238E27FC236}">
                <a16:creationId xmlns:a16="http://schemas.microsoft.com/office/drawing/2014/main" id="{01571777-3D04-4BA9-B3F7-28472671DFE6}"/>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39</a:t>
            </a:fld>
            <a:endParaRPr lang="en-US" dirty="0"/>
          </a:p>
        </p:txBody>
      </p:sp>
    </p:spTree>
    <p:extLst>
      <p:ext uri="{BB962C8B-B14F-4D97-AF65-F5344CB8AC3E}">
        <p14:creationId xmlns:p14="http://schemas.microsoft.com/office/powerpoint/2010/main" val="231060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5D5B1-F787-45BE-AFD9-CCD5595B4962}"/>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6F032BEF-2499-4609-B8C8-0ED0ECDD8B0E}"/>
              </a:ext>
            </a:extLst>
          </p:cNvPr>
          <p:cNvSpPr>
            <a:spLocks noGrp="1"/>
          </p:cNvSpPr>
          <p:nvPr>
            <p:ph idx="1"/>
          </p:nvPr>
        </p:nvSpPr>
        <p:spPr>
          <a:xfrm>
            <a:off x="628649" y="1825624"/>
            <a:ext cx="4316837" cy="4667249"/>
          </a:xfrm>
        </p:spPr>
        <p:txBody>
          <a:bodyPr>
            <a:normAutofit/>
          </a:bodyPr>
          <a:lstStyle/>
          <a:p>
            <a:pPr marL="0" indent="0">
              <a:buNone/>
            </a:pPr>
            <a:r>
              <a:rPr lang="en-US"/>
              <a:t>In Module 1 we learned about:</a:t>
            </a:r>
          </a:p>
          <a:p>
            <a:pPr lvl="1"/>
            <a:r>
              <a:rPr lang="en-US" sz="2600"/>
              <a:t>Potential sources of lead exposure</a:t>
            </a:r>
          </a:p>
          <a:p>
            <a:pPr lvl="1"/>
            <a:r>
              <a:rPr lang="en-US" sz="2600"/>
              <a:t>Health effects and potential impacts</a:t>
            </a:r>
          </a:p>
          <a:p>
            <a:pPr lvl="1"/>
            <a:r>
              <a:rPr lang="en-US" sz="2600"/>
              <a:t>Actions that can minimize or eliminate potential exposure to lead</a:t>
            </a:r>
            <a:endParaRPr lang="en-US" sz="2600" dirty="0"/>
          </a:p>
        </p:txBody>
      </p:sp>
      <p:pic>
        <p:nvPicPr>
          <p:cNvPr id="5" name="Picture 4">
            <a:extLst>
              <a:ext uri="{FF2B5EF4-FFF2-40B4-BE49-F238E27FC236}">
                <a16:creationId xmlns:a16="http://schemas.microsoft.com/office/drawing/2014/main" id="{E0B410E2-3BED-4789-A4BA-0B396753AE7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6782" y="1135768"/>
            <a:ext cx="4755653" cy="4581144"/>
          </a:xfrm>
          <a:prstGeom prst="rect">
            <a:avLst/>
          </a:prstGeom>
        </p:spPr>
      </p:pic>
      <p:sp>
        <p:nvSpPr>
          <p:cNvPr id="4" name="Slide Number Placeholder 3">
            <a:extLst>
              <a:ext uri="{FF2B5EF4-FFF2-40B4-BE49-F238E27FC236}">
                <a16:creationId xmlns:a16="http://schemas.microsoft.com/office/drawing/2014/main" id="{BAC1E039-1FFC-4A9F-BE24-B8C5D5D98A4D}"/>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4</a:t>
            </a:fld>
            <a:endParaRPr lang="en-US" dirty="0"/>
          </a:p>
        </p:txBody>
      </p:sp>
    </p:spTree>
    <p:extLst>
      <p:ext uri="{BB962C8B-B14F-4D97-AF65-F5344CB8AC3E}">
        <p14:creationId xmlns:p14="http://schemas.microsoft.com/office/powerpoint/2010/main" val="34390807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29A30C-C73C-48AA-9B76-B7DC2CAD39F2}"/>
              </a:ext>
            </a:extLst>
          </p:cNvPr>
          <p:cNvSpPr>
            <a:spLocks noGrp="1"/>
          </p:cNvSpPr>
          <p:nvPr>
            <p:ph type="title"/>
          </p:nvPr>
        </p:nvSpPr>
        <p:spPr>
          <a:xfrm>
            <a:off x="1355161" y="2766217"/>
            <a:ext cx="6466474" cy="1325563"/>
          </a:xfrm>
        </p:spPr>
        <p:txBody>
          <a:bodyPr>
            <a:noAutofit/>
          </a:bodyPr>
          <a:lstStyle/>
          <a:p>
            <a:pPr algn="ctr"/>
            <a:r>
              <a:rPr lang="en-US" sz="4100" dirty="0"/>
              <a:t>What new cleaning techniques will you start using in your home?</a:t>
            </a:r>
          </a:p>
        </p:txBody>
      </p:sp>
      <p:sp>
        <p:nvSpPr>
          <p:cNvPr id="2" name="Slide Number Placeholder 1">
            <a:extLst>
              <a:ext uri="{FF2B5EF4-FFF2-40B4-BE49-F238E27FC236}">
                <a16:creationId xmlns:a16="http://schemas.microsoft.com/office/drawing/2014/main" id="{F328301B-0EB8-4230-9A21-A76A60FBC943}"/>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40</a:t>
            </a:fld>
            <a:endParaRPr lang="en-US" dirty="0"/>
          </a:p>
        </p:txBody>
      </p:sp>
      <p:sp>
        <p:nvSpPr>
          <p:cNvPr id="4" name="Rectangle: Rounded Corners 3">
            <a:extLst>
              <a:ext uri="{FF2B5EF4-FFF2-40B4-BE49-F238E27FC236}">
                <a16:creationId xmlns:a16="http://schemas.microsoft.com/office/drawing/2014/main" id="{CBE6B51B-0D5F-4215-9157-D10C3571C359}"/>
              </a:ext>
              <a:ext uri="{C183D7F6-B498-43B3-948B-1728B52AA6E4}">
                <adec:decorative xmlns:adec="http://schemas.microsoft.com/office/drawing/2017/decorative" val="1"/>
              </a:ext>
            </a:extLst>
          </p:cNvPr>
          <p:cNvSpPr/>
          <p:nvPr/>
        </p:nvSpPr>
        <p:spPr>
          <a:xfrm>
            <a:off x="486710" y="1593461"/>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06120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15C0-9E29-4A08-8A8D-41D227D5AAF4}"/>
              </a:ext>
            </a:extLst>
          </p:cNvPr>
          <p:cNvSpPr>
            <a:spLocks noGrp="1"/>
          </p:cNvSpPr>
          <p:nvPr>
            <p:ph type="title"/>
          </p:nvPr>
        </p:nvSpPr>
        <p:spPr>
          <a:xfrm>
            <a:off x="394335" y="271732"/>
            <a:ext cx="8355330" cy="1325563"/>
          </a:xfrm>
        </p:spPr>
        <p:txBody>
          <a:bodyPr>
            <a:normAutofit/>
          </a:bodyPr>
          <a:lstStyle/>
          <a:p>
            <a:r>
              <a:rPr lang="en-US" sz="4300" dirty="0"/>
              <a:t>National Lead Information Center</a:t>
            </a:r>
          </a:p>
        </p:txBody>
      </p:sp>
      <p:sp>
        <p:nvSpPr>
          <p:cNvPr id="3" name="Content Placeholder 2">
            <a:extLst>
              <a:ext uri="{FF2B5EF4-FFF2-40B4-BE49-F238E27FC236}">
                <a16:creationId xmlns:a16="http://schemas.microsoft.com/office/drawing/2014/main" id="{48E60183-0295-4A49-BF8C-17818755FEEE}"/>
              </a:ext>
            </a:extLst>
          </p:cNvPr>
          <p:cNvSpPr>
            <a:spLocks noGrp="1"/>
          </p:cNvSpPr>
          <p:nvPr>
            <p:ph idx="1"/>
          </p:nvPr>
        </p:nvSpPr>
        <p:spPr>
          <a:xfrm>
            <a:off x="628650" y="1300330"/>
            <a:ext cx="7886700" cy="4667249"/>
          </a:xfrm>
        </p:spPr>
        <p:txBody>
          <a:bodyPr>
            <a:normAutofit fontScale="92500" lnSpcReduction="20000"/>
          </a:bodyPr>
          <a:lstStyle/>
          <a:p>
            <a:pPr marL="0" indent="0" algn="ctr">
              <a:buNone/>
            </a:pPr>
            <a:r>
              <a:rPr lang="en-US" sz="3000" dirty="0"/>
              <a:t>1 (800) 424-LEAD [5323] </a:t>
            </a:r>
          </a:p>
          <a:p>
            <a:pPr>
              <a:buFont typeface="Arial" panose="020B0604020202020204" pitchFamily="34" charset="0"/>
              <a:buChar char="•"/>
            </a:pPr>
            <a:endParaRPr lang="en-US" sz="3000" dirty="0"/>
          </a:p>
          <a:p>
            <a:r>
              <a:rPr lang="en-US" sz="3000" dirty="0"/>
              <a:t>Provides the public and professionals with information about lead, lead hazards and prevention </a:t>
            </a:r>
          </a:p>
          <a:p>
            <a:r>
              <a:rPr lang="en-US" sz="3000" dirty="0"/>
              <a:t>Ask an Information Specialist questions about lead</a:t>
            </a:r>
            <a:endParaRPr lang="en-US" sz="3000" strike="sngStrike" dirty="0"/>
          </a:p>
          <a:p>
            <a:r>
              <a:rPr lang="en-US" sz="3000" dirty="0"/>
              <a:t>Monday to Friday, 8:00 am to 6:00 pm ET (except federal holidays) </a:t>
            </a:r>
          </a:p>
          <a:p>
            <a:r>
              <a:rPr lang="en-US" sz="3000" dirty="0"/>
              <a:t>Hearing- or speech-challenged individuals may access this number through TTY by calling the Federal Relay Service at 1-800-877-8339</a:t>
            </a:r>
          </a:p>
          <a:p>
            <a:endParaRPr lang="en-US" dirty="0"/>
          </a:p>
        </p:txBody>
      </p:sp>
      <p:sp>
        <p:nvSpPr>
          <p:cNvPr id="4" name="Slide Number Placeholder 3">
            <a:extLst>
              <a:ext uri="{FF2B5EF4-FFF2-40B4-BE49-F238E27FC236}">
                <a16:creationId xmlns:a16="http://schemas.microsoft.com/office/drawing/2014/main" id="{108B5C0F-162E-498A-9366-B3BB60B7AEFA}"/>
              </a:ext>
              <a:ext uri="{C183D7F6-B498-43B3-948B-1728B52AA6E4}">
                <adec:decorative xmlns:adec="http://schemas.microsoft.com/office/drawing/2017/decorative" val="1"/>
              </a:ext>
            </a:extLst>
          </p:cNvPr>
          <p:cNvSpPr>
            <a:spLocks noGrp="1"/>
          </p:cNvSpPr>
          <p:nvPr>
            <p:ph type="sldNum" sz="quarter" idx="12"/>
          </p:nvPr>
        </p:nvSpPr>
        <p:spPr/>
        <p:txBody>
          <a:bodyPr/>
          <a:lstStyle/>
          <a:p>
            <a:fld id="{8BDDB8F2-9556-40C9-B415-49D2309055B7}" type="slidenum">
              <a:rPr lang="es-MX" smtClean="0"/>
              <a:t>41</a:t>
            </a:fld>
            <a:endParaRPr lang="es-MX" dirty="0"/>
          </a:p>
        </p:txBody>
      </p:sp>
    </p:spTree>
    <p:extLst>
      <p:ext uri="{BB962C8B-B14F-4D97-AF65-F5344CB8AC3E}">
        <p14:creationId xmlns:p14="http://schemas.microsoft.com/office/powerpoint/2010/main" val="31113328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C3C84-F860-4F2C-B233-ACAD7CF62A0E}"/>
              </a:ext>
            </a:extLst>
          </p:cNvPr>
          <p:cNvSpPr>
            <a:spLocks noGrp="1"/>
          </p:cNvSpPr>
          <p:nvPr>
            <p:ph type="title"/>
          </p:nvPr>
        </p:nvSpPr>
        <p:spPr>
          <a:xfrm>
            <a:off x="628650" y="365126"/>
            <a:ext cx="7886700" cy="1325563"/>
          </a:xfrm>
          <a:solidFill>
            <a:srgbClr val="FFFFFF">
              <a:alpha val="49804"/>
            </a:srgbClr>
          </a:solidFill>
        </p:spPr>
        <p:txBody>
          <a:bodyPr/>
          <a:lstStyle/>
          <a:p>
            <a:r>
              <a:rPr lang="en-US" dirty="0"/>
              <a:t>Thank You!</a:t>
            </a:r>
          </a:p>
        </p:txBody>
      </p:sp>
      <p:sp>
        <p:nvSpPr>
          <p:cNvPr id="3" name="Content Placeholder 2">
            <a:extLst>
              <a:ext uri="{FF2B5EF4-FFF2-40B4-BE49-F238E27FC236}">
                <a16:creationId xmlns:a16="http://schemas.microsoft.com/office/drawing/2014/main" id="{3D173755-AF64-480A-AFCE-C3FFA23D2658}"/>
              </a:ext>
            </a:extLst>
          </p:cNvPr>
          <p:cNvSpPr>
            <a:spLocks noGrp="1"/>
          </p:cNvSpPr>
          <p:nvPr>
            <p:ph idx="1"/>
          </p:nvPr>
        </p:nvSpPr>
        <p:spPr>
          <a:xfrm>
            <a:off x="628650" y="1825625"/>
            <a:ext cx="7886700" cy="2642466"/>
          </a:xfrm>
          <a:solidFill>
            <a:srgbClr val="FFFFFF">
              <a:alpha val="50196"/>
            </a:srgbClr>
          </a:solidFill>
        </p:spPr>
        <p:txBody>
          <a:bodyPr/>
          <a:lstStyle/>
          <a:p>
            <a:pPr marL="0" indent="0">
              <a:buNone/>
            </a:pPr>
            <a:r>
              <a:rPr lang="en-US" i="1" dirty="0">
                <a:solidFill>
                  <a:schemeClr val="tx1"/>
                </a:solidFill>
              </a:rPr>
              <a:t>Module 2: Recommended Cleaning Techniques </a:t>
            </a:r>
            <a:r>
              <a:rPr lang="en-US" dirty="0">
                <a:solidFill>
                  <a:schemeClr val="tx1"/>
                </a:solidFill>
              </a:rPr>
              <a:t>take-home resources include, the:</a:t>
            </a:r>
          </a:p>
          <a:p>
            <a:r>
              <a:rPr lang="en-US" dirty="0">
                <a:solidFill>
                  <a:schemeClr val="tx1"/>
                </a:solidFill>
              </a:rPr>
              <a:t>Worksheet;</a:t>
            </a:r>
          </a:p>
          <a:p>
            <a:r>
              <a:rPr lang="en-US" dirty="0">
                <a:solidFill>
                  <a:schemeClr val="tx1"/>
                </a:solidFill>
              </a:rPr>
              <a:t>Key messages; and</a:t>
            </a:r>
          </a:p>
          <a:p>
            <a:r>
              <a:rPr lang="en-US" dirty="0">
                <a:solidFill>
                  <a:schemeClr val="tx1"/>
                </a:solidFill>
              </a:rPr>
              <a:t>Kids activity sheet.</a:t>
            </a:r>
          </a:p>
        </p:txBody>
      </p:sp>
      <p:sp>
        <p:nvSpPr>
          <p:cNvPr id="4" name="Slide Number Placeholder 3">
            <a:extLst>
              <a:ext uri="{FF2B5EF4-FFF2-40B4-BE49-F238E27FC236}">
                <a16:creationId xmlns:a16="http://schemas.microsoft.com/office/drawing/2014/main" id="{E73EC12D-BA24-4832-9C8E-224FF77750E5}"/>
              </a:ext>
            </a:extLst>
          </p:cNvPr>
          <p:cNvSpPr>
            <a:spLocks noGrp="1"/>
          </p:cNvSpPr>
          <p:nvPr>
            <p:ph type="sldNum" sz="quarter" idx="12"/>
          </p:nvPr>
        </p:nvSpPr>
        <p:spPr/>
        <p:txBody>
          <a:bodyPr/>
          <a:lstStyle/>
          <a:p>
            <a:fld id="{48006AAD-9E02-44C8-BDCD-ACF5C8330FA5}" type="slidenum">
              <a:rPr lang="en-US" smtClean="0"/>
              <a:t>42</a:t>
            </a:fld>
            <a:endParaRPr lang="en-US" dirty="0"/>
          </a:p>
        </p:txBody>
      </p:sp>
    </p:spTree>
    <p:extLst>
      <p:ext uri="{BB962C8B-B14F-4D97-AF65-F5344CB8AC3E}">
        <p14:creationId xmlns:p14="http://schemas.microsoft.com/office/powerpoint/2010/main" val="2503107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78C2C8-F288-4D18-8C1C-D1CC496F60ED}"/>
              </a:ext>
            </a:extLst>
          </p:cNvPr>
          <p:cNvSpPr>
            <a:spLocks noGrp="1"/>
          </p:cNvSpPr>
          <p:nvPr>
            <p:ph type="title"/>
          </p:nvPr>
        </p:nvSpPr>
        <p:spPr>
          <a:xfrm>
            <a:off x="898901" y="2293747"/>
            <a:ext cx="7377193" cy="2278250"/>
          </a:xfrm>
        </p:spPr>
        <p:txBody>
          <a:bodyPr>
            <a:noAutofit/>
          </a:bodyPr>
          <a:lstStyle/>
          <a:p>
            <a:pPr algn="ctr"/>
            <a:r>
              <a:rPr lang="en-US" sz="4100" dirty="0"/>
              <a:t>Do you think that cleaning your house using specific cleaning techniques could help reduce potential exposure to lead?</a:t>
            </a:r>
          </a:p>
        </p:txBody>
      </p:sp>
      <p:sp>
        <p:nvSpPr>
          <p:cNvPr id="2" name="Slide Number Placeholder 1">
            <a:extLst>
              <a:ext uri="{FF2B5EF4-FFF2-40B4-BE49-F238E27FC236}">
                <a16:creationId xmlns:a16="http://schemas.microsoft.com/office/drawing/2014/main" id="{C5C60364-A0C5-471C-99E0-862F73478582}"/>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5</a:t>
            </a:fld>
            <a:endParaRPr lang="en-US" dirty="0"/>
          </a:p>
        </p:txBody>
      </p:sp>
      <p:sp>
        <p:nvSpPr>
          <p:cNvPr id="4" name="Rectangle: Rounded Corners 3">
            <a:extLst>
              <a:ext uri="{FF2B5EF4-FFF2-40B4-BE49-F238E27FC236}">
                <a16:creationId xmlns:a16="http://schemas.microsoft.com/office/drawing/2014/main" id="{60DF35E8-EA51-4065-B749-192A8976F221}"/>
              </a:ext>
              <a:ext uri="{C183D7F6-B498-43B3-948B-1728B52AA6E4}">
                <adec:decorative xmlns:adec="http://schemas.microsoft.com/office/drawing/2017/decorative" val="1"/>
              </a:ext>
            </a:extLst>
          </p:cNvPr>
          <p:cNvSpPr/>
          <p:nvPr/>
        </p:nvSpPr>
        <p:spPr>
          <a:xfrm>
            <a:off x="486710" y="1297857"/>
            <a:ext cx="8170580" cy="4169813"/>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9143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267D3-C584-45D2-8A2E-D8E3FD0D05D6}"/>
              </a:ext>
            </a:extLst>
          </p:cNvPr>
          <p:cNvSpPr>
            <a:spLocks noGrp="1"/>
          </p:cNvSpPr>
          <p:nvPr>
            <p:ph type="title"/>
          </p:nvPr>
        </p:nvSpPr>
        <p:spPr>
          <a:xfrm>
            <a:off x="628650" y="1450976"/>
            <a:ext cx="7886700" cy="1325563"/>
          </a:xfrm>
        </p:spPr>
        <p:txBody>
          <a:bodyPr>
            <a:noAutofit/>
          </a:bodyPr>
          <a:lstStyle/>
          <a:p>
            <a:pPr algn="ctr"/>
            <a:r>
              <a:rPr lang="en-US" sz="10000" dirty="0"/>
              <a:t>YES!</a:t>
            </a:r>
          </a:p>
        </p:txBody>
      </p:sp>
      <p:sp>
        <p:nvSpPr>
          <p:cNvPr id="3" name="Content Placeholder 2">
            <a:extLst>
              <a:ext uri="{FF2B5EF4-FFF2-40B4-BE49-F238E27FC236}">
                <a16:creationId xmlns:a16="http://schemas.microsoft.com/office/drawing/2014/main" id="{C1453EDB-BB6B-464D-BD40-89D9D8A8DD02}"/>
              </a:ext>
            </a:extLst>
          </p:cNvPr>
          <p:cNvSpPr>
            <a:spLocks noGrp="1"/>
          </p:cNvSpPr>
          <p:nvPr>
            <p:ph idx="1"/>
          </p:nvPr>
        </p:nvSpPr>
        <p:spPr>
          <a:xfrm>
            <a:off x="628650" y="3444875"/>
            <a:ext cx="7886700" cy="2136775"/>
          </a:xfrm>
        </p:spPr>
        <p:txBody>
          <a:bodyPr>
            <a:normAutofit/>
          </a:bodyPr>
          <a:lstStyle/>
          <a:p>
            <a:r>
              <a:rPr lang="en-US" dirty="0"/>
              <a:t>You can reduce your family’s potential exposure to lead in the home by using specific cleaning techniques that allow you to safely remove lead dust and paint chips </a:t>
            </a:r>
          </a:p>
        </p:txBody>
      </p:sp>
      <p:sp>
        <p:nvSpPr>
          <p:cNvPr id="4" name="Slide Number Placeholder 3">
            <a:extLst>
              <a:ext uri="{FF2B5EF4-FFF2-40B4-BE49-F238E27FC236}">
                <a16:creationId xmlns:a16="http://schemas.microsoft.com/office/drawing/2014/main" id="{0FF2671C-FE31-4906-B62E-34342585850F}"/>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6</a:t>
            </a:fld>
            <a:endParaRPr lang="en-US" dirty="0"/>
          </a:p>
        </p:txBody>
      </p:sp>
    </p:spTree>
    <p:extLst>
      <p:ext uri="{BB962C8B-B14F-4D97-AF65-F5344CB8AC3E}">
        <p14:creationId xmlns:p14="http://schemas.microsoft.com/office/powerpoint/2010/main" val="1113474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09FD1-4031-415B-A8CF-74A01045148B}"/>
              </a:ext>
            </a:extLst>
          </p:cNvPr>
          <p:cNvSpPr>
            <a:spLocks noGrp="1"/>
          </p:cNvSpPr>
          <p:nvPr>
            <p:ph type="title"/>
          </p:nvPr>
        </p:nvSpPr>
        <p:spPr/>
        <p:txBody>
          <a:bodyPr/>
          <a:lstStyle/>
          <a:p>
            <a:r>
              <a:rPr lang="en-US" dirty="0"/>
              <a:t>Lead Dust</a:t>
            </a:r>
          </a:p>
        </p:txBody>
      </p:sp>
      <p:sp>
        <p:nvSpPr>
          <p:cNvPr id="3" name="Content Placeholder 2">
            <a:extLst>
              <a:ext uri="{FF2B5EF4-FFF2-40B4-BE49-F238E27FC236}">
                <a16:creationId xmlns:a16="http://schemas.microsoft.com/office/drawing/2014/main" id="{766B497B-F213-4153-BAAA-CCD14716C038}"/>
              </a:ext>
            </a:extLst>
          </p:cNvPr>
          <p:cNvSpPr>
            <a:spLocks noGrp="1"/>
          </p:cNvSpPr>
          <p:nvPr>
            <p:ph idx="1"/>
          </p:nvPr>
        </p:nvSpPr>
        <p:spPr>
          <a:xfrm>
            <a:off x="628650" y="1825624"/>
            <a:ext cx="4051350" cy="4667249"/>
          </a:xfrm>
        </p:spPr>
        <p:txBody>
          <a:bodyPr>
            <a:normAutofit/>
          </a:bodyPr>
          <a:lstStyle/>
          <a:p>
            <a:r>
              <a:rPr lang="en-US" dirty="0"/>
              <a:t>Forms when lead-based paint is scraped, sanded or heated</a:t>
            </a:r>
          </a:p>
          <a:p>
            <a:r>
              <a:rPr lang="en-US" dirty="0"/>
              <a:t>Forms when painted surfaces containing lead bump or rub together</a:t>
            </a:r>
          </a:p>
          <a:p>
            <a:r>
              <a:rPr lang="en-US" dirty="0"/>
              <a:t>Lead dust is household dust that contains lead</a:t>
            </a:r>
          </a:p>
          <a:p>
            <a:endParaRPr lang="en-US" b="1" dirty="0"/>
          </a:p>
        </p:txBody>
      </p:sp>
      <p:pic>
        <p:nvPicPr>
          <p:cNvPr id="11" name="Picture 10">
            <a:extLst>
              <a:ext uri="{FF2B5EF4-FFF2-40B4-BE49-F238E27FC236}">
                <a16:creationId xmlns:a16="http://schemas.microsoft.com/office/drawing/2014/main" id="{FFA36800-78A7-4B62-A044-2B676F99FE4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5400000">
            <a:off x="4469388" y="1921018"/>
            <a:ext cx="4256574" cy="3042364"/>
          </a:xfrm>
          <a:prstGeom prst="rect">
            <a:avLst/>
          </a:prstGeom>
        </p:spPr>
      </p:pic>
      <p:sp>
        <p:nvSpPr>
          <p:cNvPr id="4" name="Slide Number Placeholder 3">
            <a:extLst>
              <a:ext uri="{FF2B5EF4-FFF2-40B4-BE49-F238E27FC236}">
                <a16:creationId xmlns:a16="http://schemas.microsoft.com/office/drawing/2014/main" id="{A53D879B-A907-4C36-8D86-89E8FC42ED06}"/>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7</a:t>
            </a:fld>
            <a:endParaRPr lang="en-US" dirty="0"/>
          </a:p>
        </p:txBody>
      </p:sp>
    </p:spTree>
    <p:extLst>
      <p:ext uri="{BB962C8B-B14F-4D97-AF65-F5344CB8AC3E}">
        <p14:creationId xmlns:p14="http://schemas.microsoft.com/office/powerpoint/2010/main" val="840487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BE3A-1E45-40C4-8C41-848C1FE2EFB7}"/>
              </a:ext>
            </a:extLst>
          </p:cNvPr>
          <p:cNvSpPr>
            <a:spLocks noGrp="1"/>
          </p:cNvSpPr>
          <p:nvPr>
            <p:ph type="title"/>
          </p:nvPr>
        </p:nvSpPr>
        <p:spPr/>
        <p:txBody>
          <a:bodyPr/>
          <a:lstStyle/>
          <a:p>
            <a:r>
              <a:rPr lang="en-US" dirty="0"/>
              <a:t>Lead Dust Traps</a:t>
            </a:r>
          </a:p>
        </p:txBody>
      </p:sp>
      <p:sp>
        <p:nvSpPr>
          <p:cNvPr id="3" name="Content Placeholder 2">
            <a:extLst>
              <a:ext uri="{FF2B5EF4-FFF2-40B4-BE49-F238E27FC236}">
                <a16:creationId xmlns:a16="http://schemas.microsoft.com/office/drawing/2014/main" id="{B740739B-2CEE-479F-A341-03A434580D3E}"/>
              </a:ext>
            </a:extLst>
          </p:cNvPr>
          <p:cNvSpPr>
            <a:spLocks noGrp="1"/>
          </p:cNvSpPr>
          <p:nvPr>
            <p:ph idx="1"/>
          </p:nvPr>
        </p:nvSpPr>
        <p:spPr>
          <a:xfrm>
            <a:off x="628650" y="1825625"/>
            <a:ext cx="4538775" cy="4351338"/>
          </a:xfrm>
        </p:spPr>
        <p:txBody>
          <a:bodyPr/>
          <a:lstStyle/>
          <a:p>
            <a:r>
              <a:rPr lang="en-US" dirty="0"/>
              <a:t>Space or object where lead dust can easily gather on, in or under</a:t>
            </a:r>
          </a:p>
          <a:p>
            <a:r>
              <a:rPr lang="en-US" dirty="0"/>
              <a:t>Areas or surfaces in homes that could have lead dust</a:t>
            </a:r>
          </a:p>
          <a:p>
            <a:r>
              <a:rPr lang="en-US" dirty="0"/>
              <a:t>High-traffic areas</a:t>
            </a:r>
          </a:p>
          <a:p>
            <a:pPr lvl="1"/>
            <a:r>
              <a:rPr lang="en-US" dirty="0"/>
              <a:t>Living room</a:t>
            </a:r>
          </a:p>
          <a:p>
            <a:pPr lvl="1"/>
            <a:r>
              <a:rPr lang="en-US" dirty="0"/>
              <a:t>Kitchen</a:t>
            </a:r>
          </a:p>
          <a:p>
            <a:pPr lvl="1"/>
            <a:r>
              <a:rPr lang="en-US" dirty="0"/>
              <a:t>Bedrooms</a:t>
            </a:r>
          </a:p>
        </p:txBody>
      </p:sp>
      <p:pic>
        <p:nvPicPr>
          <p:cNvPr id="6" name="Picture 5">
            <a:extLst>
              <a:ext uri="{FF2B5EF4-FFF2-40B4-BE49-F238E27FC236}">
                <a16:creationId xmlns:a16="http://schemas.microsoft.com/office/drawing/2014/main" id="{78F677D7-52D5-4B9B-AAB8-610845C3EE7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167425" y="2030818"/>
            <a:ext cx="3458530" cy="4043547"/>
          </a:xfrm>
          <a:prstGeom prst="rect">
            <a:avLst/>
          </a:prstGeom>
        </p:spPr>
      </p:pic>
      <p:sp>
        <p:nvSpPr>
          <p:cNvPr id="4" name="Slide Number Placeholder 3">
            <a:extLst>
              <a:ext uri="{FF2B5EF4-FFF2-40B4-BE49-F238E27FC236}">
                <a16:creationId xmlns:a16="http://schemas.microsoft.com/office/drawing/2014/main" id="{527182E8-54A5-48EB-A957-C62305245E85}"/>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8</a:t>
            </a:fld>
            <a:endParaRPr lang="en-US" dirty="0"/>
          </a:p>
        </p:txBody>
      </p:sp>
    </p:spTree>
    <p:extLst>
      <p:ext uri="{BB962C8B-B14F-4D97-AF65-F5344CB8AC3E}">
        <p14:creationId xmlns:p14="http://schemas.microsoft.com/office/powerpoint/2010/main" val="1698642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8AC6D-291B-4813-933F-173B44AE1804}"/>
              </a:ext>
            </a:extLst>
          </p:cNvPr>
          <p:cNvSpPr>
            <a:spLocks noGrp="1"/>
          </p:cNvSpPr>
          <p:nvPr>
            <p:ph type="title"/>
          </p:nvPr>
        </p:nvSpPr>
        <p:spPr>
          <a:xfrm>
            <a:off x="628650" y="365126"/>
            <a:ext cx="7886700" cy="1325563"/>
          </a:xfrm>
        </p:spPr>
        <p:txBody>
          <a:bodyPr/>
          <a:lstStyle/>
          <a:p>
            <a:r>
              <a:rPr lang="en-US" dirty="0"/>
              <a:t>Children</a:t>
            </a:r>
          </a:p>
        </p:txBody>
      </p:sp>
      <p:sp>
        <p:nvSpPr>
          <p:cNvPr id="3" name="Content Placeholder 2">
            <a:extLst>
              <a:ext uri="{FF2B5EF4-FFF2-40B4-BE49-F238E27FC236}">
                <a16:creationId xmlns:a16="http://schemas.microsoft.com/office/drawing/2014/main" id="{85A8F9C5-1828-4043-BAF8-B470298A21F2}"/>
              </a:ext>
            </a:extLst>
          </p:cNvPr>
          <p:cNvSpPr>
            <a:spLocks noGrp="1"/>
          </p:cNvSpPr>
          <p:nvPr>
            <p:ph idx="1"/>
          </p:nvPr>
        </p:nvSpPr>
        <p:spPr>
          <a:xfrm>
            <a:off x="628651" y="1825624"/>
            <a:ext cx="4549406" cy="4667249"/>
          </a:xfrm>
        </p:spPr>
        <p:txBody>
          <a:bodyPr/>
          <a:lstStyle/>
          <a:p>
            <a:r>
              <a:rPr lang="en-US" dirty="0"/>
              <a:t>Tend to play in high-traffic areas</a:t>
            </a:r>
          </a:p>
          <a:p>
            <a:r>
              <a:rPr lang="en-US" dirty="0"/>
              <a:t>Put their hands, feet or toys into their mouths, which may result in swallowing or breathing in lead dust</a:t>
            </a:r>
          </a:p>
          <a:p>
            <a:r>
              <a:rPr lang="en-US" dirty="0"/>
              <a:t>May lick or bite chewable lead-based paint surfaces</a:t>
            </a:r>
          </a:p>
          <a:p>
            <a:endParaRPr lang="en-US" dirty="0"/>
          </a:p>
        </p:txBody>
      </p:sp>
      <p:grpSp>
        <p:nvGrpSpPr>
          <p:cNvPr id="7" name="Group 6">
            <a:extLst>
              <a:ext uri="{FF2B5EF4-FFF2-40B4-BE49-F238E27FC236}">
                <a16:creationId xmlns:a16="http://schemas.microsoft.com/office/drawing/2014/main" id="{8EB01169-E8AF-4DDC-85F7-7470AF5F1772}"/>
              </a:ext>
              <a:ext uri="{C183D7F6-B498-43B3-948B-1728B52AA6E4}">
                <adec:decorative xmlns:adec="http://schemas.microsoft.com/office/drawing/2017/decorative" val="1"/>
              </a:ext>
            </a:extLst>
          </p:cNvPr>
          <p:cNvGrpSpPr/>
          <p:nvPr/>
        </p:nvGrpSpPr>
        <p:grpSpPr>
          <a:xfrm>
            <a:off x="5368287" y="2514709"/>
            <a:ext cx="3464428" cy="2937700"/>
            <a:chOff x="5368287" y="2514709"/>
            <a:chExt cx="3464428" cy="2937700"/>
          </a:xfrm>
        </p:grpSpPr>
        <p:pic>
          <p:nvPicPr>
            <p:cNvPr id="4" name="Picture 3" descr="A child putting their fingers in their mouth">
              <a:extLst>
                <a:ext uri="{FF2B5EF4-FFF2-40B4-BE49-F238E27FC236}">
                  <a16:creationId xmlns:a16="http://schemas.microsoft.com/office/drawing/2014/main" id="{0792EFB6-1593-4AA0-81EE-FBDADD24CE6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5368287" y="2514709"/>
              <a:ext cx="3464428" cy="2702652"/>
            </a:xfrm>
            <a:prstGeom prst="rect">
              <a:avLst/>
            </a:prstGeom>
          </p:spPr>
        </p:pic>
        <p:sp>
          <p:nvSpPr>
            <p:cNvPr id="5" name="Rectangle 4">
              <a:extLst>
                <a:ext uri="{FF2B5EF4-FFF2-40B4-BE49-F238E27FC236}">
                  <a16:creationId xmlns:a16="http://schemas.microsoft.com/office/drawing/2014/main" id="{7636162E-D564-47F9-9484-A9AFFC81DB55}"/>
                </a:ext>
              </a:extLst>
            </p:cNvPr>
            <p:cNvSpPr/>
            <p:nvPr/>
          </p:nvSpPr>
          <p:spPr>
            <a:xfrm>
              <a:off x="5407199" y="5236965"/>
              <a:ext cx="2012089" cy="215444"/>
            </a:xfrm>
            <a:prstGeom prst="rect">
              <a:avLst/>
            </a:prstGeom>
          </p:spPr>
          <p:txBody>
            <a:bodyPr wrap="none">
              <a:spAutoFit/>
            </a:bodyPr>
            <a:lstStyle/>
            <a:p>
              <a:r>
                <a:rPr lang="en-US" sz="800" dirty="0">
                  <a:solidFill>
                    <a:srgbClr val="111111"/>
                  </a:solidFill>
                  <a:latin typeface="-apple-system"/>
                </a:rPr>
                <a:t>Photo by </a:t>
              </a:r>
              <a:r>
                <a:rPr lang="en-US" sz="800" dirty="0" err="1">
                  <a:solidFill>
                    <a:srgbClr val="111111"/>
                  </a:solidFill>
                  <a:latin typeface="-apple-system"/>
                </a:rPr>
                <a:t>Jelleke</a:t>
              </a:r>
              <a:r>
                <a:rPr lang="en-US" sz="800" dirty="0">
                  <a:solidFill>
                    <a:srgbClr val="111111"/>
                  </a:solidFill>
                  <a:latin typeface="-apple-system"/>
                </a:rPr>
                <a:t> </a:t>
              </a:r>
              <a:r>
                <a:rPr lang="en-US" sz="800" dirty="0" err="1">
                  <a:solidFill>
                    <a:srgbClr val="111111"/>
                  </a:solidFill>
                  <a:latin typeface="-apple-system"/>
                </a:rPr>
                <a:t>Vanooteghem</a:t>
              </a:r>
              <a:r>
                <a:rPr lang="en-US" sz="800" dirty="0">
                  <a:solidFill>
                    <a:srgbClr val="111111"/>
                  </a:solidFill>
                  <a:latin typeface="-apple-system"/>
                </a:rPr>
                <a:t> on </a:t>
              </a:r>
              <a:r>
                <a:rPr lang="en-US" sz="800" dirty="0" err="1">
                  <a:solidFill>
                    <a:srgbClr val="111111"/>
                  </a:solidFill>
                  <a:latin typeface="-apple-system"/>
                </a:rPr>
                <a:t>Unsplash</a:t>
              </a:r>
              <a:endParaRPr lang="en-US" sz="800" dirty="0"/>
            </a:p>
          </p:txBody>
        </p:sp>
      </p:grpSp>
      <p:sp>
        <p:nvSpPr>
          <p:cNvPr id="6" name="Slide Number Placeholder 5">
            <a:extLst>
              <a:ext uri="{FF2B5EF4-FFF2-40B4-BE49-F238E27FC236}">
                <a16:creationId xmlns:a16="http://schemas.microsoft.com/office/drawing/2014/main" id="{40A44A17-DCCF-402C-86F0-984955857CB3}"/>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9</a:t>
            </a:fld>
            <a:endParaRPr lang="en-US" dirty="0"/>
          </a:p>
        </p:txBody>
      </p:sp>
    </p:spTree>
    <p:extLst>
      <p:ext uri="{BB962C8B-B14F-4D97-AF65-F5344CB8AC3E}">
        <p14:creationId xmlns:p14="http://schemas.microsoft.com/office/powerpoint/2010/main" val="3176811557"/>
      </p:ext>
    </p:extLst>
  </p:cSld>
  <p:clrMapOvr>
    <a:masterClrMapping/>
  </p:clrMapOvr>
</p:sld>
</file>

<file path=ppt/theme/theme1.xml><?xml version="1.0" encoding="utf-8"?>
<a:theme xmlns:a="http://schemas.openxmlformats.org/drawingml/2006/main" name="Office Theme">
  <a:themeElements>
    <a:clrScheme name="Curriculum 2020">
      <a:dk1>
        <a:srgbClr val="000000"/>
      </a:dk1>
      <a:lt1>
        <a:srgbClr val="FFFFFF"/>
      </a:lt1>
      <a:dk2>
        <a:srgbClr val="7F7F7F"/>
      </a:dk2>
      <a:lt2>
        <a:srgbClr val="FFFFFF"/>
      </a:lt2>
      <a:accent1>
        <a:srgbClr val="009444"/>
      </a:accent1>
      <a:accent2>
        <a:srgbClr val="007A38"/>
      </a:accent2>
      <a:accent3>
        <a:srgbClr val="00A14A"/>
      </a:accent3>
      <a:accent4>
        <a:srgbClr val="005427"/>
      </a:accent4>
      <a:accent5>
        <a:srgbClr val="00E067"/>
      </a:accent5>
      <a:accent6>
        <a:srgbClr val="94A088"/>
      </a:accent6>
      <a:hlink>
        <a:srgbClr val="2998E3"/>
      </a:hlink>
      <a:folHlink>
        <a:srgbClr val="00542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4868</Words>
  <Application>Microsoft Office PowerPoint</Application>
  <PresentationFormat>On-screen Show (4:3)</PresentationFormat>
  <Paragraphs>396</Paragraphs>
  <Slides>42</Slides>
  <Notes>41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-apple-system</vt:lpstr>
      <vt:lpstr>Arial</vt:lpstr>
      <vt:lpstr>Calibri</vt:lpstr>
      <vt:lpstr>Wingdings</vt:lpstr>
      <vt:lpstr>Office Theme</vt:lpstr>
      <vt:lpstr>Module 2: Effective Cleaning Techniques</vt:lpstr>
      <vt:lpstr>Outline</vt:lpstr>
      <vt:lpstr>Outcomes</vt:lpstr>
      <vt:lpstr>Introduction</vt:lpstr>
      <vt:lpstr>Do you think that cleaning your house using specific cleaning techniques could help reduce potential exposure to lead?</vt:lpstr>
      <vt:lpstr>YES!</vt:lpstr>
      <vt:lpstr>Lead Dust</vt:lpstr>
      <vt:lpstr>Lead Dust Traps</vt:lpstr>
      <vt:lpstr>Children</vt:lpstr>
      <vt:lpstr>Cleaning</vt:lpstr>
      <vt:lpstr>Potential Dust Traps</vt:lpstr>
      <vt:lpstr>Potential Dust Traps</vt:lpstr>
      <vt:lpstr>Recommended Cleaning Techniques</vt:lpstr>
      <vt:lpstr>What specific cleaning techniques do you think might be important to incorporate into our cleaning habits to help safely remove lead dust from the home?</vt:lpstr>
      <vt:lpstr>Wet Washing</vt:lpstr>
      <vt:lpstr>Wet Washing Steps</vt:lpstr>
      <vt:lpstr>Wet Washing Steps</vt:lpstr>
      <vt:lpstr>Wet Washing</vt:lpstr>
      <vt:lpstr>Optional Demonstration</vt:lpstr>
      <vt:lpstr>Cleaning Techniques to Reduce Lead Dust</vt:lpstr>
      <vt:lpstr>Floors, Baseboards, Carpets and Rugs</vt:lpstr>
      <vt:lpstr>Floors, Baseboards, Carpets and Rugs</vt:lpstr>
      <vt:lpstr>Windows and Window Sills</vt:lpstr>
      <vt:lpstr>Air Duct Covers and Radiators</vt:lpstr>
      <vt:lpstr>Doors, Door Frames, Walls and Other Painted Surfaces</vt:lpstr>
      <vt:lpstr>Doors, Door Frames, Walls and Other Painted Surfaces</vt:lpstr>
      <vt:lpstr>Stairs, Railings and Banisters</vt:lpstr>
      <vt:lpstr>Furniture</vt:lpstr>
      <vt:lpstr>Group Activity: Lead Dust Clean-Up</vt:lpstr>
      <vt:lpstr>Group Activity: Lead Dust Clean-Up</vt:lpstr>
      <vt:lpstr>What should we do to avoid re-contaminating the area?</vt:lpstr>
      <vt:lpstr>We Should:</vt:lpstr>
      <vt:lpstr>Helpful Hints</vt:lpstr>
      <vt:lpstr>Helpful Hints</vt:lpstr>
      <vt:lpstr>What are some lead dust traps in the home?</vt:lpstr>
      <vt:lpstr>Review</vt:lpstr>
      <vt:lpstr>Check Your Answers</vt:lpstr>
      <vt:lpstr>Helpful Cleaning Hints</vt:lpstr>
      <vt:lpstr>Helpful Cleaning Hints</vt:lpstr>
      <vt:lpstr>What new cleaning techniques will you start using in your home?</vt:lpstr>
      <vt:lpstr>National Lead Information Center</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2020-10-08T02:44:52Z</dcterms:created>
  <dcterms:modified xsi:type="dcterms:W3CDTF">2020-10-08T02:45:03Z</dcterms:modified>
</cp:coreProperties>
</file>