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8" r:id="rId2"/>
    <p:sldId id="314" r:id="rId3"/>
    <p:sldId id="318" r:id="rId4"/>
    <p:sldId id="317" r:id="rId5"/>
    <p:sldId id="307" r:id="rId6"/>
  </p:sldIdLst>
  <p:sldSz cx="9144000" cy="6858000" type="screen4x3"/>
  <p:notesSz cx="7010400" cy="9296400"/>
  <p:defaultTextStyle>
    <a:defPPr>
      <a:defRPr lang="en-US"/>
    </a:defPPr>
    <a:lvl1pPr algn="l" rtl="0" eaLnBrk="0" fontAlgn="base" hangingPunct="0">
      <a:spcBef>
        <a:spcPct val="10000"/>
      </a:spcBef>
      <a:spcAft>
        <a:spcPct val="0"/>
      </a:spcAft>
      <a:buChar char="•"/>
      <a:defRPr sz="1000" kern="1200">
        <a:solidFill>
          <a:srgbClr val="000000"/>
        </a:solidFill>
        <a:latin typeface="Arial" charset="0"/>
        <a:ea typeface="+mn-ea"/>
        <a:cs typeface="Arial" charset="0"/>
      </a:defRPr>
    </a:lvl1pPr>
    <a:lvl2pPr marL="457200" algn="l" rtl="0" eaLnBrk="0" fontAlgn="base" hangingPunct="0">
      <a:spcBef>
        <a:spcPct val="10000"/>
      </a:spcBef>
      <a:spcAft>
        <a:spcPct val="0"/>
      </a:spcAft>
      <a:buChar char="•"/>
      <a:defRPr sz="1000" kern="1200">
        <a:solidFill>
          <a:srgbClr val="000000"/>
        </a:solidFill>
        <a:latin typeface="Arial" charset="0"/>
        <a:ea typeface="+mn-ea"/>
        <a:cs typeface="Arial" charset="0"/>
      </a:defRPr>
    </a:lvl2pPr>
    <a:lvl3pPr marL="914400" algn="l" rtl="0" eaLnBrk="0" fontAlgn="base" hangingPunct="0">
      <a:spcBef>
        <a:spcPct val="10000"/>
      </a:spcBef>
      <a:spcAft>
        <a:spcPct val="0"/>
      </a:spcAft>
      <a:buChar char="•"/>
      <a:defRPr sz="1000" kern="1200">
        <a:solidFill>
          <a:srgbClr val="000000"/>
        </a:solidFill>
        <a:latin typeface="Arial" charset="0"/>
        <a:ea typeface="+mn-ea"/>
        <a:cs typeface="Arial" charset="0"/>
      </a:defRPr>
    </a:lvl3pPr>
    <a:lvl4pPr marL="1371600" algn="l" rtl="0" eaLnBrk="0" fontAlgn="base" hangingPunct="0">
      <a:spcBef>
        <a:spcPct val="10000"/>
      </a:spcBef>
      <a:spcAft>
        <a:spcPct val="0"/>
      </a:spcAft>
      <a:buChar char="•"/>
      <a:defRPr sz="1000" kern="1200">
        <a:solidFill>
          <a:srgbClr val="000000"/>
        </a:solidFill>
        <a:latin typeface="Arial" charset="0"/>
        <a:ea typeface="+mn-ea"/>
        <a:cs typeface="Arial" charset="0"/>
      </a:defRPr>
    </a:lvl4pPr>
    <a:lvl5pPr marL="1828800" algn="l" rtl="0" eaLnBrk="0" fontAlgn="base" hangingPunct="0">
      <a:spcBef>
        <a:spcPct val="10000"/>
      </a:spcBef>
      <a:spcAft>
        <a:spcPct val="0"/>
      </a:spcAft>
      <a:buChar char="•"/>
      <a:defRPr sz="1000" kern="1200">
        <a:solidFill>
          <a:srgbClr val="000000"/>
        </a:solidFill>
        <a:latin typeface="Arial" charset="0"/>
        <a:ea typeface="+mn-ea"/>
        <a:cs typeface="Arial" charset="0"/>
      </a:defRPr>
    </a:lvl5pPr>
    <a:lvl6pPr marL="2286000" algn="l" defTabSz="914400" rtl="0" eaLnBrk="1" latinLnBrk="0" hangingPunct="1">
      <a:defRPr sz="1000" kern="1200">
        <a:solidFill>
          <a:srgbClr val="000000"/>
        </a:solidFill>
        <a:latin typeface="Arial" charset="0"/>
        <a:ea typeface="+mn-ea"/>
        <a:cs typeface="Arial" charset="0"/>
      </a:defRPr>
    </a:lvl6pPr>
    <a:lvl7pPr marL="2743200" algn="l" defTabSz="914400" rtl="0" eaLnBrk="1" latinLnBrk="0" hangingPunct="1">
      <a:defRPr sz="1000" kern="1200">
        <a:solidFill>
          <a:srgbClr val="000000"/>
        </a:solidFill>
        <a:latin typeface="Arial" charset="0"/>
        <a:ea typeface="+mn-ea"/>
        <a:cs typeface="Arial" charset="0"/>
      </a:defRPr>
    </a:lvl7pPr>
    <a:lvl8pPr marL="3200400" algn="l" defTabSz="914400" rtl="0" eaLnBrk="1" latinLnBrk="0" hangingPunct="1">
      <a:defRPr sz="1000" kern="1200">
        <a:solidFill>
          <a:srgbClr val="000000"/>
        </a:solidFill>
        <a:latin typeface="Arial" charset="0"/>
        <a:ea typeface="+mn-ea"/>
        <a:cs typeface="Arial" charset="0"/>
      </a:defRPr>
    </a:lvl8pPr>
    <a:lvl9pPr marL="3657600" algn="l" defTabSz="914400" rtl="0" eaLnBrk="1" latinLnBrk="0" hangingPunct="1">
      <a:defRPr sz="1000" kern="1200">
        <a:solidFill>
          <a:srgbClr val="00000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frameSlides="1"/>
  <p:showPr showNarration="1">
    <p:present/>
    <p:sldAll/>
    <p:penClr>
      <a:srgbClr val="FF0000"/>
    </p:penClr>
  </p:showPr>
  <p:clrMru>
    <a:srgbClr val="FF9900"/>
    <a:srgbClr val="FFFF00"/>
    <a:srgbClr val="CC0000"/>
    <a:srgbClr val="EAEAEA"/>
    <a:srgbClr val="DDDDDD"/>
    <a:srgbClr val="000099"/>
    <a:srgbClr val="3333CC"/>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autoAdjust="0"/>
  </p:normalViewPr>
  <p:slideViewPr>
    <p:cSldViewPr showGuides="1">
      <p:cViewPr>
        <p:scale>
          <a:sx n="80" d="100"/>
          <a:sy n="80" d="100"/>
        </p:scale>
        <p:origin x="-174"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78" d="100"/>
          <a:sy n="78" d="100"/>
        </p:scale>
        <p:origin x="-1986" y="-90"/>
      </p:cViewPr>
      <p:guideLst>
        <p:guide orient="horz" pos="2929"/>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1026"/>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3124" tIns="46562" rIns="93124" bIns="46562" numCol="1" anchor="t" anchorCtr="0" compatLnSpc="1">
            <a:prstTxWarp prst="textNoShape">
              <a:avLst/>
            </a:prstTxWarp>
          </a:bodyPr>
          <a:lstStyle>
            <a:lvl1pPr defTabSz="933450">
              <a:spcBef>
                <a:spcPct val="0"/>
              </a:spcBef>
              <a:buFontTx/>
              <a:buNone/>
              <a:defRPr sz="1300">
                <a:solidFill>
                  <a:schemeClr val="tx1"/>
                </a:solidFill>
                <a:latin typeface="Times New Roman" pitchFamily="18" charset="0"/>
              </a:defRPr>
            </a:lvl1pPr>
          </a:lstStyle>
          <a:p>
            <a:pPr>
              <a:defRPr/>
            </a:pPr>
            <a:r>
              <a:rPr lang="en-US"/>
              <a:t>Perfeccionamiento de </a:t>
            </a:r>
            <a:r>
              <a:rPr lang="es-ES_tradnl"/>
              <a:t>de prácticas seguras para trabajar con el </a:t>
            </a:r>
            <a:r>
              <a:rPr lang="en-US"/>
              <a:t> plomo en labores de renovación, reparación y pintura</a:t>
            </a:r>
          </a:p>
        </p:txBody>
      </p:sp>
      <p:sp>
        <p:nvSpPr>
          <p:cNvPr id="34819" name="Rectangle 1027"/>
          <p:cNvSpPr>
            <a:spLocks noGrp="1" noChangeArrowheads="1"/>
          </p:cNvSpPr>
          <p:nvPr>
            <p:ph type="dt" sz="quarter" idx="1"/>
          </p:nvPr>
        </p:nvSpPr>
        <p:spPr bwMode="auto">
          <a:xfrm>
            <a:off x="3970338" y="0"/>
            <a:ext cx="3040062" cy="465138"/>
          </a:xfrm>
          <a:prstGeom prst="rect">
            <a:avLst/>
          </a:prstGeom>
          <a:noFill/>
          <a:ln w="9525">
            <a:noFill/>
            <a:miter lim="800000"/>
            <a:headEnd/>
            <a:tailEnd/>
          </a:ln>
          <a:effectLst/>
        </p:spPr>
        <p:txBody>
          <a:bodyPr vert="horz" wrap="square" lIns="93124" tIns="46562" rIns="93124" bIns="46562" numCol="1" anchor="t" anchorCtr="0" compatLnSpc="1">
            <a:prstTxWarp prst="textNoShape">
              <a:avLst/>
            </a:prstTxWarp>
          </a:bodyPr>
          <a:lstStyle>
            <a:lvl1pPr algn="r" defTabSz="933450">
              <a:spcBef>
                <a:spcPct val="0"/>
              </a:spcBef>
              <a:buFontTx/>
              <a:buNone/>
              <a:defRPr sz="1300">
                <a:solidFill>
                  <a:schemeClr val="tx1"/>
                </a:solidFill>
                <a:latin typeface="Times New Roman" charset="0"/>
              </a:defRPr>
            </a:lvl1pPr>
          </a:lstStyle>
          <a:p>
            <a:pPr>
              <a:defRPr/>
            </a:pPr>
            <a:r>
              <a:rPr lang="en-US"/>
              <a:t>Octubre de 2011</a:t>
            </a:r>
          </a:p>
        </p:txBody>
      </p:sp>
      <p:sp>
        <p:nvSpPr>
          <p:cNvPr id="34820" name="Rectangle 1028"/>
          <p:cNvSpPr>
            <a:spLocks noGrp="1" noChangeArrowheads="1"/>
          </p:cNvSpPr>
          <p:nvPr>
            <p:ph type="ftr" sz="quarter" idx="2"/>
          </p:nvPr>
        </p:nvSpPr>
        <p:spPr bwMode="auto">
          <a:xfrm>
            <a:off x="0" y="8831263"/>
            <a:ext cx="3040063" cy="465137"/>
          </a:xfrm>
          <a:prstGeom prst="rect">
            <a:avLst/>
          </a:prstGeom>
          <a:noFill/>
          <a:ln w="9525">
            <a:noFill/>
            <a:miter lim="800000"/>
            <a:headEnd/>
            <a:tailEnd/>
          </a:ln>
          <a:effectLst/>
        </p:spPr>
        <p:txBody>
          <a:bodyPr vert="horz" wrap="square" lIns="93124" tIns="46562" rIns="93124" bIns="46562" numCol="1" anchor="b" anchorCtr="0" compatLnSpc="1">
            <a:prstTxWarp prst="textNoShape">
              <a:avLst/>
            </a:prstTxWarp>
          </a:bodyPr>
          <a:lstStyle>
            <a:lvl1pPr defTabSz="933450">
              <a:spcBef>
                <a:spcPct val="0"/>
              </a:spcBef>
              <a:buFontTx/>
              <a:buNone/>
              <a:defRPr sz="1300">
                <a:solidFill>
                  <a:schemeClr val="tx1"/>
                </a:solidFill>
                <a:latin typeface="Times New Roman" pitchFamily="18" charset="0"/>
              </a:defRPr>
            </a:lvl1pPr>
          </a:lstStyle>
          <a:p>
            <a:pPr>
              <a:defRPr/>
            </a:pPr>
            <a:r>
              <a:rPr lang="en-US"/>
              <a:t>Repaso preliminar 08/28/08 – No cite ni haga referencias</a:t>
            </a:r>
          </a:p>
        </p:txBody>
      </p:sp>
      <p:sp>
        <p:nvSpPr>
          <p:cNvPr id="34821" name="Rectangle 1029"/>
          <p:cNvSpPr>
            <a:spLocks noGrp="1" noChangeArrowheads="1"/>
          </p:cNvSpPr>
          <p:nvPr>
            <p:ph type="sldNum" sz="quarter" idx="3"/>
          </p:nvPr>
        </p:nvSpPr>
        <p:spPr bwMode="auto">
          <a:xfrm>
            <a:off x="3970338" y="8831263"/>
            <a:ext cx="3040062" cy="465137"/>
          </a:xfrm>
          <a:prstGeom prst="rect">
            <a:avLst/>
          </a:prstGeom>
          <a:noFill/>
          <a:ln w="9525">
            <a:noFill/>
            <a:miter lim="800000"/>
            <a:headEnd/>
            <a:tailEnd/>
          </a:ln>
          <a:effectLst/>
        </p:spPr>
        <p:txBody>
          <a:bodyPr vert="horz" wrap="square" lIns="93124" tIns="46562" rIns="93124" bIns="46562" numCol="1" anchor="b" anchorCtr="0" compatLnSpc="1">
            <a:prstTxWarp prst="textNoShape">
              <a:avLst/>
            </a:prstTxWarp>
          </a:bodyPr>
          <a:lstStyle>
            <a:lvl1pPr algn="r" defTabSz="933450">
              <a:spcBef>
                <a:spcPct val="0"/>
              </a:spcBef>
              <a:buFontTx/>
              <a:buNone/>
              <a:defRPr sz="1300">
                <a:solidFill>
                  <a:schemeClr val="tx1"/>
                </a:solidFill>
                <a:latin typeface="Times New Roman" pitchFamily="18" charset="0"/>
              </a:defRPr>
            </a:lvl1pPr>
          </a:lstStyle>
          <a:p>
            <a:pPr>
              <a:defRPr/>
            </a:pPr>
            <a:fld id="{9731EFE6-05C2-459F-914C-1DD6E5CBC63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4"/>
          <p:cNvSpPr>
            <a:spLocks noChangeArrowheads="1" noTextEdit="1"/>
          </p:cNvSpPr>
          <p:nvPr>
            <p:ph type="sldImg" idx="2"/>
          </p:nvPr>
        </p:nvSpPr>
        <p:spPr bwMode="auto">
          <a:xfrm>
            <a:off x="1184275" y="698500"/>
            <a:ext cx="4649788" cy="3487738"/>
          </a:xfrm>
          <a:prstGeom prst="rect">
            <a:avLst/>
          </a:prstGeom>
          <a:noFill/>
          <a:ln w="12700">
            <a:solidFill>
              <a:srgbClr val="000000"/>
            </a:solidFill>
            <a:miter lim="800000"/>
            <a:headEnd/>
            <a:tailEnd/>
          </a:ln>
        </p:spPr>
      </p:sp>
      <p:sp>
        <p:nvSpPr>
          <p:cNvPr id="3080" name="Rectangle 8"/>
          <p:cNvSpPr>
            <a:spLocks noGrp="1" noChangeArrowheads="1"/>
          </p:cNvSpPr>
          <p:nvPr>
            <p:ph type="body" sz="quarter" idx="3"/>
          </p:nvPr>
        </p:nvSpPr>
        <p:spPr bwMode="auto">
          <a:xfrm>
            <a:off x="949325" y="4279900"/>
            <a:ext cx="5184775" cy="4318000"/>
          </a:xfrm>
          <a:prstGeom prst="rect">
            <a:avLst/>
          </a:prstGeom>
          <a:noFill/>
          <a:ln w="9525">
            <a:noFill/>
            <a:miter lim="800000"/>
            <a:headEnd/>
            <a:tailEnd/>
          </a:ln>
          <a:effectLst/>
        </p:spPr>
        <p:txBody>
          <a:bodyPr vert="horz" wrap="square" lIns="93124" tIns="46562" rIns="93124" bIns="46562" numCol="1" anchor="t" anchorCtr="0" compatLnSpc="1">
            <a:prstTxWarp prst="textNoShape">
              <a:avLst/>
            </a:prstTxWarp>
          </a:bodyPr>
          <a:lstStyle/>
          <a:p>
            <a:pPr lvl="0"/>
            <a:r>
              <a:rPr lang="en-US" noProof="0" smtClean="0"/>
              <a:t>Arial 10 pt</a:t>
            </a:r>
          </a:p>
          <a:p>
            <a:pPr lvl="1"/>
            <a:r>
              <a:rPr lang="en-US" noProof="0" smtClean="0"/>
              <a:t>Arial 10 pt</a:t>
            </a:r>
          </a:p>
          <a:p>
            <a:pPr lvl="2"/>
            <a:r>
              <a:rPr lang="en-US" noProof="0" smtClean="0"/>
              <a:t>Arial 10 pt</a:t>
            </a:r>
          </a:p>
          <a:p>
            <a:pPr lvl="3"/>
            <a:r>
              <a:rPr lang="en-US" noProof="0" smtClean="0"/>
              <a:t>Arial 10 pt</a:t>
            </a:r>
          </a:p>
          <a:p>
            <a:pPr lvl="4"/>
            <a:r>
              <a:rPr lang="en-US" noProof="0" smtClean="0"/>
              <a:t>Arial 10 pt</a:t>
            </a:r>
          </a:p>
        </p:txBody>
      </p:sp>
      <p:sp>
        <p:nvSpPr>
          <p:cNvPr id="3081" name="Rectangle 9"/>
          <p:cNvSpPr>
            <a:spLocks noGrp="1" noChangeArrowheads="1"/>
          </p:cNvSpPr>
          <p:nvPr>
            <p:ph type="ftr" sz="quarter" idx="4"/>
          </p:nvPr>
        </p:nvSpPr>
        <p:spPr bwMode="auto">
          <a:xfrm>
            <a:off x="4308475" y="8853488"/>
            <a:ext cx="1825625" cy="296862"/>
          </a:xfrm>
          <a:prstGeom prst="rect">
            <a:avLst/>
          </a:prstGeom>
          <a:noFill/>
          <a:ln w="9525">
            <a:noFill/>
            <a:miter lim="800000"/>
            <a:headEnd/>
            <a:tailEnd/>
          </a:ln>
          <a:effectLst/>
        </p:spPr>
        <p:txBody>
          <a:bodyPr vert="horz" wrap="square" lIns="93124" tIns="46562" rIns="93124" bIns="46562" numCol="1" anchor="b" anchorCtr="0" compatLnSpc="1">
            <a:prstTxWarp prst="textNoShape">
              <a:avLst/>
            </a:prstTxWarp>
          </a:bodyPr>
          <a:lstStyle>
            <a:lvl1pPr defTabSz="933450">
              <a:spcBef>
                <a:spcPct val="0"/>
              </a:spcBef>
              <a:buFontTx/>
              <a:buNone/>
              <a:defRPr>
                <a:solidFill>
                  <a:schemeClr val="tx1"/>
                </a:solidFill>
              </a:defRPr>
            </a:lvl1pPr>
          </a:lstStyle>
          <a:p>
            <a:pPr>
              <a:defRPr/>
            </a:pPr>
            <a:r>
              <a:rPr lang="en-US"/>
              <a:t>Repaso preliminar 08/28/08 – No cite ni haga referencias</a:t>
            </a:r>
          </a:p>
        </p:txBody>
      </p:sp>
      <p:sp>
        <p:nvSpPr>
          <p:cNvPr id="3083" name="Rectangle 11"/>
          <p:cNvSpPr>
            <a:spLocks noGrp="1" noChangeArrowheads="1"/>
          </p:cNvSpPr>
          <p:nvPr>
            <p:ph type="sldNum" sz="quarter" idx="5"/>
          </p:nvPr>
        </p:nvSpPr>
        <p:spPr bwMode="auto">
          <a:xfrm>
            <a:off x="949325" y="8853488"/>
            <a:ext cx="1479550" cy="296862"/>
          </a:xfrm>
          <a:prstGeom prst="rect">
            <a:avLst/>
          </a:prstGeom>
          <a:noFill/>
          <a:ln w="9525">
            <a:noFill/>
            <a:miter lim="800000"/>
            <a:headEnd/>
            <a:tailEnd/>
          </a:ln>
          <a:effectLst/>
        </p:spPr>
        <p:txBody>
          <a:bodyPr vert="horz" wrap="square" lIns="93124" tIns="46562" rIns="93124" bIns="46562" numCol="1" anchor="b" anchorCtr="0" compatLnSpc="1">
            <a:prstTxWarp prst="textNoShape">
              <a:avLst/>
            </a:prstTxWarp>
          </a:bodyPr>
          <a:lstStyle>
            <a:lvl1pPr defTabSz="933450">
              <a:spcBef>
                <a:spcPct val="0"/>
              </a:spcBef>
              <a:buFontTx/>
              <a:buNone/>
              <a:defRPr>
                <a:solidFill>
                  <a:schemeClr val="tx1"/>
                </a:solidFill>
              </a:defRPr>
            </a:lvl1pPr>
          </a:lstStyle>
          <a:p>
            <a:pPr>
              <a:defRPr/>
            </a:pPr>
            <a:r>
              <a:rPr lang="en-US"/>
              <a:t>3-</a:t>
            </a:r>
            <a:fld id="{67587A78-C1F4-4261-B0FF-FB2594934314}" type="slidenum">
              <a:rPr lang="en-US"/>
              <a:pPr>
                <a:defRPr/>
              </a:pPr>
              <a:t>‹#›</a:t>
            </a:fld>
            <a:endParaRPr lang="en-US"/>
          </a:p>
        </p:txBody>
      </p:sp>
      <p:sp>
        <p:nvSpPr>
          <p:cNvPr id="3084" name="Rectangle 12"/>
          <p:cNvSpPr>
            <a:spLocks noGrp="1" noChangeArrowheads="1"/>
          </p:cNvSpPr>
          <p:nvPr>
            <p:ph type="hdr" sz="quarter"/>
          </p:nvPr>
        </p:nvSpPr>
        <p:spPr bwMode="auto">
          <a:xfrm>
            <a:off x="0" y="0"/>
            <a:ext cx="7010400" cy="465138"/>
          </a:xfrm>
          <a:prstGeom prst="rect">
            <a:avLst/>
          </a:prstGeom>
          <a:noFill/>
          <a:ln w="9525">
            <a:noFill/>
            <a:miter lim="800000"/>
            <a:headEnd/>
            <a:tailEnd/>
          </a:ln>
          <a:effectLst/>
        </p:spPr>
        <p:txBody>
          <a:bodyPr vert="horz" wrap="square" lIns="93124" tIns="46562" rIns="93124" bIns="46562" numCol="1" anchor="t" anchorCtr="0" compatLnSpc="1">
            <a:prstTxWarp prst="textNoShape">
              <a:avLst/>
            </a:prstTxWarp>
          </a:bodyPr>
          <a:lstStyle>
            <a:lvl1pPr defTabSz="933450">
              <a:spcBef>
                <a:spcPct val="0"/>
              </a:spcBef>
              <a:buFontTx/>
              <a:buNone/>
              <a:defRPr sz="1200" b="1">
                <a:solidFill>
                  <a:schemeClr val="tx1"/>
                </a:solidFill>
              </a:defRPr>
            </a:lvl1pPr>
          </a:lstStyle>
          <a:p>
            <a:pPr>
              <a:defRPr/>
            </a:pPr>
            <a:endParaRPr lang="en-US"/>
          </a:p>
          <a:p>
            <a:pPr>
              <a:defRPr/>
            </a:pPr>
            <a:r>
              <a:rPr lang="en-US"/>
              <a:t>     </a:t>
            </a:r>
            <a:r>
              <a:rPr lang="en-US" err="1"/>
              <a:t>Perfeccionamiento</a:t>
            </a:r>
            <a:r>
              <a:rPr lang="en-US"/>
              <a:t> de </a:t>
            </a:r>
            <a:r>
              <a:rPr lang="es-ES_tradnl"/>
              <a:t>de prácticas seguras para trabajar con el </a:t>
            </a:r>
            <a:r>
              <a:rPr lang="en-US"/>
              <a:t> </a:t>
            </a:r>
            <a:r>
              <a:rPr lang="en-US" err="1"/>
              <a:t>plomo</a:t>
            </a:r>
            <a:r>
              <a:rPr lang="en-US"/>
              <a:t> en </a:t>
            </a:r>
            <a:r>
              <a:rPr lang="en-US" err="1"/>
              <a:t>labores</a:t>
            </a:r>
            <a:r>
              <a:rPr lang="en-US"/>
              <a:t> de </a:t>
            </a:r>
            <a:r>
              <a:rPr lang="en-US" err="1"/>
              <a:t>renovación</a:t>
            </a:r>
            <a:r>
              <a:rPr lang="en-US"/>
              <a:t>, </a:t>
            </a:r>
            <a:r>
              <a:rPr lang="en-US" err="1"/>
              <a:t>reparación</a:t>
            </a:r>
            <a:r>
              <a:rPr lang="en-US"/>
              <a:t> y </a:t>
            </a:r>
            <a:r>
              <a:rPr lang="en-US" err="1"/>
              <a:t>pintura</a:t>
            </a:r>
            <a:endParaRPr lang="en-US"/>
          </a:p>
        </p:txBody>
      </p:sp>
      <p:sp>
        <p:nvSpPr>
          <p:cNvPr id="3085" name="Rectangle 13"/>
          <p:cNvSpPr>
            <a:spLocks noGrp="1" noChangeArrowheads="1"/>
          </p:cNvSpPr>
          <p:nvPr>
            <p:ph type="dt" idx="1"/>
          </p:nvPr>
        </p:nvSpPr>
        <p:spPr bwMode="auto">
          <a:xfrm>
            <a:off x="2555875" y="8705850"/>
            <a:ext cx="1676400" cy="444500"/>
          </a:xfrm>
          <a:prstGeom prst="rect">
            <a:avLst/>
          </a:prstGeom>
          <a:noFill/>
          <a:ln w="9525">
            <a:noFill/>
            <a:miter lim="800000"/>
            <a:headEnd/>
            <a:tailEnd/>
          </a:ln>
          <a:effectLst/>
        </p:spPr>
        <p:txBody>
          <a:bodyPr vert="horz" wrap="square" lIns="91394" tIns="45697" rIns="91394" bIns="45697" numCol="1" anchor="t" anchorCtr="0" compatLnSpc="1">
            <a:prstTxWarp prst="textNoShape">
              <a:avLst/>
            </a:prstTxWarp>
          </a:bodyPr>
          <a:lstStyle>
            <a:lvl1pPr algn="ctr" defTabSz="911225">
              <a:lnSpc>
                <a:spcPct val="280000"/>
              </a:lnSpc>
              <a:spcBef>
                <a:spcPct val="0"/>
              </a:spcBef>
              <a:buFontTx/>
              <a:buNone/>
              <a:defRPr>
                <a:solidFill>
                  <a:schemeClr val="tx1"/>
                </a:solidFill>
              </a:defRPr>
            </a:lvl1pPr>
          </a:lstStyle>
          <a:p>
            <a:pPr>
              <a:defRPr/>
            </a:pPr>
            <a:r>
              <a:rPr lang="en-US"/>
              <a:t>Octubre de 2011</a:t>
            </a:r>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b="1"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200" kern="1200">
        <a:solidFill>
          <a:schemeClr val="tx1"/>
        </a:solidFill>
        <a:latin typeface="Arial" charset="0"/>
        <a:ea typeface="+mn-ea"/>
        <a:cs typeface="+mn-cs"/>
      </a:defRPr>
    </a:lvl2pPr>
    <a:lvl3pPr marL="457200" indent="-114300" algn="l" rtl="0" eaLnBrk="0" fontAlgn="base" hangingPunct="0">
      <a:spcBef>
        <a:spcPct val="30000"/>
      </a:spcBef>
      <a:spcAft>
        <a:spcPct val="0"/>
      </a:spcAft>
      <a:buChar char="•"/>
      <a:defRPr sz="1200" kern="1200">
        <a:solidFill>
          <a:schemeClr val="tx1"/>
        </a:solidFill>
        <a:latin typeface="Arial" charset="0"/>
        <a:ea typeface="+mn-ea"/>
        <a:cs typeface="+mn-cs"/>
      </a:defRPr>
    </a:lvl3pPr>
    <a:lvl4pPr marL="685800" indent="-114300" algn="l" rtl="0" eaLnBrk="0" fontAlgn="base" hangingPunct="0">
      <a:spcBef>
        <a:spcPct val="30000"/>
      </a:spcBef>
      <a:spcAft>
        <a:spcPct val="0"/>
      </a:spcAft>
      <a:buChar char="•"/>
      <a:defRPr sz="1200" kern="1200">
        <a:solidFill>
          <a:schemeClr val="tx1"/>
        </a:solidFill>
        <a:latin typeface="Arial" charset="0"/>
        <a:ea typeface="+mn-ea"/>
        <a:cs typeface="+mn-cs"/>
      </a:defRPr>
    </a:lvl4pPr>
    <a:lvl5pPr marL="914400" indent="-114300" algn="l" rtl="0" eaLnBrk="0" fontAlgn="base" hangingPunct="0">
      <a:spcBef>
        <a:spcPct val="30000"/>
      </a:spcBef>
      <a:spcAft>
        <a:spcPct val="0"/>
      </a:spcAft>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1"/>
          <p:cNvSpPr>
            <a:spLocks noGrp="1" noChangeArrowheads="1"/>
          </p:cNvSpPr>
          <p:nvPr>
            <p:ph type="sldNum" sz="quarter" idx="5"/>
          </p:nvPr>
        </p:nvSpPr>
        <p:spPr>
          <a:noFill/>
        </p:spPr>
        <p:txBody>
          <a:bodyPr/>
          <a:lstStyle/>
          <a:p>
            <a:r>
              <a:rPr lang="en-US" smtClean="0"/>
              <a:t>3-</a:t>
            </a:r>
            <a:fld id="{01CE5CEA-D0FC-40DF-AB90-7250B34DCAB4}" type="slidenum">
              <a:rPr lang="en-US" smtClean="0"/>
              <a:pPr/>
              <a:t>1</a:t>
            </a:fld>
            <a:endParaRPr lang="en-US" smtClean="0"/>
          </a:p>
        </p:txBody>
      </p:sp>
      <p:sp>
        <p:nvSpPr>
          <p:cNvPr id="8195" name="Rectangle 12"/>
          <p:cNvSpPr>
            <a:spLocks noGrp="1" noChangeArrowheads="1"/>
          </p:cNvSpPr>
          <p:nvPr>
            <p:ph type="hdr" sz="quarter"/>
          </p:nvPr>
        </p:nvSpPr>
        <p:spPr>
          <a:xfrm>
            <a:off x="228600" y="0"/>
            <a:ext cx="6781800" cy="685800"/>
          </a:xfrm>
          <a:noFill/>
        </p:spPr>
        <p:txBody>
          <a:bodyPr/>
          <a:lstStyle/>
          <a:p>
            <a:endParaRPr lang="en-US" smtClean="0"/>
          </a:p>
          <a:p>
            <a:r>
              <a:rPr lang="en-US" smtClean="0"/>
              <a:t>Perfeccionamiento de </a:t>
            </a:r>
            <a:r>
              <a:rPr lang="es-ES_tradnl" smtClean="0"/>
              <a:t>de prácticas seguras para trabajar con el </a:t>
            </a:r>
            <a:r>
              <a:rPr lang="en-US" smtClean="0"/>
              <a:t> plomo en labores de renovación,  reparación y pintura</a:t>
            </a:r>
          </a:p>
        </p:txBody>
      </p:sp>
      <p:sp>
        <p:nvSpPr>
          <p:cNvPr id="8196" name="Rectangle 13"/>
          <p:cNvSpPr>
            <a:spLocks noGrp="1" noChangeArrowheads="1"/>
          </p:cNvSpPr>
          <p:nvPr>
            <p:ph type="dt" sz="quarter" idx="1"/>
          </p:nvPr>
        </p:nvSpPr>
        <p:spPr>
          <a:noFill/>
        </p:spPr>
        <p:txBody>
          <a:bodyPr/>
          <a:lstStyle/>
          <a:p>
            <a:r>
              <a:rPr lang="en-US" smtClean="0"/>
              <a:t>Octubre de 2011</a:t>
            </a:r>
          </a:p>
        </p:txBody>
      </p:sp>
      <p:sp>
        <p:nvSpPr>
          <p:cNvPr id="8197" name="Rectangle 6"/>
          <p:cNvSpPr>
            <a:spLocks noChangeArrowheads="1" noTextEdit="1"/>
          </p:cNvSpPr>
          <p:nvPr>
            <p:ph type="sldImg"/>
          </p:nvPr>
        </p:nvSpPr>
        <p:spPr>
          <a:xfrm>
            <a:off x="1217613" y="663575"/>
            <a:ext cx="4648200" cy="3486150"/>
          </a:xfrm>
          <a:ln/>
        </p:spPr>
      </p:sp>
      <p:sp>
        <p:nvSpPr>
          <p:cNvPr id="8198" name="Rectangle 7"/>
          <p:cNvSpPr>
            <a:spLocks noChangeArrowheads="1"/>
          </p:cNvSpPr>
          <p:nvPr>
            <p:ph type="body" idx="1"/>
          </p:nvPr>
        </p:nvSpPr>
        <p:spPr>
          <a:xfrm>
            <a:off x="685800" y="4191000"/>
            <a:ext cx="5867400" cy="4648200"/>
          </a:xfrm>
          <a:noFill/>
          <a:ln/>
        </p:spPr>
        <p:txBody>
          <a:bodyPr/>
          <a:lstStyle/>
          <a:p>
            <a:pPr>
              <a:lnSpc>
                <a:spcPct val="85000"/>
              </a:lnSpc>
              <a:spcBef>
                <a:spcPct val="10000"/>
              </a:spcBef>
            </a:pPr>
            <a:r>
              <a:rPr lang="en-US" sz="900" smtClean="0">
                <a:cs typeface="Times New Roman" pitchFamily="18" charset="0"/>
              </a:rPr>
              <a:t>Al finalizar este módulo podrá:</a:t>
            </a:r>
          </a:p>
          <a:p>
            <a:pPr lvl="1">
              <a:lnSpc>
                <a:spcPct val="85000"/>
              </a:lnSpc>
              <a:spcBef>
                <a:spcPct val="10000"/>
              </a:spcBef>
              <a:buClr>
                <a:srgbClr val="000000"/>
              </a:buClr>
            </a:pPr>
            <a:r>
              <a:rPr lang="en-US" sz="900" smtClean="0">
                <a:cs typeface="Times New Roman" pitchFamily="18" charset="0"/>
              </a:rPr>
              <a:t>Establecer sistemas de contención que mantengan el polvo dentro del área de trabajo para permitir una limpieza más eficaz al final del día y al finalizar el trabajo;</a:t>
            </a:r>
          </a:p>
          <a:p>
            <a:pPr lvl="1">
              <a:lnSpc>
                <a:spcPct val="85000"/>
              </a:lnSpc>
              <a:spcBef>
                <a:spcPct val="10000"/>
              </a:spcBef>
              <a:buClr>
                <a:srgbClr val="000000"/>
              </a:buClr>
            </a:pPr>
            <a:r>
              <a:rPr lang="en-US" sz="900" smtClean="0">
                <a:cs typeface="Times New Roman" pitchFamily="18" charset="0"/>
              </a:rPr>
              <a:t>Identificar los requisitos de contención para renovaciones internas; e</a:t>
            </a:r>
          </a:p>
          <a:p>
            <a:pPr lvl="1">
              <a:lnSpc>
                <a:spcPct val="85000"/>
              </a:lnSpc>
              <a:spcBef>
                <a:spcPct val="10000"/>
              </a:spcBef>
              <a:buClr>
                <a:srgbClr val="000000"/>
              </a:buClr>
            </a:pPr>
            <a:r>
              <a:rPr lang="en-US" sz="900" smtClean="0">
                <a:cs typeface="Times New Roman" pitchFamily="18" charset="0"/>
              </a:rPr>
              <a:t>Identificar los requisitos de contención para renovaciones externas.</a:t>
            </a:r>
          </a:p>
          <a:p>
            <a:pPr>
              <a:lnSpc>
                <a:spcPct val="85000"/>
              </a:lnSpc>
              <a:spcBef>
                <a:spcPct val="10000"/>
              </a:spcBef>
            </a:pPr>
            <a:r>
              <a:rPr lang="en-US" sz="900" smtClean="0">
                <a:cs typeface="Times New Roman" pitchFamily="18" charset="0"/>
              </a:rPr>
              <a:t>En general, existen muchos grados de contención, que van desde la simple colocación de láminas plásticas sobre el piso que rodea una pequeña área de trabajo hasta un espacio completamente cerrado. Algunos tipos de contención son más eficaces que otros. </a:t>
            </a:r>
            <a:endParaRPr lang="en-US" sz="900" b="0" smtClean="0">
              <a:cs typeface="Times New Roman" pitchFamily="18" charset="0"/>
            </a:endParaRPr>
          </a:p>
          <a:p>
            <a:pPr lvl="1">
              <a:lnSpc>
                <a:spcPct val="85000"/>
              </a:lnSpc>
              <a:spcBef>
                <a:spcPct val="10000"/>
              </a:spcBef>
              <a:buClr>
                <a:srgbClr val="000000"/>
              </a:buClr>
            </a:pPr>
            <a:r>
              <a:rPr lang="en-US" sz="900" smtClean="0">
                <a:cs typeface="Times New Roman" pitchFamily="18" charset="0"/>
              </a:rPr>
              <a:t>Para esta capacitación, “contención” es una práctica que la regla RRP determina como obligatoria para evitar que el polvo y los escombros se propaguen más allá del área de trabajo.  </a:t>
            </a:r>
          </a:p>
          <a:p>
            <a:pPr>
              <a:lnSpc>
                <a:spcPct val="85000"/>
              </a:lnSpc>
              <a:spcBef>
                <a:spcPct val="10000"/>
              </a:spcBef>
            </a:pPr>
            <a:r>
              <a:rPr lang="en-US" sz="900" u="sng" smtClean="0">
                <a:cs typeface="Times New Roman" pitchFamily="18" charset="0"/>
              </a:rPr>
              <a:t>La regla RRP determina que la contención es obligatoria</a:t>
            </a:r>
            <a:r>
              <a:rPr lang="en-US" sz="900" smtClean="0">
                <a:cs typeface="Times New Roman" pitchFamily="18" charset="0"/>
              </a:rPr>
              <a:t> debido a que:</a:t>
            </a:r>
          </a:p>
          <a:p>
            <a:pPr lvl="1">
              <a:lnSpc>
                <a:spcPct val="85000"/>
              </a:lnSpc>
              <a:spcBef>
                <a:spcPct val="10000"/>
              </a:spcBef>
              <a:buClr>
                <a:srgbClr val="000000"/>
              </a:buClr>
            </a:pPr>
            <a:r>
              <a:rPr lang="en-US" sz="900" b="1" smtClean="0">
                <a:cs typeface="Times New Roman" pitchFamily="18" charset="0"/>
              </a:rPr>
              <a:t>Reduce el riesgo para usted y los residentes. </a:t>
            </a:r>
            <a:r>
              <a:rPr lang="en-US" sz="900" smtClean="0">
                <a:cs typeface="Times New Roman" pitchFamily="18" charset="0"/>
              </a:rPr>
              <a:t>Acatar los requisitos de instalación del área de trabajo de este módulo lo protegerá a usted, a sus colegas y a los residentes mediante el confinamiento del polvo y de los escombros que contengan plomo en un área definida y delimitada. El confinamiento del plomo es una consideración importante para evitar la exposición. La disminución del riesgo para usted y sus colegas también depende del uso de equipos de protección personal.</a:t>
            </a:r>
          </a:p>
          <a:p>
            <a:pPr lvl="1">
              <a:lnSpc>
                <a:spcPct val="85000"/>
              </a:lnSpc>
              <a:spcBef>
                <a:spcPct val="10000"/>
              </a:spcBef>
              <a:buClr>
                <a:srgbClr val="000000"/>
              </a:buClr>
            </a:pPr>
            <a:r>
              <a:rPr lang="en-US" sz="900" b="1" smtClean="0">
                <a:cs typeface="Times New Roman" pitchFamily="18" charset="0"/>
              </a:rPr>
              <a:t>Facilita la limpieza eficiente del área de trabajo. </a:t>
            </a:r>
            <a:r>
              <a:rPr lang="en-US" sz="900" smtClean="0">
                <a:cs typeface="Times New Roman" pitchFamily="18" charset="0"/>
              </a:rPr>
              <a:t>El proceso de instalación previo al trabajo es esencial para mantener el polvo que contiene plomo confinado al área de trabajo donde puede limpiarse fácilmente. La contención adecuada del área de trabajo ayuda a limitar la superficie que debe limpiar después de finalizar el trabajo. Saber exactamente dónde limpiar es un factor importante para ahorrar el tiempo (y el dinero) invertidos en la limpieza.</a:t>
            </a:r>
          </a:p>
          <a:p>
            <a:pPr>
              <a:lnSpc>
                <a:spcPct val="85000"/>
              </a:lnSpc>
              <a:spcBef>
                <a:spcPct val="10000"/>
              </a:spcBef>
            </a:pPr>
            <a:r>
              <a:rPr lang="en-US" sz="900" smtClean="0">
                <a:cs typeface="Times New Roman" pitchFamily="18" charset="0"/>
              </a:rPr>
              <a:t>La contención del área de trabajo incluye lo siguiente:</a:t>
            </a:r>
          </a:p>
          <a:p>
            <a:pPr lvl="1">
              <a:lnSpc>
                <a:spcPct val="85000"/>
              </a:lnSpc>
              <a:spcBef>
                <a:spcPct val="10000"/>
              </a:spcBef>
              <a:buClr>
                <a:srgbClr val="000000"/>
              </a:buClr>
            </a:pPr>
            <a:r>
              <a:rPr lang="en-US" sz="900" smtClean="0">
                <a:cs typeface="Times New Roman" pitchFamily="18" charset="0"/>
              </a:rPr>
              <a:t>Retiro de objetos y muebles del área de trabajo o cubrirmiento con láminas plásticas.</a:t>
            </a:r>
          </a:p>
          <a:p>
            <a:pPr lvl="1">
              <a:lnSpc>
                <a:spcPct val="85000"/>
              </a:lnSpc>
              <a:spcBef>
                <a:spcPct val="10000"/>
              </a:spcBef>
              <a:buClr>
                <a:srgbClr val="000000"/>
              </a:buClr>
            </a:pPr>
            <a:r>
              <a:rPr lang="en-US" sz="900" smtClean="0">
                <a:cs typeface="Times New Roman" pitchFamily="18" charset="0"/>
              </a:rPr>
              <a:t>Cubrimiento de los pisos (o el suelo) con láminas plásticas en un mínimo de 6 pies (10 pies para el trabajo exterior) más allá de las superficies que se renueven, reparen o pinten.</a:t>
            </a:r>
          </a:p>
          <a:p>
            <a:pPr lvl="1">
              <a:lnSpc>
                <a:spcPct val="85000"/>
              </a:lnSpc>
              <a:spcBef>
                <a:spcPct val="10000"/>
              </a:spcBef>
              <a:buClr>
                <a:srgbClr val="000000"/>
              </a:buClr>
            </a:pPr>
            <a:r>
              <a:rPr lang="en-US" sz="900" smtClean="0">
                <a:cs typeface="Times New Roman" pitchFamily="18" charset="0"/>
              </a:rPr>
              <a:t>Cierre y uso de láminas plásticas para sellar todas las ventanas, puertas y conductos de aire en el área de trabajo.</a:t>
            </a:r>
          </a:p>
          <a:p>
            <a:pPr lvl="1">
              <a:lnSpc>
                <a:spcPct val="85000"/>
              </a:lnSpc>
              <a:spcBef>
                <a:spcPct val="10000"/>
              </a:spcBef>
              <a:buClr>
                <a:srgbClr val="000000"/>
              </a:buClr>
            </a:pPr>
            <a:r>
              <a:rPr lang="en-US" sz="900" smtClean="0">
                <a:cs typeface="Times New Roman" pitchFamily="18" charset="0"/>
              </a:rPr>
              <a:t>Cubrimiento de las puertas que se utilizan para ingresar en el área de trabajo con láminas plásticas de forma que permita el ingreso de los trabajadores, pero que a la vez contenga el polvo y los escombros dentro del área de trabajo.</a:t>
            </a:r>
          </a:p>
          <a:p>
            <a:pPr lvl="1">
              <a:lnSpc>
                <a:spcPct val="85000"/>
              </a:lnSpc>
              <a:spcBef>
                <a:spcPct val="10000"/>
              </a:spcBef>
              <a:buClr>
                <a:srgbClr val="000000"/>
              </a:buClr>
            </a:pPr>
            <a:r>
              <a:rPr lang="en-US" sz="900" smtClean="0">
                <a:cs typeface="Times New Roman" pitchFamily="18" charset="0"/>
              </a:rPr>
              <a:t>La contención exterior incluye proteger el suelo con láminas plásticas desechables un mínimo de 10 pies en todos los sentidos a partir del área donde de alteró el plomo y el aislamiento del área de trabajo un mínimo de 20 pies en todos los sentidos a partir del área donde se alteró el plomo.</a:t>
            </a:r>
          </a:p>
          <a:p>
            <a:pPr lvl="1">
              <a:lnSpc>
                <a:spcPct val="85000"/>
              </a:lnSpc>
              <a:spcBef>
                <a:spcPct val="10000"/>
              </a:spcBef>
              <a:buClr>
                <a:srgbClr val="000000"/>
              </a:buClr>
            </a:pPr>
            <a:r>
              <a:rPr lang="en-US" sz="900" smtClean="0">
                <a:cs typeface="Times New Roman" pitchFamily="18" charset="0"/>
              </a:rPr>
              <a:t>También pueden ser necesarias mayores áreas de láminas plásticas desechables para impedir la propagación del polvo.</a:t>
            </a:r>
          </a:p>
          <a:p>
            <a:pPr lvl="1">
              <a:lnSpc>
                <a:spcPct val="85000"/>
              </a:lnSpc>
              <a:spcBef>
                <a:spcPct val="10000"/>
              </a:spcBef>
              <a:buClr>
                <a:srgbClr val="000000"/>
              </a:buClr>
            </a:pPr>
            <a:r>
              <a:rPr lang="en-US" sz="900" smtClean="0">
                <a:cs typeface="Times New Roman" pitchFamily="18" charset="0"/>
              </a:rPr>
              <a:t>Se pueden usar áreas de contención menores si se toman precauciones adicionales como</a:t>
            </a:r>
            <a:r>
              <a:rPr lang="en-US" sz="800" smtClean="0">
                <a:cs typeface="Times New Roman" pitchFamily="18" charset="0"/>
              </a:rPr>
              <a:t> el uso de muros plásticos para detener la propagación de polvo y minimizar el área de limpieza.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1"/>
          <p:cNvSpPr>
            <a:spLocks noGrp="1" noChangeArrowheads="1"/>
          </p:cNvSpPr>
          <p:nvPr>
            <p:ph type="sldNum" sz="quarter" idx="5"/>
          </p:nvPr>
        </p:nvSpPr>
        <p:spPr>
          <a:noFill/>
        </p:spPr>
        <p:txBody>
          <a:bodyPr/>
          <a:lstStyle/>
          <a:p>
            <a:r>
              <a:rPr lang="en-US" smtClean="0"/>
              <a:t>3-</a:t>
            </a:r>
            <a:fld id="{EBCF70E9-FF51-40B9-B4C6-557DDDEA843D}" type="slidenum">
              <a:rPr lang="en-US" smtClean="0"/>
              <a:pPr/>
              <a:t>2</a:t>
            </a:fld>
            <a:endParaRPr lang="en-US" smtClean="0"/>
          </a:p>
        </p:txBody>
      </p:sp>
      <p:sp>
        <p:nvSpPr>
          <p:cNvPr id="9219" name="Rectangle 12"/>
          <p:cNvSpPr>
            <a:spLocks noGrp="1" noChangeArrowheads="1"/>
          </p:cNvSpPr>
          <p:nvPr>
            <p:ph type="hdr" sz="quarter"/>
          </p:nvPr>
        </p:nvSpPr>
        <p:spPr>
          <a:xfrm>
            <a:off x="228600" y="0"/>
            <a:ext cx="6781800" cy="465138"/>
          </a:xfrm>
          <a:noFill/>
        </p:spPr>
        <p:txBody>
          <a:bodyPr/>
          <a:lstStyle/>
          <a:p>
            <a:endParaRPr lang="en-US" smtClean="0"/>
          </a:p>
          <a:p>
            <a:r>
              <a:rPr lang="en-US" smtClean="0"/>
              <a:t>Perfeccionamiento de </a:t>
            </a:r>
            <a:r>
              <a:rPr lang="es-ES_tradnl" smtClean="0"/>
              <a:t>de prácticas seguras para trabajar con el </a:t>
            </a:r>
            <a:r>
              <a:rPr lang="en-US" smtClean="0"/>
              <a:t> plomo en labores de renovación, reparación y pintura</a:t>
            </a:r>
          </a:p>
        </p:txBody>
      </p:sp>
      <p:sp>
        <p:nvSpPr>
          <p:cNvPr id="9220" name="Rectangle 13"/>
          <p:cNvSpPr>
            <a:spLocks noGrp="1" noChangeArrowheads="1"/>
          </p:cNvSpPr>
          <p:nvPr>
            <p:ph type="dt" sz="quarter" idx="1"/>
          </p:nvPr>
        </p:nvSpPr>
        <p:spPr>
          <a:noFill/>
        </p:spPr>
        <p:txBody>
          <a:bodyPr/>
          <a:lstStyle/>
          <a:p>
            <a:r>
              <a:rPr lang="en-US" smtClean="0"/>
              <a:t>Octubre de 2011</a:t>
            </a:r>
          </a:p>
        </p:txBody>
      </p:sp>
      <p:sp>
        <p:nvSpPr>
          <p:cNvPr id="9221" name="Rectangle 2"/>
          <p:cNvSpPr>
            <a:spLocks noChangeArrowheads="1" noTextEdit="1"/>
          </p:cNvSpPr>
          <p:nvPr>
            <p:ph type="sldImg"/>
          </p:nvPr>
        </p:nvSpPr>
        <p:spPr>
          <a:xfrm>
            <a:off x="1219200" y="663575"/>
            <a:ext cx="4648200" cy="3486150"/>
          </a:xfrm>
          <a:ln/>
        </p:spPr>
      </p:sp>
      <p:sp>
        <p:nvSpPr>
          <p:cNvPr id="9222" name="Rectangle 3"/>
          <p:cNvSpPr>
            <a:spLocks noGrp="1" noChangeArrowheads="1"/>
          </p:cNvSpPr>
          <p:nvPr>
            <p:ph type="body" idx="1"/>
          </p:nvPr>
        </p:nvSpPr>
        <p:spPr>
          <a:xfrm>
            <a:off x="609600" y="4189413"/>
            <a:ext cx="5889625" cy="4573587"/>
          </a:xfrm>
          <a:noFill/>
          <a:ln/>
        </p:spPr>
        <p:txBody>
          <a:bodyPr/>
          <a:lstStyle/>
          <a:p>
            <a:pPr>
              <a:lnSpc>
                <a:spcPct val="90000"/>
              </a:lnSpc>
              <a:spcBef>
                <a:spcPct val="10000"/>
              </a:spcBef>
            </a:pPr>
            <a:r>
              <a:rPr lang="en-US" sz="1000" smtClean="0">
                <a:solidFill>
                  <a:srgbClr val="000000"/>
                </a:solidFill>
                <a:cs typeface="Arial" charset="0"/>
              </a:rPr>
              <a:t>Si no planifica ni contiene el área de trabajo correctamente, el polvo y los escombros creados por la renovación pueden propagarse más allá del área contenida mínima que exige la Regla RRP. </a:t>
            </a:r>
            <a:r>
              <a:rPr lang="en-US" sz="900" b="0" smtClean="0">
                <a:solidFill>
                  <a:srgbClr val="000000"/>
                </a:solidFill>
                <a:cs typeface="Arial" charset="0"/>
              </a:rPr>
              <a:t>Esto significa que:</a:t>
            </a:r>
          </a:p>
          <a:p>
            <a:pPr lvl="1">
              <a:lnSpc>
                <a:spcPct val="90000"/>
              </a:lnSpc>
              <a:spcBef>
                <a:spcPct val="10000"/>
              </a:spcBef>
              <a:buClr>
                <a:srgbClr val="000000"/>
              </a:buClr>
            </a:pPr>
            <a:r>
              <a:rPr lang="en-US" sz="900" smtClean="0">
                <a:solidFill>
                  <a:srgbClr val="000000"/>
                </a:solidFill>
                <a:cs typeface="Arial" charset="0"/>
              </a:rPr>
              <a:t>Para ubicaciones interiores, el polvo se puede dispersar a más de 6 pies de la superficie que se está renovando; o bien </a:t>
            </a:r>
          </a:p>
          <a:p>
            <a:pPr lvl="1">
              <a:lnSpc>
                <a:spcPct val="90000"/>
              </a:lnSpc>
              <a:spcBef>
                <a:spcPct val="10000"/>
              </a:spcBef>
              <a:buClr>
                <a:srgbClr val="000000"/>
              </a:buClr>
            </a:pPr>
            <a:r>
              <a:rPr lang="en-US" sz="900" smtClean="0">
                <a:solidFill>
                  <a:srgbClr val="000000"/>
                </a:solidFill>
                <a:cs typeface="Arial" charset="0"/>
              </a:rPr>
              <a:t>Para ubicaciones exteriores, el polvo se puede dispersar a más de 10 pies de la superficie que se está renovando.</a:t>
            </a:r>
          </a:p>
          <a:p>
            <a:pPr>
              <a:lnSpc>
                <a:spcPct val="90000"/>
              </a:lnSpc>
              <a:spcBef>
                <a:spcPct val="10000"/>
              </a:spcBef>
            </a:pPr>
            <a:r>
              <a:rPr lang="en-US" sz="900" b="0" smtClean="0">
                <a:solidFill>
                  <a:srgbClr val="000000"/>
                </a:solidFill>
                <a:cs typeface="Arial" charset="0"/>
              </a:rPr>
              <a:t>El control del polvo y los escombros puede requerir una contención más extensa que la especificada en la regla si el trabajo es especialmente polvoriento. Planifique según corresponda.</a:t>
            </a:r>
          </a:p>
          <a:p>
            <a:pPr>
              <a:lnSpc>
                <a:spcPct val="90000"/>
              </a:lnSpc>
              <a:spcBef>
                <a:spcPct val="10000"/>
              </a:spcBef>
            </a:pPr>
            <a:endParaRPr lang="en-US" sz="900" b="0" smtClean="0">
              <a:solidFill>
                <a:srgbClr val="000000"/>
              </a:solidFill>
              <a:cs typeface="Arial" charset="0"/>
            </a:endParaRPr>
          </a:p>
          <a:p>
            <a:pPr>
              <a:lnSpc>
                <a:spcPct val="90000"/>
              </a:lnSpc>
              <a:spcBef>
                <a:spcPct val="10000"/>
              </a:spcBef>
            </a:pPr>
            <a:r>
              <a:rPr lang="en-US" sz="900" b="0" smtClean="0">
                <a:solidFill>
                  <a:srgbClr val="000000"/>
                </a:solidFill>
                <a:cs typeface="Arial" charset="0"/>
              </a:rPr>
              <a:t>En general, las renovaciones que implican sólo pequeñas alteraciones de la pintura crean menos polvo que los trabajos que incluyen áreas más grandes de alteración. Sin embargo, además del tamaño del área donde se alterará la pintura, las prácticas de trabajo (por ejemplo, lijado) y los equipos utilizados también afectarán la cantidad de polvo generada y la forma en la que éste se dispersa. La ubicación de la actividad de trabajo también tiene relación con la cantidad de polvo que se distribuye. Por ejemplo, las áreas pequeñas de trabajo en techo pueden propagar polvo sobre toda la habitación y son muy difíciles de controlar.</a:t>
            </a:r>
          </a:p>
          <a:p>
            <a:pPr>
              <a:lnSpc>
                <a:spcPct val="90000"/>
              </a:lnSpc>
              <a:spcBef>
                <a:spcPct val="10000"/>
              </a:spcBef>
            </a:pPr>
            <a:endParaRPr lang="en-US" sz="700" b="0" smtClean="0">
              <a:solidFill>
                <a:srgbClr val="000000"/>
              </a:solidFill>
              <a:cs typeface="Arial" charset="0"/>
            </a:endParaRPr>
          </a:p>
          <a:p>
            <a:pPr>
              <a:lnSpc>
                <a:spcPct val="90000"/>
              </a:lnSpc>
              <a:spcBef>
                <a:spcPct val="10000"/>
              </a:spcBef>
            </a:pPr>
            <a:r>
              <a:rPr lang="en-US" sz="900" b="0" smtClean="0">
                <a:solidFill>
                  <a:srgbClr val="000000"/>
                </a:solidFill>
                <a:cs typeface="Arial" charset="0"/>
              </a:rPr>
              <a:t>La contención que se requiere es similar para todos los trabajos, pero los que generan más polvo y escombros pueden necesitar una protección de áreas más amplia. Aun cuando la regla no </a:t>
            </a:r>
            <a:r>
              <a:rPr lang="en-US" sz="900" b="0" u="sng" smtClean="0">
                <a:solidFill>
                  <a:srgbClr val="000000"/>
                </a:solidFill>
                <a:cs typeface="Arial" charset="0"/>
              </a:rPr>
              <a:t>exige</a:t>
            </a:r>
            <a:r>
              <a:rPr lang="en-US" sz="900" b="0" smtClean="0">
                <a:solidFill>
                  <a:srgbClr val="000000"/>
                </a:solidFill>
                <a:cs typeface="Arial" charset="0"/>
              </a:rPr>
              <a:t> la contención vertical, dichos sistemas pueden ser útiles para limitar el tamaño del área afectada por el trabajo y pueden reducir la superficie que se debe limpiar al término del trabajo. Los sistemas de contención prediseñados (comprados y hechos en casa) son muy útiles para reducir el tiempo que se emplea erigiendo contenciones y son más fáciles de instalar que la colocación de láminas plásticas con cinta adhesiva. Estos sistemas también permiten que el contratista cree un espacio sellado dentro de una habitación donde el polvo puede contenerse completamente al interior de un área limitada y controlada.</a:t>
            </a:r>
            <a:r>
              <a:rPr lang="en-US" sz="900" smtClean="0">
                <a:solidFill>
                  <a:srgbClr val="000000"/>
                </a:solidFill>
                <a:cs typeface="Arial" charset="0"/>
              </a:rPr>
              <a:t>  </a:t>
            </a:r>
            <a:endParaRPr lang="en-US" sz="900" b="0" smtClean="0">
              <a:solidFill>
                <a:srgbClr val="000000"/>
              </a:solidFill>
              <a:cs typeface="Arial" charset="0"/>
            </a:endParaRPr>
          </a:p>
          <a:p>
            <a:pPr>
              <a:lnSpc>
                <a:spcPct val="90000"/>
              </a:lnSpc>
              <a:spcBef>
                <a:spcPct val="10000"/>
              </a:spcBef>
            </a:pPr>
            <a:endParaRPr lang="en-US" sz="700" smtClean="0">
              <a:solidFill>
                <a:srgbClr val="000000"/>
              </a:solidFill>
              <a:cs typeface="Arial" charset="0"/>
            </a:endParaRPr>
          </a:p>
          <a:p>
            <a:pPr>
              <a:lnSpc>
                <a:spcPct val="90000"/>
              </a:lnSpc>
              <a:spcBef>
                <a:spcPct val="10000"/>
              </a:spcBef>
            </a:pPr>
            <a:r>
              <a:rPr lang="en-US" sz="1000" smtClean="0">
                <a:solidFill>
                  <a:srgbClr val="000000"/>
                </a:solidFill>
                <a:cs typeface="Arial" charset="0"/>
              </a:rPr>
              <a:t>Ejemplos de trabajos polvorientos:</a:t>
            </a:r>
          </a:p>
          <a:p>
            <a:pPr lvl="1">
              <a:lnSpc>
                <a:spcPct val="90000"/>
              </a:lnSpc>
              <a:spcBef>
                <a:spcPct val="10000"/>
              </a:spcBef>
              <a:buClr>
                <a:srgbClr val="000000"/>
              </a:buClr>
            </a:pPr>
            <a:r>
              <a:rPr lang="en-US" sz="900" smtClean="0">
                <a:solidFill>
                  <a:srgbClr val="000000"/>
                </a:solidFill>
                <a:cs typeface="Arial" charset="0"/>
              </a:rPr>
              <a:t>Raspado manual de áreas grandes.</a:t>
            </a:r>
          </a:p>
          <a:p>
            <a:pPr lvl="1">
              <a:lnSpc>
                <a:spcPct val="90000"/>
              </a:lnSpc>
              <a:spcBef>
                <a:spcPct val="10000"/>
              </a:spcBef>
              <a:buClr>
                <a:srgbClr val="000000"/>
              </a:buClr>
            </a:pPr>
            <a:r>
              <a:rPr lang="en-US" sz="900" smtClean="0">
                <a:solidFill>
                  <a:srgbClr val="000000"/>
                </a:solidFill>
                <a:cs typeface="Arial" charset="0"/>
              </a:rPr>
              <a:t>Eliminación de pintura con una pistola de calentamiento de baja temperatura y un raspador.</a:t>
            </a:r>
          </a:p>
          <a:p>
            <a:pPr lvl="1">
              <a:lnSpc>
                <a:spcPct val="90000"/>
              </a:lnSpc>
              <a:spcBef>
                <a:spcPct val="10000"/>
              </a:spcBef>
              <a:buClr>
                <a:srgbClr val="000000"/>
              </a:buClr>
            </a:pPr>
            <a:r>
              <a:rPr lang="en-US" sz="900" smtClean="0">
                <a:solidFill>
                  <a:srgbClr val="000000"/>
                </a:solidFill>
                <a:cs typeface="Arial" charset="0"/>
              </a:rPr>
              <a:t>Eliminación de residuos y pintura secos después de utilizar decapantes químicos.</a:t>
            </a:r>
          </a:p>
          <a:p>
            <a:pPr lvl="1">
              <a:lnSpc>
                <a:spcPct val="90000"/>
              </a:lnSpc>
              <a:spcBef>
                <a:spcPct val="10000"/>
              </a:spcBef>
              <a:buClr>
                <a:srgbClr val="000000"/>
              </a:buClr>
            </a:pPr>
            <a:r>
              <a:rPr lang="en-US" sz="900" smtClean="0">
                <a:solidFill>
                  <a:srgbClr val="000000"/>
                </a:solidFill>
                <a:cs typeface="Arial" charset="0"/>
              </a:rPr>
              <a:t>Demolición de superficies pintadas.</a:t>
            </a:r>
          </a:p>
          <a:p>
            <a:pPr lvl="1">
              <a:lnSpc>
                <a:spcPct val="90000"/>
              </a:lnSpc>
              <a:spcBef>
                <a:spcPct val="10000"/>
              </a:spcBef>
              <a:buClr>
                <a:srgbClr val="000000"/>
              </a:buClr>
            </a:pPr>
            <a:r>
              <a:rPr lang="en-US" sz="900" smtClean="0">
                <a:solidFill>
                  <a:srgbClr val="000000"/>
                </a:solidFill>
                <a:cs typeface="Arial" charset="0"/>
              </a:rPr>
              <a:t>Retirada de componentes de la construcción con superficies pintadas que están en malas condiciones.</a:t>
            </a:r>
          </a:p>
          <a:p>
            <a:pPr>
              <a:lnSpc>
                <a:spcPct val="90000"/>
              </a:lnSpc>
              <a:spcBef>
                <a:spcPct val="10000"/>
              </a:spcBef>
              <a:buClr>
                <a:srgbClr val="000000"/>
              </a:buClr>
              <a:buFontTx/>
              <a:buChar char="•"/>
            </a:pPr>
            <a:endParaRPr lang="en-US" sz="700" smtClean="0">
              <a:solidFill>
                <a:srgbClr val="000000"/>
              </a:solidFill>
              <a:cs typeface="Arial" charset="0"/>
            </a:endParaRPr>
          </a:p>
          <a:p>
            <a:pPr>
              <a:lnSpc>
                <a:spcPct val="90000"/>
              </a:lnSpc>
              <a:spcBef>
                <a:spcPct val="10000"/>
              </a:spcBef>
            </a:pPr>
            <a:r>
              <a:rPr lang="en-US" sz="900" smtClean="0">
                <a:solidFill>
                  <a:srgbClr val="000000"/>
                </a:solidFill>
                <a:cs typeface="Arial" charset="0"/>
              </a:rPr>
              <a:t>Recuerde, </a:t>
            </a:r>
            <a:r>
              <a:rPr lang="en-US" sz="900" u="sng" smtClean="0">
                <a:solidFill>
                  <a:srgbClr val="000000"/>
                </a:solidFill>
                <a:cs typeface="Arial" charset="0"/>
              </a:rPr>
              <a:t>usted es responsable</a:t>
            </a:r>
            <a:r>
              <a:rPr lang="en-US" sz="900" smtClean="0">
                <a:solidFill>
                  <a:srgbClr val="000000"/>
                </a:solidFill>
                <a:cs typeface="Arial" charset="0"/>
              </a:rPr>
              <a:t> de asegurarse de que el polvo y los escombros permanezcan dentro del área de trabajo contenida. Cuando planifique la contención, tenga presente cuánto y dónde las prácticas de trabajo que va a utilizar crearán polvo; luego, planifique según corresponda.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solidFill>
            <a:srgbClr val="FFFFFF"/>
          </a:solidFill>
          <a:ln/>
        </p:spPr>
      </p:sp>
      <p:sp>
        <p:nvSpPr>
          <p:cNvPr id="10243" name="Notes Placeholder 2"/>
          <p:cNvSpPr>
            <a:spLocks noGrp="1"/>
          </p:cNvSpPr>
          <p:nvPr>
            <p:ph type="body" idx="1"/>
          </p:nvPr>
        </p:nvSpPr>
        <p:spPr>
          <a:xfrm>
            <a:off x="949325" y="4279900"/>
            <a:ext cx="5184775" cy="4483100"/>
          </a:xfrm>
          <a:noFill/>
          <a:ln/>
        </p:spPr>
        <p:txBody>
          <a:bodyPr lIns="93111" tIns="46555" rIns="93111" bIns="46555"/>
          <a:lstStyle/>
          <a:p>
            <a:r>
              <a:rPr lang="es-ES_tradnl" sz="1100" smtClean="0"/>
              <a:t>¿Qué es la contención vertical</a:t>
            </a:r>
            <a:r>
              <a:rPr lang="en-US" sz="1100" smtClean="0"/>
              <a:t>?</a:t>
            </a:r>
          </a:p>
          <a:p>
            <a:r>
              <a:rPr lang="es-ES_tradnl" sz="1100" b="0" smtClean="0"/>
              <a:t>Contención v</a:t>
            </a:r>
            <a:r>
              <a:rPr lang="en-US" sz="1100" b="0" smtClean="0"/>
              <a:t>ertical </a:t>
            </a:r>
            <a:r>
              <a:rPr lang="es-ES_tradnl" sz="1100" b="0" smtClean="0"/>
              <a:t>significa una barrera v</a:t>
            </a:r>
            <a:r>
              <a:rPr lang="en-US" sz="1100" b="0" smtClean="0"/>
              <a:t>ertical </a:t>
            </a:r>
            <a:r>
              <a:rPr lang="es-ES_tradnl" sz="1100" b="0" smtClean="0"/>
              <a:t>que consiste en láminas de plástico</a:t>
            </a:r>
            <a:r>
              <a:rPr lang="en-US" sz="1100" b="0" smtClean="0"/>
              <a:t> </a:t>
            </a:r>
            <a:r>
              <a:rPr lang="es-ES_tradnl" sz="1100" b="0" smtClean="0"/>
              <a:t>u otro </a:t>
            </a:r>
            <a:r>
              <a:rPr lang="en-US" sz="1100" b="0" smtClean="0"/>
              <a:t>material </a:t>
            </a:r>
            <a:r>
              <a:rPr lang="es-ES_tradnl" sz="1100" b="0" smtClean="0"/>
              <a:t>impermeable sobre andamios o un marco rígido</a:t>
            </a:r>
            <a:r>
              <a:rPr lang="en-US" sz="1100" b="0" smtClean="0"/>
              <a:t>, o </a:t>
            </a:r>
            <a:r>
              <a:rPr lang="es-ES_tradnl" sz="1100" b="0" smtClean="0"/>
              <a:t>un sistema </a:t>
            </a:r>
            <a:r>
              <a:rPr lang="en-US" sz="1100" b="0" smtClean="0"/>
              <a:t>equivalent</a:t>
            </a:r>
            <a:r>
              <a:rPr lang="es-ES_tradnl" sz="1100" b="0" smtClean="0"/>
              <a:t>e</a:t>
            </a:r>
            <a:r>
              <a:rPr lang="en-US" sz="1100" b="0" smtClean="0"/>
              <a:t> </a:t>
            </a:r>
            <a:r>
              <a:rPr lang="es-ES_tradnl" sz="1100" b="0" smtClean="0"/>
              <a:t>de contención del área de trabajo</a:t>
            </a:r>
            <a:r>
              <a:rPr lang="en-US" sz="1100" b="0" smtClean="0"/>
              <a:t>. </a:t>
            </a:r>
            <a:r>
              <a:rPr lang="es-ES_tradnl" sz="1100" b="0" smtClean="0"/>
              <a:t>Se requiere contención v</a:t>
            </a:r>
            <a:r>
              <a:rPr lang="en-US" sz="1100" b="0" smtClean="0"/>
              <a:t>ertical </a:t>
            </a:r>
            <a:r>
              <a:rPr lang="es-ES_tradnl" sz="1100" b="0" smtClean="0"/>
              <a:t>para algunas renovaciones </a:t>
            </a:r>
            <a:r>
              <a:rPr lang="en-US" sz="1100" b="0" smtClean="0"/>
              <a:t>exterior</a:t>
            </a:r>
            <a:r>
              <a:rPr lang="es-ES_tradnl" sz="1100" b="0" smtClean="0"/>
              <a:t>es,</a:t>
            </a:r>
            <a:r>
              <a:rPr lang="en-US" sz="1100" b="0" smtClean="0"/>
              <a:t> </a:t>
            </a:r>
            <a:r>
              <a:rPr lang="es-ES_tradnl" sz="1100" b="0" smtClean="0"/>
              <a:t>pero puede usarse en cualquier renovación</a:t>
            </a:r>
            <a:r>
              <a:rPr lang="en-US" sz="1100" b="0" smtClean="0"/>
              <a:t>.</a:t>
            </a:r>
          </a:p>
          <a:p>
            <a:endParaRPr lang="en-US" sz="1100" b="0" smtClean="0"/>
          </a:p>
          <a:p>
            <a:r>
              <a:rPr lang="es-ES_tradnl" sz="1100" smtClean="0"/>
              <a:t>¿Se requiere contención </a:t>
            </a:r>
            <a:r>
              <a:rPr lang="en-US" sz="1100" smtClean="0"/>
              <a:t>vertical </a:t>
            </a:r>
            <a:r>
              <a:rPr lang="es-ES_tradnl" sz="1100" smtClean="0"/>
              <a:t>para trabajos interiores</a:t>
            </a:r>
            <a:r>
              <a:rPr lang="en-US" sz="1100" smtClean="0"/>
              <a:t>?</a:t>
            </a:r>
          </a:p>
          <a:p>
            <a:r>
              <a:rPr lang="en-US" sz="1100" b="0" smtClean="0"/>
              <a:t>No; n</a:t>
            </a:r>
            <a:r>
              <a:rPr lang="es-ES_tradnl" sz="1100" b="0" smtClean="0"/>
              <a:t>o se requiere el uso de contención </a:t>
            </a:r>
            <a:r>
              <a:rPr lang="en-US" sz="1100" b="0" smtClean="0"/>
              <a:t>vertical </a:t>
            </a:r>
            <a:r>
              <a:rPr lang="es-ES_tradnl" sz="1100" b="0" smtClean="0"/>
              <a:t>para trabajos interiores</a:t>
            </a:r>
            <a:r>
              <a:rPr lang="en-US" sz="1100" b="0" smtClean="0"/>
              <a:t>, </a:t>
            </a:r>
            <a:r>
              <a:rPr lang="es-ES_tradnl" sz="1100" b="0" smtClean="0"/>
              <a:t>pero se puede minimizar la cantidad de contención del piso</a:t>
            </a:r>
            <a:r>
              <a:rPr lang="en-US" sz="1100" b="0" smtClean="0"/>
              <a:t> ne</a:t>
            </a:r>
            <a:r>
              <a:rPr lang="es-ES_tradnl" sz="1100" b="0" smtClean="0"/>
              <a:t>cesaria usando contención </a:t>
            </a:r>
            <a:r>
              <a:rPr lang="en-US" sz="1100" b="0" smtClean="0"/>
              <a:t>vertical </a:t>
            </a:r>
            <a:r>
              <a:rPr lang="es-ES_tradnl" sz="1100" b="0" smtClean="0"/>
              <a:t>para proyectos interiores</a:t>
            </a:r>
            <a:r>
              <a:rPr lang="en-US" sz="1100" b="0" smtClean="0"/>
              <a:t>. </a:t>
            </a:r>
            <a:r>
              <a:rPr lang="es-ES_tradnl" sz="1100" b="0" smtClean="0"/>
              <a:t>Las medidas de contención del piso pueden detenerse al borde</a:t>
            </a:r>
            <a:r>
              <a:rPr lang="en-US" sz="1100" b="0" smtClean="0"/>
              <a:t> </a:t>
            </a:r>
            <a:r>
              <a:rPr lang="es-ES_tradnl" sz="1100" b="0" smtClean="0"/>
              <a:t>de la barrera </a:t>
            </a:r>
            <a:r>
              <a:rPr lang="en-US" sz="1100" b="0" smtClean="0"/>
              <a:t>vertical </a:t>
            </a:r>
            <a:r>
              <a:rPr lang="es-ES_tradnl" sz="1100" b="0" smtClean="0"/>
              <a:t>al usar un sistema de contención </a:t>
            </a:r>
            <a:r>
              <a:rPr lang="en-US" sz="1100" b="0" smtClean="0"/>
              <a:t>vertical </a:t>
            </a:r>
            <a:r>
              <a:rPr lang="es-ES_tradnl" sz="1100" b="0" smtClean="0"/>
              <a:t>consistente en barreras </a:t>
            </a:r>
            <a:r>
              <a:rPr lang="en-US" sz="1100" b="0" smtClean="0"/>
              <a:t>impermeable</a:t>
            </a:r>
            <a:r>
              <a:rPr lang="es-ES_tradnl" sz="1100" b="0" smtClean="0"/>
              <a:t>s</a:t>
            </a:r>
            <a:r>
              <a:rPr lang="en-US" sz="1100" b="0" smtClean="0"/>
              <a:t> </a:t>
            </a:r>
            <a:r>
              <a:rPr lang="es-ES_tradnl" sz="1100" b="0" smtClean="0"/>
              <a:t>que se extienden del piso al techo y están</a:t>
            </a:r>
            <a:r>
              <a:rPr lang="en-US" sz="1100" b="0" smtClean="0"/>
              <a:t> </a:t>
            </a:r>
            <a:r>
              <a:rPr lang="es-ES_tradnl" sz="1100" b="0" smtClean="0"/>
              <a:t>estrechamente selladas en las juntas con el piso</a:t>
            </a:r>
            <a:r>
              <a:rPr lang="en-US" sz="1100" b="0" smtClean="0"/>
              <a:t>, el </a:t>
            </a:r>
            <a:r>
              <a:rPr lang="es-ES_tradnl" sz="1100" b="0" smtClean="0"/>
              <a:t>techo y las paredes</a:t>
            </a:r>
            <a:r>
              <a:rPr lang="en-US" sz="1100" b="0" smtClean="0"/>
              <a:t>.</a:t>
            </a:r>
          </a:p>
          <a:p>
            <a:endParaRPr lang="en-US" sz="1100" b="0" smtClean="0"/>
          </a:p>
          <a:p>
            <a:r>
              <a:rPr lang="es-ES_tradnl" sz="1100" smtClean="0"/>
              <a:t>¿Se requiere contención </a:t>
            </a:r>
            <a:r>
              <a:rPr lang="en-US" sz="1100" smtClean="0"/>
              <a:t>vertical </a:t>
            </a:r>
            <a:r>
              <a:rPr lang="es-ES_tradnl" sz="1100" smtClean="0"/>
              <a:t>para trabajos </a:t>
            </a:r>
            <a:r>
              <a:rPr lang="en-US" sz="1100" smtClean="0"/>
              <a:t>exterior</a:t>
            </a:r>
            <a:r>
              <a:rPr lang="es-ES_tradnl" sz="1100" smtClean="0"/>
              <a:t>es</a:t>
            </a:r>
            <a:r>
              <a:rPr lang="en-US" sz="1100" smtClean="0"/>
              <a:t>?</a:t>
            </a:r>
          </a:p>
          <a:p>
            <a:r>
              <a:rPr lang="es-ES_tradnl" sz="1100" b="0" smtClean="0"/>
              <a:t>Sí;</a:t>
            </a:r>
            <a:r>
              <a:rPr lang="en-US" sz="1100" b="0" smtClean="0"/>
              <a:t> </a:t>
            </a:r>
            <a:r>
              <a:rPr lang="es-ES_tradnl" sz="1100" b="0" smtClean="0"/>
              <a:t>se requiere la contención </a:t>
            </a:r>
            <a:r>
              <a:rPr lang="en-US" sz="1100" b="0" smtClean="0"/>
              <a:t>vertical, o un sistema equivalente de contención del área de trabajo, </a:t>
            </a:r>
            <a:r>
              <a:rPr lang="es-ES_tradnl" sz="1100" b="0" smtClean="0"/>
              <a:t>para trabajos exteriores donde los límites de la propiedad están a </a:t>
            </a:r>
            <a:r>
              <a:rPr lang="en-US" sz="1100" b="0" smtClean="0"/>
              <a:t>10 </a:t>
            </a:r>
            <a:r>
              <a:rPr lang="es-ES_tradnl" sz="1100" b="0" smtClean="0"/>
              <a:t>pies como máximo del área de la alteración de la pintura</a:t>
            </a:r>
            <a:r>
              <a:rPr lang="en-US" sz="1100" b="0" smtClean="0"/>
              <a:t>. </a:t>
            </a:r>
            <a:r>
              <a:rPr lang="es-ES_tradnl" sz="1100" b="0" smtClean="0"/>
              <a:t>Además</a:t>
            </a:r>
            <a:r>
              <a:rPr lang="en-US" sz="1100" b="0" smtClean="0"/>
              <a:t>, </a:t>
            </a:r>
            <a:r>
              <a:rPr lang="es-ES_tradnl" sz="1100" b="0" smtClean="0"/>
              <a:t>también se puede usar contención </a:t>
            </a:r>
            <a:r>
              <a:rPr lang="en-US" sz="1100" b="0" smtClean="0"/>
              <a:t>vertical </a:t>
            </a:r>
            <a:r>
              <a:rPr lang="es-ES_tradnl" sz="1100" b="0" smtClean="0"/>
              <a:t>para minimizar la cantidad de contención del terreno necesaria para un proyecto</a:t>
            </a:r>
            <a:r>
              <a:rPr lang="en-US" sz="1100" b="0" smtClean="0"/>
              <a:t>. </a:t>
            </a:r>
            <a:r>
              <a:rPr lang="es-ES_tradnl" sz="1100" b="0" smtClean="0"/>
              <a:t>Las medidas de contención del terreno pueden llegar al borde de la barrera </a:t>
            </a:r>
            <a:r>
              <a:rPr lang="en-US" sz="1100" b="0" smtClean="0"/>
              <a:t>vertical </a:t>
            </a:r>
            <a:r>
              <a:rPr lang="es-ES_tradnl" sz="1100" b="0" smtClean="0"/>
              <a:t>al usar un sistema de contención </a:t>
            </a:r>
            <a:r>
              <a:rPr lang="en-US" sz="1100" b="0" smtClean="0"/>
              <a:t>vertical.</a:t>
            </a:r>
          </a:p>
        </p:txBody>
      </p:sp>
      <p:sp>
        <p:nvSpPr>
          <p:cNvPr id="10244" name="Slide Number Placeholder 3"/>
          <p:cNvSpPr txBox="1">
            <a:spLocks noGrp="1"/>
          </p:cNvSpPr>
          <p:nvPr/>
        </p:nvSpPr>
        <p:spPr bwMode="auto">
          <a:xfrm>
            <a:off x="949325" y="8853488"/>
            <a:ext cx="1479550" cy="296862"/>
          </a:xfrm>
          <a:prstGeom prst="rect">
            <a:avLst/>
          </a:prstGeom>
          <a:noFill/>
          <a:ln w="9525">
            <a:noFill/>
            <a:miter lim="800000"/>
            <a:headEnd/>
            <a:tailEnd/>
          </a:ln>
        </p:spPr>
        <p:txBody>
          <a:bodyPr lIns="93111" tIns="46555" rIns="93111" bIns="46555" anchor="b"/>
          <a:lstStyle/>
          <a:p>
            <a:pPr defTabSz="931863">
              <a:spcBef>
                <a:spcPct val="0"/>
              </a:spcBef>
              <a:buFontTx/>
              <a:buNone/>
            </a:pPr>
            <a:r>
              <a:rPr lang="en-US">
                <a:solidFill>
                  <a:schemeClr val="tx1"/>
                </a:solidFill>
              </a:rPr>
              <a:t>3-</a:t>
            </a:r>
            <a:fld id="{8F80E511-EAD8-408A-B873-1BE3CD640783}" type="slidenum">
              <a:rPr lang="en-US">
                <a:solidFill>
                  <a:schemeClr val="tx1"/>
                </a:solidFill>
              </a:rPr>
              <a:pPr defTabSz="931863">
                <a:spcBef>
                  <a:spcPct val="0"/>
                </a:spcBef>
                <a:buFontTx/>
                <a:buNone/>
              </a:pPr>
              <a:t>3</a:t>
            </a:fld>
            <a:endParaRPr lang="en-US">
              <a:solidFill>
                <a:schemeClr val="tx1"/>
              </a:solidFill>
            </a:endParaRPr>
          </a:p>
        </p:txBody>
      </p:sp>
      <p:sp>
        <p:nvSpPr>
          <p:cNvPr id="10245" name="Header Placeholder 4"/>
          <p:cNvSpPr txBox="1">
            <a:spLocks noGrp="1"/>
          </p:cNvSpPr>
          <p:nvPr/>
        </p:nvSpPr>
        <p:spPr bwMode="auto">
          <a:xfrm>
            <a:off x="0" y="0"/>
            <a:ext cx="7010400" cy="465138"/>
          </a:xfrm>
          <a:prstGeom prst="rect">
            <a:avLst/>
          </a:prstGeom>
          <a:noFill/>
          <a:ln w="9525">
            <a:noFill/>
            <a:miter lim="800000"/>
            <a:headEnd/>
            <a:tailEnd/>
          </a:ln>
        </p:spPr>
        <p:txBody>
          <a:bodyPr lIns="93111" tIns="46555" rIns="93111" bIns="46555"/>
          <a:lstStyle/>
          <a:p>
            <a:pPr defTabSz="931863">
              <a:spcBef>
                <a:spcPct val="0"/>
              </a:spcBef>
              <a:buFontTx/>
              <a:buNone/>
              <a:defRPr/>
            </a:pPr>
            <a:endParaRPr lang="en-US" sz="1200" b="1" dirty="0">
              <a:solidFill>
                <a:schemeClr val="tx1"/>
              </a:solidFill>
            </a:endParaRPr>
          </a:p>
          <a:p>
            <a:pPr marL="231775" indent="-231775" defTabSz="931863">
              <a:spcBef>
                <a:spcPct val="0"/>
              </a:spcBef>
              <a:buFontTx/>
              <a:buNone/>
              <a:defRPr/>
            </a:pPr>
            <a:r>
              <a:rPr lang="en-US" sz="1200" b="1" dirty="0">
                <a:solidFill>
                  <a:schemeClr val="tx1"/>
                </a:solidFill>
              </a:rPr>
              <a:t>     </a:t>
            </a:r>
            <a:r>
              <a:rPr lang="en-US" sz="1200" b="1" dirty="0" err="1">
                <a:solidFill>
                  <a:schemeClr val="tx1"/>
                </a:solidFill>
              </a:rPr>
              <a:t>Perfeccionamiento</a:t>
            </a:r>
            <a:r>
              <a:rPr lang="en-US" sz="1200" b="1" dirty="0">
                <a:solidFill>
                  <a:schemeClr val="tx1"/>
                </a:solidFill>
              </a:rPr>
              <a:t> de </a:t>
            </a:r>
            <a:r>
              <a:rPr lang="es-ES_tradnl" sz="1200" b="1" dirty="0">
                <a:solidFill>
                  <a:schemeClr val="tx1"/>
                </a:solidFill>
              </a:rPr>
              <a:t>de prácticas seguras para trabajar con el </a:t>
            </a:r>
            <a:r>
              <a:rPr lang="en-US" sz="1200" b="1" dirty="0">
                <a:solidFill>
                  <a:schemeClr val="tx1"/>
                </a:solidFill>
              </a:rPr>
              <a:t> </a:t>
            </a:r>
            <a:r>
              <a:rPr lang="en-US" sz="1200" b="1" dirty="0" err="1">
                <a:solidFill>
                  <a:schemeClr val="tx1"/>
                </a:solidFill>
              </a:rPr>
              <a:t>plomo</a:t>
            </a:r>
            <a:r>
              <a:rPr lang="en-US" sz="1200" b="1" dirty="0">
                <a:solidFill>
                  <a:schemeClr val="tx1"/>
                </a:solidFill>
              </a:rPr>
              <a:t> en </a:t>
            </a:r>
            <a:r>
              <a:rPr lang="en-US" sz="1200" b="1" dirty="0" err="1">
                <a:solidFill>
                  <a:schemeClr val="tx1"/>
                </a:solidFill>
              </a:rPr>
              <a:t>labores</a:t>
            </a:r>
            <a:r>
              <a:rPr lang="en-US" sz="1200" b="1" dirty="0">
                <a:solidFill>
                  <a:schemeClr val="tx1"/>
                </a:solidFill>
              </a:rPr>
              <a:t> de </a:t>
            </a:r>
            <a:r>
              <a:rPr lang="en-US" sz="1200" b="1" dirty="0" err="1">
                <a:solidFill>
                  <a:schemeClr val="tx1"/>
                </a:solidFill>
              </a:rPr>
              <a:t>renovación</a:t>
            </a:r>
            <a:r>
              <a:rPr lang="en-US" sz="1200" b="1" dirty="0">
                <a:solidFill>
                  <a:schemeClr val="tx1"/>
                </a:solidFill>
              </a:rPr>
              <a:t>,  </a:t>
            </a:r>
            <a:r>
              <a:rPr lang="en-US" sz="1200" b="1" dirty="0" err="1">
                <a:solidFill>
                  <a:schemeClr val="tx1"/>
                </a:solidFill>
              </a:rPr>
              <a:t>reparación</a:t>
            </a:r>
            <a:r>
              <a:rPr lang="en-US" sz="1200" b="1" dirty="0">
                <a:solidFill>
                  <a:schemeClr val="tx1"/>
                </a:solidFill>
              </a:rPr>
              <a:t> y </a:t>
            </a:r>
            <a:r>
              <a:rPr lang="en-US" sz="1200" b="1" dirty="0" err="1">
                <a:solidFill>
                  <a:schemeClr val="tx1"/>
                </a:solidFill>
              </a:rPr>
              <a:t>pintura</a:t>
            </a:r>
            <a:endParaRPr lang="en-US" sz="1200" b="1" dirty="0">
              <a:solidFill>
                <a:schemeClr val="tx1"/>
              </a:solidFill>
            </a:endParaRPr>
          </a:p>
          <a:p>
            <a:pPr defTabSz="931863">
              <a:spcBef>
                <a:spcPct val="0"/>
              </a:spcBef>
              <a:buFontTx/>
              <a:buNone/>
              <a:defRPr/>
            </a:pPr>
            <a:endParaRPr lang="en-US" sz="1200" b="1" dirty="0">
              <a:solidFill>
                <a:schemeClr val="tx1"/>
              </a:solidFill>
            </a:endParaRPr>
          </a:p>
        </p:txBody>
      </p:sp>
      <p:sp>
        <p:nvSpPr>
          <p:cNvPr id="10246" name="Date Placeholder 5"/>
          <p:cNvSpPr txBox="1">
            <a:spLocks noGrp="1"/>
          </p:cNvSpPr>
          <p:nvPr/>
        </p:nvSpPr>
        <p:spPr bwMode="auto">
          <a:xfrm>
            <a:off x="2555875" y="8705850"/>
            <a:ext cx="1676400" cy="444500"/>
          </a:xfrm>
          <a:prstGeom prst="rect">
            <a:avLst/>
          </a:prstGeom>
          <a:noFill/>
          <a:ln w="9525">
            <a:noFill/>
            <a:miter lim="800000"/>
            <a:headEnd/>
            <a:tailEnd/>
          </a:ln>
        </p:spPr>
        <p:txBody>
          <a:bodyPr lIns="91381" tIns="45690" rIns="91381" bIns="45690"/>
          <a:lstStyle/>
          <a:p>
            <a:pPr algn="ctr" defTabSz="911225">
              <a:lnSpc>
                <a:spcPct val="280000"/>
              </a:lnSpc>
              <a:spcBef>
                <a:spcPct val="0"/>
              </a:spcBef>
              <a:buFontTx/>
              <a:buNone/>
            </a:pPr>
            <a:r>
              <a:rPr lang="en-US">
                <a:solidFill>
                  <a:schemeClr val="tx1"/>
                </a:solidFill>
              </a:rPr>
              <a:t>Octubre de 2011</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1"/>
          <p:cNvSpPr>
            <a:spLocks noGrp="1" noChangeArrowheads="1"/>
          </p:cNvSpPr>
          <p:nvPr>
            <p:ph type="sldNum" sz="quarter" idx="5"/>
          </p:nvPr>
        </p:nvSpPr>
        <p:spPr>
          <a:noFill/>
        </p:spPr>
        <p:txBody>
          <a:bodyPr/>
          <a:lstStyle/>
          <a:p>
            <a:r>
              <a:rPr lang="en-US" smtClean="0"/>
              <a:t>3-</a:t>
            </a:r>
            <a:fld id="{38E32528-2432-4C76-B8F8-B11A7761EDF4}" type="slidenum">
              <a:rPr lang="en-US" smtClean="0"/>
              <a:pPr/>
              <a:t>4</a:t>
            </a:fld>
            <a:endParaRPr lang="en-US" smtClean="0"/>
          </a:p>
        </p:txBody>
      </p:sp>
      <p:sp>
        <p:nvSpPr>
          <p:cNvPr id="11267" name="Rectangle 12"/>
          <p:cNvSpPr>
            <a:spLocks noGrp="1" noChangeArrowheads="1"/>
          </p:cNvSpPr>
          <p:nvPr>
            <p:ph type="hdr" sz="quarter"/>
          </p:nvPr>
        </p:nvSpPr>
        <p:spPr>
          <a:xfrm>
            <a:off x="152400" y="0"/>
            <a:ext cx="6858000" cy="609600"/>
          </a:xfrm>
          <a:noFill/>
        </p:spPr>
        <p:txBody>
          <a:bodyPr/>
          <a:lstStyle/>
          <a:p>
            <a:endParaRPr lang="en-US" smtClean="0"/>
          </a:p>
          <a:p>
            <a:r>
              <a:rPr lang="en-US" smtClean="0"/>
              <a:t>Perfeccionamiento de </a:t>
            </a:r>
            <a:r>
              <a:rPr lang="es-ES_tradnl" smtClean="0"/>
              <a:t>de prácticas seguras para trabajar con el </a:t>
            </a:r>
            <a:r>
              <a:rPr lang="en-US" smtClean="0"/>
              <a:t> plomo en labores de renovación, reparación y pintura</a:t>
            </a:r>
          </a:p>
        </p:txBody>
      </p:sp>
      <p:sp>
        <p:nvSpPr>
          <p:cNvPr id="11268" name="Rectangle 13"/>
          <p:cNvSpPr>
            <a:spLocks noGrp="1" noChangeArrowheads="1"/>
          </p:cNvSpPr>
          <p:nvPr>
            <p:ph type="dt" sz="quarter" idx="1"/>
          </p:nvPr>
        </p:nvSpPr>
        <p:spPr>
          <a:noFill/>
        </p:spPr>
        <p:txBody>
          <a:bodyPr/>
          <a:lstStyle/>
          <a:p>
            <a:r>
              <a:rPr lang="en-US" smtClean="0"/>
              <a:t>Octubre de 2011</a:t>
            </a:r>
          </a:p>
        </p:txBody>
      </p:sp>
      <p:sp>
        <p:nvSpPr>
          <p:cNvPr id="11269" name="Rectangle 2"/>
          <p:cNvSpPr>
            <a:spLocks noChangeArrowheads="1" noTextEdit="1"/>
          </p:cNvSpPr>
          <p:nvPr>
            <p:ph type="sldImg"/>
          </p:nvPr>
        </p:nvSpPr>
        <p:spPr>
          <a:xfrm>
            <a:off x="1219200" y="663575"/>
            <a:ext cx="4648200" cy="3486150"/>
          </a:xfrm>
          <a:ln/>
        </p:spPr>
      </p:sp>
      <p:sp>
        <p:nvSpPr>
          <p:cNvPr id="11270" name="Rectangle 3"/>
          <p:cNvSpPr>
            <a:spLocks noGrp="1" noChangeArrowheads="1"/>
          </p:cNvSpPr>
          <p:nvPr>
            <p:ph type="body" idx="1"/>
          </p:nvPr>
        </p:nvSpPr>
        <p:spPr>
          <a:xfrm>
            <a:off x="949325" y="4279900"/>
            <a:ext cx="5184775" cy="3644900"/>
          </a:xfrm>
          <a:noFill/>
          <a:ln/>
        </p:spPr>
        <p:txBody>
          <a:bodyPr/>
          <a:lstStyle/>
          <a:p>
            <a:pPr>
              <a:spcBef>
                <a:spcPct val="10000"/>
              </a:spcBef>
            </a:pPr>
            <a:r>
              <a:rPr lang="en-US" smtClean="0">
                <a:solidFill>
                  <a:srgbClr val="000000"/>
                </a:solidFill>
              </a:rPr>
              <a:t>La regla RRP: Requisitos generales para la contención interior:</a:t>
            </a:r>
            <a:endParaRPr lang="en-US" b="0" smtClean="0">
              <a:solidFill>
                <a:srgbClr val="000000"/>
              </a:solidFill>
            </a:endParaRPr>
          </a:p>
          <a:p>
            <a:pPr lvl="1">
              <a:spcBef>
                <a:spcPts val="300"/>
              </a:spcBef>
              <a:buClr>
                <a:srgbClr val="000000"/>
              </a:buClr>
            </a:pPr>
            <a:r>
              <a:rPr lang="en-US" sz="1000" u="sng" smtClean="0">
                <a:solidFill>
                  <a:srgbClr val="000000"/>
                </a:solidFill>
              </a:rPr>
              <a:t>Letreros instalados:</a:t>
            </a:r>
            <a:r>
              <a:rPr lang="en-US" sz="1000" smtClean="0">
                <a:solidFill>
                  <a:srgbClr val="000000"/>
                </a:solidFill>
              </a:rPr>
              <a:t> Deben instalarse en todos los costados del área de trabajo para definir ésta última, deben estar en el idioma principal de los ocupantes, deben publicarse antes del comienzo de la renovación y permanecer hasta finalizada la verificación de limpieza.</a:t>
            </a:r>
          </a:p>
          <a:p>
            <a:pPr lvl="1">
              <a:spcBef>
                <a:spcPts val="300"/>
              </a:spcBef>
              <a:buClr>
                <a:srgbClr val="000000"/>
              </a:buClr>
            </a:pPr>
            <a:r>
              <a:rPr lang="en-US" sz="1000" u="sng" smtClean="0">
                <a:solidFill>
                  <a:srgbClr val="000000"/>
                </a:solidFill>
              </a:rPr>
              <a:t>Contener el área de trabajo:</a:t>
            </a:r>
            <a:r>
              <a:rPr lang="en-US" sz="1000" smtClean="0">
                <a:solidFill>
                  <a:srgbClr val="000000"/>
                </a:solidFill>
              </a:rPr>
              <a:t> Antes de la renovación, aísle el área de trabajo para impedir que se escape el polvo. Durante el trabajo, mantenga la integridad de la contención y asegúrese de que ésta no interfiera con la salida de ocupantes y trabajadores desde el hogar o área de trabajo.</a:t>
            </a:r>
          </a:p>
          <a:p>
            <a:pPr lvl="1">
              <a:spcBef>
                <a:spcPts val="300"/>
              </a:spcBef>
              <a:buClr>
                <a:srgbClr val="000000"/>
              </a:buClr>
            </a:pPr>
            <a:r>
              <a:rPr lang="en-US" sz="1000" u="sng" smtClean="0">
                <a:solidFill>
                  <a:srgbClr val="000000"/>
                </a:solidFill>
              </a:rPr>
              <a:t>Retirar o cubrir muebles u objetos:</a:t>
            </a:r>
            <a:r>
              <a:rPr lang="en-US" sz="1000" smtClean="0">
                <a:solidFill>
                  <a:srgbClr val="000000"/>
                </a:solidFill>
              </a:rPr>
              <a:t> Retire (preferiblemente) los objetos como muebles, alfombras, cortinas o cúbralas con láminas plásticas con todas las juntas y bordes sellados con cinta adhesiva.</a:t>
            </a:r>
          </a:p>
          <a:p>
            <a:pPr lvl="1">
              <a:spcBef>
                <a:spcPts val="300"/>
              </a:spcBef>
              <a:buClr>
                <a:srgbClr val="000000"/>
              </a:buClr>
            </a:pPr>
            <a:r>
              <a:rPr lang="en-US" sz="1000" u="sng" smtClean="0">
                <a:solidFill>
                  <a:srgbClr val="000000"/>
                </a:solidFill>
              </a:rPr>
              <a:t>Cubrir los pisos:</a:t>
            </a:r>
            <a:r>
              <a:rPr lang="en-US" sz="1000" smtClean="0">
                <a:solidFill>
                  <a:srgbClr val="000000"/>
                </a:solidFill>
              </a:rPr>
              <a:t> Cubra los pisos y las alfombras del área de trabajo con láminas plásticas selladas con cintas adhesivas u otro material impermeable 6 pies más allá del perímetro de las superficies que se someten a renovación o a una distancia suficiente como para contener el polvo, el que sea mayor.</a:t>
            </a:r>
          </a:p>
          <a:p>
            <a:pPr lvl="1">
              <a:spcBef>
                <a:spcPts val="300"/>
              </a:spcBef>
              <a:buClr>
                <a:srgbClr val="000000"/>
              </a:buClr>
            </a:pPr>
            <a:r>
              <a:rPr lang="en-US" sz="1000" u="sng" smtClean="0">
                <a:solidFill>
                  <a:srgbClr val="000000"/>
                </a:solidFill>
              </a:rPr>
              <a:t>Cerrar y sellar puertas de acceso y ventanas:</a:t>
            </a:r>
            <a:r>
              <a:rPr lang="en-US" sz="1000" smtClean="0">
                <a:solidFill>
                  <a:srgbClr val="000000"/>
                </a:solidFill>
              </a:rPr>
              <a:t> Cierre y selle las puertas de acceso al área de trabajo con láminas plásticas u otros materiales impermeables. Las puertas que se usen como ingreso al área de trabajo deben cubrirse con láminas plásticas que permitan a los trabajadores pasar a través de ellas y confinar el polvo en el área de trabajo.</a:t>
            </a:r>
          </a:p>
          <a:p>
            <a:pPr lvl="1">
              <a:spcBef>
                <a:spcPts val="300"/>
              </a:spcBef>
              <a:buClr>
                <a:srgbClr val="000000"/>
              </a:buClr>
            </a:pPr>
            <a:r>
              <a:rPr lang="en-US" sz="1000" u="sng" smtClean="0">
                <a:solidFill>
                  <a:srgbClr val="000000"/>
                </a:solidFill>
              </a:rPr>
              <a:t>Cubrir las aberturas de conductos:</a:t>
            </a:r>
            <a:r>
              <a:rPr lang="en-US" sz="1000" smtClean="0">
                <a:solidFill>
                  <a:srgbClr val="000000"/>
                </a:solidFill>
              </a:rPr>
              <a:t> Cierre y cubra todos los conductos HVAC del área de trabajo con láminas plásticas selladas con cintas adhesivas u otro material impermeable (por ejemplo, cubiertas magnéticas).</a:t>
            </a:r>
          </a:p>
          <a:p>
            <a:pPr>
              <a:lnSpc>
                <a:spcPct val="90000"/>
              </a:lnSpc>
              <a:spcBef>
                <a:spcPct val="10000"/>
              </a:spcBef>
            </a:pPr>
            <a:endParaRPr lang="en-US" sz="1000" i="1" smtClean="0">
              <a:solidFill>
                <a:srgbClr val="000000"/>
              </a:solidFill>
            </a:endParaRPr>
          </a:p>
          <a:p>
            <a:pPr>
              <a:lnSpc>
                <a:spcPct val="90000"/>
              </a:lnSpc>
              <a:spcBef>
                <a:spcPct val="10000"/>
              </a:spcBef>
            </a:pPr>
            <a:endParaRPr lang="en-US" sz="1000" i="1"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1"/>
          <p:cNvSpPr>
            <a:spLocks noGrp="1" noChangeArrowheads="1"/>
          </p:cNvSpPr>
          <p:nvPr>
            <p:ph type="sldNum" sz="quarter" idx="5"/>
          </p:nvPr>
        </p:nvSpPr>
        <p:spPr>
          <a:noFill/>
        </p:spPr>
        <p:txBody>
          <a:bodyPr/>
          <a:lstStyle/>
          <a:p>
            <a:r>
              <a:rPr lang="en-US" smtClean="0"/>
              <a:t>3-</a:t>
            </a:r>
            <a:fld id="{E9BD8084-891E-43B8-B4CD-39E9E850121C}" type="slidenum">
              <a:rPr lang="en-US" smtClean="0"/>
              <a:pPr/>
              <a:t>5</a:t>
            </a:fld>
            <a:endParaRPr lang="en-US" smtClean="0"/>
          </a:p>
        </p:txBody>
      </p:sp>
      <p:sp>
        <p:nvSpPr>
          <p:cNvPr id="12291" name="Rectangle 12"/>
          <p:cNvSpPr>
            <a:spLocks noGrp="1" noChangeArrowheads="1"/>
          </p:cNvSpPr>
          <p:nvPr>
            <p:ph type="hdr" sz="quarter"/>
          </p:nvPr>
        </p:nvSpPr>
        <p:spPr>
          <a:xfrm>
            <a:off x="228600" y="0"/>
            <a:ext cx="6781800" cy="685800"/>
          </a:xfrm>
          <a:noFill/>
        </p:spPr>
        <p:txBody>
          <a:bodyPr/>
          <a:lstStyle/>
          <a:p>
            <a:endParaRPr lang="en-US" smtClean="0"/>
          </a:p>
          <a:p>
            <a:r>
              <a:rPr lang="en-US" smtClean="0"/>
              <a:t>Perfeccionamiento de </a:t>
            </a:r>
            <a:r>
              <a:rPr lang="es-ES_tradnl" smtClean="0"/>
              <a:t>de prácticas seguras para trabajar con el </a:t>
            </a:r>
            <a:r>
              <a:rPr lang="en-US" smtClean="0"/>
              <a:t> plomo en labores de renovación,  reparación y pintura</a:t>
            </a:r>
          </a:p>
        </p:txBody>
      </p:sp>
      <p:sp>
        <p:nvSpPr>
          <p:cNvPr id="12292" name="Rectangle 13"/>
          <p:cNvSpPr>
            <a:spLocks noGrp="1" noChangeArrowheads="1"/>
          </p:cNvSpPr>
          <p:nvPr>
            <p:ph type="dt" sz="quarter" idx="1"/>
          </p:nvPr>
        </p:nvSpPr>
        <p:spPr>
          <a:noFill/>
        </p:spPr>
        <p:txBody>
          <a:bodyPr/>
          <a:lstStyle/>
          <a:p>
            <a:r>
              <a:rPr lang="en-US" smtClean="0"/>
              <a:t>Octubre de 2011</a:t>
            </a:r>
          </a:p>
        </p:txBody>
      </p:sp>
      <p:sp>
        <p:nvSpPr>
          <p:cNvPr id="12293" name="Rectangle 2"/>
          <p:cNvSpPr>
            <a:spLocks noChangeArrowheads="1" noTextEdit="1"/>
          </p:cNvSpPr>
          <p:nvPr>
            <p:ph type="sldImg"/>
          </p:nvPr>
        </p:nvSpPr>
        <p:spPr>
          <a:xfrm>
            <a:off x="1219200" y="663575"/>
            <a:ext cx="4648200" cy="3486150"/>
          </a:xfrm>
          <a:ln/>
        </p:spPr>
      </p:sp>
      <p:sp>
        <p:nvSpPr>
          <p:cNvPr id="12294" name="Rectangle 3"/>
          <p:cNvSpPr>
            <a:spLocks noGrp="1" noChangeArrowheads="1"/>
          </p:cNvSpPr>
          <p:nvPr>
            <p:ph type="body" idx="1"/>
          </p:nvPr>
        </p:nvSpPr>
        <p:spPr>
          <a:xfrm>
            <a:off x="876300" y="4279900"/>
            <a:ext cx="5330825" cy="4254500"/>
          </a:xfrm>
          <a:noFill/>
          <a:ln/>
        </p:spPr>
        <p:txBody>
          <a:bodyPr/>
          <a:lstStyle/>
          <a:p>
            <a:r>
              <a:rPr lang="en-US" smtClean="0"/>
              <a:t>La regla RRP: Requisitos generales para la contención exterior:</a:t>
            </a:r>
          </a:p>
          <a:p>
            <a:pPr lvl="1">
              <a:spcBef>
                <a:spcPct val="10000"/>
              </a:spcBef>
              <a:buClr>
                <a:srgbClr val="000000"/>
              </a:buClr>
            </a:pPr>
            <a:r>
              <a:rPr lang="en-US" sz="1000" u="sng" smtClean="0"/>
              <a:t>Letreros instalados:</a:t>
            </a:r>
            <a:r>
              <a:rPr lang="en-US" sz="1000" smtClean="0"/>
              <a:t> Deben instalarse en todos los costados del área de trabajo para definir ésta última, deben estar en el idioma principal de los ocupantes, deben publicarse antes del comienzo de la renovación y permanecer hasta finalizada la verificación de limpieza.</a:t>
            </a:r>
          </a:p>
          <a:p>
            <a:pPr lvl="1">
              <a:spcBef>
                <a:spcPct val="10000"/>
              </a:spcBef>
              <a:buClr>
                <a:srgbClr val="000000"/>
              </a:buClr>
            </a:pPr>
            <a:r>
              <a:rPr lang="en-US" sz="1000" u="sng" smtClean="0"/>
              <a:t>Cerrar puertas y ventanas:</a:t>
            </a:r>
            <a:r>
              <a:rPr lang="en-US" sz="1000" smtClean="0"/>
              <a:t> Cierre todas las puertas y ventanas a 20 pies como máximo del área de trabajo.  Para edificios de varios pisos, cierre todas las ventanas y puertas del mismo piso a 20 pies como máximo del área de trabajo y todas las ventanas de todos los pisos de abajo que estén a la misma distancia horizontal de la renovación.</a:t>
            </a:r>
          </a:p>
          <a:p>
            <a:pPr lvl="1">
              <a:spcBef>
                <a:spcPct val="10000"/>
              </a:spcBef>
              <a:buClr>
                <a:srgbClr val="000000"/>
              </a:buClr>
            </a:pPr>
            <a:r>
              <a:rPr lang="en-US" sz="1000" u="sng" smtClean="0"/>
              <a:t>Puertas que se usan como ingreso al área de trabajo:</a:t>
            </a:r>
            <a:r>
              <a:rPr lang="en-US" sz="1000" smtClean="0"/>
              <a:t>  Cubra las aberturas de puertas de ingreso con láminas plásticas que permitan a los trabajadores pasar a través de ellas sin que el polvo se escape del área de trabajo.</a:t>
            </a:r>
          </a:p>
          <a:p>
            <a:pPr lvl="1">
              <a:spcBef>
                <a:spcPct val="10000"/>
              </a:spcBef>
              <a:buClr>
                <a:srgbClr val="000000"/>
              </a:buClr>
            </a:pPr>
            <a:r>
              <a:rPr lang="en-US" sz="1000" u="sng" smtClean="0"/>
              <a:t>Cubrir el suelo:</a:t>
            </a:r>
            <a:r>
              <a:rPr lang="en-US" sz="1000" smtClean="0"/>
              <a:t> Cubra el suelo con láminas plásticas u otro material impermeable extendiéndose 10 pies más allá del perímetro de superficies donde se lleva a cabo la renovación o a una distancia suficiente para contener el polvo, lo que sea mayor, a menos que la línea de propiedad impida cubrir el perímetro de 10 pies.</a:t>
            </a:r>
          </a:p>
          <a:p>
            <a:pPr lvl="1">
              <a:spcBef>
                <a:spcPct val="10000"/>
              </a:spcBef>
              <a:buClr>
                <a:srgbClr val="000000"/>
              </a:buClr>
            </a:pPr>
            <a:r>
              <a:rPr lang="en-US" sz="1000" u="sng" smtClean="0"/>
              <a:t>Asegurarse de que el polvo y los escombros no contaminen o salgan a áreas o propiedades adyacentes:</a:t>
            </a:r>
            <a:r>
              <a:rPr lang="en-US" sz="1000" smtClean="0"/>
              <a:t> En algunas situaciones, la renovación requerirá precauciones adicionales para contener el área de trabajo exterior para garantizar que el polvo y los escombros no contaminen otras propiedades. Ejemplos de estas situaciones pueden incluir vientos fuertes, elementos excesivamente rociados o distancias cortas entre propiedades que requieran contenciones verticales para mantener el polvo en el área de trabajo. La regla RRP define estándares de rendimiento que el contratista debe satisfacer, pero no especifica cómo el contratista debe cumplirlos. Esto permite que el contratista tenga flexibilidad en la forma en la que cumple con el requisito para garantizar que ni polvo ni escombros salgan del área de trabajo. </a:t>
            </a:r>
          </a:p>
          <a:p>
            <a:pPr>
              <a:spcBef>
                <a:spcPct val="10000"/>
              </a:spcBef>
              <a:buClr>
                <a:srgbClr val="000000"/>
              </a:buClr>
              <a:buFontTx/>
              <a:buChar char="•"/>
            </a:pPr>
            <a:endParaRPr lang="en-US" sz="1000" b="0" smtClean="0"/>
          </a:p>
          <a:p>
            <a:pPr lvl="1">
              <a:buClr>
                <a:srgbClr val="000000"/>
              </a:buClr>
            </a:pPr>
            <a:endParaRPr lang="en-US" sz="1000" b="1" smtClean="0"/>
          </a:p>
          <a:p>
            <a:endParaRPr lang="en-US" sz="800" smtClean="0"/>
          </a:p>
          <a:p>
            <a:endParaRPr lang="en-US" sz="8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14"/>
          <p:cNvSpPr>
            <a:spLocks noGrp="1" noChangeArrowheads="1"/>
          </p:cNvSpPr>
          <p:nvPr>
            <p:ph type="ftr" sz="quarter" idx="11"/>
          </p:nvPr>
        </p:nvSpPr>
        <p:spPr>
          <a:ln/>
        </p:spPr>
        <p:txBody>
          <a:bodyPr/>
          <a:lstStyle>
            <a:lvl1pPr>
              <a:defRPr/>
            </a:lvl1pPr>
          </a:lstStyle>
          <a:p>
            <a:pPr>
              <a:defRPr/>
            </a:pPr>
            <a:r>
              <a:rPr lang="en-US"/>
              <a:t>Draft Rev.2 -- Do Not Cite or Quote</a:t>
            </a:r>
          </a:p>
        </p:txBody>
      </p:sp>
      <p:sp>
        <p:nvSpPr>
          <p:cNvPr id="6" name="Rectangle 15"/>
          <p:cNvSpPr>
            <a:spLocks noGrp="1" noChangeArrowheads="1"/>
          </p:cNvSpPr>
          <p:nvPr>
            <p:ph type="sldNum" sz="quarter" idx="12"/>
          </p:nvPr>
        </p:nvSpPr>
        <p:spPr>
          <a:ln/>
        </p:spPr>
        <p:txBody>
          <a:bodyPr/>
          <a:lstStyle>
            <a:lvl1pPr>
              <a:defRPr/>
            </a:lvl1pPr>
          </a:lstStyle>
          <a:p>
            <a:pPr>
              <a:defRPr/>
            </a:pPr>
            <a:r>
              <a:rPr lang="en-US"/>
              <a:t>3-</a:t>
            </a:r>
            <a:fld id="{AFDE8F16-7184-494F-9876-B688C5DC8F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14"/>
          <p:cNvSpPr>
            <a:spLocks noGrp="1" noChangeArrowheads="1"/>
          </p:cNvSpPr>
          <p:nvPr>
            <p:ph type="ftr" sz="quarter" idx="11"/>
          </p:nvPr>
        </p:nvSpPr>
        <p:spPr>
          <a:ln/>
        </p:spPr>
        <p:txBody>
          <a:bodyPr/>
          <a:lstStyle>
            <a:lvl1pPr>
              <a:defRPr/>
            </a:lvl1pPr>
          </a:lstStyle>
          <a:p>
            <a:pPr>
              <a:defRPr/>
            </a:pPr>
            <a:r>
              <a:rPr lang="en-US"/>
              <a:t>Draft Rev.2 -- Do Not Cite or Quote</a:t>
            </a:r>
          </a:p>
        </p:txBody>
      </p:sp>
      <p:sp>
        <p:nvSpPr>
          <p:cNvPr id="6" name="Rectangle 15"/>
          <p:cNvSpPr>
            <a:spLocks noGrp="1" noChangeArrowheads="1"/>
          </p:cNvSpPr>
          <p:nvPr>
            <p:ph type="sldNum" sz="quarter" idx="12"/>
          </p:nvPr>
        </p:nvSpPr>
        <p:spPr>
          <a:ln/>
        </p:spPr>
        <p:txBody>
          <a:bodyPr/>
          <a:lstStyle>
            <a:lvl1pPr>
              <a:defRPr/>
            </a:lvl1pPr>
          </a:lstStyle>
          <a:p>
            <a:pPr>
              <a:defRPr/>
            </a:pPr>
            <a:r>
              <a:rPr lang="en-US"/>
              <a:t>3-</a:t>
            </a:r>
            <a:fld id="{63BABC61-5C42-4185-B843-BD338603DC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81000"/>
            <a:ext cx="21145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81000"/>
            <a:ext cx="61912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14"/>
          <p:cNvSpPr>
            <a:spLocks noGrp="1" noChangeArrowheads="1"/>
          </p:cNvSpPr>
          <p:nvPr>
            <p:ph type="ftr" sz="quarter" idx="11"/>
          </p:nvPr>
        </p:nvSpPr>
        <p:spPr>
          <a:ln/>
        </p:spPr>
        <p:txBody>
          <a:bodyPr/>
          <a:lstStyle>
            <a:lvl1pPr>
              <a:defRPr/>
            </a:lvl1pPr>
          </a:lstStyle>
          <a:p>
            <a:pPr>
              <a:defRPr/>
            </a:pPr>
            <a:r>
              <a:rPr lang="en-US"/>
              <a:t>Draft Rev.2 -- Do Not Cite or Quote</a:t>
            </a:r>
          </a:p>
        </p:txBody>
      </p:sp>
      <p:sp>
        <p:nvSpPr>
          <p:cNvPr id="6" name="Rectangle 15"/>
          <p:cNvSpPr>
            <a:spLocks noGrp="1" noChangeArrowheads="1"/>
          </p:cNvSpPr>
          <p:nvPr>
            <p:ph type="sldNum" sz="quarter" idx="12"/>
          </p:nvPr>
        </p:nvSpPr>
        <p:spPr>
          <a:ln/>
        </p:spPr>
        <p:txBody>
          <a:bodyPr/>
          <a:lstStyle>
            <a:lvl1pPr>
              <a:defRPr/>
            </a:lvl1pPr>
          </a:lstStyle>
          <a:p>
            <a:pPr>
              <a:defRPr/>
            </a:pPr>
            <a:r>
              <a:rPr lang="en-US"/>
              <a:t>3-</a:t>
            </a:r>
            <a:fld id="{9B40263D-A652-414C-933C-D05A57B73B9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14"/>
          <p:cNvSpPr>
            <a:spLocks noGrp="1" noChangeArrowheads="1"/>
          </p:cNvSpPr>
          <p:nvPr>
            <p:ph type="ftr" sz="quarter" idx="11"/>
          </p:nvPr>
        </p:nvSpPr>
        <p:spPr>
          <a:ln/>
        </p:spPr>
        <p:txBody>
          <a:bodyPr/>
          <a:lstStyle>
            <a:lvl1pPr>
              <a:defRPr/>
            </a:lvl1pPr>
          </a:lstStyle>
          <a:p>
            <a:pPr>
              <a:defRPr/>
            </a:pPr>
            <a:r>
              <a:rPr lang="en-US"/>
              <a:t>Draft Rev.2 -- Do Not Cite or Quote</a:t>
            </a:r>
          </a:p>
        </p:txBody>
      </p:sp>
      <p:sp>
        <p:nvSpPr>
          <p:cNvPr id="6" name="Rectangle 15"/>
          <p:cNvSpPr>
            <a:spLocks noGrp="1" noChangeArrowheads="1"/>
          </p:cNvSpPr>
          <p:nvPr>
            <p:ph type="sldNum" sz="quarter" idx="12"/>
          </p:nvPr>
        </p:nvSpPr>
        <p:spPr>
          <a:ln/>
        </p:spPr>
        <p:txBody>
          <a:bodyPr/>
          <a:lstStyle>
            <a:lvl1pPr>
              <a:defRPr/>
            </a:lvl1pPr>
          </a:lstStyle>
          <a:p>
            <a:pPr>
              <a:defRPr/>
            </a:pPr>
            <a:r>
              <a:rPr lang="en-US"/>
              <a:t>3-</a:t>
            </a:r>
            <a:fld id="{2F3AFCE1-B5AE-403C-AC95-ADC246DC66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14"/>
          <p:cNvSpPr>
            <a:spLocks noGrp="1" noChangeArrowheads="1"/>
          </p:cNvSpPr>
          <p:nvPr>
            <p:ph type="ftr" sz="quarter" idx="11"/>
          </p:nvPr>
        </p:nvSpPr>
        <p:spPr>
          <a:ln/>
        </p:spPr>
        <p:txBody>
          <a:bodyPr/>
          <a:lstStyle>
            <a:lvl1pPr>
              <a:defRPr/>
            </a:lvl1pPr>
          </a:lstStyle>
          <a:p>
            <a:pPr>
              <a:defRPr/>
            </a:pPr>
            <a:r>
              <a:rPr lang="en-US"/>
              <a:t>Draft Rev.2 -- Do Not Cite or Quote</a:t>
            </a:r>
          </a:p>
        </p:txBody>
      </p:sp>
      <p:sp>
        <p:nvSpPr>
          <p:cNvPr id="6" name="Rectangle 15"/>
          <p:cNvSpPr>
            <a:spLocks noGrp="1" noChangeArrowheads="1"/>
          </p:cNvSpPr>
          <p:nvPr>
            <p:ph type="sldNum" sz="quarter" idx="12"/>
          </p:nvPr>
        </p:nvSpPr>
        <p:spPr>
          <a:ln/>
        </p:spPr>
        <p:txBody>
          <a:bodyPr/>
          <a:lstStyle>
            <a:lvl1pPr>
              <a:defRPr/>
            </a:lvl1pPr>
          </a:lstStyle>
          <a:p>
            <a:pPr>
              <a:defRPr/>
            </a:pPr>
            <a:r>
              <a:rPr lang="en-US"/>
              <a:t>3-</a:t>
            </a:r>
            <a:fld id="{D6C12DB2-0E9C-4824-AB09-2CE1DE21FA7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1336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21336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14"/>
          <p:cNvSpPr>
            <a:spLocks noGrp="1" noChangeArrowheads="1"/>
          </p:cNvSpPr>
          <p:nvPr>
            <p:ph type="ftr" sz="quarter" idx="11"/>
          </p:nvPr>
        </p:nvSpPr>
        <p:spPr>
          <a:ln/>
        </p:spPr>
        <p:txBody>
          <a:bodyPr/>
          <a:lstStyle>
            <a:lvl1pPr>
              <a:defRPr/>
            </a:lvl1pPr>
          </a:lstStyle>
          <a:p>
            <a:pPr>
              <a:defRPr/>
            </a:pPr>
            <a:r>
              <a:rPr lang="en-US"/>
              <a:t>Draft Rev.2 -- Do Not Cite or Quote</a:t>
            </a:r>
          </a:p>
        </p:txBody>
      </p:sp>
      <p:sp>
        <p:nvSpPr>
          <p:cNvPr id="7" name="Rectangle 15"/>
          <p:cNvSpPr>
            <a:spLocks noGrp="1" noChangeArrowheads="1"/>
          </p:cNvSpPr>
          <p:nvPr>
            <p:ph type="sldNum" sz="quarter" idx="12"/>
          </p:nvPr>
        </p:nvSpPr>
        <p:spPr>
          <a:ln/>
        </p:spPr>
        <p:txBody>
          <a:bodyPr/>
          <a:lstStyle>
            <a:lvl1pPr>
              <a:defRPr/>
            </a:lvl1pPr>
          </a:lstStyle>
          <a:p>
            <a:pPr>
              <a:defRPr/>
            </a:pPr>
            <a:r>
              <a:rPr lang="en-US"/>
              <a:t>3-</a:t>
            </a:r>
            <a:fld id="{39026DEA-3D77-4E94-91C0-AE3B39B50A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r>
              <a:rPr lang="en-US"/>
              <a:t>Octubre de 2011</a:t>
            </a:r>
          </a:p>
        </p:txBody>
      </p:sp>
      <p:sp>
        <p:nvSpPr>
          <p:cNvPr id="8" name="Rectangle 14"/>
          <p:cNvSpPr>
            <a:spLocks noGrp="1" noChangeArrowheads="1"/>
          </p:cNvSpPr>
          <p:nvPr>
            <p:ph type="ftr" sz="quarter" idx="11"/>
          </p:nvPr>
        </p:nvSpPr>
        <p:spPr>
          <a:ln/>
        </p:spPr>
        <p:txBody>
          <a:bodyPr/>
          <a:lstStyle>
            <a:lvl1pPr>
              <a:defRPr/>
            </a:lvl1pPr>
          </a:lstStyle>
          <a:p>
            <a:pPr>
              <a:defRPr/>
            </a:pPr>
            <a:r>
              <a:rPr lang="en-US"/>
              <a:t>Draft Rev.2 -- Do Not Cite or Quote</a:t>
            </a:r>
          </a:p>
        </p:txBody>
      </p:sp>
      <p:sp>
        <p:nvSpPr>
          <p:cNvPr id="9" name="Rectangle 15"/>
          <p:cNvSpPr>
            <a:spLocks noGrp="1" noChangeArrowheads="1"/>
          </p:cNvSpPr>
          <p:nvPr>
            <p:ph type="sldNum" sz="quarter" idx="12"/>
          </p:nvPr>
        </p:nvSpPr>
        <p:spPr>
          <a:ln/>
        </p:spPr>
        <p:txBody>
          <a:bodyPr/>
          <a:lstStyle>
            <a:lvl1pPr>
              <a:defRPr/>
            </a:lvl1pPr>
          </a:lstStyle>
          <a:p>
            <a:pPr>
              <a:defRPr/>
            </a:pPr>
            <a:r>
              <a:rPr lang="en-US"/>
              <a:t>3-</a:t>
            </a:r>
            <a:fld id="{74D7D761-0FC2-4CFD-980E-4DF9160F5D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r>
              <a:rPr lang="en-US"/>
              <a:t>Octubre de 2011</a:t>
            </a:r>
          </a:p>
        </p:txBody>
      </p:sp>
      <p:sp>
        <p:nvSpPr>
          <p:cNvPr id="4" name="Rectangle 14"/>
          <p:cNvSpPr>
            <a:spLocks noGrp="1" noChangeArrowheads="1"/>
          </p:cNvSpPr>
          <p:nvPr>
            <p:ph type="ftr" sz="quarter" idx="11"/>
          </p:nvPr>
        </p:nvSpPr>
        <p:spPr>
          <a:ln/>
        </p:spPr>
        <p:txBody>
          <a:bodyPr/>
          <a:lstStyle>
            <a:lvl1pPr>
              <a:defRPr/>
            </a:lvl1pPr>
          </a:lstStyle>
          <a:p>
            <a:pPr>
              <a:defRPr/>
            </a:pPr>
            <a:r>
              <a:rPr lang="en-US"/>
              <a:t>Draft Rev.2 -- Do Not Cite or Quote</a:t>
            </a:r>
          </a:p>
        </p:txBody>
      </p:sp>
      <p:sp>
        <p:nvSpPr>
          <p:cNvPr id="5" name="Rectangle 15"/>
          <p:cNvSpPr>
            <a:spLocks noGrp="1" noChangeArrowheads="1"/>
          </p:cNvSpPr>
          <p:nvPr>
            <p:ph type="sldNum" sz="quarter" idx="12"/>
          </p:nvPr>
        </p:nvSpPr>
        <p:spPr>
          <a:ln/>
        </p:spPr>
        <p:txBody>
          <a:bodyPr/>
          <a:lstStyle>
            <a:lvl1pPr>
              <a:defRPr/>
            </a:lvl1pPr>
          </a:lstStyle>
          <a:p>
            <a:pPr>
              <a:defRPr/>
            </a:pPr>
            <a:r>
              <a:rPr lang="en-US"/>
              <a:t>3-</a:t>
            </a:r>
            <a:fld id="{E5CBE3AA-35C2-440E-896E-8DAA3C4A527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r>
              <a:rPr lang="en-US"/>
              <a:t>Octubre de 2011</a:t>
            </a:r>
          </a:p>
        </p:txBody>
      </p:sp>
      <p:sp>
        <p:nvSpPr>
          <p:cNvPr id="3" name="Rectangle 14"/>
          <p:cNvSpPr>
            <a:spLocks noGrp="1" noChangeArrowheads="1"/>
          </p:cNvSpPr>
          <p:nvPr>
            <p:ph type="ftr" sz="quarter" idx="11"/>
          </p:nvPr>
        </p:nvSpPr>
        <p:spPr>
          <a:ln/>
        </p:spPr>
        <p:txBody>
          <a:bodyPr/>
          <a:lstStyle>
            <a:lvl1pPr>
              <a:defRPr/>
            </a:lvl1pPr>
          </a:lstStyle>
          <a:p>
            <a:pPr>
              <a:defRPr/>
            </a:pPr>
            <a:r>
              <a:rPr lang="en-US"/>
              <a:t>Draft Rev.2 -- Do Not Cite or Quote</a:t>
            </a:r>
          </a:p>
        </p:txBody>
      </p:sp>
      <p:sp>
        <p:nvSpPr>
          <p:cNvPr id="4" name="Rectangle 15"/>
          <p:cNvSpPr>
            <a:spLocks noGrp="1" noChangeArrowheads="1"/>
          </p:cNvSpPr>
          <p:nvPr>
            <p:ph type="sldNum" sz="quarter" idx="12"/>
          </p:nvPr>
        </p:nvSpPr>
        <p:spPr>
          <a:ln/>
        </p:spPr>
        <p:txBody>
          <a:bodyPr/>
          <a:lstStyle>
            <a:lvl1pPr>
              <a:defRPr/>
            </a:lvl1pPr>
          </a:lstStyle>
          <a:p>
            <a:pPr>
              <a:defRPr/>
            </a:pPr>
            <a:r>
              <a:rPr lang="en-US"/>
              <a:t>3-</a:t>
            </a:r>
            <a:fld id="{D3D8295D-9507-4781-8585-654823EE4F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14"/>
          <p:cNvSpPr>
            <a:spLocks noGrp="1" noChangeArrowheads="1"/>
          </p:cNvSpPr>
          <p:nvPr>
            <p:ph type="ftr" sz="quarter" idx="11"/>
          </p:nvPr>
        </p:nvSpPr>
        <p:spPr>
          <a:ln/>
        </p:spPr>
        <p:txBody>
          <a:bodyPr/>
          <a:lstStyle>
            <a:lvl1pPr>
              <a:defRPr/>
            </a:lvl1pPr>
          </a:lstStyle>
          <a:p>
            <a:pPr>
              <a:defRPr/>
            </a:pPr>
            <a:r>
              <a:rPr lang="en-US"/>
              <a:t>Draft Rev.2 -- Do Not Cite or Quote</a:t>
            </a:r>
          </a:p>
        </p:txBody>
      </p:sp>
      <p:sp>
        <p:nvSpPr>
          <p:cNvPr id="7" name="Rectangle 15"/>
          <p:cNvSpPr>
            <a:spLocks noGrp="1" noChangeArrowheads="1"/>
          </p:cNvSpPr>
          <p:nvPr>
            <p:ph type="sldNum" sz="quarter" idx="12"/>
          </p:nvPr>
        </p:nvSpPr>
        <p:spPr>
          <a:ln/>
        </p:spPr>
        <p:txBody>
          <a:bodyPr/>
          <a:lstStyle>
            <a:lvl1pPr>
              <a:defRPr/>
            </a:lvl1pPr>
          </a:lstStyle>
          <a:p>
            <a:pPr>
              <a:defRPr/>
            </a:pPr>
            <a:r>
              <a:rPr lang="en-US"/>
              <a:t>3-</a:t>
            </a:r>
            <a:fld id="{756093CE-92AD-4141-9EA1-D5492E2DC31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14"/>
          <p:cNvSpPr>
            <a:spLocks noGrp="1" noChangeArrowheads="1"/>
          </p:cNvSpPr>
          <p:nvPr>
            <p:ph type="ftr" sz="quarter" idx="11"/>
          </p:nvPr>
        </p:nvSpPr>
        <p:spPr>
          <a:ln/>
        </p:spPr>
        <p:txBody>
          <a:bodyPr/>
          <a:lstStyle>
            <a:lvl1pPr>
              <a:defRPr/>
            </a:lvl1pPr>
          </a:lstStyle>
          <a:p>
            <a:pPr>
              <a:defRPr/>
            </a:pPr>
            <a:r>
              <a:rPr lang="en-US"/>
              <a:t>Draft Rev.2 -- Do Not Cite or Quote</a:t>
            </a:r>
          </a:p>
        </p:txBody>
      </p:sp>
      <p:sp>
        <p:nvSpPr>
          <p:cNvPr id="7" name="Rectangle 15"/>
          <p:cNvSpPr>
            <a:spLocks noGrp="1" noChangeArrowheads="1"/>
          </p:cNvSpPr>
          <p:nvPr>
            <p:ph type="sldNum" sz="quarter" idx="12"/>
          </p:nvPr>
        </p:nvSpPr>
        <p:spPr>
          <a:ln/>
        </p:spPr>
        <p:txBody>
          <a:bodyPr/>
          <a:lstStyle>
            <a:lvl1pPr>
              <a:defRPr/>
            </a:lvl1pPr>
          </a:lstStyle>
          <a:p>
            <a:pPr>
              <a:defRPr/>
            </a:pPr>
            <a:r>
              <a:rPr lang="en-US"/>
              <a:t>3-</a:t>
            </a:r>
            <a:fld id="{F3481BBE-0564-4FBC-AA83-C9B7148B849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381000" y="381000"/>
            <a:ext cx="8382000" cy="990600"/>
          </a:xfrm>
          <a:prstGeom prst="rect">
            <a:avLst/>
          </a:prstGeom>
          <a:noFill/>
          <a:ln w="12700">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Line 10"/>
          <p:cNvSpPr>
            <a:spLocks noChangeShapeType="1"/>
          </p:cNvSpPr>
          <p:nvPr/>
        </p:nvSpPr>
        <p:spPr bwMode="auto">
          <a:xfrm>
            <a:off x="304800" y="1676400"/>
            <a:ext cx="8458200" cy="0"/>
          </a:xfrm>
          <a:prstGeom prst="line">
            <a:avLst/>
          </a:prstGeom>
          <a:noFill/>
          <a:ln w="38100">
            <a:solidFill>
              <a:srgbClr val="000099"/>
            </a:solidFill>
            <a:round/>
            <a:headEnd/>
            <a:tailEnd/>
          </a:ln>
        </p:spPr>
        <p:txBody>
          <a:bodyPr wrap="none" anchor="ctr"/>
          <a:lstStyle/>
          <a:p>
            <a:pPr>
              <a:defRPr/>
            </a:pPr>
            <a:endParaRPr lang="de-DE"/>
          </a:p>
        </p:txBody>
      </p:sp>
      <p:sp>
        <p:nvSpPr>
          <p:cNvPr id="1030" name="Rectangle 12"/>
          <p:cNvSpPr>
            <a:spLocks noGrp="1" noChangeArrowheads="1"/>
          </p:cNvSpPr>
          <p:nvPr>
            <p:ph type="body" idx="1"/>
          </p:nvPr>
        </p:nvSpPr>
        <p:spPr bwMode="auto">
          <a:xfrm>
            <a:off x="304800" y="2133600"/>
            <a:ext cx="8458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28 pt Arial Bold - Dark Blue</a:t>
            </a:r>
          </a:p>
          <a:p>
            <a:pPr lvl="1"/>
            <a:r>
              <a:rPr lang="en-US" smtClean="0"/>
              <a:t>24 pt Arial - Dark Blue</a:t>
            </a:r>
          </a:p>
          <a:p>
            <a:pPr lvl="2"/>
            <a:r>
              <a:rPr lang="en-US" smtClean="0"/>
              <a:t>20 pt Arial - Dark Blue</a:t>
            </a:r>
          </a:p>
          <a:p>
            <a:pPr lvl="3"/>
            <a:r>
              <a:rPr lang="en-US" smtClean="0"/>
              <a:t>20 pt Arial Dark Blue</a:t>
            </a:r>
          </a:p>
        </p:txBody>
      </p:sp>
      <p:sp>
        <p:nvSpPr>
          <p:cNvPr id="1037" name="Rectangle 13"/>
          <p:cNvSpPr>
            <a:spLocks noGrp="1" noChangeArrowheads="1"/>
          </p:cNvSpPr>
          <p:nvPr>
            <p:ph type="dt" sz="half" idx="2"/>
          </p:nvPr>
        </p:nvSpPr>
        <p:spPr bwMode="auto">
          <a:xfrm>
            <a:off x="304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60000"/>
              </a:lnSpc>
              <a:spcBef>
                <a:spcPct val="0"/>
              </a:spcBef>
              <a:buFontTx/>
              <a:buNone/>
              <a:defRPr sz="1200">
                <a:solidFill>
                  <a:srgbClr val="000099"/>
                </a:solidFill>
              </a:defRPr>
            </a:lvl1pPr>
          </a:lstStyle>
          <a:p>
            <a:pPr>
              <a:defRPr/>
            </a:pPr>
            <a:r>
              <a:rPr lang="en-US"/>
              <a:t>Octubre de 2011</a:t>
            </a:r>
          </a:p>
        </p:txBody>
      </p:sp>
      <p:sp>
        <p:nvSpPr>
          <p:cNvPr id="1038" name="Rectangle 14"/>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70000"/>
              </a:lnSpc>
              <a:spcBef>
                <a:spcPct val="0"/>
              </a:spcBef>
              <a:buFontTx/>
              <a:buNone/>
              <a:defRPr sz="1200">
                <a:solidFill>
                  <a:srgbClr val="000099"/>
                </a:solidFill>
              </a:defRPr>
            </a:lvl1pPr>
          </a:lstStyle>
          <a:p>
            <a:pPr>
              <a:defRPr/>
            </a:pPr>
            <a:r>
              <a:rPr lang="en-US"/>
              <a:t>Draft Rev.2 -- Do Not Cite or Quote</a:t>
            </a:r>
          </a:p>
        </p:txBody>
      </p:sp>
      <p:sp>
        <p:nvSpPr>
          <p:cNvPr id="1039" name="Rectangle 15"/>
          <p:cNvSpPr>
            <a:spLocks noGrp="1" noChangeArrowheads="1"/>
          </p:cNvSpPr>
          <p:nvPr>
            <p:ph type="sldNum" sz="quarter" idx="4"/>
          </p:nvPr>
        </p:nvSpPr>
        <p:spPr bwMode="auto">
          <a:xfrm>
            <a:off x="6858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70000"/>
              </a:lnSpc>
              <a:spcBef>
                <a:spcPct val="0"/>
              </a:spcBef>
              <a:buFontTx/>
              <a:buNone/>
              <a:defRPr sz="1200">
                <a:solidFill>
                  <a:srgbClr val="000099"/>
                </a:solidFill>
              </a:defRPr>
            </a:lvl1pPr>
          </a:lstStyle>
          <a:p>
            <a:pPr>
              <a:defRPr/>
            </a:pPr>
            <a:r>
              <a:rPr lang="en-US"/>
              <a:t>3-</a:t>
            </a:r>
            <a:fld id="{F74BDC4E-5BAB-4B64-8C13-B788017D3CCC}" type="slidenum">
              <a:rPr lang="en-US"/>
              <a:pPr>
                <a:defRPr/>
              </a:pPr>
              <a:t>‹#›</a:t>
            </a:fld>
            <a:endParaRPr lang="en-US"/>
          </a:p>
        </p:txBody>
      </p:sp>
      <p:pic>
        <p:nvPicPr>
          <p:cNvPr id="1034" name="Picture 16" descr="HUD-seal-color 300 DPI"/>
          <p:cNvPicPr>
            <a:picLocks noChangeAspect="1" noChangeArrowheads="1"/>
          </p:cNvPicPr>
          <p:nvPr userDrawn="1"/>
        </p:nvPicPr>
        <p:blipFill>
          <a:blip r:embed="rId14" cstate="print"/>
          <a:srcRect/>
          <a:stretch>
            <a:fillRect/>
          </a:stretch>
        </p:blipFill>
        <p:spPr bwMode="auto">
          <a:xfrm>
            <a:off x="8153400" y="5715000"/>
            <a:ext cx="762000" cy="736600"/>
          </a:xfrm>
          <a:prstGeom prst="rect">
            <a:avLst/>
          </a:prstGeom>
          <a:noFill/>
          <a:ln w="9525">
            <a:noFill/>
            <a:miter lim="800000"/>
            <a:headEnd/>
            <a:tailEnd/>
          </a:ln>
        </p:spPr>
      </p:pic>
      <p:graphicFrame>
        <p:nvGraphicFramePr>
          <p:cNvPr id="1026" name="Object 18"/>
          <p:cNvGraphicFramePr>
            <a:graphicFrameLocks noChangeAspect="1"/>
          </p:cNvGraphicFramePr>
          <p:nvPr/>
        </p:nvGraphicFramePr>
        <p:xfrm>
          <a:off x="6477000" y="5751513"/>
          <a:ext cx="1562100" cy="735012"/>
        </p:xfrm>
        <a:graphic>
          <a:graphicData uri="http://schemas.openxmlformats.org/presentationml/2006/ole">
            <p:oleObj spid="_x0000_s1026" name="Photo Editor Photo" r:id="rId15" imgW="1638529" imgH="771429" progId="MSPhotoEd.3">
              <p:embed/>
            </p:oleObj>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4000" b="1">
          <a:solidFill>
            <a:srgbClr val="000099"/>
          </a:solidFill>
          <a:latin typeface="+mj-lt"/>
          <a:ea typeface="+mj-ea"/>
          <a:cs typeface="+mj-cs"/>
        </a:defRPr>
      </a:lvl1pPr>
      <a:lvl2pPr algn="l" rtl="0" eaLnBrk="0" fontAlgn="base" hangingPunct="0">
        <a:spcBef>
          <a:spcPct val="0"/>
        </a:spcBef>
        <a:spcAft>
          <a:spcPct val="0"/>
        </a:spcAft>
        <a:defRPr sz="4000" b="1">
          <a:solidFill>
            <a:srgbClr val="000099"/>
          </a:solidFill>
          <a:latin typeface="Arial" charset="0"/>
        </a:defRPr>
      </a:lvl2pPr>
      <a:lvl3pPr algn="l" rtl="0" eaLnBrk="0" fontAlgn="base" hangingPunct="0">
        <a:spcBef>
          <a:spcPct val="0"/>
        </a:spcBef>
        <a:spcAft>
          <a:spcPct val="0"/>
        </a:spcAft>
        <a:defRPr sz="4000" b="1">
          <a:solidFill>
            <a:srgbClr val="000099"/>
          </a:solidFill>
          <a:latin typeface="Arial" charset="0"/>
        </a:defRPr>
      </a:lvl3pPr>
      <a:lvl4pPr algn="l" rtl="0" eaLnBrk="0" fontAlgn="base" hangingPunct="0">
        <a:spcBef>
          <a:spcPct val="0"/>
        </a:spcBef>
        <a:spcAft>
          <a:spcPct val="0"/>
        </a:spcAft>
        <a:defRPr sz="4000" b="1">
          <a:solidFill>
            <a:srgbClr val="000099"/>
          </a:solidFill>
          <a:latin typeface="Arial" charset="0"/>
        </a:defRPr>
      </a:lvl4pPr>
      <a:lvl5pPr algn="l" rtl="0" eaLnBrk="0" fontAlgn="base" hangingPunct="0">
        <a:spcBef>
          <a:spcPct val="0"/>
        </a:spcBef>
        <a:spcAft>
          <a:spcPct val="0"/>
        </a:spcAft>
        <a:defRPr sz="4000" b="1">
          <a:solidFill>
            <a:srgbClr val="000099"/>
          </a:solidFill>
          <a:latin typeface="Arial" charset="0"/>
        </a:defRPr>
      </a:lvl5pPr>
      <a:lvl6pPr marL="457200" algn="l" rtl="0" eaLnBrk="0" fontAlgn="base" hangingPunct="0">
        <a:spcBef>
          <a:spcPct val="0"/>
        </a:spcBef>
        <a:spcAft>
          <a:spcPct val="0"/>
        </a:spcAft>
        <a:defRPr sz="4000" b="1">
          <a:solidFill>
            <a:srgbClr val="000099"/>
          </a:solidFill>
          <a:latin typeface="Arial" charset="0"/>
        </a:defRPr>
      </a:lvl6pPr>
      <a:lvl7pPr marL="914400" algn="l" rtl="0" eaLnBrk="0" fontAlgn="base" hangingPunct="0">
        <a:spcBef>
          <a:spcPct val="0"/>
        </a:spcBef>
        <a:spcAft>
          <a:spcPct val="0"/>
        </a:spcAft>
        <a:defRPr sz="4000" b="1">
          <a:solidFill>
            <a:srgbClr val="000099"/>
          </a:solidFill>
          <a:latin typeface="Arial" charset="0"/>
        </a:defRPr>
      </a:lvl7pPr>
      <a:lvl8pPr marL="1371600" algn="l" rtl="0" eaLnBrk="0" fontAlgn="base" hangingPunct="0">
        <a:spcBef>
          <a:spcPct val="0"/>
        </a:spcBef>
        <a:spcAft>
          <a:spcPct val="0"/>
        </a:spcAft>
        <a:defRPr sz="4000" b="1">
          <a:solidFill>
            <a:srgbClr val="000099"/>
          </a:solidFill>
          <a:latin typeface="Arial" charset="0"/>
        </a:defRPr>
      </a:lvl8pPr>
      <a:lvl9pPr marL="1828800" algn="l" rtl="0" eaLnBrk="0" fontAlgn="base" hangingPunct="0">
        <a:spcBef>
          <a:spcPct val="0"/>
        </a:spcBef>
        <a:spcAft>
          <a:spcPct val="0"/>
        </a:spcAft>
        <a:defRPr sz="4000" b="1">
          <a:solidFill>
            <a:srgbClr val="000099"/>
          </a:solidFill>
          <a:latin typeface="Arial" charset="0"/>
        </a:defRPr>
      </a:lvl9pPr>
    </p:titleStyle>
    <p:bodyStyle>
      <a:lvl1pPr marL="342900" indent="-342900" algn="l" rtl="0" eaLnBrk="0" fontAlgn="base" hangingPunct="0">
        <a:spcBef>
          <a:spcPct val="20000"/>
        </a:spcBef>
        <a:spcAft>
          <a:spcPct val="0"/>
        </a:spcAft>
        <a:buChar char="•"/>
        <a:defRPr sz="2800" b="1">
          <a:solidFill>
            <a:srgbClr val="000099"/>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99"/>
          </a:solidFill>
          <a:latin typeface="+mn-lt"/>
        </a:defRPr>
      </a:lvl2pPr>
      <a:lvl3pPr marL="1143000" indent="-228600" algn="l" rtl="0" eaLnBrk="0" fontAlgn="base" hangingPunct="0">
        <a:spcBef>
          <a:spcPct val="20000"/>
        </a:spcBef>
        <a:spcAft>
          <a:spcPct val="0"/>
        </a:spcAft>
        <a:buChar char="•"/>
        <a:defRPr sz="2000">
          <a:solidFill>
            <a:srgbClr val="000099"/>
          </a:solidFill>
          <a:latin typeface="+mn-lt"/>
        </a:defRPr>
      </a:lvl3pPr>
      <a:lvl4pPr marL="1600200" indent="-228600" algn="l" rtl="0" eaLnBrk="0" fontAlgn="base" hangingPunct="0">
        <a:spcBef>
          <a:spcPct val="20000"/>
        </a:spcBef>
        <a:spcAft>
          <a:spcPct val="0"/>
        </a:spcAft>
        <a:buChar char="•"/>
        <a:defRPr sz="2000">
          <a:solidFill>
            <a:srgbClr val="000099"/>
          </a:solidFill>
          <a:latin typeface="+mn-lt"/>
        </a:defRPr>
      </a:lvl4pPr>
      <a:lvl5pPr marL="2057400" indent="-228600" algn="l" rtl="0" eaLnBrk="0" fontAlgn="base" hangingPunct="0">
        <a:spcBef>
          <a:spcPct val="20000"/>
        </a:spcBef>
        <a:spcAft>
          <a:spcPct val="0"/>
        </a:spcAft>
        <a:buChar char="»"/>
        <a:defRPr sz="2000">
          <a:solidFill>
            <a:schemeClr val="accent2"/>
          </a:solidFill>
          <a:latin typeface="Times New Roman" pitchFamily="18" charset="0"/>
        </a:defRPr>
      </a:lvl5pPr>
      <a:lvl6pPr marL="2514600" indent="-228600" algn="l" rtl="0" eaLnBrk="0" fontAlgn="base" hangingPunct="0">
        <a:spcBef>
          <a:spcPct val="20000"/>
        </a:spcBef>
        <a:spcAft>
          <a:spcPct val="0"/>
        </a:spcAft>
        <a:buChar char="»"/>
        <a:defRPr sz="2000">
          <a:solidFill>
            <a:schemeClr val="accent2"/>
          </a:solidFill>
          <a:latin typeface="Times New Roman" pitchFamily="18" charset="0"/>
        </a:defRPr>
      </a:lvl6pPr>
      <a:lvl7pPr marL="2971800" indent="-228600" algn="l" rtl="0" eaLnBrk="0" fontAlgn="base" hangingPunct="0">
        <a:spcBef>
          <a:spcPct val="20000"/>
        </a:spcBef>
        <a:spcAft>
          <a:spcPct val="0"/>
        </a:spcAft>
        <a:buChar char="»"/>
        <a:defRPr sz="2000">
          <a:solidFill>
            <a:schemeClr val="accent2"/>
          </a:solidFill>
          <a:latin typeface="Times New Roman" pitchFamily="18" charset="0"/>
        </a:defRPr>
      </a:lvl7pPr>
      <a:lvl8pPr marL="3429000" indent="-228600" algn="l" rtl="0" eaLnBrk="0" fontAlgn="base" hangingPunct="0">
        <a:spcBef>
          <a:spcPct val="20000"/>
        </a:spcBef>
        <a:spcAft>
          <a:spcPct val="0"/>
        </a:spcAft>
        <a:buChar char="»"/>
        <a:defRPr sz="2000">
          <a:solidFill>
            <a:schemeClr val="accent2"/>
          </a:solidFill>
          <a:latin typeface="Times New Roman" pitchFamily="18" charset="0"/>
        </a:defRPr>
      </a:lvl8pPr>
      <a:lvl9pPr marL="3886200" indent="-228600" algn="l" rtl="0" eaLnBrk="0" fontAlgn="base" hangingPunct="0">
        <a:spcBef>
          <a:spcPct val="20000"/>
        </a:spcBef>
        <a:spcAft>
          <a:spcPct val="0"/>
        </a:spcAft>
        <a:buChar char="»"/>
        <a:defRPr sz="2000">
          <a:solidFill>
            <a:schemeClr val="accent2"/>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n-US" smtClean="0"/>
              <a:t>Octubre de 2011</a:t>
            </a:r>
          </a:p>
        </p:txBody>
      </p:sp>
      <p:sp>
        <p:nvSpPr>
          <p:cNvPr id="2051" name="Slide Number Placeholder 5"/>
          <p:cNvSpPr>
            <a:spLocks noGrp="1"/>
          </p:cNvSpPr>
          <p:nvPr>
            <p:ph type="sldNum" sz="quarter" idx="12"/>
          </p:nvPr>
        </p:nvSpPr>
        <p:spPr>
          <a:noFill/>
        </p:spPr>
        <p:txBody>
          <a:bodyPr/>
          <a:lstStyle/>
          <a:p>
            <a:r>
              <a:rPr lang="en-US" smtClean="0"/>
              <a:t>3-</a:t>
            </a:r>
            <a:fld id="{9020F5E7-D6FC-42D1-9235-20E2F5182792}" type="slidenum">
              <a:rPr lang="en-US" smtClean="0"/>
              <a:pPr/>
              <a:t>1</a:t>
            </a:fld>
            <a:endParaRPr lang="en-US" smtClean="0"/>
          </a:p>
        </p:txBody>
      </p:sp>
      <p:sp>
        <p:nvSpPr>
          <p:cNvPr id="2052" name="Rectangle 4"/>
          <p:cNvSpPr>
            <a:spLocks noGrp="1" noChangeArrowheads="1"/>
          </p:cNvSpPr>
          <p:nvPr>
            <p:ph type="title"/>
          </p:nvPr>
        </p:nvSpPr>
        <p:spPr/>
        <p:txBody>
          <a:bodyPr/>
          <a:lstStyle/>
          <a:p>
            <a:r>
              <a:rPr lang="en-US" sz="3600" smtClean="0"/>
              <a:t>Módulo 3: Repaso de las prácticas de instalación</a:t>
            </a:r>
          </a:p>
        </p:txBody>
      </p:sp>
      <p:sp>
        <p:nvSpPr>
          <p:cNvPr id="2053" name="Rectangle 5"/>
          <p:cNvSpPr>
            <a:spLocks noGrp="1" noChangeArrowheads="1"/>
          </p:cNvSpPr>
          <p:nvPr>
            <p:ph type="body" idx="1"/>
          </p:nvPr>
        </p:nvSpPr>
        <p:spPr>
          <a:xfrm>
            <a:off x="304800" y="1752600"/>
            <a:ext cx="8458200" cy="4495800"/>
          </a:xfrm>
        </p:spPr>
        <p:txBody>
          <a:bodyPr/>
          <a:lstStyle/>
          <a:p>
            <a:pPr>
              <a:buFontTx/>
              <a:buNone/>
            </a:pPr>
            <a:r>
              <a:rPr lang="en-US" smtClean="0"/>
              <a:t>Descripción general </a:t>
            </a:r>
          </a:p>
          <a:p>
            <a:r>
              <a:rPr lang="en-US" smtClean="0"/>
              <a:t>Contener el polvo para actividades interiores.</a:t>
            </a:r>
          </a:p>
          <a:p>
            <a:r>
              <a:rPr lang="en-US" smtClean="0"/>
              <a:t>Contener el polvo para actividades exteriores.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Octubre de 2011</a:t>
            </a:r>
          </a:p>
        </p:txBody>
      </p:sp>
      <p:sp>
        <p:nvSpPr>
          <p:cNvPr id="3075" name="Slide Number Placeholder 5"/>
          <p:cNvSpPr>
            <a:spLocks noGrp="1"/>
          </p:cNvSpPr>
          <p:nvPr>
            <p:ph type="sldNum" sz="quarter" idx="12"/>
          </p:nvPr>
        </p:nvSpPr>
        <p:spPr>
          <a:noFill/>
        </p:spPr>
        <p:txBody>
          <a:bodyPr/>
          <a:lstStyle/>
          <a:p>
            <a:r>
              <a:rPr lang="en-US" smtClean="0"/>
              <a:t>3-</a:t>
            </a:r>
            <a:fld id="{83A1D6F3-3AF4-4C7B-AF23-56EF5092E497}" type="slidenum">
              <a:rPr lang="en-US" smtClean="0"/>
              <a:pPr/>
              <a:t>2</a:t>
            </a:fld>
            <a:endParaRPr lang="en-US" smtClean="0"/>
          </a:p>
        </p:txBody>
      </p:sp>
      <p:sp>
        <p:nvSpPr>
          <p:cNvPr id="3076" name="Rectangle 2"/>
          <p:cNvSpPr>
            <a:spLocks noGrp="1" noChangeArrowheads="1"/>
          </p:cNvSpPr>
          <p:nvPr>
            <p:ph type="title"/>
          </p:nvPr>
        </p:nvSpPr>
        <p:spPr>
          <a:xfrm>
            <a:off x="304800" y="381000"/>
            <a:ext cx="8610600" cy="990600"/>
          </a:xfrm>
        </p:spPr>
        <p:txBody>
          <a:bodyPr/>
          <a:lstStyle/>
          <a:p>
            <a:r>
              <a:rPr lang="en-US" smtClean="0"/>
              <a:t>Mantenga el polvo dentro de la contención</a:t>
            </a:r>
          </a:p>
        </p:txBody>
      </p:sp>
      <p:sp>
        <p:nvSpPr>
          <p:cNvPr id="3077" name="Rectangle 3"/>
          <p:cNvSpPr>
            <a:spLocks noGrp="1" noChangeArrowheads="1"/>
          </p:cNvSpPr>
          <p:nvPr>
            <p:ph type="body" idx="1"/>
          </p:nvPr>
        </p:nvSpPr>
        <p:spPr>
          <a:xfrm>
            <a:off x="304800" y="1676400"/>
            <a:ext cx="8458200" cy="4495800"/>
          </a:xfrm>
        </p:spPr>
        <p:txBody>
          <a:bodyPr/>
          <a:lstStyle/>
          <a:p>
            <a:r>
              <a:rPr lang="en-US" smtClean="0"/>
              <a:t>La contención es obligatoria.</a:t>
            </a:r>
          </a:p>
          <a:p>
            <a:r>
              <a:rPr lang="en-US" smtClean="0"/>
              <a:t>Usted es responsable de asegurarse de que el polvo no salga fuera de la contención.</a:t>
            </a:r>
          </a:p>
          <a:p>
            <a:r>
              <a:rPr lang="en-US" smtClean="0"/>
              <a:t>Considere cuánto polvo generará la renovación.</a:t>
            </a:r>
          </a:p>
          <a:p>
            <a:r>
              <a:rPr lang="en-US" smtClean="0"/>
              <a:t>Planifique el tamaño y la configuración de la contención para mantener el polvo generado dentro de ésta.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p:txBody>
          <a:bodyPr/>
          <a:lstStyle/>
          <a:p>
            <a:r>
              <a:rPr lang="es-ES_tradnl" smtClean="0"/>
              <a:t>Contención vertical</a:t>
            </a:r>
            <a:endParaRPr lang="en-US" smtClean="0"/>
          </a:p>
        </p:txBody>
      </p:sp>
      <p:sp>
        <p:nvSpPr>
          <p:cNvPr id="4099" name="Text Placeholder 7"/>
          <p:cNvSpPr>
            <a:spLocks noGrp="1"/>
          </p:cNvSpPr>
          <p:nvPr>
            <p:ph type="body" sz="half" idx="4294967295"/>
          </p:nvPr>
        </p:nvSpPr>
        <p:spPr>
          <a:xfrm>
            <a:off x="304800" y="2133600"/>
            <a:ext cx="4152900" cy="4114800"/>
          </a:xfrm>
        </p:spPr>
        <p:txBody>
          <a:bodyPr/>
          <a:lstStyle/>
          <a:p>
            <a:r>
              <a:rPr lang="es-ES_tradnl" sz="2400" smtClean="0"/>
              <a:t>Barrera v</a:t>
            </a:r>
            <a:r>
              <a:rPr lang="en-US" sz="2400" smtClean="0"/>
              <a:t>ertical </a:t>
            </a:r>
            <a:r>
              <a:rPr lang="es-ES_tradnl" sz="2400" smtClean="0"/>
              <a:t>de láminas de plástico sobre un marco rígido</a:t>
            </a:r>
            <a:r>
              <a:rPr lang="en-US" sz="2400" smtClean="0"/>
              <a:t>.</a:t>
            </a:r>
          </a:p>
          <a:p>
            <a:r>
              <a:rPr lang="es-ES_tradnl" sz="2400" smtClean="0"/>
              <a:t>Requerida para trabajos exteriores cerca de límites de propiedad</a:t>
            </a:r>
            <a:r>
              <a:rPr lang="en-US" sz="2400" smtClean="0"/>
              <a:t>.</a:t>
            </a:r>
          </a:p>
          <a:p>
            <a:r>
              <a:rPr lang="es-ES_tradnl" sz="2400" smtClean="0"/>
              <a:t>Se puede usar para minimizar la contención necesaria para el piso o el terreno</a:t>
            </a:r>
            <a:r>
              <a:rPr lang="en-US" sz="2400" smtClean="0"/>
              <a:t>.</a:t>
            </a:r>
          </a:p>
        </p:txBody>
      </p:sp>
      <p:sp>
        <p:nvSpPr>
          <p:cNvPr id="4100" name="Date Placeholder 3"/>
          <p:cNvSpPr txBox="1">
            <a:spLocks noGrp="1"/>
          </p:cNvSpPr>
          <p:nvPr/>
        </p:nvSpPr>
        <p:spPr bwMode="auto">
          <a:xfrm>
            <a:off x="304800" y="6400800"/>
            <a:ext cx="1905000" cy="457200"/>
          </a:xfrm>
          <a:prstGeom prst="rect">
            <a:avLst/>
          </a:prstGeom>
          <a:noFill/>
          <a:ln w="9525">
            <a:noFill/>
            <a:miter lim="800000"/>
            <a:headEnd/>
            <a:tailEnd/>
          </a:ln>
        </p:spPr>
        <p:txBody>
          <a:bodyPr/>
          <a:lstStyle/>
          <a:p>
            <a:pPr>
              <a:lnSpc>
                <a:spcPct val="160000"/>
              </a:lnSpc>
              <a:spcBef>
                <a:spcPct val="0"/>
              </a:spcBef>
              <a:buFontTx/>
              <a:buNone/>
            </a:pPr>
            <a:r>
              <a:rPr lang="es-ES_tradnl" sz="1200">
                <a:solidFill>
                  <a:srgbClr val="000099"/>
                </a:solidFill>
              </a:rPr>
              <a:t>Octubre de</a:t>
            </a:r>
            <a:r>
              <a:rPr lang="en-US" sz="1200">
                <a:solidFill>
                  <a:srgbClr val="000099"/>
                </a:solidFill>
              </a:rPr>
              <a:t> 2011</a:t>
            </a:r>
          </a:p>
        </p:txBody>
      </p:sp>
      <p:sp>
        <p:nvSpPr>
          <p:cNvPr id="4101" name="Slide Number Placeholder 4"/>
          <p:cNvSpPr txBox="1">
            <a:spLocks noGrp="1"/>
          </p:cNvSpPr>
          <p:nvPr/>
        </p:nvSpPr>
        <p:spPr bwMode="auto">
          <a:xfrm>
            <a:off x="6858000" y="6400800"/>
            <a:ext cx="1905000" cy="457200"/>
          </a:xfrm>
          <a:prstGeom prst="rect">
            <a:avLst/>
          </a:prstGeom>
          <a:noFill/>
          <a:ln w="9525">
            <a:noFill/>
            <a:miter lim="800000"/>
            <a:headEnd/>
            <a:tailEnd/>
          </a:ln>
        </p:spPr>
        <p:txBody>
          <a:bodyPr/>
          <a:lstStyle/>
          <a:p>
            <a:pPr algn="r">
              <a:lnSpc>
                <a:spcPct val="170000"/>
              </a:lnSpc>
              <a:spcBef>
                <a:spcPct val="0"/>
              </a:spcBef>
              <a:buFontTx/>
              <a:buNone/>
            </a:pPr>
            <a:r>
              <a:rPr lang="en-US" sz="1200">
                <a:solidFill>
                  <a:srgbClr val="000099"/>
                </a:solidFill>
              </a:rPr>
              <a:t>3-</a:t>
            </a:r>
            <a:fld id="{67808E18-6DFF-4310-A86B-DCADC0474281}" type="slidenum">
              <a:rPr lang="en-US" sz="1200">
                <a:solidFill>
                  <a:srgbClr val="000099"/>
                </a:solidFill>
              </a:rPr>
              <a:pPr algn="r">
                <a:lnSpc>
                  <a:spcPct val="170000"/>
                </a:lnSpc>
                <a:spcBef>
                  <a:spcPct val="0"/>
                </a:spcBef>
                <a:buFontTx/>
                <a:buNone/>
              </a:pPr>
              <a:t>3</a:t>
            </a:fld>
            <a:endParaRPr lang="en-US" sz="1200">
              <a:solidFill>
                <a:srgbClr val="000099"/>
              </a:solidFill>
            </a:endParaRPr>
          </a:p>
        </p:txBody>
      </p:sp>
      <p:pic>
        <p:nvPicPr>
          <p:cNvPr id="4102" name="Picture 9" descr="Imagen de contención Vertical al lado del edificio"/>
          <p:cNvPicPr>
            <a:picLocks noChangeAspect="1"/>
          </p:cNvPicPr>
          <p:nvPr/>
        </p:nvPicPr>
        <p:blipFill>
          <a:blip r:embed="rId3" cstate="print"/>
          <a:srcRect/>
          <a:stretch>
            <a:fillRect/>
          </a:stretch>
        </p:blipFill>
        <p:spPr bwMode="auto">
          <a:xfrm>
            <a:off x="5181600" y="1828800"/>
            <a:ext cx="27432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smtClean="0"/>
              <a:t>Octubre de 2011</a:t>
            </a:r>
          </a:p>
        </p:txBody>
      </p:sp>
      <p:sp>
        <p:nvSpPr>
          <p:cNvPr id="5123" name="Slide Number Placeholder 5"/>
          <p:cNvSpPr>
            <a:spLocks noGrp="1"/>
          </p:cNvSpPr>
          <p:nvPr>
            <p:ph type="sldNum" sz="quarter" idx="12"/>
          </p:nvPr>
        </p:nvSpPr>
        <p:spPr>
          <a:noFill/>
        </p:spPr>
        <p:txBody>
          <a:bodyPr/>
          <a:lstStyle/>
          <a:p>
            <a:r>
              <a:rPr lang="en-US" smtClean="0"/>
              <a:t>3-</a:t>
            </a:r>
            <a:fld id="{89CCC02F-65F2-4AC1-AC83-3333DA905186}" type="slidenum">
              <a:rPr lang="en-US" smtClean="0"/>
              <a:pPr/>
              <a:t>4</a:t>
            </a:fld>
            <a:endParaRPr lang="en-US" smtClean="0"/>
          </a:p>
        </p:txBody>
      </p:sp>
      <p:sp>
        <p:nvSpPr>
          <p:cNvPr id="5124" name="Rectangle 2"/>
          <p:cNvSpPr>
            <a:spLocks noGrp="1" noChangeArrowheads="1"/>
          </p:cNvSpPr>
          <p:nvPr>
            <p:ph type="title"/>
          </p:nvPr>
        </p:nvSpPr>
        <p:spPr/>
        <p:txBody>
          <a:bodyPr/>
          <a:lstStyle/>
          <a:p>
            <a:r>
              <a:rPr lang="en-US" smtClean="0"/>
              <a:t>Descripción general de los pasos para la contención interior</a:t>
            </a:r>
          </a:p>
        </p:txBody>
      </p:sp>
      <p:sp>
        <p:nvSpPr>
          <p:cNvPr id="5125" name="Rectangle 3"/>
          <p:cNvSpPr>
            <a:spLocks noGrp="1" noChangeArrowheads="1"/>
          </p:cNvSpPr>
          <p:nvPr>
            <p:ph type="body" idx="1"/>
          </p:nvPr>
        </p:nvSpPr>
        <p:spPr>
          <a:xfrm>
            <a:off x="219075" y="1752600"/>
            <a:ext cx="6076950" cy="4495800"/>
          </a:xfrm>
        </p:spPr>
        <p:txBody>
          <a:bodyPr/>
          <a:lstStyle/>
          <a:p>
            <a:pPr marL="57150" indent="0">
              <a:buFontTx/>
              <a:buNone/>
            </a:pPr>
            <a:r>
              <a:rPr lang="en-US" sz="2400" smtClean="0"/>
              <a:t>El objetivo de estas prácticas de contención interior es evitar que el polvo y los escombros se escapen del área de trabajo.</a:t>
            </a:r>
            <a:endParaRPr lang="en-US" sz="2400" b="0" smtClean="0"/>
          </a:p>
          <a:p>
            <a:pPr marL="457200" lvl="1"/>
            <a:r>
              <a:rPr lang="en-US" sz="2000" smtClean="0"/>
              <a:t>Limite el acceso y coloque letreros.</a:t>
            </a:r>
          </a:p>
          <a:p>
            <a:pPr marL="457200" lvl="1"/>
            <a:r>
              <a:rPr lang="en-US" sz="2000" smtClean="0"/>
              <a:t>Retire o cubra las pertenencias</a:t>
            </a:r>
          </a:p>
          <a:p>
            <a:pPr marL="457200" lvl="1"/>
            <a:r>
              <a:rPr lang="en-US" sz="2000" smtClean="0"/>
              <a:t>Cubra los pisos.</a:t>
            </a:r>
          </a:p>
          <a:p>
            <a:pPr marL="457200" lvl="1"/>
            <a:r>
              <a:rPr lang="en-US" sz="2000" smtClean="0"/>
              <a:t>Cierre y selle ventanas, puertas y el sistema   de climatización.</a:t>
            </a:r>
          </a:p>
          <a:p>
            <a:pPr marL="457200" lvl="1"/>
            <a:r>
              <a:rPr lang="en-US" sz="2000" smtClean="0"/>
              <a:t>Ingreso al área de trabajo.</a:t>
            </a:r>
          </a:p>
          <a:p>
            <a:pPr marL="57150" indent="0">
              <a:lnSpc>
                <a:spcPct val="90000"/>
              </a:lnSpc>
              <a:buFontTx/>
              <a:buNone/>
            </a:pPr>
            <a:endParaRPr lang="en-US" sz="2400" smtClean="0"/>
          </a:p>
        </p:txBody>
      </p:sp>
      <p:grpSp>
        <p:nvGrpSpPr>
          <p:cNvPr id="5126" name="Group 8" descr="Imagen de un letrero de advertencia indicando “Precaución: Trabajo de renovación. No ingrese al área de trabajo a menos que tenga autorización. Prohibido fumar, comer o beber”."/>
          <p:cNvGrpSpPr>
            <a:grpSpLocks/>
          </p:cNvGrpSpPr>
          <p:nvPr/>
        </p:nvGrpSpPr>
        <p:grpSpPr bwMode="auto">
          <a:xfrm>
            <a:off x="6172200" y="2362200"/>
            <a:ext cx="2819400" cy="1828800"/>
            <a:chOff x="-1636" y="2400"/>
            <a:chExt cx="1512" cy="1152"/>
          </a:xfrm>
        </p:grpSpPr>
        <p:sp>
          <p:nvSpPr>
            <p:cNvPr id="5127" name="Text Box 9"/>
            <p:cNvSpPr txBox="1">
              <a:spLocks noChangeArrowheads="1"/>
            </p:cNvSpPr>
            <p:nvPr/>
          </p:nvSpPr>
          <p:spPr bwMode="auto">
            <a:xfrm>
              <a:off x="-1636" y="2400"/>
              <a:ext cx="1512" cy="1152"/>
            </a:xfrm>
            <a:prstGeom prst="rect">
              <a:avLst/>
            </a:prstGeom>
            <a:solidFill>
              <a:srgbClr val="F8EC00"/>
            </a:solidFill>
            <a:ln w="9525">
              <a:solidFill>
                <a:srgbClr val="000000"/>
              </a:solidFill>
              <a:miter lim="800000"/>
              <a:headEnd/>
              <a:tailEnd/>
            </a:ln>
          </p:spPr>
          <p:txBody>
            <a:bodyPr/>
            <a:lstStyle/>
            <a:p>
              <a:pPr>
                <a:spcBef>
                  <a:spcPct val="0"/>
                </a:spcBef>
                <a:buFontTx/>
                <a:buNone/>
              </a:pPr>
              <a:endParaRPr lang="es-ES_tradnl" sz="1200">
                <a:solidFill>
                  <a:schemeClr val="tx1"/>
                </a:solidFill>
                <a:latin typeface="Times New Roman" pitchFamily="18" charset="0"/>
              </a:endParaRPr>
            </a:p>
          </p:txBody>
        </p:sp>
        <p:sp>
          <p:nvSpPr>
            <p:cNvPr id="5128" name="Text Box 10"/>
            <p:cNvSpPr txBox="1">
              <a:spLocks noChangeArrowheads="1"/>
            </p:cNvSpPr>
            <p:nvPr/>
          </p:nvSpPr>
          <p:spPr bwMode="auto">
            <a:xfrm>
              <a:off x="-1540" y="2448"/>
              <a:ext cx="1368" cy="312"/>
            </a:xfrm>
            <a:prstGeom prst="rect">
              <a:avLst/>
            </a:prstGeom>
            <a:solidFill>
              <a:srgbClr val="000000"/>
            </a:solidFill>
            <a:ln w="9525">
              <a:solidFill>
                <a:srgbClr val="F8EC00"/>
              </a:solidFill>
              <a:miter lim="800000"/>
              <a:headEnd/>
              <a:tailEnd/>
            </a:ln>
          </p:spPr>
          <p:txBody>
            <a:bodyPr/>
            <a:lstStyle/>
            <a:p>
              <a:pPr algn="ctr">
                <a:spcBef>
                  <a:spcPct val="0"/>
                </a:spcBef>
                <a:buFontTx/>
                <a:buNone/>
              </a:pPr>
              <a:r>
                <a:rPr lang="en-US" sz="2800">
                  <a:solidFill>
                    <a:srgbClr val="FFF901"/>
                  </a:solidFill>
                  <a:latin typeface="Franklin Gothic Medium" pitchFamily="34" charset="0"/>
                </a:rPr>
                <a:t>PRECAUCIÓN</a:t>
              </a:r>
            </a:p>
          </p:txBody>
        </p:sp>
        <p:sp>
          <p:nvSpPr>
            <p:cNvPr id="5129" name="Text Box 11"/>
            <p:cNvSpPr txBox="1">
              <a:spLocks noChangeArrowheads="1"/>
            </p:cNvSpPr>
            <p:nvPr/>
          </p:nvSpPr>
          <p:spPr bwMode="auto">
            <a:xfrm>
              <a:off x="-1583" y="2832"/>
              <a:ext cx="1397" cy="672"/>
            </a:xfrm>
            <a:prstGeom prst="rect">
              <a:avLst/>
            </a:prstGeom>
            <a:solidFill>
              <a:srgbClr val="F8EC00"/>
            </a:solidFill>
            <a:ln w="9525">
              <a:noFill/>
              <a:miter lim="800000"/>
              <a:headEnd/>
              <a:tailEnd/>
            </a:ln>
          </p:spPr>
          <p:txBody>
            <a:bodyPr/>
            <a:lstStyle/>
            <a:p>
              <a:pPr algn="ctr">
                <a:spcBef>
                  <a:spcPct val="0"/>
                </a:spcBef>
                <a:buFontTx/>
                <a:buNone/>
              </a:pPr>
              <a:r>
                <a:rPr lang="en-US" sz="1400" b="1">
                  <a:solidFill>
                    <a:schemeClr val="tx1"/>
                  </a:solidFill>
                  <a:latin typeface="Franklin Gothic Medium" pitchFamily="34" charset="0"/>
                </a:rPr>
                <a:t>TRABAJO DE RENOVACIÓN</a:t>
              </a:r>
              <a:endParaRPr lang="en-US" sz="1400">
                <a:solidFill>
                  <a:schemeClr val="tx1"/>
                </a:solidFill>
                <a:latin typeface="Franklin Gothic Medium" pitchFamily="34" charset="0"/>
              </a:endParaRPr>
            </a:p>
            <a:p>
              <a:pPr algn="ctr">
                <a:spcBef>
                  <a:spcPct val="0"/>
                </a:spcBef>
                <a:buFontTx/>
                <a:buNone/>
              </a:pPr>
              <a:r>
                <a:rPr lang="en-US" sz="1100">
                  <a:solidFill>
                    <a:schemeClr val="tx1"/>
                  </a:solidFill>
                  <a:latin typeface="Franklin Gothic Medium" pitchFamily="34" charset="0"/>
                </a:rPr>
                <a:t>NO INGRESE AL ÁREA DE TRABAJO</a:t>
              </a:r>
            </a:p>
            <a:p>
              <a:pPr algn="ctr">
                <a:spcBef>
                  <a:spcPct val="0"/>
                </a:spcBef>
                <a:buFontTx/>
                <a:buNone/>
              </a:pPr>
              <a:r>
                <a:rPr lang="en-US" sz="1100">
                  <a:solidFill>
                    <a:schemeClr val="tx1"/>
                  </a:solidFill>
                  <a:latin typeface="Franklin Gothic Medium" pitchFamily="34" charset="0"/>
                </a:rPr>
                <a:t>A MENOS QUE TENGA AUTORIZACIÓN</a:t>
              </a:r>
            </a:p>
            <a:p>
              <a:pPr algn="ctr">
                <a:spcBef>
                  <a:spcPct val="0"/>
                </a:spcBef>
                <a:buFontTx/>
                <a:buNone/>
              </a:pPr>
              <a:r>
                <a:rPr lang="en-US" sz="1100">
                  <a:solidFill>
                    <a:schemeClr val="tx1"/>
                  </a:solidFill>
                  <a:latin typeface="Franklin Gothic Medium" pitchFamily="34" charset="0"/>
                </a:rPr>
                <a:t>PROHIBIDO FUMAR, COMER O BEBER</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smtClean="0"/>
              <a:t>Octubre de 2011</a:t>
            </a:r>
          </a:p>
        </p:txBody>
      </p:sp>
      <p:sp>
        <p:nvSpPr>
          <p:cNvPr id="6147" name="Slide Number Placeholder 5"/>
          <p:cNvSpPr>
            <a:spLocks noGrp="1"/>
          </p:cNvSpPr>
          <p:nvPr>
            <p:ph type="sldNum" sz="quarter" idx="12"/>
          </p:nvPr>
        </p:nvSpPr>
        <p:spPr>
          <a:noFill/>
        </p:spPr>
        <p:txBody>
          <a:bodyPr/>
          <a:lstStyle/>
          <a:p>
            <a:r>
              <a:rPr lang="en-US" smtClean="0"/>
              <a:t>3-</a:t>
            </a:r>
            <a:fld id="{54D25D7C-E073-4979-8B71-B7CA7E0D8847}" type="slidenum">
              <a:rPr lang="en-US" smtClean="0"/>
              <a:pPr/>
              <a:t>5</a:t>
            </a:fld>
            <a:endParaRPr lang="en-US" smtClean="0"/>
          </a:p>
        </p:txBody>
      </p:sp>
      <p:sp>
        <p:nvSpPr>
          <p:cNvPr id="6148" name="Rectangle 2"/>
          <p:cNvSpPr>
            <a:spLocks noGrp="1" noChangeArrowheads="1"/>
          </p:cNvSpPr>
          <p:nvPr>
            <p:ph type="title"/>
          </p:nvPr>
        </p:nvSpPr>
        <p:spPr>
          <a:xfrm>
            <a:off x="304800" y="381000"/>
            <a:ext cx="8382000" cy="990600"/>
          </a:xfrm>
        </p:spPr>
        <p:txBody>
          <a:bodyPr/>
          <a:lstStyle/>
          <a:p>
            <a:r>
              <a:rPr lang="en-US" sz="3600" smtClean="0"/>
              <a:t>Descripción general de los pasos para la contención exterior</a:t>
            </a:r>
          </a:p>
        </p:txBody>
      </p:sp>
      <p:sp>
        <p:nvSpPr>
          <p:cNvPr id="6149" name="Rectangle 3"/>
          <p:cNvSpPr>
            <a:spLocks noGrp="1" noChangeArrowheads="1"/>
          </p:cNvSpPr>
          <p:nvPr>
            <p:ph type="body" idx="1"/>
          </p:nvPr>
        </p:nvSpPr>
        <p:spPr/>
        <p:txBody>
          <a:bodyPr/>
          <a:lstStyle/>
          <a:p>
            <a:r>
              <a:rPr lang="en-US" smtClean="0"/>
              <a:t>Defina un área de trabajo.</a:t>
            </a:r>
          </a:p>
          <a:p>
            <a:r>
              <a:rPr lang="en-US" smtClean="0"/>
              <a:t>Cierre todas las ventanas y puertas.</a:t>
            </a:r>
          </a:p>
          <a:p>
            <a:r>
              <a:rPr lang="en-US" smtClean="0">
                <a:solidFill>
                  <a:srgbClr val="00009B"/>
                </a:solidFill>
              </a:rPr>
              <a:t>Defina, según sea necesario, contención adicional para evitar la propagación de polvo y escombros a las propiedades adyacentes.</a:t>
            </a:r>
            <a:endParaRPr lang="en-US" smtClean="0"/>
          </a:p>
          <a:p>
            <a:endParaRPr lang="en-US" smtClean="0"/>
          </a:p>
          <a:p>
            <a:endParaRPr lang="en-US"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6640" tIns="48320" rIns="96640" bIns="48320" numCol="1" anchor="t" anchorCtr="0" compatLnSpc="1">
        <a:prstTxWarp prst="textNoShape">
          <a:avLst/>
        </a:prstTxWarp>
      </a:bodyPr>
      <a:lstStyle>
        <a:defPPr marL="228600" marR="0" indent="-114300" algn="l" defTabSz="914400" rtl="0" eaLnBrk="0" fontAlgn="base" latinLnBrk="0" hangingPunct="0">
          <a:lnSpc>
            <a:spcPct val="100000"/>
          </a:lnSpc>
          <a:spcBef>
            <a:spcPct val="10000"/>
          </a:spcBef>
          <a:spcAft>
            <a:spcPct val="0"/>
          </a:spcAft>
          <a:buClrTx/>
          <a:buSzTx/>
          <a:buFontTx/>
          <a:buChar char="•"/>
          <a:tabLst/>
          <a:defRPr kumimoji="0" lang="en-US" sz="10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6640" tIns="48320" rIns="96640" bIns="48320" numCol="1" anchor="t" anchorCtr="0" compatLnSpc="1">
        <a:prstTxWarp prst="textNoShape">
          <a:avLst/>
        </a:prstTxWarp>
      </a:bodyPr>
      <a:lstStyle>
        <a:defPPr marL="228600" marR="0" indent="-114300" algn="l" defTabSz="914400" rtl="0" eaLnBrk="0" fontAlgn="base" latinLnBrk="0" hangingPunct="0">
          <a:lnSpc>
            <a:spcPct val="100000"/>
          </a:lnSpc>
          <a:spcBef>
            <a:spcPct val="10000"/>
          </a:spcBef>
          <a:spcAft>
            <a:spcPct val="0"/>
          </a:spcAft>
          <a:buClrTx/>
          <a:buSzTx/>
          <a:buFontTx/>
          <a:buChar char="•"/>
          <a:tabLst/>
          <a:defRPr kumimoji="0" lang="en-US" sz="1000" b="0" i="0" u="none" strike="noStrike" cap="none" normalizeH="0" baseline="0" smtClean="0">
            <a:ln>
              <a:noFill/>
            </a:ln>
            <a:solidFill>
              <a:srgbClr val="000000"/>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10842</TotalTime>
  <Words>2299</Words>
  <Application>Microsoft Office PowerPoint</Application>
  <PresentationFormat>On-screen Show (4:3)</PresentationFormat>
  <Paragraphs>116</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Times New Roman</vt:lpstr>
      <vt:lpstr>Franklin Gothic Medium</vt:lpstr>
      <vt:lpstr>Default Design</vt:lpstr>
      <vt:lpstr>Microsoft Photo Editor 3.0 Photo</vt:lpstr>
      <vt:lpstr>Módulo 3: Repaso de las prácticas de instalación</vt:lpstr>
      <vt:lpstr>Mantenga el polvo dentro de la contención</vt:lpstr>
      <vt:lpstr>Contención vertical</vt:lpstr>
      <vt:lpstr>Descripción general de los pasos para la contención interior</vt:lpstr>
      <vt:lpstr>Descripción general de los pasos para la contención exterior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Safety for Renovation, Repair, and Painting: Refresher Course</dc:title>
  <dc:subject>Module 3</dc:subject>
  <dc:creator>EPA</dc:creator>
  <cp:keywords>lead poisoning, renovation, spanish</cp:keywords>
  <cp:lastModifiedBy>hughesl</cp:lastModifiedBy>
  <cp:revision>281</cp:revision>
  <cp:lastPrinted>2000-09-30T16:09:48Z</cp:lastPrinted>
  <dcterms:created xsi:type="dcterms:W3CDTF">2000-02-27T17:45:05Z</dcterms:created>
  <dcterms:modified xsi:type="dcterms:W3CDTF">2012-07-31T19:23:00Z</dcterms:modified>
</cp:coreProperties>
</file>