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9" r:id="rId3"/>
    <p:sldId id="257" r:id="rId4"/>
    <p:sldId id="270" r:id="rId5"/>
    <p:sldId id="261"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srgbClr val="FF0000"/>
    </p:penClr>
  </p:showPr>
  <p:clrMru>
    <a:srgbClr val="FF3300"/>
    <a:srgbClr val="FF0000"/>
    <a:srgbClr val="009900"/>
    <a:srgbClr val="33CC33"/>
    <a:srgbClr val="00CC00"/>
    <a:srgbClr val="FFFF00"/>
    <a:srgbClr val="000099"/>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6117" autoAdjust="0"/>
  </p:normalViewPr>
  <p:slideViewPr>
    <p:cSldViewPr showGuides="1">
      <p:cViewPr>
        <p:scale>
          <a:sx n="80" d="100"/>
          <a:sy n="80" d="100"/>
        </p:scale>
        <p:origin x="-1344" y="-558"/>
      </p:cViewPr>
      <p:guideLst>
        <p:guide orient="horz" pos="2160"/>
        <p:guide pos="2880"/>
      </p:guideLst>
    </p:cSldViewPr>
  </p:slideViewPr>
  <p:outlineViewPr>
    <p:cViewPr>
      <p:scale>
        <a:sx n="33" d="100"/>
        <a:sy n="33" d="100"/>
      </p:scale>
      <p:origin x="0" y="201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110" d="100"/>
          <a:sy n="110" d="100"/>
        </p:scale>
        <p:origin x="-1938" y="172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352800" cy="463550"/>
          </a:xfrm>
          <a:prstGeom prst="rect">
            <a:avLst/>
          </a:prstGeom>
          <a:noFill/>
          <a:ln w="9525">
            <a:noFill/>
            <a:miter lim="800000"/>
            <a:headEnd/>
            <a:tailEnd/>
          </a:ln>
          <a:effectLst/>
        </p:spPr>
        <p:txBody>
          <a:bodyPr vert="horz" wrap="square" lIns="93158" tIns="46580" rIns="93158" bIns="46580" numCol="1" anchor="t" anchorCtr="0" compatLnSpc="1">
            <a:prstTxWarp prst="textNoShape">
              <a:avLst/>
            </a:prstTxWarp>
          </a:bodyPr>
          <a:lstStyle>
            <a:lvl1pPr marL="88900" defTabSz="931863">
              <a:defRPr sz="1300">
                <a:latin typeface="Times New Roman" charset="0"/>
              </a:defRPr>
            </a:lvl1pPr>
          </a:lstStyle>
          <a:p>
            <a:pPr>
              <a:defRPr/>
            </a:pPr>
            <a:r>
              <a:rPr lang="es-ES"/>
              <a:t>Prácticas seguras para trabajar con el plomo</a:t>
            </a:r>
            <a:r>
              <a:rPr lang="en-US"/>
              <a:t> en </a:t>
            </a:r>
            <a:r>
              <a:rPr lang="en-US" err="1"/>
              <a:t>labores</a:t>
            </a:r>
            <a:r>
              <a:rPr lang="en-US"/>
              <a:t> de </a:t>
            </a:r>
            <a:r>
              <a:rPr lang="en-US" err="1"/>
              <a:t>renovación</a:t>
            </a:r>
            <a:r>
              <a:rPr lang="en-US"/>
              <a:t>, </a:t>
            </a:r>
            <a:r>
              <a:rPr lang="en-US" err="1"/>
              <a:t>reparación</a:t>
            </a:r>
            <a:r>
              <a:rPr lang="en-US"/>
              <a:t> y </a:t>
            </a:r>
            <a:r>
              <a:rPr lang="en-US" err="1"/>
              <a:t>pintura</a:t>
            </a:r>
            <a:endParaRPr lang="en-US"/>
          </a:p>
        </p:txBody>
      </p:sp>
      <p:sp>
        <p:nvSpPr>
          <p:cNvPr id="5123"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93158" tIns="46580" rIns="93158" bIns="46580" numCol="1" anchor="t" anchorCtr="0" compatLnSpc="1">
            <a:prstTxWarp prst="textNoShape">
              <a:avLst/>
            </a:prstTxWarp>
          </a:bodyPr>
          <a:lstStyle>
            <a:lvl1pPr algn="r" defTabSz="931863">
              <a:defRPr sz="1300">
                <a:latin typeface="Times New Roman" charset="0"/>
              </a:defRPr>
            </a:lvl1pPr>
          </a:lstStyle>
          <a:p>
            <a:pPr>
              <a:defRPr/>
            </a:pPr>
            <a:r>
              <a:rPr lang="en-US"/>
              <a:t>Feb 09</a:t>
            </a:r>
          </a:p>
        </p:txBody>
      </p:sp>
      <p:sp>
        <p:nvSpPr>
          <p:cNvPr id="5124"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3158" tIns="46580" rIns="93158" bIns="46580" numCol="1" anchor="b" anchorCtr="0" compatLnSpc="1">
            <a:prstTxWarp prst="textNoShape">
              <a:avLst/>
            </a:prstTxWarp>
          </a:bodyPr>
          <a:lstStyle>
            <a:lvl1pPr defTabSz="931863">
              <a:defRPr sz="1300">
                <a:latin typeface="Times New Roman" charset="0"/>
              </a:defRPr>
            </a:lvl1pPr>
          </a:lstStyle>
          <a:p>
            <a:pPr>
              <a:defRPr/>
            </a:pPr>
            <a:r>
              <a:rPr lang="en-US"/>
              <a:t>Repaso preliminar 2 – No cite ni haga referencias</a:t>
            </a:r>
          </a:p>
        </p:txBody>
      </p:sp>
      <p:sp>
        <p:nvSpPr>
          <p:cNvPr id="5125"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3158" tIns="46580" rIns="93158" bIns="46580" numCol="1" anchor="b" anchorCtr="0" compatLnSpc="1">
            <a:prstTxWarp prst="textNoShape">
              <a:avLst/>
            </a:prstTxWarp>
          </a:bodyPr>
          <a:lstStyle>
            <a:lvl1pPr algn="r" defTabSz="931863">
              <a:defRPr sz="1300">
                <a:latin typeface="Times New Roman" charset="0"/>
              </a:defRPr>
            </a:lvl1pPr>
          </a:lstStyle>
          <a:p>
            <a:pPr>
              <a:defRPr/>
            </a:pPr>
            <a:fld id="{B61DF2FF-E90A-4861-ABFC-5186C1F2691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hdr" sz="quarter"/>
          </p:nvPr>
        </p:nvSpPr>
        <p:spPr bwMode="auto">
          <a:xfrm>
            <a:off x="0" y="0"/>
            <a:ext cx="7010400" cy="463550"/>
          </a:xfrm>
          <a:prstGeom prst="rect">
            <a:avLst/>
          </a:prstGeom>
          <a:noFill/>
          <a:ln w="9525">
            <a:noFill/>
            <a:miter lim="800000"/>
            <a:headEnd/>
            <a:tailEnd/>
          </a:ln>
          <a:effectLst/>
        </p:spPr>
        <p:txBody>
          <a:bodyPr vert="horz" wrap="square" lIns="93158" tIns="46580" rIns="93158" bIns="46580" numCol="1" anchor="t" anchorCtr="0" compatLnSpc="1">
            <a:prstTxWarp prst="textNoShape">
              <a:avLst/>
            </a:prstTxWarp>
          </a:bodyPr>
          <a:lstStyle>
            <a:lvl1pPr defTabSz="931863">
              <a:defRPr sz="1200" b="1">
                <a:latin typeface="Arial" charset="0"/>
              </a:defRPr>
            </a:lvl1pPr>
          </a:lstStyle>
          <a:p>
            <a:pPr>
              <a:defRPr/>
            </a:pPr>
            <a:endParaRPr lang="en-US"/>
          </a:p>
          <a:p>
            <a:pPr>
              <a:defRPr/>
            </a:pPr>
            <a:r>
              <a:rPr lang="en-US"/>
              <a:t>     </a:t>
            </a:r>
            <a:r>
              <a:rPr lang="es-ES"/>
              <a:t>Prácticas seguras para trabajar con el plomo</a:t>
            </a:r>
            <a:r>
              <a:rPr lang="en-US"/>
              <a:t> en </a:t>
            </a:r>
            <a:r>
              <a:rPr lang="en-US" err="1"/>
              <a:t>labores</a:t>
            </a:r>
            <a:r>
              <a:rPr lang="en-US"/>
              <a:t> de </a:t>
            </a:r>
            <a:r>
              <a:rPr lang="en-US" err="1"/>
              <a:t>renovación</a:t>
            </a:r>
            <a:r>
              <a:rPr lang="en-US"/>
              <a:t>, </a:t>
            </a:r>
            <a:r>
              <a:rPr lang="en-US" err="1"/>
              <a:t>reparación</a:t>
            </a:r>
            <a:r>
              <a:rPr lang="en-US"/>
              <a:t> y </a:t>
            </a:r>
            <a:r>
              <a:rPr lang="en-US" err="1"/>
              <a:t>pintura</a:t>
            </a:r>
            <a:endParaRPr lang="en-US"/>
          </a:p>
        </p:txBody>
      </p:sp>
      <p:sp>
        <p:nvSpPr>
          <p:cNvPr id="7171" name="Rectangle 1028"/>
          <p:cNvSpPr>
            <a:spLocks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3077" name="Rectangle 1029"/>
          <p:cNvSpPr>
            <a:spLocks noGrp="1" noChangeArrowheads="1"/>
          </p:cNvSpPr>
          <p:nvPr>
            <p:ph type="body" sz="quarter" idx="3"/>
          </p:nvPr>
        </p:nvSpPr>
        <p:spPr bwMode="auto">
          <a:xfrm>
            <a:off x="730250" y="4427538"/>
            <a:ext cx="5695950" cy="4181475"/>
          </a:xfrm>
          <a:prstGeom prst="rect">
            <a:avLst/>
          </a:prstGeom>
          <a:noFill/>
          <a:ln w="9525">
            <a:noFill/>
            <a:miter lim="800000"/>
            <a:headEnd/>
            <a:tailEnd/>
          </a:ln>
          <a:effectLst/>
        </p:spPr>
        <p:txBody>
          <a:bodyPr vert="horz" wrap="square" lIns="93158" tIns="46580" rIns="93158" bIns="46580" numCol="1" anchor="t" anchorCtr="0" compatLnSpc="1">
            <a:prstTxWarp prst="textNoShape">
              <a:avLst/>
            </a:prstTxWarp>
          </a:bodyPr>
          <a:lstStyle/>
          <a:p>
            <a:pPr lvl="0"/>
            <a:r>
              <a:rPr lang="en-US" noProof="0" dirty="0" smtClean="0"/>
              <a:t>Arial 12 </a:t>
            </a:r>
            <a:r>
              <a:rPr lang="en-US" noProof="0" dirty="0" err="1" smtClean="0"/>
              <a:t>pt</a:t>
            </a:r>
            <a:endParaRPr lang="en-US" noProof="0" dirty="0" smtClean="0"/>
          </a:p>
          <a:p>
            <a:pPr lvl="1"/>
            <a:r>
              <a:rPr lang="en-US" noProof="0" dirty="0" smtClean="0"/>
              <a:t>Arial 10 </a:t>
            </a:r>
            <a:r>
              <a:rPr lang="en-US" noProof="0" dirty="0" err="1" smtClean="0"/>
              <a:t>pt</a:t>
            </a:r>
            <a:endParaRPr lang="en-US" noProof="0" dirty="0" smtClean="0"/>
          </a:p>
          <a:p>
            <a:pPr lvl="2"/>
            <a:r>
              <a:rPr lang="en-US" noProof="0" dirty="0" smtClean="0"/>
              <a:t>Arial 10 </a:t>
            </a:r>
            <a:r>
              <a:rPr lang="en-US" noProof="0" dirty="0" err="1" smtClean="0"/>
              <a:t>pt</a:t>
            </a:r>
            <a:endParaRPr lang="en-US" noProof="0" dirty="0" smtClean="0"/>
          </a:p>
          <a:p>
            <a:pPr lvl="3"/>
            <a:r>
              <a:rPr lang="en-US" noProof="0" dirty="0" smtClean="0"/>
              <a:t>Arial 10 </a:t>
            </a:r>
            <a:r>
              <a:rPr lang="en-US" noProof="0" dirty="0" err="1" smtClean="0"/>
              <a:t>pt</a:t>
            </a:r>
            <a:endParaRPr lang="en-US" noProof="0" dirty="0" smtClean="0"/>
          </a:p>
          <a:p>
            <a:pPr lvl="4"/>
            <a:r>
              <a:rPr lang="en-US" noProof="0" dirty="0" smtClean="0"/>
              <a:t>Arial 10 </a:t>
            </a:r>
            <a:r>
              <a:rPr lang="en-US" noProof="0" dirty="0" err="1" smtClean="0"/>
              <a:t>pt</a:t>
            </a:r>
            <a:endParaRPr lang="en-US" noProof="0" dirty="0" smtClean="0"/>
          </a:p>
        </p:txBody>
      </p:sp>
      <p:sp>
        <p:nvSpPr>
          <p:cNvPr id="3078" name="Rectangle 1030"/>
          <p:cNvSpPr>
            <a:spLocks noGrp="1" noChangeArrowheads="1"/>
          </p:cNvSpPr>
          <p:nvPr>
            <p:ph type="ftr" sz="quarter" idx="4"/>
          </p:nvPr>
        </p:nvSpPr>
        <p:spPr bwMode="auto">
          <a:xfrm>
            <a:off x="4381500" y="8705850"/>
            <a:ext cx="2279650" cy="442913"/>
          </a:xfrm>
          <a:prstGeom prst="rect">
            <a:avLst/>
          </a:prstGeom>
          <a:noFill/>
          <a:ln w="9525">
            <a:noFill/>
            <a:miter lim="800000"/>
            <a:headEnd/>
            <a:tailEnd/>
          </a:ln>
          <a:effectLst/>
        </p:spPr>
        <p:txBody>
          <a:bodyPr vert="horz" wrap="square" lIns="93158" tIns="46580" rIns="93158" bIns="46580" numCol="1" anchor="b" anchorCtr="0" compatLnSpc="1">
            <a:prstTxWarp prst="textNoShape">
              <a:avLst/>
            </a:prstTxWarp>
          </a:bodyPr>
          <a:lstStyle>
            <a:lvl1pPr algn="r" defTabSz="931863">
              <a:defRPr sz="1000">
                <a:latin typeface="Arial" charset="0"/>
              </a:defRPr>
            </a:lvl1pPr>
          </a:lstStyle>
          <a:p>
            <a:pPr>
              <a:defRPr/>
            </a:pPr>
            <a:r>
              <a:rPr lang="en-US"/>
              <a:t>Repaso preliminar 2 – No cite ni haga referencias</a:t>
            </a:r>
          </a:p>
        </p:txBody>
      </p:sp>
      <p:sp>
        <p:nvSpPr>
          <p:cNvPr id="3079" name="Rectangle 1031"/>
          <p:cNvSpPr>
            <a:spLocks noGrp="1" noChangeArrowheads="1"/>
          </p:cNvSpPr>
          <p:nvPr>
            <p:ph type="sldNum" sz="quarter" idx="5"/>
          </p:nvPr>
        </p:nvSpPr>
        <p:spPr bwMode="auto">
          <a:xfrm>
            <a:off x="365125" y="8780463"/>
            <a:ext cx="1479550" cy="368300"/>
          </a:xfrm>
          <a:prstGeom prst="rect">
            <a:avLst/>
          </a:prstGeom>
          <a:noFill/>
          <a:ln w="9525">
            <a:noFill/>
            <a:miter lim="800000"/>
            <a:headEnd/>
            <a:tailEnd/>
          </a:ln>
          <a:effectLst/>
        </p:spPr>
        <p:txBody>
          <a:bodyPr vert="horz" wrap="square" lIns="93158" tIns="46580" rIns="93158" bIns="46580" numCol="1" anchor="b" anchorCtr="0" compatLnSpc="1">
            <a:prstTxWarp prst="textNoShape">
              <a:avLst/>
            </a:prstTxWarp>
          </a:bodyPr>
          <a:lstStyle>
            <a:lvl1pPr defTabSz="931863">
              <a:defRPr sz="1000">
                <a:latin typeface="Arial" charset="0"/>
              </a:defRPr>
            </a:lvl1pPr>
          </a:lstStyle>
          <a:p>
            <a:pPr>
              <a:defRPr/>
            </a:pPr>
            <a:fld id="{639E019C-4862-4EAC-85DC-AE1EC1D2234B}" type="slidenum">
              <a:rPr lang="en-US"/>
              <a:pPr>
                <a:defRPr/>
              </a:pPr>
              <a:t>‹#›</a:t>
            </a:fld>
            <a:endParaRPr lang="en-US"/>
          </a:p>
        </p:txBody>
      </p:sp>
      <p:sp>
        <p:nvSpPr>
          <p:cNvPr id="3080" name="Rectangle 1032"/>
          <p:cNvSpPr>
            <a:spLocks noGrp="1" noChangeArrowheads="1"/>
          </p:cNvSpPr>
          <p:nvPr>
            <p:ph type="dt" idx="1"/>
          </p:nvPr>
        </p:nvSpPr>
        <p:spPr bwMode="auto">
          <a:xfrm>
            <a:off x="2701925" y="8705850"/>
            <a:ext cx="1606550" cy="590550"/>
          </a:xfrm>
          <a:prstGeom prst="rect">
            <a:avLst/>
          </a:prstGeom>
          <a:noFill/>
          <a:ln w="9525">
            <a:noFill/>
            <a:miter lim="800000"/>
            <a:headEnd/>
            <a:tailEnd/>
          </a:ln>
          <a:effectLst/>
        </p:spPr>
        <p:txBody>
          <a:bodyPr vert="horz" wrap="square" lIns="88126" tIns="44064" rIns="88126" bIns="44064" numCol="1" anchor="t" anchorCtr="0" compatLnSpc="1">
            <a:prstTxWarp prst="textNoShape">
              <a:avLst/>
            </a:prstTxWarp>
          </a:bodyPr>
          <a:lstStyle>
            <a:lvl1pPr algn="ctr" defTabSz="881063">
              <a:lnSpc>
                <a:spcPct val="280000"/>
              </a:lnSpc>
              <a:defRPr sz="1000">
                <a:latin typeface="Arial" charset="0"/>
              </a:defRPr>
            </a:lvl1pPr>
          </a:lstStyle>
          <a:p>
            <a:pPr>
              <a:defRPr/>
            </a:pPr>
            <a:r>
              <a:rPr lang="en-US"/>
              <a:t>Octubre de 2011</a:t>
            </a:r>
          </a:p>
        </p:txBody>
      </p:sp>
    </p:spTree>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hdr" sz="quarter"/>
          </p:nvPr>
        </p:nvSpPr>
        <p:spPr>
          <a:xfrm>
            <a:off x="152400" y="0"/>
            <a:ext cx="6705600" cy="463550"/>
          </a:xfrm>
          <a:noFill/>
        </p:spPr>
        <p:txBody>
          <a:bodyPr/>
          <a:lstStyle/>
          <a:p>
            <a:endParaRPr lang="en-US" smtClean="0"/>
          </a:p>
          <a:p>
            <a:r>
              <a:rPr lang="es-ES" smtClean="0"/>
              <a:t>Prácticas seguras para trabajar con el plomo</a:t>
            </a:r>
            <a:r>
              <a:rPr lang="en-US" smtClean="0"/>
              <a:t> en labores de renovación, reparación y pintura</a:t>
            </a:r>
          </a:p>
        </p:txBody>
      </p:sp>
      <p:sp>
        <p:nvSpPr>
          <p:cNvPr id="8195" name="Rectangle 1031"/>
          <p:cNvSpPr>
            <a:spLocks noGrp="1" noChangeArrowheads="1"/>
          </p:cNvSpPr>
          <p:nvPr>
            <p:ph type="sldNum" sz="quarter" idx="5"/>
          </p:nvPr>
        </p:nvSpPr>
        <p:spPr>
          <a:noFill/>
        </p:spPr>
        <p:txBody>
          <a:bodyPr/>
          <a:lstStyle/>
          <a:p>
            <a:fld id="{0777DF2D-7674-4525-BC65-7A30343A39FB}" type="slidenum">
              <a:rPr lang="en-US" smtClean="0"/>
              <a:pPr/>
              <a:t>1</a:t>
            </a:fld>
            <a:endParaRPr lang="en-US" smtClean="0"/>
          </a:p>
        </p:txBody>
      </p:sp>
      <p:sp>
        <p:nvSpPr>
          <p:cNvPr id="8196" name="Rectangle 1032"/>
          <p:cNvSpPr>
            <a:spLocks noGrp="1" noChangeArrowheads="1"/>
          </p:cNvSpPr>
          <p:nvPr>
            <p:ph type="dt" sz="quarter" idx="1"/>
          </p:nvPr>
        </p:nvSpPr>
        <p:spPr>
          <a:noFill/>
        </p:spPr>
        <p:txBody>
          <a:bodyPr/>
          <a:lstStyle/>
          <a:p>
            <a:r>
              <a:rPr lang="en-US" smtClean="0"/>
              <a:t>Octubre de 2011</a:t>
            </a:r>
          </a:p>
        </p:txBody>
      </p:sp>
      <p:sp>
        <p:nvSpPr>
          <p:cNvPr id="8197" name="Rectangle 2"/>
          <p:cNvSpPr>
            <a:spLocks noChangeArrowheads="1" noTextEdit="1"/>
          </p:cNvSpPr>
          <p:nvPr>
            <p:ph type="sldImg"/>
          </p:nvPr>
        </p:nvSpPr>
        <p:spPr>
          <a:xfrm>
            <a:off x="1217613" y="663575"/>
            <a:ext cx="4648200" cy="3486150"/>
          </a:xfrm>
          <a:ln/>
        </p:spPr>
      </p:sp>
      <p:sp>
        <p:nvSpPr>
          <p:cNvPr id="8198" name="Rectangle 3"/>
          <p:cNvSpPr>
            <a:spLocks noGrp="1" noChangeArrowheads="1"/>
          </p:cNvSpPr>
          <p:nvPr>
            <p:ph type="body" idx="1"/>
          </p:nvPr>
        </p:nvSpPr>
        <p:spPr>
          <a:noFill/>
          <a:ln/>
        </p:spPr>
        <p:txBody>
          <a:bodyPr/>
          <a:lstStyle/>
          <a:p>
            <a:r>
              <a:rPr lang="en-US" smtClean="0">
                <a:solidFill>
                  <a:srgbClr val="FFFFFF"/>
                </a:solidFill>
                <a:cs typeface="Times New Roman" pitchFamily="18" charset="0"/>
                <a:sym typeface="Times New Roman" pitchFamily="18" charset="0"/>
              </a:rPr>
              <a:t>m</a:t>
            </a:r>
          </a:p>
        </p:txBody>
      </p:sp>
      <p:sp>
        <p:nvSpPr>
          <p:cNvPr id="8199" name="Rectangle 5"/>
          <p:cNvSpPr>
            <a:spLocks noChangeArrowheads="1"/>
          </p:cNvSpPr>
          <p:nvPr/>
        </p:nvSpPr>
        <p:spPr bwMode="auto">
          <a:xfrm>
            <a:off x="876300" y="4427538"/>
            <a:ext cx="5476875" cy="4106862"/>
          </a:xfrm>
          <a:prstGeom prst="rect">
            <a:avLst/>
          </a:prstGeom>
          <a:noFill/>
          <a:ln w="9525">
            <a:noFill/>
            <a:miter lim="800000"/>
            <a:headEnd/>
            <a:tailEnd/>
          </a:ln>
        </p:spPr>
        <p:txBody>
          <a:bodyPr lIns="93158" tIns="46580" rIns="93158" bIns="46580"/>
          <a:lstStyle/>
          <a:p>
            <a:pPr marL="228600" indent="-228600">
              <a:spcBef>
                <a:spcPct val="30000"/>
              </a:spcBef>
            </a:pPr>
            <a:r>
              <a:rPr lang="es-ES" sz="800" b="1" u="sng">
                <a:solidFill>
                  <a:srgbClr val="000000"/>
                </a:solidFill>
                <a:latin typeface="Arial" charset="0"/>
                <a:cs typeface="Arial" charset="0"/>
                <a:sym typeface="Times New Roman" pitchFamily="18" charset="0"/>
              </a:rPr>
              <a:t>¿Por qué está aquí?</a:t>
            </a:r>
          </a:p>
          <a:p>
            <a:pPr marL="228600" indent="-228600">
              <a:spcBef>
                <a:spcPct val="30000"/>
              </a:spcBef>
              <a:buFontTx/>
              <a:buChar char="•"/>
            </a:pPr>
            <a:r>
              <a:rPr lang="es-ES" sz="800">
                <a:solidFill>
                  <a:srgbClr val="000000"/>
                </a:solidFill>
                <a:latin typeface="Arial" charset="0"/>
                <a:cs typeface="Arial" charset="0"/>
                <a:sym typeface="Times New Roman" pitchFamily="18" charset="0"/>
              </a:rPr>
              <a:t>El trabajo de renovación tradicional que realiza ahora puede crear importantes peligros con relación al polvo con plomo, si se altera la pintura a base de éste último. </a:t>
            </a:r>
          </a:p>
          <a:p>
            <a:pPr marL="228600" indent="-228600">
              <a:spcBef>
                <a:spcPct val="30000"/>
              </a:spcBef>
              <a:buFontTx/>
              <a:buChar char="•"/>
            </a:pPr>
            <a:r>
              <a:rPr lang="es-ES" sz="800">
                <a:solidFill>
                  <a:srgbClr val="000000"/>
                </a:solidFill>
                <a:latin typeface="Arial" charset="0"/>
                <a:cs typeface="Arial" charset="0"/>
                <a:sym typeface="Times New Roman" pitchFamily="18" charset="0"/>
              </a:rPr>
              <a:t>El polvo con plomo generado por el trabajo de renovación tradicional puede causar envenenamiento por plomo en los niños.  También puede envenenar a las mujeres embarazadas, a usted mismo y a otros trabajadores e incluso a las mascotas. Mediante cambios útiles en las prácticas de trabajo se puede minimizar y contener el polvo. El uso de las prácticas seguras de trabajo con el plomo hace que el trabajo sea más seguro y reduce su responsabilidad.</a:t>
            </a:r>
          </a:p>
          <a:p>
            <a:pPr marL="228600" indent="-228600">
              <a:spcBef>
                <a:spcPct val="30000"/>
              </a:spcBef>
              <a:buFontTx/>
              <a:buChar char="•"/>
            </a:pPr>
            <a:r>
              <a:rPr lang="es-ES" sz="800">
                <a:solidFill>
                  <a:srgbClr val="000000"/>
                </a:solidFill>
                <a:latin typeface="Arial" charset="0"/>
                <a:cs typeface="Arial" charset="0"/>
                <a:sym typeface="Times New Roman" pitchFamily="18" charset="0"/>
              </a:rPr>
              <a:t>La Regla final de la Agencia de Protección Ambiental (EPA, por sus siglas en inglés) para la Renovación, Reparación y Pintura (Código de Regulación Federal 40, Parte 745) exige que las renovaciones que se realicen por compensación las deben llevar a cabo empresas certificadas por medio de renovadores certificados. Las empresas de renovación que deseen trabajar en viviendas construidas antes de 1978 y en instalaciones habitadas por niños, deben hacer una solicitud  a la EPA y pagar una cuota a fin de obtener la certificación. Los renovadores que deseen convertirse en renovadores certificados deben aprobar satisfactoriamente un curso de renovador acreditado por la EPA o un curso acreditado por un estado o una tribu autorizados por la EPA. Este curso es el curso modelo de la EPA para renovadores certificados y como tal cumple con todos los requisitos del Código de Regulación Federal 40 745.90.</a:t>
            </a:r>
          </a:p>
          <a:p>
            <a:pPr marL="228600" indent="-228600">
              <a:spcBef>
                <a:spcPct val="30000"/>
              </a:spcBef>
              <a:buFontTx/>
              <a:buChar char="•"/>
            </a:pPr>
            <a:r>
              <a:rPr lang="es-ES" sz="800">
                <a:solidFill>
                  <a:srgbClr val="000000"/>
                </a:solidFill>
                <a:latin typeface="Arial" charset="0"/>
                <a:cs typeface="Arial" charset="0"/>
                <a:sym typeface="Times New Roman" pitchFamily="18" charset="0"/>
              </a:rPr>
              <a:t>Este curso le enseñará cómo cumplir con la regla de renovación, reparación y pintura de la EPA, la regla del Departamento de Vivienda y Urbanismo sobre viviendas sin plomo, y cómo llevar a cabo las prácticas de trabajo seguras con el plomo de forma segura y eficaz. </a:t>
            </a:r>
          </a:p>
          <a:p>
            <a:pPr marL="228600" indent="-228600">
              <a:spcBef>
                <a:spcPct val="30000"/>
              </a:spcBef>
              <a:buFontTx/>
              <a:buChar char="•"/>
            </a:pPr>
            <a:r>
              <a:rPr lang="es-ES" sz="800">
                <a:solidFill>
                  <a:srgbClr val="000000"/>
                </a:solidFill>
                <a:latin typeface="Arial" charset="0"/>
                <a:cs typeface="Arial" charset="0"/>
                <a:sym typeface="Times New Roman" pitchFamily="18" charset="0"/>
              </a:rPr>
              <a:t>Luego que haya aprobado satisfactoriamente un curso de renovador certificado, impartido por un proveedor de capacitación acreditado por la EPA, usted será un renovador certificado por la EPA. La categoría de renovador certificado por la EPA le permitirá realizar trabajos de renovación, reparación y pintura seguros con el plomo, en viviendas construidas antes de 1978 y en instalaciones habitadas por niños, donde el trabajo alterará la pintura a base de plomo. Su certificación es válida por cinco años a partir de la fecha de finalización del curso. Para renovar su certificación después de cinco años, debe aprobar satisfactoriamente un curso de perfeccionamiento de renovador certificado acreditado por la EPA, antes de que venza su certificación inicial. La capacitación de perfeccionamiento se debe realizar cada cinco años a fin de mantener la certificación. Si el renovador certificado no perfecciona su capacitación</a:t>
            </a:r>
            <a:r>
              <a:rPr lang="es-ES" sz="1000">
                <a:solidFill>
                  <a:srgbClr val="000000"/>
                </a:solidFill>
                <a:latin typeface="Arial" charset="0"/>
                <a:cs typeface="Times New Roman" pitchFamily="18" charset="0"/>
                <a:sym typeface="Times New Roman" pitchFamily="18" charset="0"/>
              </a:rPr>
              <a:t>, </a:t>
            </a:r>
            <a:r>
              <a:rPr lang="es-ES" sz="800">
                <a:solidFill>
                  <a:srgbClr val="000000"/>
                </a:solidFill>
                <a:latin typeface="Arial" charset="0"/>
                <a:cs typeface="Arial" charset="0"/>
                <a:sym typeface="Times New Roman" pitchFamily="18" charset="0"/>
              </a:rPr>
              <a:t>dentro de un período de cinco años de la capacitación previa, deberá volver a realizar el curso inicial para certificarse nuevamente</a:t>
            </a:r>
            <a:r>
              <a:rPr lang="es-ES" sz="1000">
                <a:solidFill>
                  <a:srgbClr val="000000"/>
                </a:solidFill>
                <a:latin typeface="Arial" charset="0"/>
                <a:cs typeface="Times New Roman" pitchFamily="18" charset="0"/>
                <a:sym typeface="Times New Roman" pitchFamily="18" charset="0"/>
              </a:rPr>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a:xfrm>
            <a:off x="152400" y="0"/>
            <a:ext cx="6705600" cy="463550"/>
          </a:xfrm>
          <a:noFill/>
        </p:spPr>
        <p:txBody>
          <a:bodyPr/>
          <a:lstStyle/>
          <a:p>
            <a:endParaRPr lang="en-US" smtClean="0"/>
          </a:p>
          <a:p>
            <a:r>
              <a:rPr lang="es-ES" smtClean="0"/>
              <a:t>Prácticas seguras para trabajar con el plomo</a:t>
            </a:r>
            <a:r>
              <a:rPr lang="en-US" smtClean="0"/>
              <a:t> en labores de renovación, reparación y pintura</a:t>
            </a:r>
          </a:p>
        </p:txBody>
      </p:sp>
      <p:sp>
        <p:nvSpPr>
          <p:cNvPr id="9219" name="Rectangle 1031"/>
          <p:cNvSpPr>
            <a:spLocks noGrp="1" noChangeArrowheads="1"/>
          </p:cNvSpPr>
          <p:nvPr>
            <p:ph type="sldNum" sz="quarter" idx="5"/>
          </p:nvPr>
        </p:nvSpPr>
        <p:spPr>
          <a:noFill/>
        </p:spPr>
        <p:txBody>
          <a:bodyPr/>
          <a:lstStyle/>
          <a:p>
            <a:fld id="{2F8BE624-1E10-4DF3-8858-4AE819BE0A80}" type="slidenum">
              <a:rPr lang="en-US" smtClean="0"/>
              <a:pPr/>
              <a:t>2</a:t>
            </a:fld>
            <a:endParaRPr lang="en-US" smtClean="0"/>
          </a:p>
        </p:txBody>
      </p:sp>
      <p:sp>
        <p:nvSpPr>
          <p:cNvPr id="9220" name="Rectangle 1032"/>
          <p:cNvSpPr>
            <a:spLocks noGrp="1" noChangeArrowheads="1"/>
          </p:cNvSpPr>
          <p:nvPr>
            <p:ph type="dt" sz="quarter" idx="1"/>
          </p:nvPr>
        </p:nvSpPr>
        <p:spPr>
          <a:noFill/>
        </p:spPr>
        <p:txBody>
          <a:bodyPr/>
          <a:lstStyle/>
          <a:p>
            <a:r>
              <a:rPr lang="en-US" smtClean="0"/>
              <a:t>Octubre de 2011</a:t>
            </a:r>
          </a:p>
        </p:txBody>
      </p:sp>
      <p:sp>
        <p:nvSpPr>
          <p:cNvPr id="9221" name="Rectangle 1026"/>
          <p:cNvSpPr>
            <a:spLocks noChangeArrowheads="1" noTextEdit="1"/>
          </p:cNvSpPr>
          <p:nvPr>
            <p:ph type="sldImg"/>
          </p:nvPr>
        </p:nvSpPr>
        <p:spPr>
          <a:xfrm>
            <a:off x="1217613" y="663575"/>
            <a:ext cx="4648200" cy="3486150"/>
          </a:xfrm>
          <a:ln/>
        </p:spPr>
      </p:sp>
      <p:sp>
        <p:nvSpPr>
          <p:cNvPr id="9222" name="Rectangle 1027"/>
          <p:cNvSpPr>
            <a:spLocks noGrp="1" noChangeArrowheads="1"/>
          </p:cNvSpPr>
          <p:nvPr>
            <p:ph type="body" idx="1"/>
          </p:nvPr>
        </p:nvSpPr>
        <p:spPr>
          <a:noFill/>
          <a:ln/>
        </p:spPr>
        <p:txBody>
          <a:bodyPr/>
          <a:lstStyle/>
          <a:p>
            <a:r>
              <a:rPr lang="en-US" smtClean="0">
                <a:solidFill>
                  <a:srgbClr val="FFFFFF"/>
                </a:solidFill>
                <a:cs typeface="Times New Roman" pitchFamily="18" charset="0"/>
                <a:sym typeface="Times New Roman" pitchFamily="18" charset="0"/>
              </a:rPr>
              <a:t>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hdr" sz="quarter"/>
          </p:nvPr>
        </p:nvSpPr>
        <p:spPr>
          <a:xfrm>
            <a:off x="152400" y="0"/>
            <a:ext cx="6858000" cy="463550"/>
          </a:xfrm>
          <a:noFill/>
        </p:spPr>
        <p:txBody>
          <a:bodyPr/>
          <a:lstStyle/>
          <a:p>
            <a:endParaRPr lang="en-US" smtClean="0"/>
          </a:p>
          <a:p>
            <a:r>
              <a:rPr lang="es-ES" smtClean="0"/>
              <a:t>Prácticas seguras para trabajar con el plomo</a:t>
            </a:r>
            <a:r>
              <a:rPr lang="en-US" smtClean="0"/>
              <a:t> en labores de renovación, reparación y pintura</a:t>
            </a:r>
          </a:p>
        </p:txBody>
      </p:sp>
      <p:sp>
        <p:nvSpPr>
          <p:cNvPr id="10243" name="Rectangle 1031"/>
          <p:cNvSpPr>
            <a:spLocks noGrp="1" noChangeArrowheads="1"/>
          </p:cNvSpPr>
          <p:nvPr>
            <p:ph type="sldNum" sz="quarter" idx="5"/>
          </p:nvPr>
        </p:nvSpPr>
        <p:spPr>
          <a:noFill/>
        </p:spPr>
        <p:txBody>
          <a:bodyPr/>
          <a:lstStyle/>
          <a:p>
            <a:fld id="{0240A5F3-6024-4BC2-A7B0-50A33E5A6F3F}" type="slidenum">
              <a:rPr lang="en-US" smtClean="0"/>
              <a:pPr/>
              <a:t>3</a:t>
            </a:fld>
            <a:endParaRPr lang="en-US" smtClean="0"/>
          </a:p>
        </p:txBody>
      </p:sp>
      <p:sp>
        <p:nvSpPr>
          <p:cNvPr id="10244" name="Rectangle 1032"/>
          <p:cNvSpPr>
            <a:spLocks noGrp="1" noChangeArrowheads="1"/>
          </p:cNvSpPr>
          <p:nvPr>
            <p:ph type="dt" sz="quarter" idx="1"/>
          </p:nvPr>
        </p:nvSpPr>
        <p:spPr>
          <a:noFill/>
        </p:spPr>
        <p:txBody>
          <a:bodyPr/>
          <a:lstStyle/>
          <a:p>
            <a:r>
              <a:rPr lang="en-US" smtClean="0"/>
              <a:t>Octubre de 2011</a:t>
            </a:r>
          </a:p>
        </p:txBody>
      </p:sp>
      <p:sp>
        <p:nvSpPr>
          <p:cNvPr id="10245" name="Rectangle 2"/>
          <p:cNvSpPr>
            <a:spLocks noChangeArrowheads="1" noTextEdit="1"/>
          </p:cNvSpPr>
          <p:nvPr>
            <p:ph type="sldImg"/>
          </p:nvPr>
        </p:nvSpPr>
        <p:spPr>
          <a:xfrm>
            <a:off x="1219200" y="533400"/>
            <a:ext cx="4648200" cy="3486150"/>
          </a:xfrm>
          <a:ln/>
        </p:spPr>
      </p:sp>
      <p:sp>
        <p:nvSpPr>
          <p:cNvPr id="10246" name="Rectangle 3"/>
          <p:cNvSpPr>
            <a:spLocks noGrp="1" noChangeArrowheads="1"/>
          </p:cNvSpPr>
          <p:nvPr>
            <p:ph type="body" idx="1"/>
          </p:nvPr>
        </p:nvSpPr>
        <p:spPr>
          <a:xfrm>
            <a:off x="304800" y="4038600"/>
            <a:ext cx="6477000" cy="4572000"/>
          </a:xfrm>
          <a:noFill/>
          <a:ln/>
        </p:spPr>
        <p:txBody>
          <a:bodyPr/>
          <a:lstStyle/>
          <a:p>
            <a:pPr marL="114300" indent="-114300">
              <a:lnSpc>
                <a:spcPct val="95000"/>
              </a:lnSpc>
              <a:spcBef>
                <a:spcPct val="20000"/>
              </a:spcBef>
            </a:pPr>
            <a:r>
              <a:rPr lang="es-ES" b="1" smtClean="0">
                <a:solidFill>
                  <a:srgbClr val="000000"/>
                </a:solidFill>
                <a:cs typeface="Times New Roman" pitchFamily="18" charset="0"/>
                <a:sym typeface="Times New Roman" pitchFamily="18" charset="0"/>
              </a:rPr>
              <a:t>	M</a:t>
            </a:r>
            <a:r>
              <a:rPr lang="es-ES" b="1" smtClean="0">
                <a:solidFill>
                  <a:srgbClr val="000000"/>
                </a:solidFill>
                <a:latin typeface="Times New Roman" pitchFamily="18" charset="0"/>
                <a:cs typeface="Times New Roman" pitchFamily="18" charset="0"/>
                <a:sym typeface="Times New Roman" pitchFamily="18" charset="0"/>
              </a:rPr>
              <a:t>ó</a:t>
            </a:r>
            <a:r>
              <a:rPr lang="es-ES" b="1" smtClean="0">
                <a:solidFill>
                  <a:srgbClr val="000000"/>
                </a:solidFill>
                <a:cs typeface="Times New Roman" pitchFamily="18" charset="0"/>
                <a:sym typeface="Times New Roman" pitchFamily="18" charset="0"/>
              </a:rPr>
              <a:t>dulos</a:t>
            </a:r>
            <a:r>
              <a:rPr lang="es-ES" smtClean="0">
                <a:solidFill>
                  <a:srgbClr val="000000"/>
                </a:solidFill>
                <a:cs typeface="Times New Roman" pitchFamily="18" charset="0"/>
                <a:sym typeface="Times New Roman" pitchFamily="18" charset="0"/>
              </a:rPr>
              <a:t> - </a:t>
            </a:r>
            <a:r>
              <a:rPr lang="es-ES" sz="1000" smtClean="0">
                <a:solidFill>
                  <a:srgbClr val="000000"/>
                </a:solidFill>
                <a:cs typeface="Times New Roman" pitchFamily="18" charset="0"/>
                <a:sym typeface="Times New Roman" pitchFamily="18" charset="0"/>
              </a:rPr>
              <a:t>Adem</a:t>
            </a:r>
            <a:r>
              <a:rPr lang="es-ES" sz="1000" smtClean="0">
                <a:solidFill>
                  <a:srgbClr val="000000"/>
                </a:solidFill>
                <a:latin typeface="Times New Roman" pitchFamily="18" charset="0"/>
                <a:cs typeface="Times New Roman" pitchFamily="18" charset="0"/>
                <a:sym typeface="Times New Roman" pitchFamily="18" charset="0"/>
              </a:rPr>
              <a:t>á</a:t>
            </a:r>
            <a:r>
              <a:rPr lang="es-ES" sz="1000" smtClean="0">
                <a:solidFill>
                  <a:srgbClr val="000000"/>
                </a:solidFill>
                <a:cs typeface="Times New Roman" pitchFamily="18" charset="0"/>
                <a:sym typeface="Times New Roman" pitchFamily="18" charset="0"/>
              </a:rPr>
              <a:t>s de esta introducci</a:t>
            </a:r>
            <a:r>
              <a:rPr lang="es-ES" sz="1000" smtClean="0">
                <a:solidFill>
                  <a:srgbClr val="000000"/>
                </a:solidFill>
                <a:latin typeface="Times New Roman" pitchFamily="18" charset="0"/>
                <a:cs typeface="Times New Roman" pitchFamily="18" charset="0"/>
                <a:sym typeface="Times New Roman" pitchFamily="18" charset="0"/>
              </a:rPr>
              <a:t>ó</a:t>
            </a:r>
            <a:r>
              <a:rPr lang="es-ES" sz="1000" smtClean="0">
                <a:solidFill>
                  <a:srgbClr val="000000"/>
                </a:solidFill>
                <a:cs typeface="Times New Roman" pitchFamily="18" charset="0"/>
                <a:sym typeface="Times New Roman" pitchFamily="18" charset="0"/>
              </a:rPr>
              <a:t>n, en este curso existen ocho m</a:t>
            </a:r>
            <a:r>
              <a:rPr lang="es-ES" sz="1000" smtClean="0">
                <a:solidFill>
                  <a:srgbClr val="000000"/>
                </a:solidFill>
                <a:latin typeface="Times New Roman" pitchFamily="18" charset="0"/>
                <a:cs typeface="Times New Roman" pitchFamily="18" charset="0"/>
                <a:sym typeface="Times New Roman" pitchFamily="18" charset="0"/>
              </a:rPr>
              <a:t>ó</a:t>
            </a:r>
            <a:r>
              <a:rPr lang="es-ES" sz="1000" smtClean="0">
                <a:solidFill>
                  <a:srgbClr val="000000"/>
                </a:solidFill>
                <a:cs typeface="Times New Roman" pitchFamily="18" charset="0"/>
                <a:sym typeface="Times New Roman" pitchFamily="18" charset="0"/>
              </a:rPr>
              <a:t>dulos:</a:t>
            </a:r>
          </a:p>
          <a:p>
            <a:pPr marL="342900" lvl="1" indent="-114300">
              <a:lnSpc>
                <a:spcPct val="95000"/>
              </a:lnSpc>
              <a:spcBef>
                <a:spcPct val="20000"/>
              </a:spcBef>
              <a:buFontTx/>
              <a:buChar char="•"/>
            </a:pPr>
            <a:r>
              <a:rPr lang="es-ES" smtClean="0">
                <a:solidFill>
                  <a:srgbClr val="000000"/>
                </a:solidFill>
                <a:cs typeface="Times New Roman" pitchFamily="18" charset="0"/>
                <a:sym typeface="Times New Roman" pitchFamily="18" charset="0"/>
              </a:rPr>
              <a:t>M</a:t>
            </a:r>
            <a:r>
              <a:rPr lang="es-ES" smtClean="0">
                <a:solidFill>
                  <a:srgbClr val="000000"/>
                </a:solidFill>
                <a:latin typeface="Times New Roman" pitchFamily="18" charset="0"/>
                <a:cs typeface="Times New Roman" pitchFamily="18" charset="0"/>
                <a:sym typeface="Times New Roman" pitchFamily="18" charset="0"/>
              </a:rPr>
              <a:t>ó</a:t>
            </a:r>
            <a:r>
              <a:rPr lang="es-ES" smtClean="0">
                <a:solidFill>
                  <a:srgbClr val="000000"/>
                </a:solidFill>
                <a:cs typeface="Times New Roman" pitchFamily="18" charset="0"/>
                <a:sym typeface="Times New Roman" pitchFamily="18" charset="0"/>
              </a:rPr>
              <a:t>dulo 1: </a:t>
            </a:r>
            <a:r>
              <a:rPr lang="es-ES" smtClean="0">
                <a:solidFill>
                  <a:srgbClr val="000000"/>
                </a:solidFill>
                <a:latin typeface="Times New Roman" pitchFamily="18" charset="0"/>
                <a:cs typeface="Times New Roman" pitchFamily="18" charset="0"/>
                <a:sym typeface="Times New Roman" pitchFamily="18" charset="0"/>
              </a:rPr>
              <a:t>¿</a:t>
            </a:r>
            <a:r>
              <a:rPr lang="es-ES" smtClean="0">
                <a:solidFill>
                  <a:srgbClr val="000000"/>
                </a:solidFill>
                <a:cs typeface="Times New Roman" pitchFamily="18" charset="0"/>
                <a:sym typeface="Times New Roman" pitchFamily="18" charset="0"/>
              </a:rPr>
              <a:t>Por qu</a:t>
            </a:r>
            <a:r>
              <a:rPr lang="es-ES" smtClean="0">
                <a:solidFill>
                  <a:srgbClr val="000000"/>
                </a:solidFill>
                <a:latin typeface="Times New Roman" pitchFamily="18" charset="0"/>
                <a:cs typeface="Times New Roman" pitchFamily="18" charset="0"/>
                <a:sym typeface="Times New Roman" pitchFamily="18" charset="0"/>
              </a:rPr>
              <a:t>é</a:t>
            </a:r>
            <a:r>
              <a:rPr lang="es-ES" smtClean="0">
                <a:solidFill>
                  <a:srgbClr val="000000"/>
                </a:solidFill>
                <a:cs typeface="Times New Roman" pitchFamily="18" charset="0"/>
                <a:sym typeface="Times New Roman" pitchFamily="18" charset="0"/>
              </a:rPr>
              <a:t> hay que preocuparse por la pintura a base de plomo?</a:t>
            </a:r>
          </a:p>
          <a:p>
            <a:pPr marL="342900" lvl="1" indent="-114300">
              <a:lnSpc>
                <a:spcPct val="95000"/>
              </a:lnSpc>
              <a:spcBef>
                <a:spcPct val="20000"/>
              </a:spcBef>
              <a:buFontTx/>
              <a:buChar char="•"/>
            </a:pPr>
            <a:r>
              <a:rPr lang="es-ES" smtClean="0">
                <a:solidFill>
                  <a:srgbClr val="000000"/>
                </a:solidFill>
                <a:cs typeface="Times New Roman" pitchFamily="18" charset="0"/>
                <a:sym typeface="Times New Roman" pitchFamily="18" charset="0"/>
              </a:rPr>
              <a:t>M</a:t>
            </a:r>
            <a:r>
              <a:rPr lang="es-ES" smtClean="0">
                <a:solidFill>
                  <a:srgbClr val="000000"/>
                </a:solidFill>
                <a:latin typeface="Times New Roman" pitchFamily="18" charset="0"/>
                <a:cs typeface="Times New Roman" pitchFamily="18" charset="0"/>
                <a:sym typeface="Times New Roman" pitchFamily="18" charset="0"/>
              </a:rPr>
              <a:t>ó</a:t>
            </a:r>
            <a:r>
              <a:rPr lang="es-ES" smtClean="0">
                <a:solidFill>
                  <a:srgbClr val="000000"/>
                </a:solidFill>
                <a:cs typeface="Times New Roman" pitchFamily="18" charset="0"/>
                <a:sym typeface="Times New Roman" pitchFamily="18" charset="0"/>
              </a:rPr>
              <a:t>dulo 2: Reglamentos</a:t>
            </a:r>
          </a:p>
          <a:p>
            <a:pPr marL="342900" lvl="1" indent="-114300">
              <a:lnSpc>
                <a:spcPct val="95000"/>
              </a:lnSpc>
              <a:spcBef>
                <a:spcPct val="20000"/>
              </a:spcBef>
              <a:buFontTx/>
              <a:buChar char="•"/>
            </a:pPr>
            <a:r>
              <a:rPr lang="es-ES" smtClean="0">
                <a:solidFill>
                  <a:srgbClr val="000000"/>
                </a:solidFill>
                <a:cs typeface="Times New Roman" pitchFamily="18" charset="0"/>
                <a:sym typeface="Times New Roman" pitchFamily="18" charset="0"/>
              </a:rPr>
              <a:t>M</a:t>
            </a:r>
            <a:r>
              <a:rPr lang="es-ES" smtClean="0">
                <a:solidFill>
                  <a:srgbClr val="000000"/>
                </a:solidFill>
                <a:latin typeface="Times New Roman" pitchFamily="18" charset="0"/>
                <a:cs typeface="Times New Roman" pitchFamily="18" charset="0"/>
                <a:sym typeface="Times New Roman" pitchFamily="18" charset="0"/>
              </a:rPr>
              <a:t>ó</a:t>
            </a:r>
            <a:r>
              <a:rPr lang="es-ES" smtClean="0">
                <a:solidFill>
                  <a:srgbClr val="000000"/>
                </a:solidFill>
                <a:cs typeface="Times New Roman" pitchFamily="18" charset="0"/>
                <a:sym typeface="Times New Roman" pitchFamily="18" charset="0"/>
              </a:rPr>
              <a:t>dulo 3: Antes de comenzar a trabajar (incluye el conjunto de destrezas N° 1)</a:t>
            </a:r>
          </a:p>
          <a:p>
            <a:pPr marL="342900" lvl="1" indent="-114300">
              <a:lnSpc>
                <a:spcPct val="95000"/>
              </a:lnSpc>
              <a:spcBef>
                <a:spcPct val="20000"/>
              </a:spcBef>
              <a:buFontTx/>
              <a:buChar char="•"/>
            </a:pPr>
            <a:r>
              <a:rPr lang="es-ES" smtClean="0">
                <a:solidFill>
                  <a:srgbClr val="000000"/>
                </a:solidFill>
                <a:cs typeface="Times New Roman" pitchFamily="18" charset="0"/>
                <a:sym typeface="Times New Roman" pitchFamily="18" charset="0"/>
              </a:rPr>
              <a:t>M</a:t>
            </a:r>
            <a:r>
              <a:rPr lang="es-ES" smtClean="0">
                <a:solidFill>
                  <a:srgbClr val="000000"/>
                </a:solidFill>
                <a:latin typeface="Times New Roman" pitchFamily="18" charset="0"/>
                <a:cs typeface="Times New Roman" pitchFamily="18" charset="0"/>
                <a:sym typeface="Times New Roman" pitchFamily="18" charset="0"/>
              </a:rPr>
              <a:t>ó</a:t>
            </a:r>
            <a:r>
              <a:rPr lang="es-ES" smtClean="0">
                <a:solidFill>
                  <a:srgbClr val="000000"/>
                </a:solidFill>
                <a:cs typeface="Times New Roman" pitchFamily="18" charset="0"/>
                <a:sym typeface="Times New Roman" pitchFamily="18" charset="0"/>
              </a:rPr>
              <a:t>dulo 4: Contenci</a:t>
            </a:r>
            <a:r>
              <a:rPr lang="es-ES" smtClean="0">
                <a:solidFill>
                  <a:srgbClr val="000000"/>
                </a:solidFill>
                <a:latin typeface="Times New Roman" pitchFamily="18" charset="0"/>
                <a:cs typeface="Times New Roman" pitchFamily="18" charset="0"/>
                <a:sym typeface="Times New Roman" pitchFamily="18" charset="0"/>
              </a:rPr>
              <a:t>ó</a:t>
            </a:r>
            <a:r>
              <a:rPr lang="es-ES" smtClean="0">
                <a:solidFill>
                  <a:srgbClr val="000000"/>
                </a:solidFill>
                <a:cs typeface="Times New Roman" pitchFamily="18" charset="0"/>
                <a:sym typeface="Times New Roman" pitchFamily="18" charset="0"/>
              </a:rPr>
              <a:t>n del polvo mientras trabaja (incluye los conjuntos de destrezas N° 2 y 5)</a:t>
            </a:r>
          </a:p>
          <a:p>
            <a:pPr marL="342900" lvl="1" indent="-114300">
              <a:lnSpc>
                <a:spcPct val="95000"/>
              </a:lnSpc>
              <a:spcBef>
                <a:spcPct val="20000"/>
              </a:spcBef>
              <a:buFontTx/>
              <a:buChar char="•"/>
            </a:pPr>
            <a:r>
              <a:rPr lang="es-ES" smtClean="0">
                <a:solidFill>
                  <a:srgbClr val="000000"/>
                </a:solidFill>
                <a:cs typeface="Times New Roman" pitchFamily="18" charset="0"/>
                <a:sym typeface="Times New Roman" pitchFamily="18" charset="0"/>
              </a:rPr>
              <a:t>M</a:t>
            </a:r>
            <a:r>
              <a:rPr lang="es-ES" smtClean="0">
                <a:solidFill>
                  <a:srgbClr val="000000"/>
                </a:solidFill>
                <a:latin typeface="Times New Roman" pitchFamily="18" charset="0"/>
                <a:cs typeface="Times New Roman" pitchFamily="18" charset="0"/>
                <a:sym typeface="Times New Roman" pitchFamily="18" charset="0"/>
              </a:rPr>
              <a:t>ó</a:t>
            </a:r>
            <a:r>
              <a:rPr lang="es-ES" smtClean="0">
                <a:solidFill>
                  <a:srgbClr val="000000"/>
                </a:solidFill>
                <a:cs typeface="Times New Roman" pitchFamily="18" charset="0"/>
                <a:sym typeface="Times New Roman" pitchFamily="18" charset="0"/>
              </a:rPr>
              <a:t>dulo 5: Mientras trabaja (incluye el conjunto de destrezas N° 6)</a:t>
            </a:r>
          </a:p>
          <a:p>
            <a:pPr marL="342900" lvl="1" indent="-114300">
              <a:lnSpc>
                <a:spcPct val="95000"/>
              </a:lnSpc>
              <a:spcBef>
                <a:spcPct val="20000"/>
              </a:spcBef>
              <a:buFontTx/>
              <a:buChar char="•"/>
            </a:pPr>
            <a:r>
              <a:rPr lang="es-ES" smtClean="0">
                <a:solidFill>
                  <a:srgbClr val="000000"/>
                </a:solidFill>
                <a:cs typeface="Times New Roman" pitchFamily="18" charset="0"/>
                <a:sym typeface="Times New Roman" pitchFamily="18" charset="0"/>
              </a:rPr>
              <a:t>M</a:t>
            </a:r>
            <a:r>
              <a:rPr lang="es-ES" smtClean="0">
                <a:solidFill>
                  <a:srgbClr val="000000"/>
                </a:solidFill>
                <a:latin typeface="Times New Roman" pitchFamily="18" charset="0"/>
                <a:cs typeface="Times New Roman" pitchFamily="18" charset="0"/>
                <a:sym typeface="Times New Roman" pitchFamily="18" charset="0"/>
              </a:rPr>
              <a:t>ó</a:t>
            </a:r>
            <a:r>
              <a:rPr lang="es-ES" smtClean="0">
                <a:solidFill>
                  <a:srgbClr val="000000"/>
                </a:solidFill>
                <a:cs typeface="Times New Roman" pitchFamily="18" charset="0"/>
                <a:sym typeface="Times New Roman" pitchFamily="18" charset="0"/>
              </a:rPr>
              <a:t>dulo 6: Actividades de limpieza y verificaci</a:t>
            </a:r>
            <a:r>
              <a:rPr lang="es-ES" smtClean="0">
                <a:solidFill>
                  <a:srgbClr val="000000"/>
                </a:solidFill>
                <a:latin typeface="Times New Roman" pitchFamily="18" charset="0"/>
                <a:cs typeface="Times New Roman" pitchFamily="18" charset="0"/>
                <a:sym typeface="Times New Roman" pitchFamily="18" charset="0"/>
              </a:rPr>
              <a:t>ó</a:t>
            </a:r>
            <a:r>
              <a:rPr lang="es-ES" smtClean="0">
                <a:solidFill>
                  <a:srgbClr val="000000"/>
                </a:solidFill>
                <a:cs typeface="Times New Roman" pitchFamily="18" charset="0"/>
                <a:sym typeface="Times New Roman" pitchFamily="18" charset="0"/>
              </a:rPr>
              <a:t>n del trabajo (incluye los conjuntos de destrezas N° 7 y 11)</a:t>
            </a:r>
          </a:p>
          <a:p>
            <a:pPr marL="342900" lvl="1" indent="-114300">
              <a:lnSpc>
                <a:spcPct val="95000"/>
              </a:lnSpc>
              <a:spcBef>
                <a:spcPct val="20000"/>
              </a:spcBef>
              <a:buFontTx/>
              <a:buChar char="•"/>
            </a:pPr>
            <a:r>
              <a:rPr lang="es-ES" smtClean="0">
                <a:solidFill>
                  <a:srgbClr val="000000"/>
                </a:solidFill>
                <a:cs typeface="Times New Roman" pitchFamily="18" charset="0"/>
                <a:sym typeface="Times New Roman" pitchFamily="18" charset="0"/>
              </a:rPr>
              <a:t>M</a:t>
            </a:r>
            <a:r>
              <a:rPr lang="es-ES" smtClean="0">
                <a:solidFill>
                  <a:srgbClr val="000000"/>
                </a:solidFill>
                <a:latin typeface="Times New Roman" pitchFamily="18" charset="0"/>
                <a:cs typeface="Times New Roman" pitchFamily="18" charset="0"/>
                <a:sym typeface="Times New Roman" pitchFamily="18" charset="0"/>
              </a:rPr>
              <a:t>ó</a:t>
            </a:r>
            <a:r>
              <a:rPr lang="es-ES" smtClean="0">
                <a:solidFill>
                  <a:srgbClr val="000000"/>
                </a:solidFill>
                <a:cs typeface="Times New Roman" pitchFamily="18" charset="0"/>
                <a:sym typeface="Times New Roman" pitchFamily="18" charset="0"/>
              </a:rPr>
              <a:t>dulo 7: Gesti</a:t>
            </a:r>
            <a:r>
              <a:rPr lang="es-ES" smtClean="0">
                <a:solidFill>
                  <a:srgbClr val="000000"/>
                </a:solidFill>
                <a:latin typeface="Times New Roman" pitchFamily="18" charset="0"/>
                <a:cs typeface="Times New Roman" pitchFamily="18" charset="0"/>
                <a:sym typeface="Times New Roman" pitchFamily="18" charset="0"/>
              </a:rPr>
              <a:t>ó</a:t>
            </a:r>
            <a:r>
              <a:rPr lang="es-ES" smtClean="0">
                <a:solidFill>
                  <a:srgbClr val="000000"/>
                </a:solidFill>
                <a:cs typeface="Times New Roman" pitchFamily="18" charset="0"/>
                <a:sym typeface="Times New Roman" pitchFamily="18" charset="0"/>
              </a:rPr>
              <a:t>n de registros</a:t>
            </a:r>
          </a:p>
          <a:p>
            <a:pPr marL="342900" lvl="1" indent="-114300">
              <a:lnSpc>
                <a:spcPct val="95000"/>
              </a:lnSpc>
              <a:spcBef>
                <a:spcPct val="20000"/>
              </a:spcBef>
              <a:buFontTx/>
              <a:buChar char="•"/>
            </a:pPr>
            <a:r>
              <a:rPr lang="es-ES" smtClean="0">
                <a:solidFill>
                  <a:srgbClr val="000000"/>
                </a:solidFill>
                <a:cs typeface="Times New Roman" pitchFamily="18" charset="0"/>
                <a:sym typeface="Times New Roman" pitchFamily="18" charset="0"/>
              </a:rPr>
              <a:t>M</a:t>
            </a:r>
            <a:r>
              <a:rPr lang="es-ES" smtClean="0">
                <a:solidFill>
                  <a:srgbClr val="000000"/>
                </a:solidFill>
                <a:latin typeface="Times New Roman" pitchFamily="18" charset="0"/>
                <a:cs typeface="Times New Roman" pitchFamily="18" charset="0"/>
                <a:sym typeface="Times New Roman" pitchFamily="18" charset="0"/>
              </a:rPr>
              <a:t>ó</a:t>
            </a:r>
            <a:r>
              <a:rPr lang="es-ES" smtClean="0">
                <a:solidFill>
                  <a:srgbClr val="000000"/>
                </a:solidFill>
                <a:cs typeface="Times New Roman" pitchFamily="18" charset="0"/>
                <a:sym typeface="Times New Roman" pitchFamily="18" charset="0"/>
              </a:rPr>
              <a:t>dulo 8: Capacitaci</a:t>
            </a:r>
            <a:r>
              <a:rPr lang="es-ES" smtClean="0">
                <a:solidFill>
                  <a:srgbClr val="000000"/>
                </a:solidFill>
                <a:latin typeface="Times New Roman" pitchFamily="18" charset="0"/>
                <a:cs typeface="Times New Roman" pitchFamily="18" charset="0"/>
                <a:sym typeface="Times New Roman" pitchFamily="18" charset="0"/>
              </a:rPr>
              <a:t>ó</a:t>
            </a:r>
            <a:r>
              <a:rPr lang="es-ES" smtClean="0">
                <a:solidFill>
                  <a:srgbClr val="000000"/>
                </a:solidFill>
                <a:cs typeface="Times New Roman" pitchFamily="18" charset="0"/>
                <a:sym typeface="Times New Roman" pitchFamily="18" charset="0"/>
              </a:rPr>
              <a:t>n para renovadores no certificados</a:t>
            </a:r>
          </a:p>
          <a:p>
            <a:pPr marL="114300" indent="-114300">
              <a:lnSpc>
                <a:spcPct val="95000"/>
              </a:lnSpc>
              <a:spcBef>
                <a:spcPct val="20000"/>
              </a:spcBef>
            </a:pPr>
            <a:r>
              <a:rPr lang="es-ES" b="1" smtClean="0">
                <a:solidFill>
                  <a:srgbClr val="000000"/>
                </a:solidFill>
                <a:cs typeface="Times New Roman" pitchFamily="18" charset="0"/>
                <a:sym typeface="Times New Roman" pitchFamily="18" charset="0"/>
              </a:rPr>
              <a:t>	Actividades y ejercicios: </a:t>
            </a:r>
            <a:r>
              <a:rPr lang="es-ES" sz="1000" smtClean="0">
                <a:solidFill>
                  <a:srgbClr val="000000"/>
                </a:solidFill>
                <a:cs typeface="Times New Roman" pitchFamily="18" charset="0"/>
                <a:sym typeface="Times New Roman" pitchFamily="18" charset="0"/>
              </a:rPr>
              <a:t>El curso incluye actividades y ejercicios para ayudarle a identificar los m</a:t>
            </a:r>
            <a:r>
              <a:rPr lang="es-ES" sz="1000" smtClean="0">
                <a:solidFill>
                  <a:srgbClr val="000000"/>
                </a:solidFill>
                <a:latin typeface="Times New Roman" pitchFamily="18" charset="0"/>
                <a:cs typeface="Times New Roman" pitchFamily="18" charset="0"/>
                <a:sym typeface="Times New Roman" pitchFamily="18" charset="0"/>
              </a:rPr>
              <a:t>é</a:t>
            </a:r>
            <a:r>
              <a:rPr lang="es-ES" sz="1000" smtClean="0">
                <a:solidFill>
                  <a:srgbClr val="000000"/>
                </a:solidFill>
                <a:cs typeface="Times New Roman" pitchFamily="18" charset="0"/>
                <a:sym typeface="Times New Roman" pitchFamily="18" charset="0"/>
              </a:rPr>
              <a:t>todos para reducir la cantidad de polvo generada y a su vez, a contenerlo y eliminarlo. Muchos de los ejercicios y actividades se llevan a cabo en peque</a:t>
            </a:r>
            <a:r>
              <a:rPr lang="es-ES" sz="1000" smtClean="0">
                <a:solidFill>
                  <a:srgbClr val="000000"/>
                </a:solidFill>
                <a:latin typeface="Times New Roman" pitchFamily="18" charset="0"/>
                <a:cs typeface="Times New Roman" pitchFamily="18" charset="0"/>
                <a:sym typeface="Times New Roman" pitchFamily="18" charset="0"/>
              </a:rPr>
              <a:t>ñ</a:t>
            </a:r>
            <a:r>
              <a:rPr lang="es-ES" sz="1000" smtClean="0">
                <a:solidFill>
                  <a:srgbClr val="000000"/>
                </a:solidFill>
                <a:cs typeface="Times New Roman" pitchFamily="18" charset="0"/>
                <a:sym typeface="Times New Roman" pitchFamily="18" charset="0"/>
              </a:rPr>
              <a:t>os grupos, de modo que tendr</a:t>
            </a:r>
            <a:r>
              <a:rPr lang="es-ES" sz="1000" smtClean="0">
                <a:solidFill>
                  <a:srgbClr val="000000"/>
                </a:solidFill>
                <a:latin typeface="Times New Roman" pitchFamily="18" charset="0"/>
                <a:cs typeface="Times New Roman" pitchFamily="18" charset="0"/>
                <a:sym typeface="Times New Roman" pitchFamily="18" charset="0"/>
              </a:rPr>
              <a:t>á</a:t>
            </a:r>
            <a:r>
              <a:rPr lang="es-ES" sz="1000" smtClean="0">
                <a:solidFill>
                  <a:srgbClr val="000000"/>
                </a:solidFill>
                <a:cs typeface="Times New Roman" pitchFamily="18" charset="0"/>
                <a:sym typeface="Times New Roman" pitchFamily="18" charset="0"/>
              </a:rPr>
              <a:t> la oportunidad de intercambiar sus experiencias e ideas con otros participantes del curso.</a:t>
            </a:r>
          </a:p>
          <a:p>
            <a:pPr marL="114300" indent="-114300">
              <a:lnSpc>
                <a:spcPct val="95000"/>
              </a:lnSpc>
              <a:spcBef>
                <a:spcPct val="20000"/>
              </a:spcBef>
            </a:pPr>
            <a:r>
              <a:rPr lang="es-ES" b="1" smtClean="0">
                <a:solidFill>
                  <a:srgbClr val="000000"/>
                </a:solidFill>
                <a:cs typeface="Times New Roman" pitchFamily="18" charset="0"/>
                <a:sym typeface="Times New Roman" pitchFamily="18" charset="0"/>
              </a:rPr>
              <a:t>	Ap</a:t>
            </a:r>
            <a:r>
              <a:rPr lang="es-ES" b="1" smtClean="0">
                <a:solidFill>
                  <a:srgbClr val="000000"/>
                </a:solidFill>
                <a:latin typeface="Times New Roman" pitchFamily="18" charset="0"/>
                <a:cs typeface="Times New Roman" pitchFamily="18" charset="0"/>
                <a:sym typeface="Times New Roman" pitchFamily="18" charset="0"/>
              </a:rPr>
              <a:t>é</a:t>
            </a:r>
            <a:r>
              <a:rPr lang="es-ES" b="1" smtClean="0">
                <a:solidFill>
                  <a:srgbClr val="000000"/>
                </a:solidFill>
                <a:cs typeface="Times New Roman" pitchFamily="18" charset="0"/>
                <a:sym typeface="Times New Roman" pitchFamily="18" charset="0"/>
              </a:rPr>
              <a:t>ndices: </a:t>
            </a:r>
            <a:r>
              <a:rPr lang="es-ES" sz="1000" smtClean="0">
                <a:solidFill>
                  <a:srgbClr val="000000"/>
                </a:solidFill>
                <a:cs typeface="Times New Roman" pitchFamily="18" charset="0"/>
                <a:sym typeface="Times New Roman" pitchFamily="18" charset="0"/>
              </a:rPr>
              <a:t>Este manual consta de nueve ap</a:t>
            </a:r>
            <a:r>
              <a:rPr lang="es-ES" sz="1000" smtClean="0">
                <a:solidFill>
                  <a:srgbClr val="000000"/>
                </a:solidFill>
                <a:latin typeface="Times New Roman" pitchFamily="18" charset="0"/>
                <a:cs typeface="Times New Roman" pitchFamily="18" charset="0"/>
                <a:sym typeface="Times New Roman" pitchFamily="18" charset="0"/>
              </a:rPr>
              <a:t>é</a:t>
            </a:r>
            <a:r>
              <a:rPr lang="es-ES" sz="1000" smtClean="0">
                <a:solidFill>
                  <a:srgbClr val="000000"/>
                </a:solidFill>
                <a:cs typeface="Times New Roman" pitchFamily="18" charset="0"/>
                <a:sym typeface="Times New Roman" pitchFamily="18" charset="0"/>
              </a:rPr>
              <a:t>ndices que proporcionan informaci</a:t>
            </a:r>
            <a:r>
              <a:rPr lang="es-ES" sz="1000" smtClean="0">
                <a:solidFill>
                  <a:srgbClr val="000000"/>
                </a:solidFill>
                <a:latin typeface="Times New Roman" pitchFamily="18" charset="0"/>
                <a:cs typeface="Times New Roman" pitchFamily="18" charset="0"/>
                <a:sym typeface="Times New Roman" pitchFamily="18" charset="0"/>
              </a:rPr>
              <a:t>ó</a:t>
            </a:r>
            <a:r>
              <a:rPr lang="es-ES" sz="1000" smtClean="0">
                <a:solidFill>
                  <a:srgbClr val="000000"/>
                </a:solidFill>
                <a:cs typeface="Times New Roman" pitchFamily="18" charset="0"/>
                <a:sym typeface="Times New Roman" pitchFamily="18" charset="0"/>
              </a:rPr>
              <a:t>n adicional que ayudar</a:t>
            </a:r>
            <a:r>
              <a:rPr lang="es-ES" sz="1000" smtClean="0">
                <a:solidFill>
                  <a:srgbClr val="000000"/>
                </a:solidFill>
                <a:latin typeface="Times New Roman" pitchFamily="18" charset="0"/>
                <a:cs typeface="Times New Roman" pitchFamily="18" charset="0"/>
                <a:sym typeface="Times New Roman" pitchFamily="18" charset="0"/>
              </a:rPr>
              <a:t>á</a:t>
            </a:r>
            <a:r>
              <a:rPr lang="es-ES" sz="1000" smtClean="0">
                <a:solidFill>
                  <a:srgbClr val="000000"/>
                </a:solidFill>
                <a:cs typeface="Times New Roman" pitchFamily="18" charset="0"/>
                <a:sym typeface="Times New Roman" pitchFamily="18" charset="0"/>
              </a:rPr>
              <a:t> a los contratistas.  </a:t>
            </a:r>
          </a:p>
          <a:p>
            <a:pPr marL="342900" lvl="1" indent="-114300">
              <a:lnSpc>
                <a:spcPct val="95000"/>
              </a:lnSpc>
              <a:spcBef>
                <a:spcPct val="15000"/>
              </a:spcBef>
              <a:buFontTx/>
              <a:buChar char="•"/>
            </a:pPr>
            <a:r>
              <a:rPr lang="es-ES" smtClean="0">
                <a:solidFill>
                  <a:srgbClr val="000000"/>
                </a:solidFill>
                <a:cs typeface="Times New Roman" pitchFamily="18" charset="0"/>
                <a:sym typeface="Times New Roman" pitchFamily="18" charset="0"/>
              </a:rPr>
              <a:t>Ap</a:t>
            </a:r>
            <a:r>
              <a:rPr lang="es-ES" smtClean="0">
                <a:solidFill>
                  <a:srgbClr val="000000"/>
                </a:solidFill>
                <a:latin typeface="Times New Roman" pitchFamily="18" charset="0"/>
                <a:cs typeface="Times New Roman" pitchFamily="18" charset="0"/>
                <a:sym typeface="Times New Roman" pitchFamily="18" charset="0"/>
              </a:rPr>
              <a:t>é</a:t>
            </a:r>
            <a:r>
              <a:rPr lang="es-ES" smtClean="0">
                <a:solidFill>
                  <a:srgbClr val="000000"/>
                </a:solidFill>
                <a:cs typeface="Times New Roman" pitchFamily="18" charset="0"/>
                <a:sym typeface="Times New Roman" pitchFamily="18" charset="0"/>
              </a:rPr>
              <a:t>ndice 1 – </a:t>
            </a:r>
            <a:r>
              <a:rPr lang="en-US" smtClean="0">
                <a:solidFill>
                  <a:srgbClr val="000000"/>
                </a:solidFill>
                <a:cs typeface="Times New Roman" pitchFamily="18" charset="0"/>
                <a:sym typeface="Times New Roman" pitchFamily="18" charset="0"/>
              </a:rPr>
              <a:t>[</a:t>
            </a:r>
            <a:r>
              <a:rPr lang="es-ES_tradnl" smtClean="0">
                <a:solidFill>
                  <a:srgbClr val="000000"/>
                </a:solidFill>
                <a:cs typeface="Times New Roman" pitchFamily="18" charset="0"/>
                <a:sym typeface="Times New Roman" pitchFamily="18" charset="0"/>
              </a:rPr>
              <a:t>Se ha dejado intencionadamente en blanco</a:t>
            </a:r>
            <a:r>
              <a:rPr lang="en-US" smtClean="0">
                <a:solidFill>
                  <a:srgbClr val="000000"/>
                </a:solidFill>
                <a:cs typeface="Times New Roman" pitchFamily="18" charset="0"/>
                <a:sym typeface="Times New Roman" pitchFamily="18" charset="0"/>
              </a:rPr>
              <a:t>]</a:t>
            </a:r>
            <a:endParaRPr lang="es-ES" smtClean="0">
              <a:solidFill>
                <a:srgbClr val="000000"/>
              </a:solidFill>
              <a:cs typeface="Times New Roman" pitchFamily="18" charset="0"/>
              <a:sym typeface="Times New Roman" pitchFamily="18" charset="0"/>
            </a:endParaRPr>
          </a:p>
          <a:p>
            <a:pPr marL="342900" lvl="1" indent="-114300">
              <a:lnSpc>
                <a:spcPct val="95000"/>
              </a:lnSpc>
              <a:spcBef>
                <a:spcPct val="15000"/>
              </a:spcBef>
              <a:buFontTx/>
              <a:buChar char="•"/>
            </a:pPr>
            <a:r>
              <a:rPr lang="es-ES" smtClean="0">
                <a:solidFill>
                  <a:srgbClr val="000000"/>
                </a:solidFill>
                <a:cs typeface="Times New Roman" pitchFamily="18" charset="0"/>
                <a:sym typeface="Times New Roman" pitchFamily="18" charset="0"/>
              </a:rPr>
              <a:t>Ap</a:t>
            </a:r>
            <a:r>
              <a:rPr lang="es-ES" smtClean="0">
                <a:solidFill>
                  <a:srgbClr val="000000"/>
                </a:solidFill>
                <a:latin typeface="Times New Roman" pitchFamily="18" charset="0"/>
                <a:cs typeface="Times New Roman" pitchFamily="18" charset="0"/>
                <a:sym typeface="Times New Roman" pitchFamily="18" charset="0"/>
              </a:rPr>
              <a:t>é</a:t>
            </a:r>
            <a:r>
              <a:rPr lang="es-ES" smtClean="0">
                <a:solidFill>
                  <a:srgbClr val="000000"/>
                </a:solidFill>
                <a:cs typeface="Times New Roman" pitchFamily="18" charset="0"/>
                <a:sym typeface="Times New Roman" pitchFamily="18" charset="0"/>
              </a:rPr>
              <a:t>ndice 2 - Requisitos del Departamento de Vivienda y Urbanismo (HUD) de los Estados Unidos</a:t>
            </a:r>
          </a:p>
          <a:p>
            <a:pPr marL="342900" lvl="1" indent="-114300">
              <a:lnSpc>
                <a:spcPct val="95000"/>
              </a:lnSpc>
              <a:spcBef>
                <a:spcPct val="15000"/>
              </a:spcBef>
              <a:buFontTx/>
              <a:buChar char="•"/>
            </a:pPr>
            <a:r>
              <a:rPr lang="es-ES" smtClean="0">
                <a:solidFill>
                  <a:srgbClr val="000000"/>
                </a:solidFill>
                <a:cs typeface="Times New Roman" pitchFamily="18" charset="0"/>
                <a:sym typeface="Times New Roman" pitchFamily="18" charset="0"/>
              </a:rPr>
              <a:t>Ap</a:t>
            </a:r>
            <a:r>
              <a:rPr lang="es-ES" smtClean="0">
                <a:solidFill>
                  <a:srgbClr val="000000"/>
                </a:solidFill>
                <a:latin typeface="Times New Roman" pitchFamily="18" charset="0"/>
                <a:cs typeface="Times New Roman" pitchFamily="18" charset="0"/>
                <a:sym typeface="Times New Roman" pitchFamily="18" charset="0"/>
              </a:rPr>
              <a:t>é</a:t>
            </a:r>
            <a:r>
              <a:rPr lang="es-ES" smtClean="0">
                <a:solidFill>
                  <a:srgbClr val="000000"/>
                </a:solidFill>
                <a:cs typeface="Times New Roman" pitchFamily="18" charset="0"/>
                <a:sym typeface="Times New Roman" pitchFamily="18" charset="0"/>
              </a:rPr>
              <a:t>ndice 3 - </a:t>
            </a:r>
            <a:r>
              <a:rPr lang="es-ES" i="1" smtClean="0">
                <a:solidFill>
                  <a:srgbClr val="000000"/>
                </a:solidFill>
                <a:cs typeface="Times New Roman" pitchFamily="18" charset="0"/>
                <a:sym typeface="Times New Roman" pitchFamily="18" charset="0"/>
              </a:rPr>
              <a:t>Renovar correctamente: Informaci</a:t>
            </a:r>
            <a:r>
              <a:rPr lang="es-ES" i="1" smtClean="0">
                <a:solidFill>
                  <a:srgbClr val="000000"/>
                </a:solidFill>
                <a:latin typeface="Times New Roman" pitchFamily="18" charset="0"/>
                <a:cs typeface="Times New Roman" pitchFamily="18" charset="0"/>
                <a:sym typeface="Times New Roman" pitchFamily="18" charset="0"/>
              </a:rPr>
              <a:t>ó</a:t>
            </a:r>
            <a:r>
              <a:rPr lang="es-ES" i="1" smtClean="0">
                <a:solidFill>
                  <a:srgbClr val="000000"/>
                </a:solidFill>
                <a:cs typeface="Times New Roman" pitchFamily="18" charset="0"/>
                <a:sym typeface="Times New Roman" pitchFamily="18" charset="0"/>
              </a:rPr>
              <a:t>n importante para familias, proveedores de cuidado infantil y escuelas acerca del peligro del plomo</a:t>
            </a:r>
          </a:p>
          <a:p>
            <a:pPr marL="342900" lvl="1" indent="-114300">
              <a:lnSpc>
                <a:spcPct val="95000"/>
              </a:lnSpc>
              <a:spcBef>
                <a:spcPct val="15000"/>
              </a:spcBef>
              <a:buFontTx/>
              <a:buChar char="•"/>
            </a:pPr>
            <a:r>
              <a:rPr lang="es-ES" smtClean="0">
                <a:solidFill>
                  <a:srgbClr val="000000"/>
                </a:solidFill>
                <a:cs typeface="Times New Roman" pitchFamily="18" charset="0"/>
                <a:sym typeface="Times New Roman" pitchFamily="18" charset="0"/>
              </a:rPr>
              <a:t>Ap</a:t>
            </a:r>
            <a:r>
              <a:rPr lang="es-ES" smtClean="0">
                <a:solidFill>
                  <a:srgbClr val="000000"/>
                </a:solidFill>
                <a:latin typeface="Times New Roman" pitchFamily="18" charset="0"/>
                <a:cs typeface="Times New Roman" pitchFamily="18" charset="0"/>
                <a:sym typeface="Times New Roman" pitchFamily="18" charset="0"/>
              </a:rPr>
              <a:t>é</a:t>
            </a:r>
            <a:r>
              <a:rPr lang="es-ES" smtClean="0">
                <a:solidFill>
                  <a:srgbClr val="000000"/>
                </a:solidFill>
                <a:cs typeface="Times New Roman" pitchFamily="18" charset="0"/>
                <a:sym typeface="Times New Roman" pitchFamily="18" charset="0"/>
              </a:rPr>
              <a:t>ndice 4 -</a:t>
            </a:r>
            <a:r>
              <a:rPr lang="es-ES" i="1" smtClean="0">
                <a:solidFill>
                  <a:srgbClr val="000000"/>
                </a:solidFill>
                <a:cs typeface="Times New Roman" pitchFamily="18" charset="0"/>
                <a:sym typeface="Times New Roman" pitchFamily="18" charset="0"/>
              </a:rPr>
              <a:t> Gu</a:t>
            </a:r>
            <a:r>
              <a:rPr lang="es-ES" i="1" smtClean="0">
                <a:solidFill>
                  <a:srgbClr val="000000"/>
                </a:solidFill>
                <a:latin typeface="Times New Roman" pitchFamily="18" charset="0"/>
                <a:cs typeface="Times New Roman" pitchFamily="18" charset="0"/>
                <a:sym typeface="Times New Roman" pitchFamily="18" charset="0"/>
              </a:rPr>
              <a:t>í</a:t>
            </a:r>
            <a:r>
              <a:rPr lang="es-ES" i="1" smtClean="0">
                <a:solidFill>
                  <a:srgbClr val="000000"/>
                </a:solidFill>
                <a:cs typeface="Times New Roman" pitchFamily="18" charset="0"/>
                <a:sym typeface="Times New Roman" pitchFamily="18" charset="0"/>
              </a:rPr>
              <a:t>a de cumplimiento destinada a entidades peque</a:t>
            </a:r>
            <a:r>
              <a:rPr lang="es-ES" i="1" smtClean="0">
                <a:solidFill>
                  <a:srgbClr val="000000"/>
                </a:solidFill>
                <a:latin typeface="Times New Roman" pitchFamily="18" charset="0"/>
                <a:cs typeface="Times New Roman" pitchFamily="18" charset="0"/>
                <a:sym typeface="Times New Roman" pitchFamily="18" charset="0"/>
              </a:rPr>
              <a:t>ñ</a:t>
            </a:r>
            <a:r>
              <a:rPr lang="es-ES" i="1" smtClean="0">
                <a:solidFill>
                  <a:srgbClr val="000000"/>
                </a:solidFill>
                <a:cs typeface="Times New Roman" pitchFamily="18" charset="0"/>
                <a:sym typeface="Times New Roman" pitchFamily="18" charset="0"/>
              </a:rPr>
              <a:t>as para renovar correctamente</a:t>
            </a:r>
          </a:p>
          <a:p>
            <a:pPr marL="342900" lvl="1" indent="-114300">
              <a:lnSpc>
                <a:spcPct val="95000"/>
              </a:lnSpc>
              <a:spcBef>
                <a:spcPct val="15000"/>
              </a:spcBef>
              <a:buFontTx/>
              <a:buChar char="•"/>
            </a:pPr>
            <a:r>
              <a:rPr lang="es-ES" smtClean="0">
                <a:solidFill>
                  <a:srgbClr val="000000"/>
                </a:solidFill>
                <a:cs typeface="Times New Roman" pitchFamily="18" charset="0"/>
                <a:sym typeface="Times New Roman" pitchFamily="18" charset="0"/>
              </a:rPr>
              <a:t>Ap</a:t>
            </a:r>
            <a:r>
              <a:rPr lang="es-ES" smtClean="0">
                <a:solidFill>
                  <a:srgbClr val="000000"/>
                </a:solidFill>
                <a:latin typeface="Times New Roman" pitchFamily="18" charset="0"/>
                <a:cs typeface="Times New Roman" pitchFamily="18" charset="0"/>
                <a:sym typeface="Times New Roman" pitchFamily="18" charset="0"/>
              </a:rPr>
              <a:t>é</a:t>
            </a:r>
            <a:r>
              <a:rPr lang="es-ES" smtClean="0">
                <a:solidFill>
                  <a:srgbClr val="000000"/>
                </a:solidFill>
                <a:cs typeface="Times New Roman" pitchFamily="18" charset="0"/>
                <a:sym typeface="Times New Roman" pitchFamily="18" charset="0"/>
              </a:rPr>
              <a:t>ndice 5 - </a:t>
            </a:r>
            <a:r>
              <a:rPr lang="es-ES" i="1" smtClean="0">
                <a:solidFill>
                  <a:srgbClr val="000000"/>
                </a:solidFill>
                <a:cs typeface="Times New Roman" pitchFamily="18" charset="0"/>
                <a:sym typeface="Times New Roman" pitchFamily="18" charset="0"/>
              </a:rPr>
              <a:t>Pasos para la renovaci</a:t>
            </a:r>
            <a:r>
              <a:rPr lang="es-ES" i="1" smtClean="0">
                <a:solidFill>
                  <a:srgbClr val="000000"/>
                </a:solidFill>
                <a:latin typeface="Times New Roman" pitchFamily="18" charset="0"/>
                <a:cs typeface="Times New Roman" pitchFamily="18" charset="0"/>
                <a:sym typeface="Times New Roman" pitchFamily="18" charset="0"/>
              </a:rPr>
              <a:t>ó</a:t>
            </a:r>
            <a:r>
              <a:rPr lang="es-ES" i="1" smtClean="0">
                <a:solidFill>
                  <a:srgbClr val="000000"/>
                </a:solidFill>
                <a:cs typeface="Times New Roman" pitchFamily="18" charset="0"/>
                <a:sym typeface="Times New Roman" pitchFamily="18" charset="0"/>
              </a:rPr>
              <a:t>n, reparaci</a:t>
            </a:r>
            <a:r>
              <a:rPr lang="es-ES" i="1" smtClean="0">
                <a:solidFill>
                  <a:srgbClr val="000000"/>
                </a:solidFill>
                <a:latin typeface="Times New Roman" pitchFamily="18" charset="0"/>
                <a:cs typeface="Times New Roman" pitchFamily="18" charset="0"/>
                <a:sym typeface="Times New Roman" pitchFamily="18" charset="0"/>
              </a:rPr>
              <a:t>ó</a:t>
            </a:r>
            <a:r>
              <a:rPr lang="es-ES" i="1" smtClean="0">
                <a:solidFill>
                  <a:srgbClr val="000000"/>
                </a:solidFill>
                <a:cs typeface="Times New Roman" pitchFamily="18" charset="0"/>
                <a:sym typeface="Times New Roman" pitchFamily="18" charset="0"/>
              </a:rPr>
              <a:t>n y pintura SEGURAS CON EL PLOMO</a:t>
            </a:r>
          </a:p>
          <a:p>
            <a:pPr marL="342900" lvl="1" indent="-114300">
              <a:lnSpc>
                <a:spcPct val="95000"/>
              </a:lnSpc>
              <a:spcBef>
                <a:spcPct val="15000"/>
              </a:spcBef>
              <a:buFontTx/>
              <a:buChar char="•"/>
            </a:pPr>
            <a:r>
              <a:rPr lang="es-ES" smtClean="0">
                <a:solidFill>
                  <a:srgbClr val="000000"/>
                </a:solidFill>
                <a:cs typeface="Times New Roman" pitchFamily="18" charset="0"/>
                <a:sym typeface="Times New Roman" pitchFamily="18" charset="0"/>
              </a:rPr>
              <a:t>Ap</a:t>
            </a:r>
            <a:r>
              <a:rPr lang="es-ES" smtClean="0">
                <a:solidFill>
                  <a:srgbClr val="000000"/>
                </a:solidFill>
                <a:latin typeface="Times New Roman" pitchFamily="18" charset="0"/>
                <a:cs typeface="Times New Roman" pitchFamily="18" charset="0"/>
                <a:sym typeface="Times New Roman" pitchFamily="18" charset="0"/>
              </a:rPr>
              <a:t>é</a:t>
            </a:r>
            <a:r>
              <a:rPr lang="es-ES" smtClean="0">
                <a:solidFill>
                  <a:srgbClr val="000000"/>
                </a:solidFill>
                <a:cs typeface="Times New Roman" pitchFamily="18" charset="0"/>
                <a:sym typeface="Times New Roman" pitchFamily="18" charset="0"/>
              </a:rPr>
              <a:t>ndice 6 - Ejercicios pr</a:t>
            </a:r>
            <a:r>
              <a:rPr lang="es-ES" smtClean="0">
                <a:solidFill>
                  <a:srgbClr val="000000"/>
                </a:solidFill>
                <a:latin typeface="Times New Roman" pitchFamily="18" charset="0"/>
                <a:cs typeface="Times New Roman" pitchFamily="18" charset="0"/>
                <a:sym typeface="Times New Roman" pitchFamily="18" charset="0"/>
              </a:rPr>
              <a:t>á</a:t>
            </a:r>
            <a:r>
              <a:rPr lang="es-ES" smtClean="0">
                <a:solidFill>
                  <a:srgbClr val="000000"/>
                </a:solidFill>
                <a:cs typeface="Times New Roman" pitchFamily="18" charset="0"/>
                <a:sym typeface="Times New Roman" pitchFamily="18" charset="0"/>
              </a:rPr>
              <a:t>cticos</a:t>
            </a:r>
          </a:p>
          <a:p>
            <a:pPr marL="342900" lvl="1" indent="-114300">
              <a:lnSpc>
                <a:spcPct val="95000"/>
              </a:lnSpc>
              <a:spcBef>
                <a:spcPct val="15000"/>
              </a:spcBef>
              <a:buFontTx/>
              <a:buChar char="•"/>
            </a:pPr>
            <a:r>
              <a:rPr lang="es-ES" smtClean="0">
                <a:solidFill>
                  <a:srgbClr val="000000"/>
                </a:solidFill>
                <a:cs typeface="Times New Roman" pitchFamily="18" charset="0"/>
                <a:sym typeface="Times New Roman" pitchFamily="18" charset="0"/>
              </a:rPr>
              <a:t>Ap</a:t>
            </a:r>
            <a:r>
              <a:rPr lang="es-ES" smtClean="0">
                <a:solidFill>
                  <a:srgbClr val="000000"/>
                </a:solidFill>
                <a:latin typeface="Times New Roman" pitchFamily="18" charset="0"/>
                <a:cs typeface="Times New Roman" pitchFamily="18" charset="0"/>
                <a:sym typeface="Times New Roman" pitchFamily="18" charset="0"/>
              </a:rPr>
              <a:t>é</a:t>
            </a:r>
            <a:r>
              <a:rPr lang="es-ES" smtClean="0">
                <a:solidFill>
                  <a:srgbClr val="000000"/>
                </a:solidFill>
                <a:cs typeface="Times New Roman" pitchFamily="18" charset="0"/>
                <a:sym typeface="Times New Roman" pitchFamily="18" charset="0"/>
              </a:rPr>
              <a:t>ndice 7 - Reglamentos estatales y locales</a:t>
            </a:r>
          </a:p>
          <a:p>
            <a:pPr marL="342900" lvl="1" indent="-114300">
              <a:lnSpc>
                <a:spcPct val="95000"/>
              </a:lnSpc>
              <a:spcBef>
                <a:spcPct val="15000"/>
              </a:spcBef>
              <a:buFontTx/>
              <a:buChar char="•"/>
            </a:pPr>
            <a:r>
              <a:rPr lang="es-ES" smtClean="0">
                <a:solidFill>
                  <a:srgbClr val="000000"/>
                </a:solidFill>
                <a:cs typeface="Times New Roman" pitchFamily="18" charset="0"/>
                <a:sym typeface="Times New Roman" pitchFamily="18" charset="0"/>
              </a:rPr>
              <a:t>Ap</a:t>
            </a:r>
            <a:r>
              <a:rPr lang="es-ES" smtClean="0">
                <a:solidFill>
                  <a:srgbClr val="000000"/>
                </a:solidFill>
                <a:latin typeface="Times New Roman" pitchFamily="18" charset="0"/>
                <a:cs typeface="Times New Roman" pitchFamily="18" charset="0"/>
                <a:sym typeface="Times New Roman" pitchFamily="18" charset="0"/>
              </a:rPr>
              <a:t>é</a:t>
            </a:r>
            <a:r>
              <a:rPr lang="es-ES" smtClean="0">
                <a:solidFill>
                  <a:srgbClr val="000000"/>
                </a:solidFill>
                <a:cs typeface="Times New Roman" pitchFamily="18" charset="0"/>
                <a:sym typeface="Times New Roman" pitchFamily="18" charset="0"/>
              </a:rPr>
              <a:t>ndice 8 - Situaci</a:t>
            </a:r>
            <a:r>
              <a:rPr lang="es-ES" smtClean="0">
                <a:solidFill>
                  <a:srgbClr val="000000"/>
                </a:solidFill>
                <a:latin typeface="Times New Roman" pitchFamily="18" charset="0"/>
                <a:cs typeface="Times New Roman" pitchFamily="18" charset="0"/>
                <a:sym typeface="Times New Roman" pitchFamily="18" charset="0"/>
              </a:rPr>
              <a:t>ó</a:t>
            </a:r>
            <a:r>
              <a:rPr lang="es-ES" smtClean="0">
                <a:solidFill>
                  <a:srgbClr val="000000"/>
                </a:solidFill>
                <a:cs typeface="Times New Roman" pitchFamily="18" charset="0"/>
                <a:sym typeface="Times New Roman" pitchFamily="18" charset="0"/>
              </a:rPr>
              <a:t>n normativa de desechos generados por contratistas y residentes en actividades dom</a:t>
            </a:r>
            <a:r>
              <a:rPr lang="es-ES" smtClean="0">
                <a:solidFill>
                  <a:srgbClr val="000000"/>
                </a:solidFill>
                <a:latin typeface="Times New Roman" pitchFamily="18" charset="0"/>
                <a:cs typeface="Times New Roman" pitchFamily="18" charset="0"/>
                <a:sym typeface="Times New Roman" pitchFamily="18" charset="0"/>
              </a:rPr>
              <a:t>é</a:t>
            </a:r>
            <a:r>
              <a:rPr lang="es-ES" smtClean="0">
                <a:solidFill>
                  <a:srgbClr val="000000"/>
                </a:solidFill>
                <a:cs typeface="Times New Roman" pitchFamily="18" charset="0"/>
                <a:sym typeface="Times New Roman" pitchFamily="18" charset="0"/>
              </a:rPr>
              <a:t>sticas con pintura a base de plomo</a:t>
            </a:r>
          </a:p>
          <a:p>
            <a:pPr marL="342900" lvl="1" indent="-114300">
              <a:lnSpc>
                <a:spcPct val="95000"/>
              </a:lnSpc>
              <a:spcBef>
                <a:spcPct val="15000"/>
              </a:spcBef>
              <a:buFontTx/>
              <a:buChar char="•"/>
            </a:pPr>
            <a:r>
              <a:rPr lang="es-ES" smtClean="0">
                <a:solidFill>
                  <a:srgbClr val="000000"/>
                </a:solidFill>
                <a:cs typeface="Times New Roman" pitchFamily="18" charset="0"/>
                <a:sym typeface="Times New Roman" pitchFamily="18" charset="0"/>
              </a:rPr>
              <a:t>Ap</a:t>
            </a:r>
            <a:r>
              <a:rPr lang="es-ES" smtClean="0">
                <a:solidFill>
                  <a:srgbClr val="000000"/>
                </a:solidFill>
                <a:latin typeface="Times New Roman" pitchFamily="18" charset="0"/>
                <a:cs typeface="Times New Roman" pitchFamily="18" charset="0"/>
                <a:sym typeface="Times New Roman" pitchFamily="18" charset="0"/>
              </a:rPr>
              <a:t>é</a:t>
            </a:r>
            <a:r>
              <a:rPr lang="es-ES" smtClean="0">
                <a:solidFill>
                  <a:srgbClr val="000000"/>
                </a:solidFill>
                <a:cs typeface="Times New Roman" pitchFamily="18" charset="0"/>
                <a:sym typeface="Times New Roman" pitchFamily="18" charset="0"/>
              </a:rPr>
              <a:t>ndice 9 - Guía para la Recogida de Muestras de Cáscaras de Pintura</a:t>
            </a:r>
          </a:p>
          <a:p>
            <a:pPr marL="342900" lvl="1" indent="-114300">
              <a:lnSpc>
                <a:spcPct val="95000"/>
              </a:lnSpc>
              <a:spcBef>
                <a:spcPct val="15000"/>
              </a:spcBef>
              <a:buFontTx/>
              <a:buChar char="•"/>
            </a:pPr>
            <a:r>
              <a:rPr lang="es-ES" smtClean="0">
                <a:solidFill>
                  <a:srgbClr val="000000"/>
                </a:solidFill>
                <a:cs typeface="Times New Roman" pitchFamily="18" charset="0"/>
                <a:sym typeface="Times New Roman" pitchFamily="18" charset="0"/>
              </a:rPr>
              <a:t>Ap</a:t>
            </a:r>
            <a:r>
              <a:rPr lang="es-ES" smtClean="0">
                <a:solidFill>
                  <a:srgbClr val="000000"/>
                </a:solidFill>
                <a:latin typeface="Times New Roman" pitchFamily="18" charset="0"/>
                <a:cs typeface="Times New Roman" pitchFamily="18" charset="0"/>
                <a:sym typeface="Times New Roman" pitchFamily="18" charset="0"/>
              </a:rPr>
              <a:t>é</a:t>
            </a:r>
            <a:r>
              <a:rPr lang="es-ES" smtClean="0">
                <a:solidFill>
                  <a:srgbClr val="000000"/>
                </a:solidFill>
                <a:cs typeface="Times New Roman" pitchFamily="18" charset="0"/>
                <a:sym typeface="Times New Roman" pitchFamily="18" charset="0"/>
              </a:rPr>
              <a:t>ndice 10 - Para obtener más información</a:t>
            </a:r>
          </a:p>
          <a:p>
            <a:pPr marL="114300" indent="-114300">
              <a:lnSpc>
                <a:spcPct val="95000"/>
              </a:lnSpc>
              <a:spcBef>
                <a:spcPct val="20000"/>
              </a:spcBef>
            </a:pPr>
            <a:r>
              <a:rPr lang="es-ES" b="1" smtClean="0">
                <a:solidFill>
                  <a:srgbClr val="000000"/>
                </a:solidFill>
                <a:cs typeface="Arial" charset="0"/>
                <a:sym typeface="Times New Roman" pitchFamily="18" charset="0"/>
              </a:rPr>
              <a:t>	</a:t>
            </a:r>
            <a:r>
              <a:rPr lang="es-ES" sz="1000" b="1" smtClean="0">
                <a:solidFill>
                  <a:srgbClr val="000000"/>
                </a:solidFill>
                <a:cs typeface="Arial" charset="0"/>
                <a:sym typeface="Times New Roman" pitchFamily="18" charset="0"/>
              </a:rPr>
              <a:t>Prueba: </a:t>
            </a:r>
            <a:r>
              <a:rPr lang="es-ES" sz="1000" smtClean="0">
                <a:solidFill>
                  <a:srgbClr val="000000"/>
                </a:solidFill>
                <a:cs typeface="Arial" charset="0"/>
                <a:sym typeface="Times New Roman" pitchFamily="18" charset="0"/>
              </a:rPr>
              <a:t>Los renovadores deben aprobar la prueba que se tome al t</a:t>
            </a:r>
            <a:r>
              <a:rPr lang="es-ES" sz="1000" smtClean="0">
                <a:solidFill>
                  <a:srgbClr val="000000"/>
                </a:solidFill>
                <a:latin typeface="Times New Roman" pitchFamily="18" charset="0"/>
                <a:cs typeface="Arial" charset="0"/>
                <a:sym typeface="Times New Roman" pitchFamily="18" charset="0"/>
              </a:rPr>
              <a:t>é</a:t>
            </a:r>
            <a:r>
              <a:rPr lang="es-ES" sz="1000" smtClean="0">
                <a:solidFill>
                  <a:srgbClr val="000000"/>
                </a:solidFill>
                <a:cs typeface="Arial" charset="0"/>
                <a:sym typeface="Times New Roman" pitchFamily="18" charset="0"/>
              </a:rPr>
              <a:t>rmino del curso, a fin de obtener la certificaci</a:t>
            </a:r>
            <a:r>
              <a:rPr lang="es-ES" sz="1000" smtClean="0">
                <a:solidFill>
                  <a:srgbClr val="000000"/>
                </a:solidFill>
                <a:latin typeface="Times New Roman" pitchFamily="18" charset="0"/>
                <a:cs typeface="Arial" charset="0"/>
                <a:sym typeface="Times New Roman" pitchFamily="18" charset="0"/>
              </a:rPr>
              <a:t>ó</a:t>
            </a:r>
            <a:r>
              <a:rPr lang="es-ES" sz="1000" smtClean="0">
                <a:solidFill>
                  <a:srgbClr val="000000"/>
                </a:solidFill>
                <a:cs typeface="Arial" charset="0"/>
                <a:sym typeface="Times New Roman" pitchFamily="18" charset="0"/>
              </a:rPr>
              <a:t>n. La reprobaci</a:t>
            </a:r>
            <a:r>
              <a:rPr lang="es-ES" sz="1000" smtClean="0">
                <a:solidFill>
                  <a:srgbClr val="000000"/>
                </a:solidFill>
                <a:latin typeface="Times New Roman" pitchFamily="18" charset="0"/>
                <a:cs typeface="Arial" charset="0"/>
                <a:sym typeface="Times New Roman" pitchFamily="18" charset="0"/>
              </a:rPr>
              <a:t>ó</a:t>
            </a:r>
            <a:r>
              <a:rPr lang="es-ES" sz="1000" smtClean="0">
                <a:solidFill>
                  <a:srgbClr val="000000"/>
                </a:solidFill>
                <a:cs typeface="Arial" charset="0"/>
                <a:sym typeface="Times New Roman" pitchFamily="18" charset="0"/>
              </a:rPr>
              <a:t>n de la prueba significa que debe volver a realizar el curso.</a:t>
            </a:r>
          </a:p>
          <a:p>
            <a:pPr marL="114300" indent="-114300">
              <a:lnSpc>
                <a:spcPct val="95000"/>
              </a:lnSpc>
              <a:spcBef>
                <a:spcPct val="20000"/>
              </a:spcBef>
            </a:pPr>
            <a:endParaRPr lang="es-ES" sz="1000" smtClean="0">
              <a:solidFill>
                <a:srgbClr val="000000"/>
              </a:solidFill>
              <a:cs typeface="Arial" charset="0"/>
              <a:sym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hdr" sz="quarter"/>
          </p:nvPr>
        </p:nvSpPr>
        <p:spPr>
          <a:xfrm>
            <a:off x="228600" y="0"/>
            <a:ext cx="6781800" cy="463550"/>
          </a:xfrm>
          <a:noFill/>
        </p:spPr>
        <p:txBody>
          <a:bodyPr/>
          <a:lstStyle/>
          <a:p>
            <a:endParaRPr lang="es-ES" smtClean="0"/>
          </a:p>
          <a:p>
            <a:r>
              <a:rPr lang="es-ES" smtClean="0"/>
              <a:t>Prácticas seguras para trabajar con el plomo en labores de renovación, reparación y pintura</a:t>
            </a:r>
          </a:p>
        </p:txBody>
      </p:sp>
      <p:sp>
        <p:nvSpPr>
          <p:cNvPr id="11267" name="Rectangle 1031"/>
          <p:cNvSpPr>
            <a:spLocks noGrp="1" noChangeArrowheads="1"/>
          </p:cNvSpPr>
          <p:nvPr>
            <p:ph type="sldNum" sz="quarter" idx="5"/>
          </p:nvPr>
        </p:nvSpPr>
        <p:spPr>
          <a:noFill/>
        </p:spPr>
        <p:txBody>
          <a:bodyPr/>
          <a:lstStyle/>
          <a:p>
            <a:fld id="{878ADE2E-F656-4082-A7EF-77D72A539043}" type="slidenum">
              <a:rPr lang="en-US" smtClean="0"/>
              <a:pPr/>
              <a:t>4</a:t>
            </a:fld>
            <a:endParaRPr lang="en-US" smtClean="0"/>
          </a:p>
        </p:txBody>
      </p:sp>
      <p:sp>
        <p:nvSpPr>
          <p:cNvPr id="11268" name="Rectangle 1032"/>
          <p:cNvSpPr>
            <a:spLocks noGrp="1" noChangeArrowheads="1"/>
          </p:cNvSpPr>
          <p:nvPr>
            <p:ph type="dt" sz="quarter" idx="1"/>
          </p:nvPr>
        </p:nvSpPr>
        <p:spPr>
          <a:noFill/>
        </p:spPr>
        <p:txBody>
          <a:bodyPr/>
          <a:lstStyle/>
          <a:p>
            <a:r>
              <a:rPr lang="en-US" smtClean="0"/>
              <a:t>Octubre de 2011</a:t>
            </a:r>
          </a:p>
        </p:txBody>
      </p:sp>
      <p:sp>
        <p:nvSpPr>
          <p:cNvPr id="11269" name="Rectangle 1026"/>
          <p:cNvSpPr>
            <a:spLocks noChangeArrowheads="1" noTextEdit="1"/>
          </p:cNvSpPr>
          <p:nvPr>
            <p:ph type="sldImg"/>
          </p:nvPr>
        </p:nvSpPr>
        <p:spPr>
          <a:xfrm>
            <a:off x="1217613" y="663575"/>
            <a:ext cx="4648200" cy="3486150"/>
          </a:xfrm>
          <a:ln/>
        </p:spPr>
      </p:sp>
      <p:sp>
        <p:nvSpPr>
          <p:cNvPr id="11270" name="Rectangle 1027"/>
          <p:cNvSpPr>
            <a:spLocks noGrp="1" noChangeArrowheads="1"/>
          </p:cNvSpPr>
          <p:nvPr>
            <p:ph type="body" idx="1"/>
          </p:nvPr>
        </p:nvSpPr>
        <p:spPr>
          <a:xfrm>
            <a:off x="876300" y="4279900"/>
            <a:ext cx="5257800" cy="4329113"/>
          </a:xfrm>
          <a:noFill/>
          <a:ln/>
        </p:spPr>
        <p:txBody>
          <a:bodyPr/>
          <a:lstStyle/>
          <a:p>
            <a:pPr>
              <a:tabLst>
                <a:tab pos="228600" algn="l"/>
              </a:tabLst>
            </a:pPr>
            <a:r>
              <a:rPr lang="en-US" sz="1000" b="1" u="sng" smtClean="0">
                <a:solidFill>
                  <a:srgbClr val="000000"/>
                </a:solidFill>
                <a:cs typeface="Times New Roman" pitchFamily="18" charset="0"/>
                <a:sym typeface="Times New Roman" pitchFamily="18" charset="0"/>
              </a:rPr>
              <a:t>M</a:t>
            </a:r>
            <a:r>
              <a:rPr lang="en-US" sz="1000" b="1" u="sng" smtClean="0">
                <a:solidFill>
                  <a:srgbClr val="000000"/>
                </a:solidFill>
                <a:latin typeface="Times New Roman" pitchFamily="18" charset="0"/>
                <a:cs typeface="Times New Roman" pitchFamily="18" charset="0"/>
                <a:sym typeface="Times New Roman" pitchFamily="18" charset="0"/>
              </a:rPr>
              <a:t>ó</a:t>
            </a:r>
            <a:r>
              <a:rPr lang="en-US" sz="1000" b="1" u="sng" smtClean="0">
                <a:solidFill>
                  <a:srgbClr val="000000"/>
                </a:solidFill>
                <a:cs typeface="Times New Roman" pitchFamily="18" charset="0"/>
                <a:sym typeface="Times New Roman" pitchFamily="18" charset="0"/>
              </a:rPr>
              <a:t>dulo 1:</a:t>
            </a:r>
            <a:r>
              <a:rPr lang="en-US" sz="1000" b="1" smtClean="0">
                <a:solidFill>
                  <a:srgbClr val="000000"/>
                </a:solidFill>
                <a:cs typeface="Times New Roman" pitchFamily="18" charset="0"/>
                <a:sym typeface="Times New Roman" pitchFamily="18" charset="0"/>
              </a:rPr>
              <a:t> </a:t>
            </a:r>
            <a:r>
              <a:rPr lang="en-US" sz="1000" smtClean="0">
                <a:solidFill>
                  <a:srgbClr val="000000"/>
                </a:solidFill>
                <a:cs typeface="Times New Roman" pitchFamily="18" charset="0"/>
                <a:sym typeface="Times New Roman" pitchFamily="18" charset="0"/>
              </a:rPr>
              <a:t>Ense</a:t>
            </a:r>
            <a:r>
              <a:rPr lang="en-US" sz="1000" smtClean="0">
                <a:solidFill>
                  <a:srgbClr val="000000"/>
                </a:solidFill>
                <a:latin typeface="Times New Roman" pitchFamily="18" charset="0"/>
                <a:cs typeface="Times New Roman" pitchFamily="18" charset="0"/>
                <a:sym typeface="Times New Roman" pitchFamily="18" charset="0"/>
              </a:rPr>
              <a:t>ñ</a:t>
            </a:r>
            <a:r>
              <a:rPr lang="en-US" sz="1000" smtClean="0">
                <a:solidFill>
                  <a:srgbClr val="000000"/>
                </a:solidFill>
                <a:cs typeface="Times New Roman" pitchFamily="18" charset="0"/>
                <a:sym typeface="Times New Roman" pitchFamily="18" charset="0"/>
              </a:rPr>
              <a:t>a los problemas de salud relacionados con el plomo, por qu</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cs typeface="Times New Roman" pitchFamily="18" charset="0"/>
                <a:sym typeface="Times New Roman" pitchFamily="18" charset="0"/>
              </a:rPr>
              <a:t> es un problema que debe </a:t>
            </a:r>
            <a:r>
              <a:rPr lang="es-ES_tradnl" sz="1000" smtClean="0">
                <a:solidFill>
                  <a:srgbClr val="000000"/>
                </a:solidFill>
                <a:cs typeface="Times New Roman" pitchFamily="18" charset="0"/>
                <a:sym typeface="Times New Roman" pitchFamily="18" charset="0"/>
              </a:rPr>
              <a:t>tratar </a:t>
            </a:r>
            <a:r>
              <a:rPr lang="en-US" sz="1000" smtClean="0">
                <a:solidFill>
                  <a:srgbClr val="000000"/>
                </a:solidFill>
                <a:cs typeface="Times New Roman" pitchFamily="18" charset="0"/>
                <a:sym typeface="Times New Roman" pitchFamily="18" charset="0"/>
              </a:rPr>
              <a:t>y a qui</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cs typeface="Times New Roman" pitchFamily="18" charset="0"/>
                <a:sym typeface="Times New Roman" pitchFamily="18" charset="0"/>
              </a:rPr>
              <a:t>n se pone en riesgo si las renovaciones no se realizan de forma correcta.</a:t>
            </a:r>
          </a:p>
          <a:p>
            <a:pPr>
              <a:tabLst>
                <a:tab pos="228600" algn="l"/>
              </a:tabLst>
            </a:pPr>
            <a:r>
              <a:rPr lang="en-US" sz="1000" b="1" u="sng" smtClean="0">
                <a:solidFill>
                  <a:srgbClr val="000000"/>
                </a:solidFill>
                <a:cs typeface="Times New Roman" pitchFamily="18" charset="0"/>
                <a:sym typeface="Times New Roman" pitchFamily="18" charset="0"/>
              </a:rPr>
              <a:t>M</a:t>
            </a:r>
            <a:r>
              <a:rPr lang="en-US" sz="1000" b="1" u="sng" smtClean="0">
                <a:solidFill>
                  <a:srgbClr val="000000"/>
                </a:solidFill>
                <a:latin typeface="Times New Roman" pitchFamily="18" charset="0"/>
                <a:cs typeface="Times New Roman" pitchFamily="18" charset="0"/>
                <a:sym typeface="Times New Roman" pitchFamily="18" charset="0"/>
              </a:rPr>
              <a:t>ó</a:t>
            </a:r>
            <a:r>
              <a:rPr lang="en-US" sz="1000" b="1" u="sng" smtClean="0">
                <a:solidFill>
                  <a:srgbClr val="000000"/>
                </a:solidFill>
                <a:cs typeface="Times New Roman" pitchFamily="18" charset="0"/>
                <a:sym typeface="Times New Roman" pitchFamily="18" charset="0"/>
              </a:rPr>
              <a:t>dulo 2:</a:t>
            </a:r>
            <a:r>
              <a:rPr lang="en-US" sz="1000" smtClean="0">
                <a:solidFill>
                  <a:srgbClr val="000000"/>
                </a:solidFill>
                <a:cs typeface="Times New Roman" pitchFamily="18" charset="0"/>
                <a:sym typeface="Times New Roman" pitchFamily="18" charset="0"/>
              </a:rPr>
              <a:t> Ense</a:t>
            </a:r>
            <a:r>
              <a:rPr lang="en-US" sz="1000" smtClean="0">
                <a:solidFill>
                  <a:srgbClr val="000000"/>
                </a:solidFill>
                <a:latin typeface="Times New Roman" pitchFamily="18" charset="0"/>
                <a:cs typeface="Times New Roman" pitchFamily="18" charset="0"/>
                <a:sym typeface="Times New Roman" pitchFamily="18" charset="0"/>
              </a:rPr>
              <a:t>ñ</a:t>
            </a:r>
            <a:r>
              <a:rPr lang="en-US" sz="1000" smtClean="0">
                <a:solidFill>
                  <a:srgbClr val="000000"/>
                </a:solidFill>
                <a:cs typeface="Times New Roman" pitchFamily="18" charset="0"/>
                <a:sym typeface="Times New Roman" pitchFamily="18" charset="0"/>
              </a:rPr>
              <a:t>a cu</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les son las exigencias de los reglamentos de la EPA y </a:t>
            </a:r>
            <a:r>
              <a:rPr lang="es-ES_tradnl" sz="1000" smtClean="0">
                <a:solidFill>
                  <a:srgbClr val="000000"/>
                </a:solidFill>
                <a:cs typeface="Times New Roman" pitchFamily="18" charset="0"/>
                <a:sym typeface="Times New Roman" pitchFamily="18" charset="0"/>
              </a:rPr>
              <a:t>del </a:t>
            </a:r>
            <a:r>
              <a:rPr lang="en-US" sz="1000" smtClean="0">
                <a:solidFill>
                  <a:srgbClr val="000000"/>
                </a:solidFill>
                <a:cs typeface="Times New Roman" pitchFamily="18" charset="0"/>
                <a:sym typeface="Times New Roman" pitchFamily="18" charset="0"/>
              </a:rPr>
              <a:t>HUD para las empresas y los renovadores certificados. </a:t>
            </a:r>
          </a:p>
          <a:p>
            <a:pPr>
              <a:tabLst>
                <a:tab pos="228600" algn="l"/>
              </a:tabLst>
            </a:pPr>
            <a:r>
              <a:rPr lang="en-US" sz="1000" b="1" u="sng" smtClean="0">
                <a:solidFill>
                  <a:srgbClr val="000000"/>
                </a:solidFill>
                <a:cs typeface="Times New Roman" pitchFamily="18" charset="0"/>
                <a:sym typeface="Times New Roman" pitchFamily="18" charset="0"/>
              </a:rPr>
              <a:t>M</a:t>
            </a:r>
            <a:r>
              <a:rPr lang="en-US" sz="1000" b="1" u="sng" smtClean="0">
                <a:solidFill>
                  <a:srgbClr val="000000"/>
                </a:solidFill>
                <a:latin typeface="Times New Roman" pitchFamily="18" charset="0"/>
                <a:cs typeface="Times New Roman" pitchFamily="18" charset="0"/>
                <a:sym typeface="Times New Roman" pitchFamily="18" charset="0"/>
              </a:rPr>
              <a:t>ó</a:t>
            </a:r>
            <a:r>
              <a:rPr lang="en-US" sz="1000" b="1" u="sng" smtClean="0">
                <a:solidFill>
                  <a:srgbClr val="000000"/>
                </a:solidFill>
                <a:cs typeface="Times New Roman" pitchFamily="18" charset="0"/>
                <a:sym typeface="Times New Roman" pitchFamily="18" charset="0"/>
              </a:rPr>
              <a:t>dulo 3:</a:t>
            </a:r>
            <a:r>
              <a:rPr lang="en-US" sz="1000" smtClean="0">
                <a:solidFill>
                  <a:srgbClr val="000000"/>
                </a:solidFill>
                <a:cs typeface="Times New Roman" pitchFamily="18" charset="0"/>
                <a:sym typeface="Times New Roman" pitchFamily="18" charset="0"/>
              </a:rPr>
              <a:t> Ense</a:t>
            </a:r>
            <a:r>
              <a:rPr lang="en-US" sz="1000" smtClean="0">
                <a:solidFill>
                  <a:srgbClr val="000000"/>
                </a:solidFill>
                <a:latin typeface="Times New Roman" pitchFamily="18" charset="0"/>
                <a:cs typeface="Times New Roman" pitchFamily="18" charset="0"/>
                <a:sym typeface="Times New Roman" pitchFamily="18" charset="0"/>
              </a:rPr>
              <a:t>ñ</a:t>
            </a:r>
            <a:r>
              <a:rPr lang="en-US" sz="1000" smtClean="0">
                <a:solidFill>
                  <a:srgbClr val="000000"/>
                </a:solidFill>
                <a:cs typeface="Times New Roman" pitchFamily="18" charset="0"/>
                <a:sym typeface="Times New Roman" pitchFamily="18" charset="0"/>
              </a:rPr>
              <a:t>a c</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mo determinar si la pintura a base plomo afecta su trabajo y c</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mo educar a los propietarios y residentes en las viviendas de inter</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cs typeface="Times New Roman" pitchFamily="18" charset="0"/>
                <a:sym typeface="Times New Roman" pitchFamily="18" charset="0"/>
              </a:rPr>
              <a:t>s o a los propietarios y adultos representantes en las instalaciones habitadas por ni</a:t>
            </a:r>
            <a:r>
              <a:rPr lang="en-US" sz="1000" smtClean="0">
                <a:solidFill>
                  <a:srgbClr val="000000"/>
                </a:solidFill>
                <a:latin typeface="Times New Roman" pitchFamily="18" charset="0"/>
                <a:cs typeface="Times New Roman" pitchFamily="18" charset="0"/>
                <a:sym typeface="Times New Roman" pitchFamily="18" charset="0"/>
              </a:rPr>
              <a:t>ñ</a:t>
            </a:r>
            <a:r>
              <a:rPr lang="en-US" sz="1000" smtClean="0">
                <a:solidFill>
                  <a:srgbClr val="000000"/>
                </a:solidFill>
                <a:cs typeface="Times New Roman" pitchFamily="18" charset="0"/>
                <a:sym typeface="Times New Roman" pitchFamily="18" charset="0"/>
              </a:rPr>
              <a:t>os, sobre c</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mo el trabajo afectar</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 el plomo en su propiedad. Este m</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dulo tambi</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cs typeface="Times New Roman" pitchFamily="18" charset="0"/>
                <a:sym typeface="Times New Roman" pitchFamily="18" charset="0"/>
              </a:rPr>
              <a:t>n analiza c</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mo planificar el trabajo, de modo que sea seguro con el plomo.</a:t>
            </a:r>
          </a:p>
          <a:p>
            <a:pPr>
              <a:tabLst>
                <a:tab pos="228600" algn="l"/>
              </a:tabLst>
            </a:pPr>
            <a:r>
              <a:rPr lang="en-US" sz="1000" b="1" u="sng" smtClean="0">
                <a:solidFill>
                  <a:srgbClr val="000000"/>
                </a:solidFill>
                <a:cs typeface="Times New Roman" pitchFamily="18" charset="0"/>
                <a:sym typeface="Times New Roman" pitchFamily="18" charset="0"/>
              </a:rPr>
              <a:t>M</a:t>
            </a:r>
            <a:r>
              <a:rPr lang="en-US" sz="1000" b="1" u="sng" smtClean="0">
                <a:solidFill>
                  <a:srgbClr val="000000"/>
                </a:solidFill>
                <a:latin typeface="Times New Roman" pitchFamily="18" charset="0"/>
                <a:cs typeface="Times New Roman" pitchFamily="18" charset="0"/>
                <a:sym typeface="Times New Roman" pitchFamily="18" charset="0"/>
              </a:rPr>
              <a:t>ó</a:t>
            </a:r>
            <a:r>
              <a:rPr lang="en-US" sz="1000" b="1" u="sng" smtClean="0">
                <a:solidFill>
                  <a:srgbClr val="000000"/>
                </a:solidFill>
                <a:cs typeface="Times New Roman" pitchFamily="18" charset="0"/>
                <a:sym typeface="Times New Roman" pitchFamily="18" charset="0"/>
              </a:rPr>
              <a:t>dulo 4:</a:t>
            </a:r>
            <a:r>
              <a:rPr lang="en-US" sz="1000" smtClean="0">
                <a:solidFill>
                  <a:srgbClr val="000000"/>
                </a:solidFill>
                <a:cs typeface="Times New Roman" pitchFamily="18" charset="0"/>
                <a:sym typeface="Times New Roman" pitchFamily="18" charset="0"/>
              </a:rPr>
              <a:t> Ense</a:t>
            </a:r>
            <a:r>
              <a:rPr lang="en-US" sz="1000" smtClean="0">
                <a:solidFill>
                  <a:srgbClr val="000000"/>
                </a:solidFill>
                <a:latin typeface="Times New Roman" pitchFamily="18" charset="0"/>
                <a:cs typeface="Times New Roman" pitchFamily="18" charset="0"/>
                <a:sym typeface="Times New Roman" pitchFamily="18" charset="0"/>
              </a:rPr>
              <a:t>ñ</a:t>
            </a:r>
            <a:r>
              <a:rPr lang="en-US" sz="1000" smtClean="0">
                <a:solidFill>
                  <a:srgbClr val="000000"/>
                </a:solidFill>
                <a:cs typeface="Times New Roman" pitchFamily="18" charset="0"/>
                <a:sym typeface="Times New Roman" pitchFamily="18" charset="0"/>
              </a:rPr>
              <a:t>a c</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mo preparar adecuadamente el </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rea de trabajo, de modo que el polvo y los escombros generados por su trabajo no contaminen la propiedad y no quede polvo con plomo. </a:t>
            </a:r>
          </a:p>
          <a:p>
            <a:pPr>
              <a:tabLst>
                <a:tab pos="228600" algn="l"/>
              </a:tabLst>
            </a:pPr>
            <a:r>
              <a:rPr lang="en-US" sz="1000" b="1" u="sng" smtClean="0">
                <a:solidFill>
                  <a:srgbClr val="000000"/>
                </a:solidFill>
                <a:cs typeface="Times New Roman" pitchFamily="18" charset="0"/>
                <a:sym typeface="Times New Roman" pitchFamily="18" charset="0"/>
              </a:rPr>
              <a:t>M</a:t>
            </a:r>
            <a:r>
              <a:rPr lang="en-US" sz="1000" b="1" u="sng" smtClean="0">
                <a:solidFill>
                  <a:srgbClr val="000000"/>
                </a:solidFill>
                <a:latin typeface="Times New Roman" pitchFamily="18" charset="0"/>
                <a:cs typeface="Times New Roman" pitchFamily="18" charset="0"/>
                <a:sym typeface="Times New Roman" pitchFamily="18" charset="0"/>
              </a:rPr>
              <a:t>ó</a:t>
            </a:r>
            <a:r>
              <a:rPr lang="en-US" sz="1000" b="1" u="sng" smtClean="0">
                <a:solidFill>
                  <a:srgbClr val="000000"/>
                </a:solidFill>
                <a:cs typeface="Times New Roman" pitchFamily="18" charset="0"/>
                <a:sym typeface="Times New Roman" pitchFamily="18" charset="0"/>
              </a:rPr>
              <a:t>dulo 5:</a:t>
            </a:r>
            <a:r>
              <a:rPr lang="en-US" sz="1000" smtClean="0">
                <a:solidFill>
                  <a:srgbClr val="000000"/>
                </a:solidFill>
                <a:cs typeface="Times New Roman" pitchFamily="18" charset="0"/>
                <a:sym typeface="Times New Roman" pitchFamily="18" charset="0"/>
              </a:rPr>
              <a:t> Ense</a:t>
            </a:r>
            <a:r>
              <a:rPr lang="en-US" sz="1000" smtClean="0">
                <a:solidFill>
                  <a:srgbClr val="000000"/>
                </a:solidFill>
                <a:latin typeface="Times New Roman" pitchFamily="18" charset="0"/>
                <a:cs typeface="Times New Roman" pitchFamily="18" charset="0"/>
                <a:sym typeface="Times New Roman" pitchFamily="18" charset="0"/>
              </a:rPr>
              <a:t>ñ</a:t>
            </a:r>
            <a:r>
              <a:rPr lang="en-US" sz="1000" smtClean="0">
                <a:solidFill>
                  <a:srgbClr val="000000"/>
                </a:solidFill>
                <a:cs typeface="Times New Roman" pitchFamily="18" charset="0"/>
                <a:sym typeface="Times New Roman" pitchFamily="18" charset="0"/>
              </a:rPr>
              <a:t>a c</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mo trabajar de manera segura con el plomo y </a:t>
            </a:r>
            <a:r>
              <a:rPr lang="es-ES_tradnl" sz="1000" smtClean="0">
                <a:solidFill>
                  <a:srgbClr val="000000"/>
                </a:solidFill>
                <a:cs typeface="Times New Roman" pitchFamily="18" charset="0"/>
                <a:sym typeface="Times New Roman" pitchFamily="18" charset="0"/>
              </a:rPr>
              <a:t>qu</a:t>
            </a:r>
            <a:r>
              <a:rPr lang="es-ES_tradnl"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cs typeface="Times New Roman" pitchFamily="18" charset="0"/>
                <a:sym typeface="Times New Roman" pitchFamily="18" charset="0"/>
              </a:rPr>
              <a:t> pr</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cticas est</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n prohibidas por las reglas de la EPA y </a:t>
            </a:r>
            <a:r>
              <a:rPr lang="es-ES_tradnl" sz="1000" smtClean="0">
                <a:solidFill>
                  <a:srgbClr val="000000"/>
                </a:solidFill>
                <a:cs typeface="Times New Roman" pitchFamily="18" charset="0"/>
                <a:sym typeface="Times New Roman" pitchFamily="18" charset="0"/>
              </a:rPr>
              <a:t>d</a:t>
            </a:r>
            <a:r>
              <a:rPr lang="en-US" sz="1000" smtClean="0">
                <a:solidFill>
                  <a:srgbClr val="000000"/>
                </a:solidFill>
                <a:cs typeface="Times New Roman" pitchFamily="18" charset="0"/>
                <a:sym typeface="Times New Roman" pitchFamily="18" charset="0"/>
              </a:rPr>
              <a:t>el HUD; proporciona tambi</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cs typeface="Times New Roman" pitchFamily="18" charset="0"/>
                <a:sym typeface="Times New Roman" pitchFamily="18" charset="0"/>
              </a:rPr>
              <a:t>n informaci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sobre equipos de protecci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personal. </a:t>
            </a:r>
          </a:p>
          <a:p>
            <a:pPr>
              <a:tabLst>
                <a:tab pos="228600" algn="l"/>
              </a:tabLst>
            </a:pPr>
            <a:r>
              <a:rPr lang="en-US" sz="1000" b="1" u="sng" smtClean="0">
                <a:solidFill>
                  <a:srgbClr val="000000"/>
                </a:solidFill>
                <a:cs typeface="Times New Roman" pitchFamily="18" charset="0"/>
                <a:sym typeface="Times New Roman" pitchFamily="18" charset="0"/>
              </a:rPr>
              <a:t>M</a:t>
            </a:r>
            <a:r>
              <a:rPr lang="en-US" sz="1000" b="1" u="sng" smtClean="0">
                <a:solidFill>
                  <a:srgbClr val="000000"/>
                </a:solidFill>
                <a:latin typeface="Times New Roman" pitchFamily="18" charset="0"/>
                <a:cs typeface="Times New Roman" pitchFamily="18" charset="0"/>
                <a:sym typeface="Times New Roman" pitchFamily="18" charset="0"/>
              </a:rPr>
              <a:t>ó</a:t>
            </a:r>
            <a:r>
              <a:rPr lang="en-US" sz="1000" b="1" u="sng" smtClean="0">
                <a:solidFill>
                  <a:srgbClr val="000000"/>
                </a:solidFill>
                <a:cs typeface="Times New Roman" pitchFamily="18" charset="0"/>
                <a:sym typeface="Times New Roman" pitchFamily="18" charset="0"/>
              </a:rPr>
              <a:t>dulo 6:</a:t>
            </a:r>
            <a:r>
              <a:rPr lang="en-US" sz="1000" smtClean="0">
                <a:solidFill>
                  <a:srgbClr val="000000"/>
                </a:solidFill>
                <a:cs typeface="Times New Roman" pitchFamily="18" charset="0"/>
                <a:sym typeface="Times New Roman" pitchFamily="18" charset="0"/>
              </a:rPr>
              <a:t> Ense</a:t>
            </a:r>
            <a:r>
              <a:rPr lang="en-US" sz="1000" smtClean="0">
                <a:solidFill>
                  <a:srgbClr val="000000"/>
                </a:solidFill>
                <a:latin typeface="Times New Roman" pitchFamily="18" charset="0"/>
                <a:cs typeface="Times New Roman" pitchFamily="18" charset="0"/>
                <a:sym typeface="Times New Roman" pitchFamily="18" charset="0"/>
              </a:rPr>
              <a:t>ñ</a:t>
            </a:r>
            <a:r>
              <a:rPr lang="en-US" sz="1000" smtClean="0">
                <a:solidFill>
                  <a:srgbClr val="000000"/>
                </a:solidFill>
                <a:cs typeface="Times New Roman" pitchFamily="18" charset="0"/>
                <a:sym typeface="Times New Roman" pitchFamily="18" charset="0"/>
              </a:rPr>
              <a:t>a c</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mo eliminar de forma eficaz el polvo generado por el trabajo que se realice en una vivienda o en una instalaci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habitada por ni</a:t>
            </a:r>
            <a:r>
              <a:rPr lang="en-US" sz="1000" smtClean="0">
                <a:solidFill>
                  <a:srgbClr val="000000"/>
                </a:solidFill>
                <a:latin typeface="Times New Roman" pitchFamily="18" charset="0"/>
                <a:cs typeface="Times New Roman" pitchFamily="18" charset="0"/>
                <a:sym typeface="Times New Roman" pitchFamily="18" charset="0"/>
              </a:rPr>
              <a:t>ñ</a:t>
            </a:r>
            <a:r>
              <a:rPr lang="en-US" sz="1000" smtClean="0">
                <a:solidFill>
                  <a:srgbClr val="000000"/>
                </a:solidFill>
                <a:cs typeface="Times New Roman" pitchFamily="18" charset="0"/>
                <a:sym typeface="Times New Roman" pitchFamily="18" charset="0"/>
              </a:rPr>
              <a:t>os, y ense</a:t>
            </a:r>
            <a:r>
              <a:rPr lang="en-US" sz="1000" smtClean="0">
                <a:solidFill>
                  <a:srgbClr val="000000"/>
                </a:solidFill>
                <a:latin typeface="Times New Roman" pitchFamily="18" charset="0"/>
                <a:cs typeface="Times New Roman" pitchFamily="18" charset="0"/>
                <a:sym typeface="Times New Roman" pitchFamily="18" charset="0"/>
              </a:rPr>
              <a:t>ñ</a:t>
            </a:r>
            <a:r>
              <a:rPr lang="en-US" sz="1000" smtClean="0">
                <a:solidFill>
                  <a:srgbClr val="000000"/>
                </a:solidFill>
                <a:cs typeface="Times New Roman" pitchFamily="18" charset="0"/>
                <a:sym typeface="Times New Roman" pitchFamily="18" charset="0"/>
              </a:rPr>
              <a:t>a a los renovadores certificados c</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mo realizar una verificaci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de limpieza. Esta secci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tambi</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cs typeface="Times New Roman" pitchFamily="18" charset="0"/>
                <a:sym typeface="Times New Roman" pitchFamily="18" charset="0"/>
              </a:rPr>
              <a:t>n contiene informaci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sobre c</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mo eliminar los desechos de la renovaci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a:t>
            </a:r>
          </a:p>
          <a:p>
            <a:pPr>
              <a:tabLst>
                <a:tab pos="228600" algn="l"/>
              </a:tabLst>
            </a:pPr>
            <a:r>
              <a:rPr lang="en-US" sz="1000" b="1" u="sng" smtClean="0">
                <a:solidFill>
                  <a:srgbClr val="000000"/>
                </a:solidFill>
                <a:cs typeface="Times New Roman" pitchFamily="18" charset="0"/>
                <a:sym typeface="Times New Roman" pitchFamily="18" charset="0"/>
              </a:rPr>
              <a:t>M</a:t>
            </a:r>
            <a:r>
              <a:rPr lang="en-US" sz="1000" b="1" u="sng" smtClean="0">
                <a:solidFill>
                  <a:srgbClr val="000000"/>
                </a:solidFill>
                <a:latin typeface="Times New Roman" pitchFamily="18" charset="0"/>
                <a:cs typeface="Times New Roman" pitchFamily="18" charset="0"/>
                <a:sym typeface="Times New Roman" pitchFamily="18" charset="0"/>
              </a:rPr>
              <a:t>ó</a:t>
            </a:r>
            <a:r>
              <a:rPr lang="en-US" sz="1000" b="1" u="sng" smtClean="0">
                <a:solidFill>
                  <a:srgbClr val="000000"/>
                </a:solidFill>
                <a:cs typeface="Times New Roman" pitchFamily="18" charset="0"/>
                <a:sym typeface="Times New Roman" pitchFamily="18" charset="0"/>
              </a:rPr>
              <a:t>dulo 7:</a:t>
            </a:r>
            <a:r>
              <a:rPr lang="en-US" sz="1000" smtClean="0">
                <a:solidFill>
                  <a:srgbClr val="000000"/>
                </a:solidFill>
                <a:cs typeface="Times New Roman" pitchFamily="18" charset="0"/>
                <a:sym typeface="Times New Roman" pitchFamily="18" charset="0"/>
              </a:rPr>
              <a:t> Ense</a:t>
            </a:r>
            <a:r>
              <a:rPr lang="en-US" sz="1000" smtClean="0">
                <a:solidFill>
                  <a:srgbClr val="000000"/>
                </a:solidFill>
                <a:latin typeface="Times New Roman" pitchFamily="18" charset="0"/>
                <a:cs typeface="Times New Roman" pitchFamily="18" charset="0"/>
                <a:sym typeface="Times New Roman" pitchFamily="18" charset="0"/>
              </a:rPr>
              <a:t>ñ</a:t>
            </a:r>
            <a:r>
              <a:rPr lang="en-US" sz="1000" smtClean="0">
                <a:solidFill>
                  <a:srgbClr val="000000"/>
                </a:solidFill>
                <a:cs typeface="Times New Roman" pitchFamily="18" charset="0"/>
                <a:sym typeface="Times New Roman" pitchFamily="18" charset="0"/>
              </a:rPr>
              <a:t>a los requisitos de las reglas de la EPA y </a:t>
            </a:r>
            <a:r>
              <a:rPr lang="es-ES_tradnl" sz="1000" smtClean="0">
                <a:solidFill>
                  <a:srgbClr val="000000"/>
                </a:solidFill>
                <a:cs typeface="Times New Roman" pitchFamily="18" charset="0"/>
                <a:sym typeface="Times New Roman" pitchFamily="18" charset="0"/>
              </a:rPr>
              <a:t>del </a:t>
            </a:r>
            <a:r>
              <a:rPr lang="en-US" sz="1000" smtClean="0">
                <a:solidFill>
                  <a:srgbClr val="000000"/>
                </a:solidFill>
                <a:cs typeface="Times New Roman" pitchFamily="18" charset="0"/>
                <a:sym typeface="Times New Roman" pitchFamily="18" charset="0"/>
              </a:rPr>
              <a:t>HUD para la creaci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y el mantenimiento de la documentaci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del trabajo.</a:t>
            </a:r>
          </a:p>
          <a:p>
            <a:pPr>
              <a:tabLst>
                <a:tab pos="228600" algn="l"/>
              </a:tabLst>
            </a:pPr>
            <a:r>
              <a:rPr lang="en-US" sz="1000" b="1" u="sng" smtClean="0">
                <a:solidFill>
                  <a:srgbClr val="000000"/>
                </a:solidFill>
                <a:cs typeface="Times New Roman" pitchFamily="18" charset="0"/>
                <a:sym typeface="Times New Roman" pitchFamily="18" charset="0"/>
              </a:rPr>
              <a:t>M</a:t>
            </a:r>
            <a:r>
              <a:rPr lang="en-US" sz="1000" b="1" u="sng" smtClean="0">
                <a:solidFill>
                  <a:srgbClr val="000000"/>
                </a:solidFill>
                <a:latin typeface="Times New Roman" pitchFamily="18" charset="0"/>
                <a:cs typeface="Times New Roman" pitchFamily="18" charset="0"/>
                <a:sym typeface="Times New Roman" pitchFamily="18" charset="0"/>
              </a:rPr>
              <a:t>ó</a:t>
            </a:r>
            <a:r>
              <a:rPr lang="en-US" sz="1000" b="1" u="sng" smtClean="0">
                <a:solidFill>
                  <a:srgbClr val="000000"/>
                </a:solidFill>
                <a:cs typeface="Times New Roman" pitchFamily="18" charset="0"/>
                <a:sym typeface="Times New Roman" pitchFamily="18" charset="0"/>
              </a:rPr>
              <a:t>dulo 8:</a:t>
            </a:r>
            <a:r>
              <a:rPr lang="en-US" sz="1000" smtClean="0">
                <a:solidFill>
                  <a:srgbClr val="000000"/>
                </a:solidFill>
                <a:cs typeface="Times New Roman" pitchFamily="18" charset="0"/>
                <a:sym typeface="Times New Roman" pitchFamily="18" charset="0"/>
              </a:rPr>
              <a:t> Ense</a:t>
            </a:r>
            <a:r>
              <a:rPr lang="en-US" sz="1000" smtClean="0">
                <a:solidFill>
                  <a:srgbClr val="000000"/>
                </a:solidFill>
                <a:latin typeface="Times New Roman" pitchFamily="18" charset="0"/>
                <a:cs typeface="Times New Roman" pitchFamily="18" charset="0"/>
                <a:sym typeface="Times New Roman" pitchFamily="18" charset="0"/>
              </a:rPr>
              <a:t>ñ</a:t>
            </a:r>
            <a:r>
              <a:rPr lang="en-US" sz="1000" smtClean="0">
                <a:solidFill>
                  <a:srgbClr val="000000"/>
                </a:solidFill>
                <a:cs typeface="Times New Roman" pitchFamily="18" charset="0"/>
                <a:sym typeface="Times New Roman" pitchFamily="18" charset="0"/>
              </a:rPr>
              <a:t>a a los renovadores certificados c</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mo capacitar a renovadores no certificados en las pr</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cticas seguras con el plomo mientras est</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cs typeface="Times New Roman" pitchFamily="18" charset="0"/>
                <a:sym typeface="Times New Roman" pitchFamily="18" charset="0"/>
              </a:rPr>
              <a:t>n en la obra.</a:t>
            </a:r>
          </a:p>
          <a:p>
            <a:pPr>
              <a:tabLst>
                <a:tab pos="228600" algn="l"/>
              </a:tabLst>
            </a:pPr>
            <a:endParaRPr lang="en-US" sz="1000" smtClean="0">
              <a:solidFill>
                <a:srgbClr val="000000"/>
              </a:solidFill>
              <a:cs typeface="Times New Roman" pitchFamily="18" charset="0"/>
              <a:sym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xfrm>
            <a:off x="0" y="0"/>
            <a:ext cx="7010400" cy="609600"/>
          </a:xfrm>
        </p:spPr>
        <p:txBody>
          <a:bodyPr/>
          <a:lstStyle/>
          <a:p>
            <a:pPr>
              <a:defRPr/>
            </a:pPr>
            <a:endParaRPr lang="en-US"/>
          </a:p>
          <a:p>
            <a:pPr marL="177800" indent="-177800">
              <a:defRPr/>
            </a:pPr>
            <a:r>
              <a:rPr lang="en-US"/>
              <a:t>     </a:t>
            </a:r>
            <a:r>
              <a:rPr lang="es-ES"/>
              <a:t>Prácticas seguras para trabajar con el plomo</a:t>
            </a:r>
            <a:r>
              <a:rPr lang="en-US"/>
              <a:t> en </a:t>
            </a:r>
            <a:r>
              <a:rPr lang="en-US" err="1"/>
              <a:t>labores</a:t>
            </a:r>
            <a:r>
              <a:rPr lang="en-US"/>
              <a:t> de </a:t>
            </a:r>
            <a:r>
              <a:rPr lang="en-US" err="1"/>
              <a:t>renovación</a:t>
            </a:r>
            <a:r>
              <a:rPr lang="en-US"/>
              <a:t>, </a:t>
            </a:r>
            <a:r>
              <a:rPr lang="en-US" err="1"/>
              <a:t>reparación</a:t>
            </a:r>
            <a:r>
              <a:rPr lang="en-US"/>
              <a:t> y   </a:t>
            </a:r>
            <a:r>
              <a:rPr lang="en-US" err="1"/>
              <a:t>pintura</a:t>
            </a:r>
            <a:endParaRPr lang="en-US"/>
          </a:p>
        </p:txBody>
      </p:sp>
      <p:sp>
        <p:nvSpPr>
          <p:cNvPr id="12291" name="Rectangle 1031"/>
          <p:cNvSpPr>
            <a:spLocks noGrp="1" noChangeArrowheads="1"/>
          </p:cNvSpPr>
          <p:nvPr>
            <p:ph type="sldNum" sz="quarter" idx="5"/>
          </p:nvPr>
        </p:nvSpPr>
        <p:spPr>
          <a:noFill/>
        </p:spPr>
        <p:txBody>
          <a:bodyPr/>
          <a:lstStyle/>
          <a:p>
            <a:fld id="{E95FAD5C-5300-416B-8AC2-3091B97B373A}" type="slidenum">
              <a:rPr lang="en-US" smtClean="0"/>
              <a:pPr/>
              <a:t>5</a:t>
            </a:fld>
            <a:endParaRPr lang="en-US" smtClean="0"/>
          </a:p>
        </p:txBody>
      </p:sp>
      <p:sp>
        <p:nvSpPr>
          <p:cNvPr id="12292" name="Rectangle 1032"/>
          <p:cNvSpPr>
            <a:spLocks noGrp="1" noChangeArrowheads="1"/>
          </p:cNvSpPr>
          <p:nvPr>
            <p:ph type="dt" sz="quarter" idx="1"/>
          </p:nvPr>
        </p:nvSpPr>
        <p:spPr>
          <a:noFill/>
        </p:spPr>
        <p:txBody>
          <a:bodyPr/>
          <a:lstStyle/>
          <a:p>
            <a:r>
              <a:rPr lang="en-US" smtClean="0"/>
              <a:t>Octubre de 2011</a:t>
            </a:r>
          </a:p>
        </p:txBody>
      </p:sp>
      <p:sp>
        <p:nvSpPr>
          <p:cNvPr id="12293" name="Rectangle 2"/>
          <p:cNvSpPr>
            <a:spLocks noChangeArrowheads="1" noTextEdit="1"/>
          </p:cNvSpPr>
          <p:nvPr>
            <p:ph type="sldImg"/>
          </p:nvPr>
        </p:nvSpPr>
        <p:spPr>
          <a:ln/>
        </p:spPr>
      </p:sp>
      <p:sp>
        <p:nvSpPr>
          <p:cNvPr id="12294" name="Rectangle 3"/>
          <p:cNvSpPr>
            <a:spLocks noGrp="1" noChangeArrowheads="1"/>
          </p:cNvSpPr>
          <p:nvPr>
            <p:ph type="body" idx="1"/>
          </p:nvPr>
        </p:nvSpPr>
        <p:spPr>
          <a:xfrm>
            <a:off x="685800" y="4427538"/>
            <a:ext cx="5943600" cy="4181475"/>
          </a:xfrm>
          <a:noFill/>
          <a:ln/>
        </p:spPr>
        <p:txBody>
          <a:bodyPr/>
          <a:lstStyle/>
          <a:p>
            <a:pPr marL="114300" indent="-114300">
              <a:spcBef>
                <a:spcPct val="10000"/>
              </a:spcBef>
            </a:pPr>
            <a:r>
              <a:rPr lang="en-US" b="1" smtClean="0">
                <a:solidFill>
                  <a:srgbClr val="000000"/>
                </a:solidFill>
                <a:cs typeface="Times New Roman" pitchFamily="18" charset="0"/>
                <a:sym typeface="Times New Roman" pitchFamily="18" charset="0"/>
              </a:rPr>
              <a:t>El valor de esta capacitaci</a:t>
            </a:r>
            <a:r>
              <a:rPr lang="en-US" b="1" smtClean="0">
                <a:solidFill>
                  <a:srgbClr val="000000"/>
                </a:solidFill>
                <a:latin typeface="Times New Roman" pitchFamily="18" charset="0"/>
                <a:cs typeface="Times New Roman" pitchFamily="18" charset="0"/>
                <a:sym typeface="Times New Roman" pitchFamily="18" charset="0"/>
              </a:rPr>
              <a:t>ó</a:t>
            </a:r>
            <a:r>
              <a:rPr lang="en-US" b="1" smtClean="0">
                <a:solidFill>
                  <a:srgbClr val="000000"/>
                </a:solidFill>
                <a:cs typeface="Times New Roman" pitchFamily="18" charset="0"/>
                <a:sym typeface="Times New Roman" pitchFamily="18" charset="0"/>
              </a:rPr>
              <a:t>n</a:t>
            </a:r>
          </a:p>
          <a:p>
            <a:pPr marL="114300" indent="-114300">
              <a:spcBef>
                <a:spcPct val="10000"/>
              </a:spcBef>
              <a:buFontTx/>
              <a:buChar char="•"/>
            </a:pPr>
            <a:r>
              <a:rPr lang="en-US" sz="1000" smtClean="0">
                <a:solidFill>
                  <a:srgbClr val="000000"/>
                </a:solidFill>
                <a:cs typeface="Arial" charset="0"/>
                <a:sym typeface="Times New Roman" pitchFamily="18" charset="0"/>
              </a:rPr>
              <a:t>Este curso cumple </a:t>
            </a:r>
            <a:r>
              <a:rPr lang="es-ES_tradnl" sz="1000" smtClean="0">
                <a:solidFill>
                  <a:srgbClr val="000000"/>
                </a:solidFill>
                <a:cs typeface="Arial" charset="0"/>
                <a:sym typeface="Times New Roman" pitchFamily="18" charset="0"/>
              </a:rPr>
              <a:t>con </a:t>
            </a:r>
            <a:r>
              <a:rPr lang="en-US" sz="1000" smtClean="0">
                <a:solidFill>
                  <a:srgbClr val="000000"/>
                </a:solidFill>
                <a:cs typeface="Arial" charset="0"/>
                <a:sym typeface="Times New Roman" pitchFamily="18" charset="0"/>
              </a:rPr>
              <a:t>los requisitos de la EPA y del HUD para la capacitaci</a:t>
            </a:r>
            <a:r>
              <a:rPr lang="en-US" sz="1000" smtClean="0">
                <a:solidFill>
                  <a:srgbClr val="000000"/>
                </a:solidFill>
                <a:latin typeface="Times New Roman" pitchFamily="18" charset="0"/>
                <a:cs typeface="Arial" charset="0"/>
                <a:sym typeface="Times New Roman" pitchFamily="18" charset="0"/>
              </a:rPr>
              <a:t>ó</a:t>
            </a:r>
            <a:r>
              <a:rPr lang="en-US" sz="1000" smtClean="0">
                <a:solidFill>
                  <a:srgbClr val="000000"/>
                </a:solidFill>
                <a:cs typeface="Arial" charset="0"/>
                <a:sym typeface="Times New Roman" pitchFamily="18" charset="0"/>
              </a:rPr>
              <a:t>n en pr</a:t>
            </a:r>
            <a:r>
              <a:rPr lang="en-US" sz="1000" smtClean="0">
                <a:solidFill>
                  <a:srgbClr val="000000"/>
                </a:solidFill>
                <a:latin typeface="Times New Roman" pitchFamily="18" charset="0"/>
                <a:cs typeface="Arial" charset="0"/>
                <a:sym typeface="Times New Roman" pitchFamily="18" charset="0"/>
              </a:rPr>
              <a:t>á</a:t>
            </a:r>
            <a:r>
              <a:rPr lang="en-US" sz="1000" smtClean="0">
                <a:solidFill>
                  <a:srgbClr val="000000"/>
                </a:solidFill>
                <a:cs typeface="Arial" charset="0"/>
                <a:sym typeface="Times New Roman" pitchFamily="18" charset="0"/>
              </a:rPr>
              <a:t>cticas seguras para trabajo con el plomo, conforme a la regla RRP.</a:t>
            </a:r>
          </a:p>
          <a:p>
            <a:pPr marL="114300" indent="-114300">
              <a:spcBef>
                <a:spcPct val="10000"/>
              </a:spcBef>
              <a:buFontTx/>
              <a:buChar char="•"/>
            </a:pPr>
            <a:r>
              <a:rPr lang="en-US" sz="1000" smtClean="0">
                <a:solidFill>
                  <a:srgbClr val="000000"/>
                </a:solidFill>
                <a:cs typeface="Arial" charset="0"/>
                <a:sym typeface="Times New Roman" pitchFamily="18" charset="0"/>
              </a:rPr>
              <a:t>Los renovadores obtienen la certificaci</a:t>
            </a:r>
            <a:r>
              <a:rPr lang="en-US" sz="1000" smtClean="0">
                <a:solidFill>
                  <a:srgbClr val="000000"/>
                </a:solidFill>
                <a:latin typeface="Times New Roman" pitchFamily="18" charset="0"/>
                <a:cs typeface="Arial" charset="0"/>
                <a:sym typeface="Times New Roman" pitchFamily="18" charset="0"/>
              </a:rPr>
              <a:t>ó</a:t>
            </a:r>
            <a:r>
              <a:rPr lang="en-US" sz="1000" smtClean="0">
                <a:solidFill>
                  <a:srgbClr val="000000"/>
                </a:solidFill>
                <a:cs typeface="Arial" charset="0"/>
                <a:sym typeface="Times New Roman" pitchFamily="18" charset="0"/>
              </a:rPr>
              <a:t>n de la EPA </a:t>
            </a:r>
            <a:r>
              <a:rPr lang="es-ES_tradnl" sz="1000" smtClean="0">
                <a:solidFill>
                  <a:srgbClr val="000000"/>
                </a:solidFill>
                <a:cs typeface="Arial" charset="0"/>
                <a:sym typeface="Times New Roman" pitchFamily="18" charset="0"/>
              </a:rPr>
              <a:t>despu</a:t>
            </a:r>
            <a:r>
              <a:rPr lang="es-ES_tradnl" sz="1000" smtClean="0">
                <a:solidFill>
                  <a:srgbClr val="000000"/>
                </a:solidFill>
                <a:latin typeface="Times New Roman" pitchFamily="18" charset="0"/>
                <a:cs typeface="Arial" charset="0"/>
                <a:sym typeface="Times New Roman" pitchFamily="18" charset="0"/>
              </a:rPr>
              <a:t>é</a:t>
            </a:r>
            <a:r>
              <a:rPr lang="es-ES_tradnl" sz="1000" smtClean="0">
                <a:solidFill>
                  <a:srgbClr val="000000"/>
                </a:solidFill>
                <a:cs typeface="Arial" charset="0"/>
                <a:sym typeface="Times New Roman" pitchFamily="18" charset="0"/>
              </a:rPr>
              <a:t>s</a:t>
            </a:r>
            <a:r>
              <a:rPr lang="en-US" sz="1000" smtClean="0">
                <a:solidFill>
                  <a:srgbClr val="000000"/>
                </a:solidFill>
                <a:cs typeface="Arial" charset="0"/>
                <a:sym typeface="Times New Roman" pitchFamily="18" charset="0"/>
              </a:rPr>
              <a:t> </a:t>
            </a:r>
            <a:r>
              <a:rPr lang="es-ES_tradnl" sz="1000" smtClean="0">
                <a:solidFill>
                  <a:srgbClr val="000000"/>
                </a:solidFill>
                <a:cs typeface="Arial" charset="0"/>
                <a:sym typeface="Times New Roman" pitchFamily="18" charset="0"/>
              </a:rPr>
              <a:t>de </a:t>
            </a:r>
            <a:r>
              <a:rPr lang="en-US" sz="1000" smtClean="0">
                <a:solidFill>
                  <a:srgbClr val="000000"/>
                </a:solidFill>
                <a:cs typeface="Arial" charset="0"/>
                <a:sym typeface="Times New Roman" pitchFamily="18" charset="0"/>
              </a:rPr>
              <a:t>la aprobaci</a:t>
            </a:r>
            <a:r>
              <a:rPr lang="en-US" sz="1000" smtClean="0">
                <a:solidFill>
                  <a:srgbClr val="000000"/>
                </a:solidFill>
                <a:latin typeface="Times New Roman" pitchFamily="18" charset="0"/>
                <a:cs typeface="Arial" charset="0"/>
                <a:sym typeface="Times New Roman" pitchFamily="18" charset="0"/>
              </a:rPr>
              <a:t>ó</a:t>
            </a:r>
            <a:r>
              <a:rPr lang="en-US" sz="1000" smtClean="0">
                <a:solidFill>
                  <a:srgbClr val="000000"/>
                </a:solidFill>
                <a:cs typeface="Arial" charset="0"/>
                <a:sym typeface="Times New Roman" pitchFamily="18" charset="0"/>
              </a:rPr>
              <a:t>n satisfactoria del curso. </a:t>
            </a:r>
          </a:p>
          <a:p>
            <a:pPr marL="114300" indent="-114300">
              <a:spcBef>
                <a:spcPct val="10000"/>
              </a:spcBef>
              <a:buFontTx/>
              <a:buChar char="•"/>
            </a:pPr>
            <a:r>
              <a:rPr lang="en-US" sz="1000" smtClean="0">
                <a:solidFill>
                  <a:srgbClr val="000000"/>
                </a:solidFill>
                <a:cs typeface="Times New Roman" pitchFamily="18" charset="0"/>
                <a:sym typeface="Times New Roman" pitchFamily="18" charset="0"/>
              </a:rPr>
              <a:t>La aprobaci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de este curso demuestra la competencia de su empresa a los posibles clientes y puede ser una ventaja de </a:t>
            </a:r>
            <a:r>
              <a:rPr lang="es-ES_tradnl" sz="1000" smtClean="0">
                <a:solidFill>
                  <a:srgbClr val="000000"/>
                </a:solidFill>
                <a:cs typeface="Times New Roman" pitchFamily="18" charset="0"/>
                <a:sym typeface="Times New Roman" pitchFamily="18" charset="0"/>
              </a:rPr>
              <a:t>mercader</a:t>
            </a:r>
            <a:r>
              <a:rPr lang="es-ES_tradnl" sz="1000" smtClean="0">
                <a:solidFill>
                  <a:srgbClr val="000000"/>
                </a:solidFill>
                <a:latin typeface="Times New Roman" pitchFamily="18" charset="0"/>
                <a:cs typeface="Times New Roman" pitchFamily="18" charset="0"/>
                <a:sym typeface="Times New Roman" pitchFamily="18" charset="0"/>
              </a:rPr>
              <a:t>í</a:t>
            </a:r>
            <a:r>
              <a:rPr lang="es-ES_tradnl" sz="1000" smtClean="0">
                <a:solidFill>
                  <a:srgbClr val="000000"/>
                </a:solidFill>
                <a:cs typeface="Times New Roman" pitchFamily="18" charset="0"/>
                <a:sym typeface="Times New Roman" pitchFamily="18" charset="0"/>
              </a:rPr>
              <a:t>a</a:t>
            </a:r>
            <a:r>
              <a:rPr lang="en-US" sz="1000" smtClean="0">
                <a:solidFill>
                  <a:srgbClr val="000000"/>
                </a:solidFill>
                <a:cs typeface="Times New Roman" pitchFamily="18" charset="0"/>
                <a:sym typeface="Times New Roman" pitchFamily="18" charset="0"/>
              </a:rPr>
              <a:t> que distinga a su empresa de </a:t>
            </a:r>
            <a:r>
              <a:rPr lang="es-ES_tradnl" sz="1000" smtClean="0">
                <a:solidFill>
                  <a:srgbClr val="000000"/>
                </a:solidFill>
                <a:cs typeface="Times New Roman" pitchFamily="18" charset="0"/>
                <a:sym typeface="Times New Roman" pitchFamily="18" charset="0"/>
              </a:rPr>
              <a:t>la competencia</a:t>
            </a:r>
            <a:r>
              <a:rPr lang="en-US" sz="1000" smtClean="0">
                <a:solidFill>
                  <a:srgbClr val="000000"/>
                </a:solidFill>
                <a:cs typeface="Times New Roman" pitchFamily="18" charset="0"/>
                <a:sym typeface="Times New Roman" pitchFamily="18" charset="0"/>
              </a:rPr>
              <a:t>.</a:t>
            </a:r>
          </a:p>
          <a:p>
            <a:pPr marL="114300" indent="-114300">
              <a:spcBef>
                <a:spcPct val="10000"/>
              </a:spcBef>
            </a:pPr>
            <a:endParaRPr lang="en-US" sz="1000" smtClean="0">
              <a:solidFill>
                <a:srgbClr val="000000"/>
              </a:solidFill>
              <a:cs typeface="Times New Roman" pitchFamily="18" charset="0"/>
              <a:sym typeface="Times New Roman" pitchFamily="18" charset="0"/>
            </a:endParaRPr>
          </a:p>
          <a:p>
            <a:pPr marL="114300" indent="-114300">
              <a:spcBef>
                <a:spcPct val="10000"/>
              </a:spcBef>
            </a:pPr>
            <a:r>
              <a:rPr lang="en-US" b="1" smtClean="0">
                <a:solidFill>
                  <a:srgbClr val="000000"/>
                </a:solidFill>
                <a:cs typeface="Times New Roman" pitchFamily="18" charset="0"/>
                <a:sym typeface="Times New Roman" pitchFamily="18" charset="0"/>
              </a:rPr>
              <a:t>Capacitaci</a:t>
            </a:r>
            <a:r>
              <a:rPr lang="en-US" b="1" smtClean="0">
                <a:solidFill>
                  <a:srgbClr val="000000"/>
                </a:solidFill>
                <a:latin typeface="Times New Roman" pitchFamily="18" charset="0"/>
                <a:cs typeface="Times New Roman" pitchFamily="18" charset="0"/>
                <a:sym typeface="Times New Roman" pitchFamily="18" charset="0"/>
              </a:rPr>
              <a:t>ó</a:t>
            </a:r>
            <a:r>
              <a:rPr lang="en-US" b="1" smtClean="0">
                <a:solidFill>
                  <a:srgbClr val="000000"/>
                </a:solidFill>
                <a:cs typeface="Times New Roman" pitchFamily="18" charset="0"/>
                <a:sym typeface="Times New Roman" pitchFamily="18" charset="0"/>
              </a:rPr>
              <a:t>n de reducci</a:t>
            </a:r>
            <a:r>
              <a:rPr lang="en-US" b="1" smtClean="0">
                <a:solidFill>
                  <a:srgbClr val="000000"/>
                </a:solidFill>
                <a:latin typeface="Times New Roman" pitchFamily="18" charset="0"/>
                <a:cs typeface="Times New Roman" pitchFamily="18" charset="0"/>
                <a:sym typeface="Times New Roman" pitchFamily="18" charset="0"/>
              </a:rPr>
              <a:t>ó</a:t>
            </a:r>
            <a:r>
              <a:rPr lang="en-US" b="1" smtClean="0">
                <a:solidFill>
                  <a:srgbClr val="000000"/>
                </a:solidFill>
                <a:cs typeface="Times New Roman" pitchFamily="18" charset="0"/>
                <a:sym typeface="Times New Roman" pitchFamily="18" charset="0"/>
              </a:rPr>
              <a:t>n de plomo</a:t>
            </a:r>
          </a:p>
          <a:p>
            <a:pPr marL="114300" indent="-114300">
              <a:spcBef>
                <a:spcPct val="10000"/>
              </a:spcBef>
              <a:buFontTx/>
              <a:buChar char="•"/>
            </a:pPr>
            <a:r>
              <a:rPr lang="en-US" sz="1000" smtClean="0">
                <a:solidFill>
                  <a:srgbClr val="000000"/>
                </a:solidFill>
                <a:cs typeface="Times New Roman" pitchFamily="18" charset="0"/>
                <a:sym typeface="Times New Roman" pitchFamily="18" charset="0"/>
              </a:rPr>
              <a:t>La reducci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de plomo hace referencia al trabajo que se realiza con el prop</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sito espec</a:t>
            </a:r>
            <a:r>
              <a:rPr lang="en-US" sz="1000" smtClean="0">
                <a:solidFill>
                  <a:srgbClr val="000000"/>
                </a:solidFill>
                <a:latin typeface="Times New Roman" pitchFamily="18" charset="0"/>
                <a:cs typeface="Times New Roman" pitchFamily="18" charset="0"/>
                <a:sym typeface="Times New Roman" pitchFamily="18" charset="0"/>
              </a:rPr>
              <a:t>í</a:t>
            </a:r>
            <a:r>
              <a:rPr lang="en-US" sz="1000" smtClean="0">
                <a:solidFill>
                  <a:srgbClr val="000000"/>
                </a:solidFill>
                <a:cs typeface="Times New Roman" pitchFamily="18" charset="0"/>
                <a:sym typeface="Times New Roman" pitchFamily="18" charset="0"/>
              </a:rPr>
              <a:t>fico de eliminar permanentemente la pintura a base a plomo y los peligros de la misma de una vivienda. Este curso </a:t>
            </a:r>
            <a:r>
              <a:rPr lang="en-US" sz="1000" b="1" u="sng" smtClean="0">
                <a:solidFill>
                  <a:srgbClr val="000000"/>
                </a:solidFill>
                <a:cs typeface="Times New Roman" pitchFamily="18" charset="0"/>
                <a:sym typeface="Times New Roman" pitchFamily="18" charset="0"/>
              </a:rPr>
              <a:t>no es</a:t>
            </a:r>
            <a:r>
              <a:rPr lang="en-US" sz="1000" smtClean="0">
                <a:solidFill>
                  <a:srgbClr val="000000"/>
                </a:solidFill>
                <a:cs typeface="Times New Roman" pitchFamily="18" charset="0"/>
                <a:sym typeface="Times New Roman" pitchFamily="18" charset="0"/>
              </a:rPr>
              <a:t> un curso de reducci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de plomo dise</a:t>
            </a:r>
            <a:r>
              <a:rPr lang="en-US" sz="1000" smtClean="0">
                <a:solidFill>
                  <a:srgbClr val="000000"/>
                </a:solidFill>
                <a:latin typeface="Times New Roman" pitchFamily="18" charset="0"/>
                <a:cs typeface="Times New Roman" pitchFamily="18" charset="0"/>
                <a:sym typeface="Times New Roman" pitchFamily="18" charset="0"/>
              </a:rPr>
              <a:t>ñ</a:t>
            </a:r>
            <a:r>
              <a:rPr lang="en-US" sz="1000" smtClean="0">
                <a:solidFill>
                  <a:srgbClr val="000000"/>
                </a:solidFill>
                <a:cs typeface="Times New Roman" pitchFamily="18" charset="0"/>
                <a:sym typeface="Times New Roman" pitchFamily="18" charset="0"/>
              </a:rPr>
              <a:t>ado para tratar la eliminaci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a:t>
            </a:r>
            <a:r>
              <a:rPr lang="es-ES_tradnl" sz="1000" smtClean="0">
                <a:solidFill>
                  <a:srgbClr val="000000"/>
                </a:solidFill>
                <a:cs typeface="Times New Roman" pitchFamily="18" charset="0"/>
                <a:sym typeface="Times New Roman" pitchFamily="18" charset="0"/>
              </a:rPr>
              <a:t>el </a:t>
            </a:r>
            <a:r>
              <a:rPr lang="en-US" sz="1000" smtClean="0">
                <a:solidFill>
                  <a:srgbClr val="000000"/>
                </a:solidFill>
                <a:cs typeface="Times New Roman" pitchFamily="18" charset="0"/>
                <a:sym typeface="Times New Roman" pitchFamily="18" charset="0"/>
              </a:rPr>
              <a:t>encapsula</a:t>
            </a:r>
            <a:r>
              <a:rPr lang="es-ES_tradnl" sz="1000" smtClean="0">
                <a:solidFill>
                  <a:srgbClr val="000000"/>
                </a:solidFill>
                <a:cs typeface="Times New Roman" pitchFamily="18" charset="0"/>
                <a:sym typeface="Times New Roman" pitchFamily="18" charset="0"/>
              </a:rPr>
              <a:t>miento </a:t>
            </a:r>
            <a:r>
              <a:rPr lang="en-US" sz="1000" smtClean="0">
                <a:solidFill>
                  <a:srgbClr val="000000"/>
                </a:solidFill>
                <a:cs typeface="Times New Roman" pitchFamily="18" charset="0"/>
                <a:sym typeface="Times New Roman" pitchFamily="18" charset="0"/>
              </a:rPr>
              <a:t>o el aislamiento de la pintura a base de plomo ni los peligros de la misma. Este curso </a:t>
            </a:r>
            <a:r>
              <a:rPr lang="en-US" sz="1000" b="1" u="sng" smtClean="0">
                <a:solidFill>
                  <a:srgbClr val="000000"/>
                </a:solidFill>
                <a:cs typeface="Times New Roman" pitchFamily="18" charset="0"/>
                <a:sym typeface="Times New Roman" pitchFamily="18" charset="0"/>
              </a:rPr>
              <a:t>no es</a:t>
            </a:r>
            <a:r>
              <a:rPr lang="en-US" sz="1000" smtClean="0">
                <a:solidFill>
                  <a:srgbClr val="000000"/>
                </a:solidFill>
                <a:cs typeface="Times New Roman" pitchFamily="18" charset="0"/>
                <a:sym typeface="Times New Roman" pitchFamily="18" charset="0"/>
              </a:rPr>
              <a:t> un curso de operaciones y mantenimiento dise</a:t>
            </a:r>
            <a:r>
              <a:rPr lang="en-US" sz="1000" smtClean="0">
                <a:solidFill>
                  <a:srgbClr val="000000"/>
                </a:solidFill>
                <a:latin typeface="Times New Roman" pitchFamily="18" charset="0"/>
                <a:cs typeface="Times New Roman" pitchFamily="18" charset="0"/>
                <a:sym typeface="Times New Roman" pitchFamily="18" charset="0"/>
              </a:rPr>
              <a:t>ñ</a:t>
            </a:r>
            <a:r>
              <a:rPr lang="en-US" sz="1000" smtClean="0">
                <a:solidFill>
                  <a:srgbClr val="000000"/>
                </a:solidFill>
                <a:cs typeface="Times New Roman" pitchFamily="18" charset="0"/>
                <a:sym typeface="Times New Roman" pitchFamily="18" charset="0"/>
              </a:rPr>
              <a:t>ado para controlar la pintura a base de plomo en </a:t>
            </a:r>
            <a:r>
              <a:rPr lang="es-ES_tradnl" sz="1000" smtClean="0">
                <a:solidFill>
                  <a:srgbClr val="000000"/>
                </a:solidFill>
                <a:cs typeface="Times New Roman" pitchFamily="18" charset="0"/>
                <a:sym typeface="Times New Roman" pitchFamily="18" charset="0"/>
              </a:rPr>
              <a:t>el</a:t>
            </a:r>
            <a:r>
              <a:rPr lang="en-US" sz="1000" smtClean="0">
                <a:solidFill>
                  <a:srgbClr val="000000"/>
                </a:solidFill>
                <a:cs typeface="Times New Roman" pitchFamily="18" charset="0"/>
                <a:sym typeface="Times New Roman" pitchFamily="18" charset="0"/>
              </a:rPr>
              <a:t> lugar, por medio de controles </a:t>
            </a:r>
            <a:r>
              <a:rPr lang="es-ES_tradnl" sz="1000" smtClean="0">
                <a:solidFill>
                  <a:srgbClr val="000000"/>
                </a:solidFill>
                <a:cs typeface="Times New Roman" pitchFamily="18" charset="0"/>
                <a:sym typeface="Times New Roman" pitchFamily="18" charset="0"/>
              </a:rPr>
              <a:t>provisionales</a:t>
            </a:r>
            <a:r>
              <a:rPr lang="en-US" sz="1000" smtClean="0">
                <a:solidFill>
                  <a:srgbClr val="000000"/>
                </a:solidFill>
                <a:cs typeface="Times New Roman" pitchFamily="18" charset="0"/>
                <a:sym typeface="Times New Roman" pitchFamily="18" charset="0"/>
              </a:rPr>
              <a:t>. Para realizar un trabajo de reducci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de plomo se requiere capacitaci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adicional y especializada. </a:t>
            </a:r>
          </a:p>
          <a:p>
            <a:pPr marL="114300" indent="-114300">
              <a:spcBef>
                <a:spcPct val="10000"/>
              </a:spcBef>
            </a:pPr>
            <a:endParaRPr lang="en-US" sz="1000" smtClean="0">
              <a:solidFill>
                <a:srgbClr val="000000"/>
              </a:solidFill>
              <a:cs typeface="Times New Roman" pitchFamily="18" charset="0"/>
              <a:sym typeface="Times New Roman" pitchFamily="18" charset="0"/>
            </a:endParaRPr>
          </a:p>
          <a:p>
            <a:pPr marL="114300" indent="-114300">
              <a:spcBef>
                <a:spcPct val="10000"/>
              </a:spcBef>
            </a:pPr>
            <a:r>
              <a:rPr lang="en-US" sz="1000" smtClean="0">
                <a:solidFill>
                  <a:srgbClr val="000000"/>
                </a:solidFill>
                <a:cs typeface="Times New Roman" pitchFamily="18" charset="0"/>
                <a:sym typeface="Times New Roman" pitchFamily="18" charset="0"/>
              </a:rPr>
              <a:t> </a:t>
            </a:r>
            <a:r>
              <a:rPr lang="en-US" b="1" smtClean="0">
                <a:solidFill>
                  <a:srgbClr val="000000"/>
                </a:solidFill>
                <a:cs typeface="Times New Roman" pitchFamily="18" charset="0"/>
                <a:sym typeface="Times New Roman" pitchFamily="18" charset="0"/>
              </a:rPr>
              <a:t>OSHA</a:t>
            </a:r>
          </a:p>
          <a:p>
            <a:pPr marL="114300" indent="-114300">
              <a:spcBef>
                <a:spcPct val="10000"/>
              </a:spcBef>
              <a:buFontTx/>
              <a:buChar char="•"/>
            </a:pPr>
            <a:r>
              <a:rPr lang="en-US" sz="1000" smtClean="0">
                <a:solidFill>
                  <a:srgbClr val="000000"/>
                </a:solidFill>
                <a:cs typeface="Times New Roman" pitchFamily="18" charset="0"/>
                <a:sym typeface="Times New Roman" pitchFamily="18" charset="0"/>
              </a:rPr>
              <a:t>OSHA cuenta con requisitos de capacitaci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para los trabajadores </a:t>
            </a:r>
            <a:r>
              <a:rPr lang="es-ES_tradnl" sz="1000" smtClean="0">
                <a:solidFill>
                  <a:srgbClr val="000000"/>
                </a:solidFill>
                <a:cs typeface="Times New Roman" pitchFamily="18" charset="0"/>
                <a:sym typeface="Times New Roman" pitchFamily="18" charset="0"/>
              </a:rPr>
              <a:t>que </a:t>
            </a:r>
            <a:r>
              <a:rPr lang="en-US" sz="1000" smtClean="0">
                <a:solidFill>
                  <a:srgbClr val="000000"/>
                </a:solidFill>
                <a:cs typeface="Times New Roman" pitchFamily="18" charset="0"/>
                <a:sym typeface="Times New Roman" pitchFamily="18" charset="0"/>
              </a:rPr>
              <a:t>deben conocer los empleadores. Para obtener m</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s informaci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sobre los requisitos de OSHA, visite </a:t>
            </a:r>
            <a:r>
              <a:rPr lang="en-US" sz="1000" u="sng" smtClean="0">
                <a:solidFill>
                  <a:srgbClr val="000000"/>
                </a:solidFill>
                <a:cs typeface="Times New Roman" pitchFamily="18" charset="0"/>
                <a:sym typeface="Times New Roman" pitchFamily="18" charset="0"/>
              </a:rPr>
              <a:t>www.osha.gov/Publications/osha3142.pdf</a:t>
            </a:r>
            <a:r>
              <a:rPr lang="en-US" sz="1000" smtClean="0">
                <a:solidFill>
                  <a:srgbClr val="000000"/>
                </a:solidFill>
                <a:cs typeface="Times New Roman" pitchFamily="18" charset="0"/>
                <a:sym typeface="Times New Roman" pitchFamily="18" charset="0"/>
              </a:rPr>
              <a:t>.</a:t>
            </a:r>
          </a:p>
          <a:p>
            <a:pPr marL="114300" indent="-114300">
              <a:spcBef>
                <a:spcPct val="10000"/>
              </a:spcBef>
            </a:pPr>
            <a:endParaRPr lang="en-US" sz="1000" smtClean="0">
              <a:solidFill>
                <a:srgbClr val="000000"/>
              </a:solidFill>
              <a:cs typeface="Times New Roman" pitchFamily="18" charset="0"/>
              <a:sym typeface="Times New Roman" pitchFamily="18" charset="0"/>
            </a:endParaRPr>
          </a:p>
          <a:p>
            <a:pPr marL="114300" indent="-114300">
              <a:spcBef>
                <a:spcPct val="10000"/>
              </a:spcBef>
            </a:pPr>
            <a:r>
              <a:rPr lang="en-US" b="1" smtClean="0">
                <a:solidFill>
                  <a:srgbClr val="000000"/>
                </a:solidFill>
                <a:cs typeface="Times New Roman" pitchFamily="18" charset="0"/>
                <a:sym typeface="Times New Roman" pitchFamily="18" charset="0"/>
              </a:rPr>
              <a:t>Requisitos estatales, locales y tribales</a:t>
            </a:r>
            <a:r>
              <a:rPr lang="en-US" smtClean="0">
                <a:solidFill>
                  <a:srgbClr val="000000"/>
                </a:solidFill>
                <a:cs typeface="Times New Roman" pitchFamily="18" charset="0"/>
                <a:sym typeface="Times New Roman" pitchFamily="18" charset="0"/>
              </a:rPr>
              <a:t> </a:t>
            </a:r>
          </a:p>
          <a:p>
            <a:pPr marL="114300" indent="-114300">
              <a:spcBef>
                <a:spcPct val="10000"/>
              </a:spcBef>
              <a:buFontTx/>
              <a:buChar char="•"/>
            </a:pPr>
            <a:r>
              <a:rPr lang="en-US" sz="1000" smtClean="0">
                <a:solidFill>
                  <a:srgbClr val="000000"/>
                </a:solidFill>
                <a:cs typeface="Times New Roman" pitchFamily="18" charset="0"/>
                <a:sym typeface="Times New Roman" pitchFamily="18" charset="0"/>
              </a:rPr>
              <a:t>Muchos estados, localidades y tribus ind</a:t>
            </a:r>
            <a:r>
              <a:rPr lang="en-US" sz="1000" smtClean="0">
                <a:solidFill>
                  <a:srgbClr val="000000"/>
                </a:solidFill>
                <a:latin typeface="Times New Roman" pitchFamily="18" charset="0"/>
                <a:cs typeface="Times New Roman" pitchFamily="18" charset="0"/>
                <a:sym typeface="Times New Roman" pitchFamily="18" charset="0"/>
              </a:rPr>
              <a:t>í</a:t>
            </a:r>
            <a:r>
              <a:rPr lang="en-US" sz="1000" smtClean="0">
                <a:solidFill>
                  <a:srgbClr val="000000"/>
                </a:solidFill>
                <a:cs typeface="Times New Roman" pitchFamily="18" charset="0"/>
                <a:sym typeface="Times New Roman" pitchFamily="18" charset="0"/>
              </a:rPr>
              <a:t>genas tienen sus propios requisitos de pintura a base de plomo, lo que incluye capacitaci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y requisitos </a:t>
            </a:r>
            <a:r>
              <a:rPr lang="es-ES_tradnl" sz="1000" smtClean="0">
                <a:solidFill>
                  <a:srgbClr val="000000"/>
                </a:solidFill>
                <a:cs typeface="Times New Roman" pitchFamily="18" charset="0"/>
                <a:sym typeface="Times New Roman" pitchFamily="18" charset="0"/>
              </a:rPr>
              <a:t>espec</a:t>
            </a:r>
            <a:r>
              <a:rPr lang="es-ES_tradnl" sz="1000" smtClean="0">
                <a:solidFill>
                  <a:srgbClr val="000000"/>
                </a:solidFill>
                <a:latin typeface="Times New Roman" pitchFamily="18" charset="0"/>
                <a:cs typeface="Times New Roman" pitchFamily="18" charset="0"/>
                <a:sym typeface="Times New Roman" pitchFamily="18" charset="0"/>
              </a:rPr>
              <a:t>í</a:t>
            </a:r>
            <a:r>
              <a:rPr lang="es-ES_tradnl" sz="1000" smtClean="0">
                <a:solidFill>
                  <a:srgbClr val="000000"/>
                </a:solidFill>
                <a:cs typeface="Times New Roman" pitchFamily="18" charset="0"/>
                <a:sym typeface="Times New Roman" pitchFamily="18" charset="0"/>
              </a:rPr>
              <a:t>ficos </a:t>
            </a:r>
            <a:r>
              <a:rPr lang="en-US" sz="1000" smtClean="0">
                <a:solidFill>
                  <a:srgbClr val="000000"/>
                </a:solidFill>
                <a:cs typeface="Times New Roman" pitchFamily="18" charset="0"/>
                <a:sym typeface="Times New Roman" pitchFamily="18" charset="0"/>
              </a:rPr>
              <a:t>de certificaci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Consulte en su estado, localidad o viviendas tribales y agencias ambientales para obtener informaci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sobre dichos requisitos.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Repaso preliminar 2 – No cite ni haga referencias</a:t>
            </a:r>
          </a:p>
        </p:txBody>
      </p:sp>
      <p:sp>
        <p:nvSpPr>
          <p:cNvPr id="6" name="Rectangle 6"/>
          <p:cNvSpPr>
            <a:spLocks noGrp="1" noChangeArrowheads="1"/>
          </p:cNvSpPr>
          <p:nvPr>
            <p:ph type="sldNum" sz="quarter" idx="12"/>
          </p:nvPr>
        </p:nvSpPr>
        <p:spPr>
          <a:ln/>
        </p:spPr>
        <p:txBody>
          <a:bodyPr/>
          <a:lstStyle>
            <a:lvl1pPr>
              <a:defRPr/>
            </a:lvl1pPr>
          </a:lstStyle>
          <a:p>
            <a:pPr>
              <a:defRPr/>
            </a:pPr>
            <a:fld id="{026BA09F-ABFA-4FC1-B373-844A223F4C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Repaso preliminar 2 – No cite ni haga referencias</a:t>
            </a:r>
          </a:p>
        </p:txBody>
      </p:sp>
      <p:sp>
        <p:nvSpPr>
          <p:cNvPr id="6" name="Rectangle 6"/>
          <p:cNvSpPr>
            <a:spLocks noGrp="1" noChangeArrowheads="1"/>
          </p:cNvSpPr>
          <p:nvPr>
            <p:ph type="sldNum" sz="quarter" idx="12"/>
          </p:nvPr>
        </p:nvSpPr>
        <p:spPr>
          <a:ln/>
        </p:spPr>
        <p:txBody>
          <a:bodyPr/>
          <a:lstStyle>
            <a:lvl1pPr>
              <a:defRPr/>
            </a:lvl1pPr>
          </a:lstStyle>
          <a:p>
            <a:pPr>
              <a:defRPr/>
            </a:pPr>
            <a:fld id="{0677BFE8-541E-410F-ADFA-5E46D083F9C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1145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1912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Repaso preliminar 2 – No cite ni haga referencias</a:t>
            </a:r>
          </a:p>
        </p:txBody>
      </p:sp>
      <p:sp>
        <p:nvSpPr>
          <p:cNvPr id="6" name="Rectangle 6"/>
          <p:cNvSpPr>
            <a:spLocks noGrp="1" noChangeArrowheads="1"/>
          </p:cNvSpPr>
          <p:nvPr>
            <p:ph type="sldNum" sz="quarter" idx="12"/>
          </p:nvPr>
        </p:nvSpPr>
        <p:spPr>
          <a:ln/>
        </p:spPr>
        <p:txBody>
          <a:bodyPr/>
          <a:lstStyle>
            <a:lvl1pPr>
              <a:defRPr/>
            </a:lvl1pPr>
          </a:lstStyle>
          <a:p>
            <a:pPr>
              <a:defRPr/>
            </a:pPr>
            <a:fld id="{F37933BB-6DAD-44A6-82BD-41B70EA9257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Repaso preliminar 2 – No cite ni haga referencias</a:t>
            </a:r>
          </a:p>
        </p:txBody>
      </p:sp>
      <p:sp>
        <p:nvSpPr>
          <p:cNvPr id="6" name="Rectangle 6"/>
          <p:cNvSpPr>
            <a:spLocks noGrp="1" noChangeArrowheads="1"/>
          </p:cNvSpPr>
          <p:nvPr>
            <p:ph type="sldNum" sz="quarter" idx="12"/>
          </p:nvPr>
        </p:nvSpPr>
        <p:spPr>
          <a:ln/>
        </p:spPr>
        <p:txBody>
          <a:bodyPr/>
          <a:lstStyle>
            <a:lvl1pPr>
              <a:defRPr/>
            </a:lvl1pPr>
          </a:lstStyle>
          <a:p>
            <a:pPr>
              <a:defRPr/>
            </a:pPr>
            <a:fld id="{CA4D2B2E-EFAA-49D9-A0BB-E3CF8EC58F9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Repaso preliminar 2 – No cite ni haga referencias</a:t>
            </a:r>
          </a:p>
        </p:txBody>
      </p:sp>
      <p:sp>
        <p:nvSpPr>
          <p:cNvPr id="6" name="Rectangle 6"/>
          <p:cNvSpPr>
            <a:spLocks noGrp="1" noChangeArrowheads="1"/>
          </p:cNvSpPr>
          <p:nvPr>
            <p:ph type="sldNum" sz="quarter" idx="12"/>
          </p:nvPr>
        </p:nvSpPr>
        <p:spPr>
          <a:ln/>
        </p:spPr>
        <p:txBody>
          <a:bodyPr/>
          <a:lstStyle>
            <a:lvl1pPr>
              <a:defRPr/>
            </a:lvl1pPr>
          </a:lstStyle>
          <a:p>
            <a:pPr>
              <a:defRPr/>
            </a:pPr>
            <a:fld id="{29C4583E-4028-4A20-B288-0A7A784AAEF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981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Repaso preliminar 2 – No cite ni haga referencias</a:t>
            </a:r>
          </a:p>
        </p:txBody>
      </p:sp>
      <p:sp>
        <p:nvSpPr>
          <p:cNvPr id="7" name="Rectangle 6"/>
          <p:cNvSpPr>
            <a:spLocks noGrp="1" noChangeArrowheads="1"/>
          </p:cNvSpPr>
          <p:nvPr>
            <p:ph type="sldNum" sz="quarter" idx="12"/>
          </p:nvPr>
        </p:nvSpPr>
        <p:spPr>
          <a:ln/>
        </p:spPr>
        <p:txBody>
          <a:bodyPr/>
          <a:lstStyle>
            <a:lvl1pPr>
              <a:defRPr/>
            </a:lvl1pPr>
          </a:lstStyle>
          <a:p>
            <a:pPr>
              <a:defRPr/>
            </a:pPr>
            <a:fld id="{F3E7CFE1-7179-469A-BBA7-E298634EDC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Repaso preliminar 2 – No cite ni haga referencias</a:t>
            </a:r>
          </a:p>
        </p:txBody>
      </p:sp>
      <p:sp>
        <p:nvSpPr>
          <p:cNvPr id="9" name="Rectangle 6"/>
          <p:cNvSpPr>
            <a:spLocks noGrp="1" noChangeArrowheads="1"/>
          </p:cNvSpPr>
          <p:nvPr>
            <p:ph type="sldNum" sz="quarter" idx="12"/>
          </p:nvPr>
        </p:nvSpPr>
        <p:spPr>
          <a:ln/>
        </p:spPr>
        <p:txBody>
          <a:bodyPr/>
          <a:lstStyle>
            <a:lvl1pPr>
              <a:defRPr/>
            </a:lvl1pPr>
          </a:lstStyle>
          <a:p>
            <a:pPr>
              <a:defRPr/>
            </a:pPr>
            <a:fld id="{B6A4B57F-62E1-4961-A676-508F05A5A17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Repaso preliminar 2 – No cite ni haga referencias</a:t>
            </a:r>
          </a:p>
        </p:txBody>
      </p:sp>
      <p:sp>
        <p:nvSpPr>
          <p:cNvPr id="5" name="Rectangle 6"/>
          <p:cNvSpPr>
            <a:spLocks noGrp="1" noChangeArrowheads="1"/>
          </p:cNvSpPr>
          <p:nvPr>
            <p:ph type="sldNum" sz="quarter" idx="12"/>
          </p:nvPr>
        </p:nvSpPr>
        <p:spPr>
          <a:ln/>
        </p:spPr>
        <p:txBody>
          <a:bodyPr/>
          <a:lstStyle>
            <a:lvl1pPr>
              <a:defRPr/>
            </a:lvl1pPr>
          </a:lstStyle>
          <a:p>
            <a:pPr>
              <a:defRPr/>
            </a:pPr>
            <a:fld id="{0C245F36-84E1-49B5-8934-496F3FC8B78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Repaso preliminar 2 – No cite ni haga referencias</a:t>
            </a:r>
          </a:p>
        </p:txBody>
      </p:sp>
      <p:sp>
        <p:nvSpPr>
          <p:cNvPr id="4" name="Rectangle 6"/>
          <p:cNvSpPr>
            <a:spLocks noGrp="1" noChangeArrowheads="1"/>
          </p:cNvSpPr>
          <p:nvPr>
            <p:ph type="sldNum" sz="quarter" idx="12"/>
          </p:nvPr>
        </p:nvSpPr>
        <p:spPr>
          <a:ln/>
        </p:spPr>
        <p:txBody>
          <a:bodyPr/>
          <a:lstStyle>
            <a:lvl1pPr>
              <a:defRPr/>
            </a:lvl1pPr>
          </a:lstStyle>
          <a:p>
            <a:pPr>
              <a:defRPr/>
            </a:pPr>
            <a:fld id="{5AE854E5-9158-411D-9609-ECEEF5B1C02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Repaso preliminar 2 – No cite ni haga referencias</a:t>
            </a:r>
          </a:p>
        </p:txBody>
      </p:sp>
      <p:sp>
        <p:nvSpPr>
          <p:cNvPr id="7" name="Rectangle 6"/>
          <p:cNvSpPr>
            <a:spLocks noGrp="1" noChangeArrowheads="1"/>
          </p:cNvSpPr>
          <p:nvPr>
            <p:ph type="sldNum" sz="quarter" idx="12"/>
          </p:nvPr>
        </p:nvSpPr>
        <p:spPr>
          <a:ln/>
        </p:spPr>
        <p:txBody>
          <a:bodyPr/>
          <a:lstStyle>
            <a:lvl1pPr>
              <a:defRPr/>
            </a:lvl1pPr>
          </a:lstStyle>
          <a:p>
            <a:pPr>
              <a:defRPr/>
            </a:pPr>
            <a:fld id="{0D295A91-105D-40C5-84A8-C585657132B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Repaso preliminar 2 – No cite ni haga referencias</a:t>
            </a:r>
          </a:p>
        </p:txBody>
      </p:sp>
      <p:sp>
        <p:nvSpPr>
          <p:cNvPr id="7" name="Rectangle 6"/>
          <p:cNvSpPr>
            <a:spLocks noGrp="1" noChangeArrowheads="1"/>
          </p:cNvSpPr>
          <p:nvPr>
            <p:ph type="sldNum" sz="quarter" idx="12"/>
          </p:nvPr>
        </p:nvSpPr>
        <p:spPr>
          <a:ln/>
        </p:spPr>
        <p:txBody>
          <a:bodyPr/>
          <a:lstStyle>
            <a:lvl1pPr>
              <a:defRPr/>
            </a:lvl1pPr>
          </a:lstStyle>
          <a:p>
            <a:pPr>
              <a:defRPr/>
            </a:pPr>
            <a:fld id="{B5F80A77-6BE2-44D6-8E92-AAD4E4A381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304800" y="3048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40 pt Arial Bold - Dark Blue</a:t>
            </a:r>
          </a:p>
        </p:txBody>
      </p:sp>
      <p:sp>
        <p:nvSpPr>
          <p:cNvPr id="1029" name="Rectangle 3"/>
          <p:cNvSpPr>
            <a:spLocks noGrp="1" noChangeArrowheads="1"/>
          </p:cNvSpPr>
          <p:nvPr>
            <p:ph type="body" idx="1"/>
          </p:nvPr>
        </p:nvSpPr>
        <p:spPr bwMode="auto">
          <a:xfrm>
            <a:off x="304800" y="1981200"/>
            <a:ext cx="8458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28 pt Arial Bold - Dark Blue</a:t>
            </a:r>
          </a:p>
          <a:p>
            <a:pPr lvl="1"/>
            <a:r>
              <a:rPr lang="en-US" smtClean="0"/>
              <a:t>24 pt Arial - Dark Blue</a:t>
            </a:r>
          </a:p>
          <a:p>
            <a:pPr lvl="2"/>
            <a:r>
              <a:rPr lang="en-US" smtClean="0"/>
              <a:t>20 pt Arial - Dark Blue</a:t>
            </a:r>
          </a:p>
          <a:p>
            <a:pPr lvl="3"/>
            <a:r>
              <a:rPr lang="en-US" smtClean="0"/>
              <a:t>20 pt Arial Dark Blue</a:t>
            </a:r>
          </a:p>
        </p:txBody>
      </p:sp>
      <p:sp>
        <p:nvSpPr>
          <p:cNvPr id="2" name="Rectangle 4"/>
          <p:cNvSpPr>
            <a:spLocks noGrp="1" noChangeArrowheads="1"/>
          </p:cNvSpPr>
          <p:nvPr>
            <p:ph type="dt" sz="half" idx="2"/>
          </p:nvPr>
        </p:nvSpPr>
        <p:spPr bwMode="auto">
          <a:xfrm>
            <a:off x="304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60000"/>
              </a:lnSpc>
              <a:defRPr sz="1200">
                <a:solidFill>
                  <a:srgbClr val="000099"/>
                </a:solidFill>
                <a:latin typeface="+mn-lt"/>
              </a:defRPr>
            </a:lvl1pPr>
          </a:lstStyle>
          <a:p>
            <a:pPr>
              <a:defRPr/>
            </a:pPr>
            <a:r>
              <a:rPr lang="en-US"/>
              <a:t>Feb 09</a:t>
            </a:r>
          </a:p>
        </p:txBody>
      </p:sp>
      <p:sp>
        <p:nvSpPr>
          <p:cNvPr id="3" name="Rectangle 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70000"/>
              </a:lnSpc>
              <a:defRPr sz="1200">
                <a:solidFill>
                  <a:srgbClr val="000099"/>
                </a:solidFill>
                <a:latin typeface="+mn-lt"/>
              </a:defRPr>
            </a:lvl1pPr>
          </a:lstStyle>
          <a:p>
            <a:pPr>
              <a:defRPr/>
            </a:pPr>
            <a:r>
              <a:rPr lang="en-US"/>
              <a:t>Repaso preliminar 2 – No cite ni haga referencias</a:t>
            </a:r>
          </a:p>
        </p:txBody>
      </p:sp>
      <p:sp>
        <p:nvSpPr>
          <p:cNvPr id="1030" name="Rectangle 6"/>
          <p:cNvSpPr>
            <a:spLocks noGrp="1" noChangeArrowheads="1"/>
          </p:cNvSpPr>
          <p:nvPr>
            <p:ph type="sldNum" sz="quarter" idx="4"/>
          </p:nvPr>
        </p:nvSpPr>
        <p:spPr bwMode="auto">
          <a:xfrm>
            <a:off x="68580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70000"/>
              </a:lnSpc>
              <a:defRPr sz="1200">
                <a:solidFill>
                  <a:srgbClr val="000099"/>
                </a:solidFill>
                <a:latin typeface="+mn-lt"/>
              </a:defRPr>
            </a:lvl1pPr>
          </a:lstStyle>
          <a:p>
            <a:pPr>
              <a:defRPr/>
            </a:pPr>
            <a:fld id="{FB654EAF-EE91-4C07-BFA1-396C1707D1D0}" type="slidenum">
              <a:rPr lang="en-US"/>
              <a:pPr>
                <a:defRPr/>
              </a:pPr>
              <a:t>‹#›</a:t>
            </a:fld>
            <a:endParaRPr lang="en-US"/>
          </a:p>
        </p:txBody>
      </p:sp>
      <p:sp>
        <p:nvSpPr>
          <p:cNvPr id="1031" name="Line 7"/>
          <p:cNvSpPr>
            <a:spLocks noChangeShapeType="1"/>
          </p:cNvSpPr>
          <p:nvPr/>
        </p:nvSpPr>
        <p:spPr bwMode="auto">
          <a:xfrm>
            <a:off x="304800" y="1676400"/>
            <a:ext cx="8458200" cy="0"/>
          </a:xfrm>
          <a:prstGeom prst="line">
            <a:avLst/>
          </a:prstGeom>
          <a:noFill/>
          <a:ln w="38100">
            <a:solidFill>
              <a:srgbClr val="000099"/>
            </a:solidFill>
            <a:round/>
            <a:headEnd/>
            <a:tailEnd/>
          </a:ln>
        </p:spPr>
        <p:txBody>
          <a:bodyPr wrap="none" anchor="ctr"/>
          <a:lstStyle/>
          <a:p>
            <a:pPr>
              <a:defRPr/>
            </a:pPr>
            <a:endParaRPr lang="en-US"/>
          </a:p>
        </p:txBody>
      </p:sp>
      <p:pic>
        <p:nvPicPr>
          <p:cNvPr id="1034" name="Picture 9" descr="HUD-seal-color 300 DPI"/>
          <p:cNvPicPr>
            <a:picLocks noChangeAspect="1" noChangeArrowheads="1"/>
          </p:cNvPicPr>
          <p:nvPr/>
        </p:nvPicPr>
        <p:blipFill>
          <a:blip r:embed="rId14" cstate="print"/>
          <a:srcRect/>
          <a:stretch>
            <a:fillRect/>
          </a:stretch>
        </p:blipFill>
        <p:spPr bwMode="auto">
          <a:xfrm>
            <a:off x="8153400" y="5715000"/>
            <a:ext cx="762000" cy="736600"/>
          </a:xfrm>
          <a:prstGeom prst="rect">
            <a:avLst/>
          </a:prstGeom>
          <a:noFill/>
          <a:ln w="9525">
            <a:noFill/>
            <a:miter lim="800000"/>
            <a:headEnd/>
            <a:tailEnd/>
          </a:ln>
        </p:spPr>
      </p:pic>
      <p:graphicFrame>
        <p:nvGraphicFramePr>
          <p:cNvPr id="1026" name="Object 10"/>
          <p:cNvGraphicFramePr>
            <a:graphicFrameLocks noChangeAspect="1"/>
          </p:cNvGraphicFramePr>
          <p:nvPr/>
        </p:nvGraphicFramePr>
        <p:xfrm>
          <a:off x="6477000" y="5751513"/>
          <a:ext cx="1562100" cy="735012"/>
        </p:xfrm>
        <a:graphic>
          <a:graphicData uri="http://schemas.openxmlformats.org/presentationml/2006/ole">
            <p:oleObj spid="_x0000_s1026" name="Photo Editor Photo" r:id="rId15" imgW="1638529" imgH="771429" progId="MSPhotoEd.3">
              <p:embed/>
            </p:oleObj>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spcBef>
          <a:spcPct val="0"/>
        </a:spcBef>
        <a:spcAft>
          <a:spcPct val="0"/>
        </a:spcAft>
        <a:defRPr sz="4000" b="1">
          <a:solidFill>
            <a:srgbClr val="000099"/>
          </a:solidFill>
          <a:latin typeface="+mj-lt"/>
          <a:ea typeface="+mj-ea"/>
          <a:cs typeface="+mj-cs"/>
        </a:defRPr>
      </a:lvl1pPr>
      <a:lvl2pPr algn="l" rtl="0" eaLnBrk="0" fontAlgn="base" hangingPunct="0">
        <a:spcBef>
          <a:spcPct val="0"/>
        </a:spcBef>
        <a:spcAft>
          <a:spcPct val="0"/>
        </a:spcAft>
        <a:defRPr sz="4000" b="1">
          <a:solidFill>
            <a:srgbClr val="000099"/>
          </a:solidFill>
          <a:latin typeface="Arial" charset="0"/>
        </a:defRPr>
      </a:lvl2pPr>
      <a:lvl3pPr algn="l" rtl="0" eaLnBrk="0" fontAlgn="base" hangingPunct="0">
        <a:spcBef>
          <a:spcPct val="0"/>
        </a:spcBef>
        <a:spcAft>
          <a:spcPct val="0"/>
        </a:spcAft>
        <a:defRPr sz="4000" b="1">
          <a:solidFill>
            <a:srgbClr val="000099"/>
          </a:solidFill>
          <a:latin typeface="Arial" charset="0"/>
        </a:defRPr>
      </a:lvl3pPr>
      <a:lvl4pPr algn="l" rtl="0" eaLnBrk="0" fontAlgn="base" hangingPunct="0">
        <a:spcBef>
          <a:spcPct val="0"/>
        </a:spcBef>
        <a:spcAft>
          <a:spcPct val="0"/>
        </a:spcAft>
        <a:defRPr sz="4000" b="1">
          <a:solidFill>
            <a:srgbClr val="000099"/>
          </a:solidFill>
          <a:latin typeface="Arial" charset="0"/>
        </a:defRPr>
      </a:lvl4pPr>
      <a:lvl5pPr algn="l" rtl="0" eaLnBrk="0" fontAlgn="base" hangingPunct="0">
        <a:spcBef>
          <a:spcPct val="0"/>
        </a:spcBef>
        <a:spcAft>
          <a:spcPct val="0"/>
        </a:spcAft>
        <a:defRPr sz="4000" b="1">
          <a:solidFill>
            <a:srgbClr val="000099"/>
          </a:solidFill>
          <a:latin typeface="Arial" charset="0"/>
        </a:defRPr>
      </a:lvl5pPr>
      <a:lvl6pPr marL="457200" algn="l" rtl="0" eaLnBrk="0" fontAlgn="base" hangingPunct="0">
        <a:spcBef>
          <a:spcPct val="0"/>
        </a:spcBef>
        <a:spcAft>
          <a:spcPct val="0"/>
        </a:spcAft>
        <a:defRPr sz="4000" b="1">
          <a:solidFill>
            <a:srgbClr val="000099"/>
          </a:solidFill>
          <a:latin typeface="Arial" charset="0"/>
        </a:defRPr>
      </a:lvl6pPr>
      <a:lvl7pPr marL="914400" algn="l" rtl="0" eaLnBrk="0" fontAlgn="base" hangingPunct="0">
        <a:spcBef>
          <a:spcPct val="0"/>
        </a:spcBef>
        <a:spcAft>
          <a:spcPct val="0"/>
        </a:spcAft>
        <a:defRPr sz="4000" b="1">
          <a:solidFill>
            <a:srgbClr val="000099"/>
          </a:solidFill>
          <a:latin typeface="Arial" charset="0"/>
        </a:defRPr>
      </a:lvl7pPr>
      <a:lvl8pPr marL="1371600" algn="l" rtl="0" eaLnBrk="0" fontAlgn="base" hangingPunct="0">
        <a:spcBef>
          <a:spcPct val="0"/>
        </a:spcBef>
        <a:spcAft>
          <a:spcPct val="0"/>
        </a:spcAft>
        <a:defRPr sz="4000" b="1">
          <a:solidFill>
            <a:srgbClr val="000099"/>
          </a:solidFill>
          <a:latin typeface="Arial" charset="0"/>
        </a:defRPr>
      </a:lvl8pPr>
      <a:lvl9pPr marL="1828800" algn="l" rtl="0" eaLnBrk="0" fontAlgn="base" hangingPunct="0">
        <a:spcBef>
          <a:spcPct val="0"/>
        </a:spcBef>
        <a:spcAft>
          <a:spcPct val="0"/>
        </a:spcAft>
        <a:defRPr sz="4000" b="1">
          <a:solidFill>
            <a:srgbClr val="000099"/>
          </a:solidFill>
          <a:latin typeface="Arial" charset="0"/>
        </a:defRPr>
      </a:lvl9pPr>
    </p:titleStyle>
    <p:bodyStyle>
      <a:lvl1pPr marL="342900" indent="-342900" algn="l" rtl="0" eaLnBrk="0" fontAlgn="base" hangingPunct="0">
        <a:spcBef>
          <a:spcPct val="20000"/>
        </a:spcBef>
        <a:spcAft>
          <a:spcPct val="0"/>
        </a:spcAft>
        <a:buSzPct val="95000"/>
        <a:buChar char="•"/>
        <a:defRPr sz="2800" b="1">
          <a:solidFill>
            <a:srgbClr val="000099"/>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99"/>
          </a:solidFill>
          <a:latin typeface="+mn-lt"/>
        </a:defRPr>
      </a:lvl2pPr>
      <a:lvl3pPr marL="1143000" indent="-228600" algn="l" rtl="0" eaLnBrk="0" fontAlgn="base" hangingPunct="0">
        <a:spcBef>
          <a:spcPct val="20000"/>
        </a:spcBef>
        <a:spcAft>
          <a:spcPct val="0"/>
        </a:spcAft>
        <a:buChar char="•"/>
        <a:defRPr sz="2000">
          <a:solidFill>
            <a:srgbClr val="000099"/>
          </a:solidFill>
          <a:latin typeface="+mn-lt"/>
        </a:defRPr>
      </a:lvl3pPr>
      <a:lvl4pPr marL="1600200" indent="-228600" algn="l" rtl="0" eaLnBrk="0" fontAlgn="base" hangingPunct="0">
        <a:spcBef>
          <a:spcPct val="20000"/>
        </a:spcBef>
        <a:spcAft>
          <a:spcPct val="0"/>
        </a:spcAft>
        <a:buChar char="•"/>
        <a:defRPr sz="2000">
          <a:solidFill>
            <a:srgbClr val="000099"/>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p:txBody>
          <a:bodyPr/>
          <a:lstStyle/>
          <a:p>
            <a:pPr>
              <a:defRPr/>
            </a:pPr>
            <a:r>
              <a:rPr lang="es-ES_tradnl" smtClean="0"/>
              <a:t>Octubre de 2011</a:t>
            </a:r>
            <a:endParaRPr lang="en-US" smtClean="0"/>
          </a:p>
        </p:txBody>
      </p:sp>
      <p:sp>
        <p:nvSpPr>
          <p:cNvPr id="5" name="Slide Number Placeholder 5"/>
          <p:cNvSpPr>
            <a:spLocks noGrp="1"/>
          </p:cNvSpPr>
          <p:nvPr>
            <p:ph type="sldNum" sz="quarter" idx="12"/>
          </p:nvPr>
        </p:nvSpPr>
        <p:spPr/>
        <p:txBody>
          <a:bodyPr/>
          <a:lstStyle/>
          <a:p>
            <a:pPr>
              <a:defRPr/>
            </a:pPr>
            <a:fld id="{BCDACE3C-63BE-4A1A-8B45-5B64F1A06C93}" type="slidenum">
              <a:rPr lang="en-US"/>
              <a:pPr>
                <a:defRPr/>
              </a:pPr>
              <a:t>1</a:t>
            </a:fld>
            <a:endParaRPr lang="en-US" dirty="0"/>
          </a:p>
        </p:txBody>
      </p:sp>
      <p:sp>
        <p:nvSpPr>
          <p:cNvPr id="2052" name="Rectangle 2"/>
          <p:cNvSpPr>
            <a:spLocks noGrp="1" noChangeArrowheads="1"/>
          </p:cNvSpPr>
          <p:nvPr>
            <p:ph type="title"/>
          </p:nvPr>
        </p:nvSpPr>
        <p:spPr/>
        <p:txBody>
          <a:bodyPr/>
          <a:lstStyle/>
          <a:p>
            <a:r>
              <a:rPr lang="es-ES" sz="3200" smtClean="0">
                <a:cs typeface="Times New Roman" pitchFamily="18" charset="0"/>
                <a:sym typeface="Times New Roman" pitchFamily="18" charset="0"/>
              </a:rPr>
              <a:t>Prácticas seguras para trabajar con el plomo en labores de renovación, reparación y pintura</a:t>
            </a:r>
          </a:p>
        </p:txBody>
      </p:sp>
      <p:sp>
        <p:nvSpPr>
          <p:cNvPr id="2053" name="Rectangle 3"/>
          <p:cNvSpPr>
            <a:spLocks noGrp="1" noChangeArrowheads="1"/>
          </p:cNvSpPr>
          <p:nvPr>
            <p:ph type="body" idx="1"/>
          </p:nvPr>
        </p:nvSpPr>
        <p:spPr>
          <a:xfrm>
            <a:off x="304800" y="1828800"/>
            <a:ext cx="8458200" cy="4114800"/>
          </a:xfrm>
        </p:spPr>
        <p:txBody>
          <a:bodyPr/>
          <a:lstStyle/>
          <a:p>
            <a:pPr>
              <a:lnSpc>
                <a:spcPct val="90000"/>
              </a:lnSpc>
              <a:buSzTx/>
            </a:pPr>
            <a:r>
              <a:rPr lang="es-ES" smtClean="0">
                <a:cs typeface="Times New Roman" pitchFamily="18" charset="0"/>
                <a:sym typeface="Times New Roman" pitchFamily="18" charset="0"/>
              </a:rPr>
              <a:t>Bienvenida e introducciones</a:t>
            </a:r>
          </a:p>
          <a:p>
            <a:pPr lvl="1">
              <a:lnSpc>
                <a:spcPct val="90000"/>
              </a:lnSpc>
            </a:pPr>
            <a:r>
              <a:rPr lang="es-ES" b="1" smtClean="0">
                <a:cs typeface="Times New Roman" pitchFamily="18" charset="0"/>
                <a:sym typeface="Times New Roman" pitchFamily="18" charset="0"/>
              </a:rPr>
              <a:t>Dígale a los alumnos:</a:t>
            </a:r>
          </a:p>
          <a:p>
            <a:pPr marL="898525" lvl="2" indent="0">
              <a:lnSpc>
                <a:spcPct val="90000"/>
              </a:lnSpc>
              <a:buFontTx/>
              <a:buNone/>
            </a:pPr>
            <a:r>
              <a:rPr lang="es-ES" sz="2400" b="1" smtClean="0">
                <a:cs typeface="Times New Roman" pitchFamily="18" charset="0"/>
                <a:sym typeface="Times New Roman" pitchFamily="18" charset="0"/>
              </a:rPr>
              <a:t>Su nombre, la empresa para la que trabaja y a qué se dedica.</a:t>
            </a:r>
          </a:p>
          <a:p>
            <a:pPr>
              <a:lnSpc>
                <a:spcPct val="90000"/>
              </a:lnSpc>
              <a:buSzTx/>
            </a:pPr>
            <a:r>
              <a:rPr lang="es-ES" smtClean="0">
                <a:cs typeface="Times New Roman" pitchFamily="18" charset="0"/>
                <a:sym typeface="Times New Roman" pitchFamily="18" charset="0"/>
              </a:rPr>
              <a:t>Descripción general del módulo:</a:t>
            </a:r>
          </a:p>
          <a:p>
            <a:pPr lvl="1">
              <a:lnSpc>
                <a:spcPct val="90000"/>
              </a:lnSpc>
            </a:pPr>
            <a:r>
              <a:rPr lang="es-ES" sz="2800" b="1" smtClean="0">
                <a:cs typeface="Times New Roman" pitchFamily="18" charset="0"/>
                <a:sym typeface="Times New Roman" pitchFamily="18" charset="0"/>
              </a:rPr>
              <a:t>Programa del curso </a:t>
            </a:r>
          </a:p>
          <a:p>
            <a:pPr lvl="1">
              <a:lnSpc>
                <a:spcPct val="90000"/>
              </a:lnSpc>
            </a:pPr>
            <a:r>
              <a:rPr lang="es-ES" sz="2800" b="1" smtClean="0">
                <a:cs typeface="Times New Roman" pitchFamily="18" charset="0"/>
                <a:sym typeface="Times New Roman" pitchFamily="18" charset="0"/>
              </a:rPr>
              <a:t>Manual del curso</a:t>
            </a:r>
          </a:p>
          <a:p>
            <a:pPr lvl="1">
              <a:lnSpc>
                <a:spcPct val="90000"/>
              </a:lnSpc>
            </a:pPr>
            <a:r>
              <a:rPr lang="es-ES" sz="2800" b="1" smtClean="0">
                <a:cs typeface="Times New Roman" pitchFamily="18" charset="0"/>
                <a:sym typeface="Times New Roman" pitchFamily="18" charset="0"/>
              </a:rPr>
              <a:t>Estudiaremos:</a:t>
            </a:r>
          </a:p>
          <a:p>
            <a:pPr lvl="1">
              <a:lnSpc>
                <a:spcPct val="90000"/>
              </a:lnSpc>
            </a:pPr>
            <a:r>
              <a:rPr lang="es-ES" sz="2800" b="1" smtClean="0">
                <a:cs typeface="Times New Roman" pitchFamily="18" charset="0"/>
                <a:sym typeface="Times New Roman" pitchFamily="18" charset="0"/>
              </a:rPr>
              <a:t>Este curso...</a:t>
            </a:r>
          </a:p>
          <a:p>
            <a:pPr>
              <a:lnSpc>
                <a:spcPct val="90000"/>
              </a:lnSpc>
              <a:buFont typeface="Wingdings" pitchFamily="2" charset="2"/>
              <a:buChar char="§"/>
            </a:pPr>
            <a:endParaRPr lang="es-ES" smtClean="0">
              <a:cs typeface="Times New Roman" pitchFamily="18" charset="0"/>
              <a:sym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4"/>
          <p:cNvSpPr>
            <a:spLocks noGrp="1"/>
          </p:cNvSpPr>
          <p:nvPr>
            <p:ph type="dt" sz="quarter" idx="10"/>
          </p:nvPr>
        </p:nvSpPr>
        <p:spPr/>
        <p:txBody>
          <a:bodyPr/>
          <a:lstStyle/>
          <a:p>
            <a:pPr>
              <a:defRPr/>
            </a:pPr>
            <a:r>
              <a:rPr lang="es-ES_tradnl" smtClean="0"/>
              <a:t>Octubre de 2011</a:t>
            </a:r>
            <a:endParaRPr lang="en-US" smtClean="0"/>
          </a:p>
        </p:txBody>
      </p:sp>
      <p:sp>
        <p:nvSpPr>
          <p:cNvPr id="6" name="Slide Number Placeholder 6"/>
          <p:cNvSpPr>
            <a:spLocks noGrp="1"/>
          </p:cNvSpPr>
          <p:nvPr>
            <p:ph type="sldNum" sz="quarter" idx="12"/>
          </p:nvPr>
        </p:nvSpPr>
        <p:spPr/>
        <p:txBody>
          <a:bodyPr/>
          <a:lstStyle/>
          <a:p>
            <a:pPr>
              <a:defRPr/>
            </a:pPr>
            <a:fld id="{00CBE40F-3E14-4F8B-9A68-2F7ABDF713EB}" type="slidenum">
              <a:rPr lang="en-US"/>
              <a:pPr>
                <a:defRPr/>
              </a:pPr>
              <a:t>2</a:t>
            </a:fld>
            <a:endParaRPr lang="en-US" dirty="0"/>
          </a:p>
        </p:txBody>
      </p:sp>
      <p:sp>
        <p:nvSpPr>
          <p:cNvPr id="3076" name="Rectangle 2"/>
          <p:cNvSpPr>
            <a:spLocks noGrp="1" noChangeArrowheads="1"/>
          </p:cNvSpPr>
          <p:nvPr>
            <p:ph type="title"/>
          </p:nvPr>
        </p:nvSpPr>
        <p:spPr/>
        <p:txBody>
          <a:bodyPr/>
          <a:lstStyle/>
          <a:p>
            <a:r>
              <a:rPr lang="es-ES" sz="3600" smtClean="0">
                <a:cs typeface="Times New Roman" pitchFamily="18" charset="0"/>
                <a:sym typeface="Times New Roman" pitchFamily="18" charset="0"/>
              </a:rPr>
              <a:t>Programa del curso</a:t>
            </a:r>
          </a:p>
        </p:txBody>
      </p:sp>
      <p:sp>
        <p:nvSpPr>
          <p:cNvPr id="3077" name="Rectangle 3"/>
          <p:cNvSpPr>
            <a:spLocks noGrp="1" noChangeArrowheads="1"/>
          </p:cNvSpPr>
          <p:nvPr>
            <p:ph type="body" sz="half" idx="1"/>
          </p:nvPr>
        </p:nvSpPr>
        <p:spPr>
          <a:xfrm>
            <a:off x="304800" y="1981200"/>
            <a:ext cx="4419600" cy="4343400"/>
          </a:xfrm>
        </p:spPr>
        <p:txBody>
          <a:bodyPr/>
          <a:lstStyle/>
          <a:p>
            <a:pPr marL="457200" indent="-457200">
              <a:lnSpc>
                <a:spcPct val="80000"/>
              </a:lnSpc>
            </a:pPr>
            <a:r>
              <a:rPr lang="es-ES" sz="2000" smtClean="0">
                <a:cs typeface="Times New Roman" pitchFamily="18" charset="0"/>
                <a:sym typeface="Times New Roman" pitchFamily="18" charset="0"/>
              </a:rPr>
              <a:t>Introducción y bienvenida</a:t>
            </a:r>
          </a:p>
          <a:p>
            <a:pPr marL="457200" indent="-457200">
              <a:lnSpc>
                <a:spcPct val="80000"/>
              </a:lnSpc>
            </a:pPr>
            <a:r>
              <a:rPr lang="es-ES" sz="2000" smtClean="0">
                <a:cs typeface="Times New Roman" pitchFamily="18" charset="0"/>
                <a:sym typeface="Times New Roman" pitchFamily="18" charset="0"/>
              </a:rPr>
              <a:t>Módulo 1: ¿Por qué hay que preocuparse por la pintura a base de plomo? </a:t>
            </a:r>
          </a:p>
          <a:p>
            <a:pPr marL="457200" indent="-457200">
              <a:lnSpc>
                <a:spcPct val="80000"/>
              </a:lnSpc>
            </a:pPr>
            <a:r>
              <a:rPr lang="es-ES" sz="2000" smtClean="0">
                <a:cs typeface="Times New Roman" pitchFamily="18" charset="0"/>
                <a:sym typeface="Times New Roman" pitchFamily="18" charset="0"/>
              </a:rPr>
              <a:t>Módulo 2: Pruebas para pintura a base de plomo </a:t>
            </a:r>
          </a:p>
          <a:p>
            <a:pPr marL="457200" indent="-457200">
              <a:lnSpc>
                <a:spcPct val="80000"/>
              </a:lnSpc>
            </a:pPr>
            <a:r>
              <a:rPr lang="es-ES" sz="2000" smtClean="0">
                <a:solidFill>
                  <a:srgbClr val="808080"/>
                </a:solidFill>
                <a:cs typeface="Times New Roman" pitchFamily="18" charset="0"/>
                <a:sym typeface="Times New Roman" pitchFamily="18" charset="0"/>
              </a:rPr>
              <a:t>Receso</a:t>
            </a:r>
          </a:p>
          <a:p>
            <a:pPr marL="457200" indent="-457200">
              <a:lnSpc>
                <a:spcPct val="80000"/>
              </a:lnSpc>
            </a:pPr>
            <a:r>
              <a:rPr lang="es-ES" sz="2000" smtClean="0">
                <a:cs typeface="Times New Roman" pitchFamily="18" charset="0"/>
                <a:sym typeface="Times New Roman" pitchFamily="18" charset="0"/>
              </a:rPr>
              <a:t>Módulo 3: Antes de comenzar a trabajar</a:t>
            </a:r>
            <a:r>
              <a:rPr lang="es-ES" sz="2000" smtClean="0">
                <a:solidFill>
                  <a:srgbClr val="000000"/>
                </a:solidFill>
                <a:cs typeface="Times New Roman" pitchFamily="18" charset="0"/>
                <a:sym typeface="Times New Roman" pitchFamily="18" charset="0"/>
              </a:rPr>
              <a:t> </a:t>
            </a:r>
          </a:p>
          <a:p>
            <a:pPr marL="457200" indent="-457200">
              <a:lnSpc>
                <a:spcPct val="80000"/>
              </a:lnSpc>
            </a:pPr>
            <a:r>
              <a:rPr lang="es-ES" sz="2000" smtClean="0">
                <a:cs typeface="Times New Roman" pitchFamily="18" charset="0"/>
                <a:sym typeface="Times New Roman" pitchFamily="18" charset="0"/>
              </a:rPr>
              <a:t>Módulo 4: Contención del polvo mientras trabaja</a:t>
            </a:r>
          </a:p>
          <a:p>
            <a:pPr marL="457200" indent="-457200">
              <a:lnSpc>
                <a:spcPct val="80000"/>
              </a:lnSpc>
            </a:pPr>
            <a:r>
              <a:rPr lang="es-ES" sz="2000" smtClean="0">
                <a:solidFill>
                  <a:srgbClr val="808080"/>
                </a:solidFill>
                <a:cs typeface="Times New Roman" pitchFamily="18" charset="0"/>
                <a:sym typeface="Times New Roman" pitchFamily="18" charset="0"/>
              </a:rPr>
              <a:t>Almuerzo</a:t>
            </a:r>
          </a:p>
          <a:p>
            <a:pPr marL="457200" indent="-457200">
              <a:lnSpc>
                <a:spcPct val="80000"/>
              </a:lnSpc>
            </a:pPr>
            <a:r>
              <a:rPr lang="es-ES" sz="2000" smtClean="0">
                <a:cs typeface="Times New Roman" pitchFamily="18" charset="0"/>
                <a:sym typeface="Times New Roman" pitchFamily="18" charset="0"/>
              </a:rPr>
              <a:t>Módulo 5: Mientras trabaja</a:t>
            </a:r>
          </a:p>
        </p:txBody>
      </p:sp>
      <p:sp>
        <p:nvSpPr>
          <p:cNvPr id="3078" name="Rectangle 4"/>
          <p:cNvSpPr>
            <a:spLocks noGrp="1" noChangeArrowheads="1"/>
          </p:cNvSpPr>
          <p:nvPr>
            <p:ph type="body" sz="half" idx="2"/>
          </p:nvPr>
        </p:nvSpPr>
        <p:spPr>
          <a:xfrm>
            <a:off x="4800600" y="1981200"/>
            <a:ext cx="3962400" cy="3581400"/>
          </a:xfrm>
        </p:spPr>
        <p:txBody>
          <a:bodyPr/>
          <a:lstStyle/>
          <a:p>
            <a:pPr marL="457200" indent="-457200">
              <a:lnSpc>
                <a:spcPct val="80000"/>
              </a:lnSpc>
            </a:pPr>
            <a:r>
              <a:rPr lang="es-ES" sz="2000" smtClean="0">
                <a:solidFill>
                  <a:srgbClr val="808080"/>
                </a:solidFill>
                <a:cs typeface="Times New Roman" pitchFamily="18" charset="0"/>
                <a:sym typeface="Times New Roman" pitchFamily="18" charset="0"/>
              </a:rPr>
              <a:t>Receso</a:t>
            </a:r>
          </a:p>
          <a:p>
            <a:pPr marL="457200" indent="-457200">
              <a:lnSpc>
                <a:spcPct val="80000"/>
              </a:lnSpc>
            </a:pPr>
            <a:r>
              <a:rPr lang="es-ES" sz="2000" smtClean="0">
                <a:cs typeface="Times New Roman" pitchFamily="18" charset="0"/>
                <a:sym typeface="Times New Roman" pitchFamily="18" charset="0"/>
              </a:rPr>
              <a:t>Módulo 6: Actividades de limpieza y verificación del trabajo</a:t>
            </a:r>
          </a:p>
          <a:p>
            <a:pPr marL="457200" indent="-457200">
              <a:lnSpc>
                <a:spcPct val="80000"/>
              </a:lnSpc>
            </a:pPr>
            <a:r>
              <a:rPr lang="es-ES" sz="2000" smtClean="0">
                <a:cs typeface="Times New Roman" pitchFamily="18" charset="0"/>
                <a:sym typeface="Times New Roman" pitchFamily="18" charset="0"/>
              </a:rPr>
              <a:t>Módulo 7: Administración de registros </a:t>
            </a:r>
          </a:p>
          <a:p>
            <a:pPr marL="457200" indent="-457200">
              <a:lnSpc>
                <a:spcPct val="80000"/>
              </a:lnSpc>
            </a:pPr>
            <a:r>
              <a:rPr lang="es-ES" sz="2000" smtClean="0">
                <a:solidFill>
                  <a:srgbClr val="808080"/>
                </a:solidFill>
                <a:cs typeface="Times New Roman" pitchFamily="18" charset="0"/>
                <a:sym typeface="Times New Roman" pitchFamily="18" charset="0"/>
              </a:rPr>
              <a:t>Receso</a:t>
            </a:r>
          </a:p>
          <a:p>
            <a:pPr marL="457200" indent="-457200">
              <a:lnSpc>
                <a:spcPct val="80000"/>
              </a:lnSpc>
            </a:pPr>
            <a:r>
              <a:rPr lang="es-ES" sz="2000" smtClean="0">
                <a:cs typeface="Times New Roman" pitchFamily="18" charset="0"/>
                <a:sym typeface="Times New Roman" pitchFamily="18" charset="0"/>
              </a:rPr>
              <a:t>Módulo 8: Capacitación para renovadores no certificados</a:t>
            </a:r>
          </a:p>
          <a:p>
            <a:pPr marL="457200" indent="-457200">
              <a:lnSpc>
                <a:spcPct val="80000"/>
              </a:lnSpc>
            </a:pPr>
            <a:r>
              <a:rPr lang="es-ES" sz="2000" smtClean="0">
                <a:solidFill>
                  <a:srgbClr val="808080"/>
                </a:solidFill>
                <a:cs typeface="Times New Roman" pitchFamily="18" charset="0"/>
                <a:sym typeface="Times New Roman" pitchFamily="18" charset="0"/>
              </a:rPr>
              <a:t>Repaso</a:t>
            </a:r>
          </a:p>
          <a:p>
            <a:pPr marL="457200" indent="-457200">
              <a:lnSpc>
                <a:spcPct val="80000"/>
              </a:lnSpc>
            </a:pPr>
            <a:r>
              <a:rPr lang="es-ES" sz="2000" smtClean="0">
                <a:solidFill>
                  <a:srgbClr val="808080"/>
                </a:solidFill>
                <a:cs typeface="Times New Roman" pitchFamily="18" charset="0"/>
                <a:sym typeface="Times New Roman" pitchFamily="18" charset="0"/>
              </a:rPr>
              <a:t>Prueba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p>
            <a:pPr>
              <a:defRPr/>
            </a:pPr>
            <a:r>
              <a:rPr lang="es-ES_tradnl" smtClean="0"/>
              <a:t>Octubre de 2011</a:t>
            </a:r>
            <a:endParaRPr lang="en-US" smtClean="0"/>
          </a:p>
        </p:txBody>
      </p:sp>
      <p:sp>
        <p:nvSpPr>
          <p:cNvPr id="5" name="Slide Number Placeholder 5"/>
          <p:cNvSpPr>
            <a:spLocks noGrp="1"/>
          </p:cNvSpPr>
          <p:nvPr>
            <p:ph type="sldNum" sz="quarter" idx="12"/>
          </p:nvPr>
        </p:nvSpPr>
        <p:spPr/>
        <p:txBody>
          <a:bodyPr/>
          <a:lstStyle/>
          <a:p>
            <a:pPr>
              <a:defRPr/>
            </a:pPr>
            <a:fld id="{5330C19E-1FE0-4884-9B6C-3E0D427A882C}" type="slidenum">
              <a:rPr lang="en-US"/>
              <a:pPr>
                <a:defRPr/>
              </a:pPr>
              <a:t>3</a:t>
            </a:fld>
            <a:endParaRPr lang="en-US"/>
          </a:p>
        </p:txBody>
      </p:sp>
      <p:sp>
        <p:nvSpPr>
          <p:cNvPr id="4100" name="Rectangle 2"/>
          <p:cNvSpPr>
            <a:spLocks noGrp="1" noChangeArrowheads="1"/>
          </p:cNvSpPr>
          <p:nvPr>
            <p:ph type="title"/>
          </p:nvPr>
        </p:nvSpPr>
        <p:spPr/>
        <p:txBody>
          <a:bodyPr/>
          <a:lstStyle/>
          <a:p>
            <a:r>
              <a:rPr lang="es-ES" sz="3600" smtClean="0">
                <a:cs typeface="Times New Roman" pitchFamily="18" charset="0"/>
                <a:sym typeface="Times New Roman" pitchFamily="18" charset="0"/>
              </a:rPr>
              <a:t>Descripción general del manual de capacitación</a:t>
            </a:r>
          </a:p>
        </p:txBody>
      </p:sp>
      <p:sp>
        <p:nvSpPr>
          <p:cNvPr id="4101" name="Rectangle 3"/>
          <p:cNvSpPr>
            <a:spLocks noGrp="1" noChangeArrowheads="1"/>
          </p:cNvSpPr>
          <p:nvPr>
            <p:ph type="body" idx="1"/>
          </p:nvPr>
        </p:nvSpPr>
        <p:spPr>
          <a:xfrm>
            <a:off x="304800" y="1752600"/>
            <a:ext cx="8686800" cy="4572000"/>
          </a:xfrm>
        </p:spPr>
        <p:txBody>
          <a:bodyPr/>
          <a:lstStyle/>
          <a:p>
            <a:pPr>
              <a:lnSpc>
                <a:spcPct val="80000"/>
              </a:lnSpc>
            </a:pPr>
            <a:r>
              <a:rPr lang="es-ES" sz="2000" smtClean="0">
                <a:cs typeface="Times New Roman" pitchFamily="18" charset="0"/>
                <a:sym typeface="Times New Roman" pitchFamily="18" charset="0"/>
              </a:rPr>
              <a:t>Ocho módulos</a:t>
            </a:r>
          </a:p>
          <a:p>
            <a:pPr>
              <a:lnSpc>
                <a:spcPct val="80000"/>
              </a:lnSpc>
            </a:pPr>
            <a:r>
              <a:rPr lang="es-ES" sz="2000" smtClean="0">
                <a:cs typeface="Times New Roman" pitchFamily="18" charset="0"/>
                <a:sym typeface="Times New Roman" pitchFamily="18" charset="0"/>
              </a:rPr>
              <a:t>Ejercicios prácticos e interactivos, en 11 conjuntos de destrezas</a:t>
            </a:r>
          </a:p>
          <a:p>
            <a:pPr>
              <a:lnSpc>
                <a:spcPct val="80000"/>
              </a:lnSpc>
            </a:pPr>
            <a:r>
              <a:rPr lang="es-ES" sz="2000" smtClean="0">
                <a:cs typeface="Times New Roman" pitchFamily="18" charset="0"/>
                <a:sym typeface="Times New Roman" pitchFamily="18" charset="0"/>
              </a:rPr>
              <a:t>Apéndices clave</a:t>
            </a:r>
          </a:p>
          <a:p>
            <a:pPr lvl="1">
              <a:lnSpc>
                <a:spcPct val="80000"/>
              </a:lnSpc>
            </a:pPr>
            <a:r>
              <a:rPr lang="es-ES" sz="1600" b="1" smtClean="0">
                <a:cs typeface="Times New Roman" pitchFamily="18" charset="0"/>
                <a:sym typeface="Times New Roman" pitchFamily="18" charset="0"/>
              </a:rPr>
              <a:t>Apéndice 1 - Regla final de la EPA para el Programa de Renovación, Reparación y Mantenimiento (Código de Regulación Federal 40, Parte 745)</a:t>
            </a:r>
          </a:p>
          <a:p>
            <a:pPr lvl="1">
              <a:lnSpc>
                <a:spcPct val="80000"/>
              </a:lnSpc>
            </a:pPr>
            <a:r>
              <a:rPr lang="es-ES" sz="1600" b="1" smtClean="0">
                <a:cs typeface="Times New Roman" pitchFamily="18" charset="0"/>
                <a:sym typeface="Times New Roman" pitchFamily="18" charset="0"/>
              </a:rPr>
              <a:t>Apéndice 2 - Requisitos del Departamento de Vivienda y Urbanismo (HUD) de los Estados Unidos</a:t>
            </a:r>
          </a:p>
          <a:p>
            <a:pPr lvl="1">
              <a:lnSpc>
                <a:spcPct val="80000"/>
              </a:lnSpc>
            </a:pPr>
            <a:r>
              <a:rPr lang="es-ES" sz="1600" b="1" smtClean="0">
                <a:cs typeface="Times New Roman" pitchFamily="18" charset="0"/>
                <a:sym typeface="Times New Roman" pitchFamily="18" charset="0"/>
              </a:rPr>
              <a:t>Apéndice 3 - </a:t>
            </a:r>
            <a:r>
              <a:rPr lang="es-ES" sz="1600" b="1" i="1" smtClean="0">
                <a:cs typeface="Times New Roman" pitchFamily="18" charset="0"/>
                <a:sym typeface="Times New Roman" pitchFamily="18" charset="0"/>
              </a:rPr>
              <a:t>Renovar correctamente: Información importante para familias, proveedores de cuidado infantil y escuelas acerca del peligro del plomo</a:t>
            </a:r>
          </a:p>
          <a:p>
            <a:pPr lvl="1">
              <a:lnSpc>
                <a:spcPct val="80000"/>
              </a:lnSpc>
            </a:pPr>
            <a:r>
              <a:rPr lang="es-ES" sz="1600" b="1" i="1" smtClean="0">
                <a:cs typeface="Times New Roman" pitchFamily="18" charset="0"/>
                <a:sym typeface="Times New Roman" pitchFamily="18" charset="0"/>
              </a:rPr>
              <a:t>Apéndice 4 - Guía de cumplimiento destinada a entidades pequeñas para renovar correctamente</a:t>
            </a:r>
          </a:p>
          <a:p>
            <a:pPr lvl="1">
              <a:lnSpc>
                <a:spcPct val="80000"/>
              </a:lnSpc>
            </a:pPr>
            <a:r>
              <a:rPr lang="es-ES" sz="1600" b="1" smtClean="0">
                <a:cs typeface="Times New Roman" pitchFamily="18" charset="0"/>
                <a:sym typeface="Times New Roman" pitchFamily="18" charset="0"/>
              </a:rPr>
              <a:t>Apéndice 5 - </a:t>
            </a:r>
            <a:r>
              <a:rPr lang="es-ES" sz="1600" b="1" i="1" smtClean="0">
                <a:cs typeface="Times New Roman" pitchFamily="18" charset="0"/>
                <a:sym typeface="Times New Roman" pitchFamily="18" charset="0"/>
              </a:rPr>
              <a:t>Pasos para la renovación, reparación y pintura SEGURAS CON EL PLOMO</a:t>
            </a:r>
          </a:p>
          <a:p>
            <a:pPr lvl="1">
              <a:lnSpc>
                <a:spcPct val="80000"/>
              </a:lnSpc>
            </a:pPr>
            <a:r>
              <a:rPr lang="es-ES" sz="1600" b="1" smtClean="0">
                <a:cs typeface="Times New Roman" pitchFamily="18" charset="0"/>
                <a:sym typeface="Times New Roman" pitchFamily="18" charset="0"/>
              </a:rPr>
              <a:t>Apéndice 6 - Ejercicios prácticos</a:t>
            </a:r>
          </a:p>
          <a:p>
            <a:pPr lvl="1">
              <a:lnSpc>
                <a:spcPct val="80000"/>
              </a:lnSpc>
            </a:pPr>
            <a:r>
              <a:rPr lang="es-ES" sz="1600" b="1" smtClean="0">
                <a:cs typeface="Times New Roman" pitchFamily="18" charset="0"/>
                <a:sym typeface="Times New Roman" pitchFamily="18" charset="0"/>
              </a:rPr>
              <a:t>Apéndice 9 - Guía para la Recogida de Muestras de Cáscaras de Pintura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p:txBody>
          <a:bodyPr/>
          <a:lstStyle/>
          <a:p>
            <a:pPr>
              <a:defRPr/>
            </a:pPr>
            <a:r>
              <a:rPr lang="es-ES_tradnl" smtClean="0"/>
              <a:t>Octubre de 2011</a:t>
            </a:r>
            <a:endParaRPr lang="en-US" smtClean="0"/>
          </a:p>
        </p:txBody>
      </p:sp>
      <p:sp>
        <p:nvSpPr>
          <p:cNvPr id="5" name="Slide Number Placeholder 5"/>
          <p:cNvSpPr>
            <a:spLocks noGrp="1"/>
          </p:cNvSpPr>
          <p:nvPr>
            <p:ph type="sldNum" sz="quarter" idx="12"/>
          </p:nvPr>
        </p:nvSpPr>
        <p:spPr/>
        <p:txBody>
          <a:bodyPr/>
          <a:lstStyle/>
          <a:p>
            <a:pPr>
              <a:defRPr/>
            </a:pPr>
            <a:fld id="{E4E049AE-F4EB-4BE8-9CD2-CD4EA5D5F524}" type="slidenum">
              <a:rPr lang="en-US"/>
              <a:pPr>
                <a:defRPr/>
              </a:pPr>
              <a:t>4</a:t>
            </a:fld>
            <a:endParaRPr lang="en-US" dirty="0"/>
          </a:p>
        </p:txBody>
      </p:sp>
      <p:sp>
        <p:nvSpPr>
          <p:cNvPr id="5124" name="Rectangle 2"/>
          <p:cNvSpPr>
            <a:spLocks noGrp="1" noChangeArrowheads="1"/>
          </p:cNvSpPr>
          <p:nvPr>
            <p:ph type="title"/>
          </p:nvPr>
        </p:nvSpPr>
        <p:spPr/>
        <p:txBody>
          <a:bodyPr/>
          <a:lstStyle/>
          <a:p>
            <a:r>
              <a:rPr lang="es-ES" sz="3600" smtClean="0">
                <a:cs typeface="Times New Roman" pitchFamily="18" charset="0"/>
                <a:sym typeface="Times New Roman" pitchFamily="18" charset="0"/>
              </a:rPr>
              <a:t>Estudiaremos:</a:t>
            </a:r>
          </a:p>
        </p:txBody>
      </p:sp>
      <p:sp>
        <p:nvSpPr>
          <p:cNvPr id="5125" name="Rectangle 3"/>
          <p:cNvSpPr>
            <a:spLocks noGrp="1" noChangeArrowheads="1"/>
          </p:cNvSpPr>
          <p:nvPr>
            <p:ph type="body" idx="1"/>
          </p:nvPr>
        </p:nvSpPr>
        <p:spPr>
          <a:xfrm>
            <a:off x="304800" y="1752600"/>
            <a:ext cx="8458200" cy="4343400"/>
          </a:xfrm>
        </p:spPr>
        <p:txBody>
          <a:bodyPr/>
          <a:lstStyle/>
          <a:p>
            <a:pPr>
              <a:lnSpc>
                <a:spcPct val="90000"/>
              </a:lnSpc>
            </a:pPr>
            <a:r>
              <a:rPr lang="es-ES" sz="2200" smtClean="0">
                <a:cs typeface="Arial" charset="0"/>
                <a:sym typeface="Times New Roman" pitchFamily="18" charset="0"/>
              </a:rPr>
              <a:t>Por qué la pintura a base de plomo es un problema durante las renovaciones.</a:t>
            </a:r>
          </a:p>
          <a:p>
            <a:pPr>
              <a:lnSpc>
                <a:spcPct val="90000"/>
              </a:lnSpc>
            </a:pPr>
            <a:r>
              <a:rPr lang="es-ES" sz="2200" smtClean="0">
                <a:cs typeface="Arial" charset="0"/>
                <a:sym typeface="Times New Roman" pitchFamily="18" charset="0"/>
              </a:rPr>
              <a:t>Cuáles son las exigencias de los reglamentos de la EPA y HUD para las empresas y los renovadores certificados.</a:t>
            </a:r>
          </a:p>
          <a:p>
            <a:pPr>
              <a:lnSpc>
                <a:spcPct val="90000"/>
              </a:lnSpc>
            </a:pPr>
            <a:r>
              <a:rPr lang="es-ES" sz="2200" smtClean="0">
                <a:cs typeface="Times New Roman" pitchFamily="18" charset="0"/>
                <a:sym typeface="Times New Roman" pitchFamily="18" charset="0"/>
              </a:rPr>
              <a:t>Cómo determinar si la pintura a base plomo afecta al trabajo. </a:t>
            </a:r>
          </a:p>
          <a:p>
            <a:pPr>
              <a:lnSpc>
                <a:spcPct val="90000"/>
              </a:lnSpc>
            </a:pPr>
            <a:r>
              <a:rPr lang="es-ES" sz="2200" smtClean="0">
                <a:cs typeface="Times New Roman" pitchFamily="18" charset="0"/>
                <a:sym typeface="Times New Roman" pitchFamily="18" charset="0"/>
              </a:rPr>
              <a:t>Cómo comenzar el trabajo.</a:t>
            </a:r>
          </a:p>
          <a:p>
            <a:pPr>
              <a:lnSpc>
                <a:spcPct val="90000"/>
              </a:lnSpc>
            </a:pPr>
            <a:r>
              <a:rPr lang="es-ES" sz="2200" smtClean="0">
                <a:cs typeface="Times New Roman" pitchFamily="18" charset="0"/>
                <a:sym typeface="Times New Roman" pitchFamily="18" charset="0"/>
              </a:rPr>
              <a:t>Cómo preparar el área de trabajo para contener el polvo.</a:t>
            </a:r>
          </a:p>
          <a:p>
            <a:pPr>
              <a:lnSpc>
                <a:spcPct val="90000"/>
              </a:lnSpc>
            </a:pPr>
            <a:r>
              <a:rPr lang="es-ES" sz="2200" smtClean="0">
                <a:cs typeface="Times New Roman" pitchFamily="18" charset="0"/>
                <a:sym typeface="Times New Roman" pitchFamily="18" charset="0"/>
              </a:rPr>
              <a:t>Cómo trabajar de una manera segura con el plomo. </a:t>
            </a:r>
          </a:p>
          <a:p>
            <a:pPr>
              <a:lnSpc>
                <a:spcPct val="90000"/>
              </a:lnSpc>
            </a:pPr>
            <a:r>
              <a:rPr lang="es-ES" sz="2200" smtClean="0">
                <a:cs typeface="Times New Roman" pitchFamily="18" charset="0"/>
                <a:sym typeface="Times New Roman" pitchFamily="18" charset="0"/>
              </a:rPr>
              <a:t>Cómo limpiar el área de trabajo y verificar la limpieza.</a:t>
            </a:r>
          </a:p>
          <a:p>
            <a:pPr>
              <a:lnSpc>
                <a:spcPct val="90000"/>
              </a:lnSpc>
            </a:pPr>
            <a:r>
              <a:rPr lang="es-ES" sz="2200" smtClean="0">
                <a:cs typeface="Times New Roman" pitchFamily="18" charset="0"/>
                <a:sym typeface="Times New Roman" pitchFamily="18" charset="0"/>
              </a:rPr>
              <a:t>Cómo eliminar los desechos de manera segura.</a:t>
            </a:r>
          </a:p>
          <a:p>
            <a:pPr>
              <a:lnSpc>
                <a:spcPct val="90000"/>
              </a:lnSpc>
            </a:pPr>
            <a:r>
              <a:rPr lang="es-ES" sz="2200" smtClean="0">
                <a:cs typeface="Times New Roman" pitchFamily="18" charset="0"/>
                <a:sym typeface="Times New Roman" pitchFamily="18" charset="0"/>
              </a:rPr>
              <a:t>Cómo documentar su trabajo.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s-ES_tradnl" smtClean="0"/>
              <a:t>Octubre de 2011</a:t>
            </a:r>
            <a:endParaRPr lang="en-US" smtClean="0"/>
          </a:p>
        </p:txBody>
      </p:sp>
      <p:sp>
        <p:nvSpPr>
          <p:cNvPr id="5" name="Slide Number Placeholder 5"/>
          <p:cNvSpPr>
            <a:spLocks noGrp="1"/>
          </p:cNvSpPr>
          <p:nvPr>
            <p:ph type="sldNum" sz="quarter" idx="12"/>
          </p:nvPr>
        </p:nvSpPr>
        <p:spPr/>
        <p:txBody>
          <a:bodyPr/>
          <a:lstStyle/>
          <a:p>
            <a:pPr>
              <a:defRPr/>
            </a:pPr>
            <a:fld id="{34D4320E-1B6E-4ABE-A2CF-EBEDA6D2DA52}" type="slidenum">
              <a:rPr lang="en-US"/>
              <a:pPr>
                <a:defRPr/>
              </a:pPr>
              <a:t>5</a:t>
            </a:fld>
            <a:endParaRPr lang="en-US"/>
          </a:p>
        </p:txBody>
      </p:sp>
      <p:sp>
        <p:nvSpPr>
          <p:cNvPr id="6148" name="Rectangle 2"/>
          <p:cNvSpPr>
            <a:spLocks noGrp="1" noChangeArrowheads="1"/>
          </p:cNvSpPr>
          <p:nvPr>
            <p:ph type="title"/>
          </p:nvPr>
        </p:nvSpPr>
        <p:spPr/>
        <p:txBody>
          <a:bodyPr/>
          <a:lstStyle/>
          <a:p>
            <a:r>
              <a:rPr lang="es-ES" sz="3600" smtClean="0">
                <a:cs typeface="Times New Roman" pitchFamily="18" charset="0"/>
                <a:sym typeface="Times New Roman" pitchFamily="18" charset="0"/>
              </a:rPr>
              <a:t>Este curso...</a:t>
            </a:r>
            <a:r>
              <a:rPr lang="es-ES" smtClean="0">
                <a:cs typeface="Times New Roman" pitchFamily="18" charset="0"/>
                <a:sym typeface="Times New Roman" pitchFamily="18" charset="0"/>
              </a:rPr>
              <a:t>	</a:t>
            </a:r>
          </a:p>
        </p:txBody>
      </p:sp>
      <p:sp>
        <p:nvSpPr>
          <p:cNvPr id="6149" name="Rectangle 3"/>
          <p:cNvSpPr>
            <a:spLocks noGrp="1" noChangeArrowheads="1"/>
          </p:cNvSpPr>
          <p:nvPr>
            <p:ph type="body" idx="1"/>
          </p:nvPr>
        </p:nvSpPr>
        <p:spPr>
          <a:xfrm>
            <a:off x="304800" y="1814513"/>
            <a:ext cx="8458200" cy="4114800"/>
          </a:xfrm>
        </p:spPr>
        <p:txBody>
          <a:bodyPr/>
          <a:lstStyle/>
          <a:p>
            <a:pPr marL="533400" indent="-533400"/>
            <a:r>
              <a:rPr lang="es-ES" sz="2000" smtClean="0">
                <a:cs typeface="Times New Roman" pitchFamily="18" charset="0"/>
                <a:sym typeface="Times New Roman" pitchFamily="18" charset="0"/>
              </a:rPr>
              <a:t>Cumple con los requisitos de la </a:t>
            </a:r>
            <a:r>
              <a:rPr lang="es-ES" sz="2000" smtClean="0">
                <a:solidFill>
                  <a:srgbClr val="00009B"/>
                </a:solidFill>
                <a:cs typeface="Times New Roman" pitchFamily="18" charset="0"/>
                <a:sym typeface="Times New Roman" pitchFamily="18" charset="0"/>
              </a:rPr>
              <a:t>EPA y el HUD.</a:t>
            </a:r>
          </a:p>
          <a:p>
            <a:pPr marL="533400" indent="-533400"/>
            <a:r>
              <a:rPr lang="es-ES" sz="2000" smtClean="0">
                <a:solidFill>
                  <a:srgbClr val="00009B"/>
                </a:solidFill>
                <a:cs typeface="Times New Roman" pitchFamily="18" charset="0"/>
                <a:sym typeface="Times New Roman" pitchFamily="18" charset="0"/>
              </a:rPr>
              <a:t>Forma renovadores certificados por la EPA.</a:t>
            </a:r>
          </a:p>
          <a:p>
            <a:pPr marL="533400" indent="-533400"/>
            <a:r>
              <a:rPr lang="es-ES" sz="2000" smtClean="0">
                <a:cs typeface="Times New Roman" pitchFamily="18" charset="0"/>
                <a:sym typeface="Times New Roman" pitchFamily="18" charset="0"/>
              </a:rPr>
              <a:t>Demuestra su compromiso con la seguridad. </a:t>
            </a:r>
          </a:p>
          <a:p>
            <a:pPr marL="533400" indent="-533400">
              <a:buFontTx/>
              <a:buNone/>
            </a:pPr>
            <a:endParaRPr lang="es-ES" sz="2000" smtClean="0">
              <a:cs typeface="Times New Roman" pitchFamily="18" charset="0"/>
              <a:sym typeface="Times New Roman" pitchFamily="18" charset="0"/>
            </a:endParaRPr>
          </a:p>
          <a:p>
            <a:pPr marL="533400" indent="-533400">
              <a:buFontTx/>
              <a:buNone/>
            </a:pPr>
            <a:r>
              <a:rPr lang="es-ES" sz="2000" smtClean="0">
                <a:cs typeface="Times New Roman" pitchFamily="18" charset="0"/>
                <a:sym typeface="Times New Roman" pitchFamily="18" charset="0"/>
              </a:rPr>
              <a:t>PERO, </a:t>
            </a:r>
          </a:p>
          <a:p>
            <a:pPr marL="533400" indent="-533400"/>
            <a:r>
              <a:rPr lang="es-ES" sz="2000" smtClean="0">
                <a:cs typeface="Times New Roman" pitchFamily="18" charset="0"/>
                <a:sym typeface="Times New Roman" pitchFamily="18" charset="0"/>
              </a:rPr>
              <a:t>No es un curso de reducción de plomo.</a:t>
            </a:r>
          </a:p>
          <a:p>
            <a:pPr marL="533400" indent="-533400"/>
            <a:r>
              <a:rPr lang="es-ES" sz="2000" smtClean="0">
                <a:cs typeface="Times New Roman" pitchFamily="18" charset="0"/>
                <a:sym typeface="Times New Roman" pitchFamily="18" charset="0"/>
              </a:rPr>
              <a:t>No cumple con los requisitos de capacitación de la Administración de Seguridad y Salud Ocupacional (OSHA, por sus siglas en inglés).</a:t>
            </a:r>
          </a:p>
          <a:p>
            <a:pPr marL="533400" indent="-533400"/>
            <a:r>
              <a:rPr lang="es-ES" sz="2000" smtClean="0">
                <a:cs typeface="Times New Roman" pitchFamily="18" charset="0"/>
                <a:sym typeface="Times New Roman" pitchFamily="18" charset="0"/>
              </a:rPr>
              <a:t>Puede que no cumpla los requisitos de capacitación estatales, locales o tribales.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7207</TotalTime>
  <Words>1664</Words>
  <Application>Microsoft Office PowerPoint</Application>
  <PresentationFormat>On-screen Show (4:3)</PresentationFormat>
  <Paragraphs>136</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Times New Roman</vt:lpstr>
      <vt:lpstr>Arial</vt:lpstr>
      <vt:lpstr>Wingdings</vt:lpstr>
      <vt:lpstr>Default Design</vt:lpstr>
      <vt:lpstr>Microsoft Photo Editor 3.0 Photo</vt:lpstr>
      <vt:lpstr>Prácticas seguras para trabajar con el plomo en labores de renovación, reparación y pintura</vt:lpstr>
      <vt:lpstr>Programa del curso</vt:lpstr>
      <vt:lpstr>Descripción general del manual de capacitación</vt:lpstr>
      <vt:lpstr>Estudiaremos:</vt:lpstr>
      <vt:lpstr>Este curso... </vt:lpstr>
    </vt:vector>
  </TitlesOfParts>
  <Company>ICF Kaiser International,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Safety for Renovation, Repair, and Painting: Initial Course</dc:title>
  <dc:subject>Introduction</dc:subject>
  <dc:creator>EPA</dc:creator>
  <cp:keywords>lead poisoning, renovation</cp:keywords>
  <cp:lastModifiedBy>hughesl</cp:lastModifiedBy>
  <cp:revision>189</cp:revision>
  <cp:lastPrinted>2001-06-30T22:29:09Z</cp:lastPrinted>
  <dcterms:created xsi:type="dcterms:W3CDTF">2000-02-11T22:43:26Z</dcterms:created>
  <dcterms:modified xsi:type="dcterms:W3CDTF">2012-07-24T15:26:13Z</dcterms:modified>
</cp:coreProperties>
</file>